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243.xml" ContentType="application/vnd.openxmlformats-officedocument.presentationml.slide+xml"/>
  <Override PartName="/ppt/slides/slide169.xml" ContentType="application/vnd.openxmlformats-officedocument.presentationml.slide+xml"/>
  <Override PartName="/ppt/slides/slide221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259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s/slide248.xml" ContentType="application/vnd.openxmlformats-officedocument.presentationml.slide+xml"/>
  <Default Extension="png" ContentType="image/png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23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2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230.xml" ContentType="application/vnd.openxmlformats-officedocument.presentationml.slide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192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slides/slide239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46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35.xml" ContentType="application/vnd.openxmlformats-officedocument.presentationml.slide+xml"/>
  <Override PartName="/ppt/slides/slide253.xml" ContentType="application/vnd.openxmlformats-officedocument.presentationml.slide+xml"/>
  <Override PartName="/ppt/slides/slide2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42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231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slides/slide220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docProps/custom.xml" ContentType="application/vnd.openxmlformats-officedocument.custom-properties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  <p:sldId id="462" r:id="rId208"/>
    <p:sldId id="463" r:id="rId209"/>
    <p:sldId id="464" r:id="rId210"/>
    <p:sldId id="465" r:id="rId211"/>
    <p:sldId id="466" r:id="rId212"/>
    <p:sldId id="467" r:id="rId213"/>
    <p:sldId id="468" r:id="rId214"/>
    <p:sldId id="469" r:id="rId215"/>
    <p:sldId id="470" r:id="rId216"/>
    <p:sldId id="471" r:id="rId217"/>
    <p:sldId id="472" r:id="rId218"/>
    <p:sldId id="473" r:id="rId219"/>
    <p:sldId id="474" r:id="rId220"/>
    <p:sldId id="475" r:id="rId221"/>
    <p:sldId id="476" r:id="rId222"/>
    <p:sldId id="477" r:id="rId223"/>
    <p:sldId id="478" r:id="rId224"/>
    <p:sldId id="479" r:id="rId225"/>
    <p:sldId id="480" r:id="rId226"/>
    <p:sldId id="481" r:id="rId227"/>
    <p:sldId id="482" r:id="rId228"/>
    <p:sldId id="483" r:id="rId229"/>
    <p:sldId id="484" r:id="rId230"/>
    <p:sldId id="485" r:id="rId231"/>
    <p:sldId id="486" r:id="rId232"/>
    <p:sldId id="487" r:id="rId233"/>
    <p:sldId id="488" r:id="rId234"/>
    <p:sldId id="489" r:id="rId235"/>
    <p:sldId id="490" r:id="rId236"/>
    <p:sldId id="491" r:id="rId237"/>
    <p:sldId id="492" r:id="rId238"/>
    <p:sldId id="493" r:id="rId239"/>
    <p:sldId id="494" r:id="rId240"/>
    <p:sldId id="495" r:id="rId241"/>
    <p:sldId id="496" r:id="rId242"/>
    <p:sldId id="497" r:id="rId243"/>
    <p:sldId id="498" r:id="rId244"/>
    <p:sldId id="499" r:id="rId245"/>
    <p:sldId id="500" r:id="rId246"/>
    <p:sldId id="501" r:id="rId247"/>
    <p:sldId id="502" r:id="rId248"/>
    <p:sldId id="503" r:id="rId249"/>
    <p:sldId id="504" r:id="rId250"/>
    <p:sldId id="505" r:id="rId251"/>
    <p:sldId id="506" r:id="rId252"/>
    <p:sldId id="507" r:id="rId253"/>
    <p:sldId id="508" r:id="rId254"/>
    <p:sldId id="509" r:id="rId255"/>
    <p:sldId id="510" r:id="rId256"/>
    <p:sldId id="511" r:id="rId257"/>
    <p:sldId id="512" r:id="rId258"/>
    <p:sldId id="513" r:id="rId259"/>
    <p:sldId id="514" r:id="rId260"/>
    <p:sldId id="515" r:id="rId261"/>
    <p:sldId id="516" r:id="rId262"/>
    <p:sldId id="517" r:id="rId263"/>
    <p:sldId id="518" r:id="rId264"/>
    <p:sldId id="519" r:id="rId265"/>
    <p:sldId id="520" r:id="rId266"/>
    <p:sldId id="521" r:id="rId267"/>
    <p:sldId id="522" r:id="rId268"/>
    <p:sldId id="523" r:id="rId269"/>
    <p:sldId id="524" r:id="rId270"/>
    <p:sldId id="525" r:id="rId271"/>
    <p:sldId id="526" r:id="rId272"/>
    <p:sldId id="527" r:id="rId273"/>
    <p:sldId id="528" r:id="rId274"/>
    <p:sldId id="529" r:id="rId275"/>
    <p:sldId id="530" r:id="rId276"/>
    <p:sldId id="531" r:id="rId277"/>
    <p:sldId id="532" r:id="rId278"/>
    <p:sldId id="533" r:id="rId279"/>
    <p:sldId id="534" r:id="rId280"/>
    <p:sldId id="535" r:id="rId281"/>
    <p:sldId id="536" r:id="rId282"/>
    <p:sldId id="537" r:id="rId283"/>
    <p:sldId id="538" r:id="rId284"/>
    <p:sldId id="539" r:id="rId285"/>
  </p:sldIdLst>
  <p:sldSz cx="9131300" cy="6819900"/>
  <p:notesSz cx="9131300" cy="68199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3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slide" Target="slides/slide267.xml"/><Relationship Id="rId289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slide" Target="slides/slide249.xml"/><Relationship Id="rId255" Type="http://schemas.openxmlformats.org/officeDocument/2006/relationships/slide" Target="slides/slide254.xml"/><Relationship Id="rId271" Type="http://schemas.openxmlformats.org/officeDocument/2006/relationships/slide" Target="slides/slide270.xml"/><Relationship Id="rId276" Type="http://schemas.openxmlformats.org/officeDocument/2006/relationships/slide" Target="slides/slide275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261" Type="http://schemas.openxmlformats.org/officeDocument/2006/relationships/slide" Target="slides/slide260.xml"/><Relationship Id="rId266" Type="http://schemas.openxmlformats.org/officeDocument/2006/relationships/slide" Target="slides/slide265.xml"/><Relationship Id="rId287" Type="http://schemas.openxmlformats.org/officeDocument/2006/relationships/viewProps" Target="viewProps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282" Type="http://schemas.openxmlformats.org/officeDocument/2006/relationships/slide" Target="slides/slide28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slide" Target="slides/slide250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72" Type="http://schemas.openxmlformats.org/officeDocument/2006/relationships/slide" Target="slides/slide27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89125" y="2747898"/>
            <a:ext cx="4857115" cy="11233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0647" y="3819144"/>
            <a:ext cx="6396355" cy="1704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0007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0007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6882" y="1568577"/>
            <a:ext cx="3974877" cy="45011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5889" y="1568577"/>
            <a:ext cx="3974877" cy="45011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0007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070946" y="185349"/>
            <a:ext cx="685703" cy="58007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95541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1" y="0"/>
                </a:moveTo>
                <a:lnTo>
                  <a:pt x="0" y="0"/>
                </a:lnTo>
                <a:lnTo>
                  <a:pt x="0" y="152400"/>
                </a:lnTo>
                <a:lnTo>
                  <a:pt x="35051" y="152400"/>
                </a:lnTo>
                <a:lnTo>
                  <a:pt x="35051" y="0"/>
                </a:lnTo>
                <a:close/>
              </a:path>
            </a:pathLst>
          </a:custGeom>
          <a:solidFill>
            <a:srgbClr val="1F1F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30593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4" h="152400">
                <a:moveTo>
                  <a:pt x="36563" y="0"/>
                </a:moveTo>
                <a:lnTo>
                  <a:pt x="0" y="0"/>
                </a:lnTo>
                <a:lnTo>
                  <a:pt x="0" y="152400"/>
                </a:lnTo>
                <a:lnTo>
                  <a:pt x="36563" y="152400"/>
                </a:lnTo>
                <a:lnTo>
                  <a:pt x="36563" y="0"/>
                </a:lnTo>
                <a:close/>
              </a:path>
              <a:path w="71754" h="152400">
                <a:moveTo>
                  <a:pt x="71628" y="0"/>
                </a:moveTo>
                <a:lnTo>
                  <a:pt x="36576" y="0"/>
                </a:lnTo>
                <a:lnTo>
                  <a:pt x="36576" y="152400"/>
                </a:lnTo>
                <a:lnTo>
                  <a:pt x="71628" y="152400"/>
                </a:lnTo>
                <a:lnTo>
                  <a:pt x="71628" y="0"/>
                </a:lnTo>
                <a:close/>
              </a:path>
            </a:pathLst>
          </a:custGeom>
          <a:solidFill>
            <a:srgbClr val="1F1F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02221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202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38797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1" y="0"/>
                </a:moveTo>
                <a:lnTo>
                  <a:pt x="0" y="0"/>
                </a:lnTo>
                <a:lnTo>
                  <a:pt x="0" y="152400"/>
                </a:lnTo>
                <a:lnTo>
                  <a:pt x="35051" y="152400"/>
                </a:lnTo>
                <a:lnTo>
                  <a:pt x="35051" y="0"/>
                </a:lnTo>
                <a:close/>
              </a:path>
            </a:pathLst>
          </a:custGeom>
          <a:solidFill>
            <a:srgbClr val="2222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473849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2323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510425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1" y="0"/>
                </a:moveTo>
                <a:lnTo>
                  <a:pt x="0" y="0"/>
                </a:lnTo>
                <a:lnTo>
                  <a:pt x="0" y="152400"/>
                </a:lnTo>
                <a:lnTo>
                  <a:pt x="35051" y="152400"/>
                </a:lnTo>
                <a:lnTo>
                  <a:pt x="35051" y="0"/>
                </a:lnTo>
                <a:close/>
              </a:path>
            </a:pathLst>
          </a:custGeom>
          <a:solidFill>
            <a:srgbClr val="2727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545477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1" y="0"/>
                </a:moveTo>
                <a:lnTo>
                  <a:pt x="0" y="0"/>
                </a:lnTo>
                <a:lnTo>
                  <a:pt x="0" y="152400"/>
                </a:lnTo>
                <a:lnTo>
                  <a:pt x="35051" y="152400"/>
                </a:lnTo>
                <a:lnTo>
                  <a:pt x="35051" y="0"/>
                </a:lnTo>
                <a:close/>
              </a:path>
            </a:pathLst>
          </a:custGeom>
          <a:solidFill>
            <a:srgbClr val="2828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580529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292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617105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1" y="0"/>
                </a:moveTo>
                <a:lnTo>
                  <a:pt x="0" y="0"/>
                </a:lnTo>
                <a:lnTo>
                  <a:pt x="0" y="152400"/>
                </a:lnTo>
                <a:lnTo>
                  <a:pt x="35051" y="152400"/>
                </a:lnTo>
                <a:lnTo>
                  <a:pt x="35051" y="0"/>
                </a:lnTo>
                <a:close/>
              </a:path>
            </a:pathLst>
          </a:custGeom>
          <a:solidFill>
            <a:srgbClr val="2A2A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652157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2B2B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688733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1" y="0"/>
                </a:moveTo>
                <a:lnTo>
                  <a:pt x="0" y="0"/>
                </a:lnTo>
                <a:lnTo>
                  <a:pt x="0" y="152400"/>
                </a:lnTo>
                <a:lnTo>
                  <a:pt x="35051" y="152400"/>
                </a:lnTo>
                <a:lnTo>
                  <a:pt x="35051" y="0"/>
                </a:lnTo>
                <a:close/>
              </a:path>
            </a:pathLst>
          </a:custGeom>
          <a:solidFill>
            <a:srgbClr val="2C2C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723785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2C2C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760361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1" y="0"/>
                </a:moveTo>
                <a:lnTo>
                  <a:pt x="0" y="0"/>
                </a:lnTo>
                <a:lnTo>
                  <a:pt x="0" y="152400"/>
                </a:lnTo>
                <a:lnTo>
                  <a:pt x="35051" y="152400"/>
                </a:lnTo>
                <a:lnTo>
                  <a:pt x="35051" y="0"/>
                </a:lnTo>
                <a:close/>
              </a:path>
            </a:pathLst>
          </a:custGeom>
          <a:solidFill>
            <a:srgbClr val="2D2D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795413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2E2E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831989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2F2F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867041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303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902093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3333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938669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3434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973721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3535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1010297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3737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1045349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3838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1081925" y="1007236"/>
            <a:ext cx="70485" cy="152400"/>
          </a:xfrm>
          <a:custGeom>
            <a:avLst/>
            <a:gdLst/>
            <a:ahLst/>
            <a:cxnLst/>
            <a:rect l="l" t="t" r="r" b="b"/>
            <a:pathLst>
              <a:path w="70484" h="152400">
                <a:moveTo>
                  <a:pt x="35039" y="0"/>
                </a:moveTo>
                <a:lnTo>
                  <a:pt x="0" y="0"/>
                </a:lnTo>
                <a:lnTo>
                  <a:pt x="0" y="152400"/>
                </a:lnTo>
                <a:lnTo>
                  <a:pt x="35039" y="152400"/>
                </a:lnTo>
                <a:lnTo>
                  <a:pt x="35039" y="0"/>
                </a:lnTo>
                <a:close/>
              </a:path>
              <a:path w="70484" h="152400">
                <a:moveTo>
                  <a:pt x="70091" y="0"/>
                </a:moveTo>
                <a:lnTo>
                  <a:pt x="35052" y="0"/>
                </a:lnTo>
                <a:lnTo>
                  <a:pt x="35052" y="152400"/>
                </a:lnTo>
                <a:lnTo>
                  <a:pt x="70091" y="152400"/>
                </a:lnTo>
                <a:lnTo>
                  <a:pt x="70091" y="0"/>
                </a:lnTo>
                <a:close/>
              </a:path>
            </a:pathLst>
          </a:custGeom>
          <a:solidFill>
            <a:srgbClr val="393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1152029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3A3A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1188605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5" h="152400">
                <a:moveTo>
                  <a:pt x="35039" y="0"/>
                </a:moveTo>
                <a:lnTo>
                  <a:pt x="0" y="0"/>
                </a:lnTo>
                <a:lnTo>
                  <a:pt x="0" y="152400"/>
                </a:lnTo>
                <a:lnTo>
                  <a:pt x="35039" y="152400"/>
                </a:lnTo>
                <a:lnTo>
                  <a:pt x="35039" y="0"/>
                </a:lnTo>
                <a:close/>
              </a:path>
              <a:path w="71755" h="152400">
                <a:moveTo>
                  <a:pt x="71615" y="0"/>
                </a:moveTo>
                <a:lnTo>
                  <a:pt x="35052" y="0"/>
                </a:lnTo>
                <a:lnTo>
                  <a:pt x="35052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</a:pathLst>
          </a:custGeom>
          <a:solidFill>
            <a:srgbClr val="3B3B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260233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3C3C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1295273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4040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1331848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4141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1366901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4242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1403476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4444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1438529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4545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1473581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5" h="152400">
                <a:moveTo>
                  <a:pt x="36563" y="0"/>
                </a:moveTo>
                <a:lnTo>
                  <a:pt x="0" y="0"/>
                </a:lnTo>
                <a:lnTo>
                  <a:pt x="0" y="152400"/>
                </a:lnTo>
                <a:lnTo>
                  <a:pt x="36563" y="152400"/>
                </a:lnTo>
                <a:lnTo>
                  <a:pt x="36563" y="0"/>
                </a:lnTo>
                <a:close/>
              </a:path>
              <a:path w="71755" h="152400">
                <a:moveTo>
                  <a:pt x="71615" y="0"/>
                </a:moveTo>
                <a:lnTo>
                  <a:pt x="36576" y="0"/>
                </a:lnTo>
                <a:lnTo>
                  <a:pt x="36576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</a:pathLst>
          </a:custGeom>
          <a:solidFill>
            <a:srgbClr val="4646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1545209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4747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1581784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4848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1616837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4848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1653412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4A4A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1688465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4D4D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1723517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4E4E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1760093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4F4F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1795145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5151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g object 56"/>
          <p:cNvSpPr/>
          <p:nvPr/>
        </p:nvSpPr>
        <p:spPr>
          <a:xfrm>
            <a:off x="1831721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5" h="152400">
                <a:moveTo>
                  <a:pt x="35039" y="0"/>
                </a:moveTo>
                <a:lnTo>
                  <a:pt x="0" y="0"/>
                </a:lnTo>
                <a:lnTo>
                  <a:pt x="0" y="152400"/>
                </a:lnTo>
                <a:lnTo>
                  <a:pt x="35039" y="152400"/>
                </a:lnTo>
                <a:lnTo>
                  <a:pt x="35039" y="0"/>
                </a:lnTo>
                <a:close/>
              </a:path>
              <a:path w="71755" h="152400">
                <a:moveTo>
                  <a:pt x="71615" y="0"/>
                </a:moveTo>
                <a:lnTo>
                  <a:pt x="35052" y="0"/>
                </a:lnTo>
                <a:lnTo>
                  <a:pt x="35052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</a:pathLst>
          </a:custGeom>
          <a:solidFill>
            <a:srgbClr val="5252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g object 57"/>
          <p:cNvSpPr/>
          <p:nvPr/>
        </p:nvSpPr>
        <p:spPr>
          <a:xfrm>
            <a:off x="1903348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5353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g object 58"/>
          <p:cNvSpPr/>
          <p:nvPr/>
        </p:nvSpPr>
        <p:spPr>
          <a:xfrm>
            <a:off x="1938400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5454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g object 59"/>
          <p:cNvSpPr/>
          <p:nvPr/>
        </p:nvSpPr>
        <p:spPr>
          <a:xfrm>
            <a:off x="1974976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5555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g object 60"/>
          <p:cNvSpPr/>
          <p:nvPr/>
        </p:nvSpPr>
        <p:spPr>
          <a:xfrm>
            <a:off x="2010028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5757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g object 61"/>
          <p:cNvSpPr/>
          <p:nvPr/>
        </p:nvSpPr>
        <p:spPr>
          <a:xfrm>
            <a:off x="2045081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5A57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g object 62"/>
          <p:cNvSpPr/>
          <p:nvPr/>
        </p:nvSpPr>
        <p:spPr>
          <a:xfrm>
            <a:off x="2081657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5A5A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g object 63"/>
          <p:cNvSpPr/>
          <p:nvPr/>
        </p:nvSpPr>
        <p:spPr>
          <a:xfrm>
            <a:off x="2116709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5C5C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g object 64"/>
          <p:cNvSpPr/>
          <p:nvPr/>
        </p:nvSpPr>
        <p:spPr>
          <a:xfrm>
            <a:off x="2153285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5D5D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g object 65"/>
          <p:cNvSpPr/>
          <p:nvPr/>
        </p:nvSpPr>
        <p:spPr>
          <a:xfrm>
            <a:off x="2188337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5E5E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g object 66"/>
          <p:cNvSpPr/>
          <p:nvPr/>
        </p:nvSpPr>
        <p:spPr>
          <a:xfrm>
            <a:off x="2224913" y="1007236"/>
            <a:ext cx="70485" cy="152400"/>
          </a:xfrm>
          <a:custGeom>
            <a:avLst/>
            <a:gdLst/>
            <a:ahLst/>
            <a:cxnLst/>
            <a:rect l="l" t="t" r="r" b="b"/>
            <a:pathLst>
              <a:path w="70485" h="152400">
                <a:moveTo>
                  <a:pt x="35039" y="0"/>
                </a:moveTo>
                <a:lnTo>
                  <a:pt x="0" y="0"/>
                </a:lnTo>
                <a:lnTo>
                  <a:pt x="0" y="152400"/>
                </a:lnTo>
                <a:lnTo>
                  <a:pt x="35039" y="152400"/>
                </a:lnTo>
                <a:lnTo>
                  <a:pt x="35039" y="0"/>
                </a:lnTo>
                <a:close/>
              </a:path>
              <a:path w="70485" h="152400">
                <a:moveTo>
                  <a:pt x="70091" y="0"/>
                </a:moveTo>
                <a:lnTo>
                  <a:pt x="35052" y="0"/>
                </a:lnTo>
                <a:lnTo>
                  <a:pt x="35052" y="152400"/>
                </a:lnTo>
                <a:lnTo>
                  <a:pt x="70091" y="152400"/>
                </a:lnTo>
                <a:lnTo>
                  <a:pt x="70091" y="0"/>
                </a:lnTo>
                <a:close/>
              </a:path>
            </a:pathLst>
          </a:custGeom>
          <a:solidFill>
            <a:srgbClr val="5F5F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g object 67"/>
          <p:cNvSpPr/>
          <p:nvPr/>
        </p:nvSpPr>
        <p:spPr>
          <a:xfrm>
            <a:off x="2295016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6060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g object 68"/>
          <p:cNvSpPr/>
          <p:nvPr/>
        </p:nvSpPr>
        <p:spPr>
          <a:xfrm>
            <a:off x="2331593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6262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g object 69"/>
          <p:cNvSpPr/>
          <p:nvPr/>
        </p:nvSpPr>
        <p:spPr>
          <a:xfrm>
            <a:off x="2366644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6363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g object 70"/>
          <p:cNvSpPr/>
          <p:nvPr/>
        </p:nvSpPr>
        <p:spPr>
          <a:xfrm>
            <a:off x="2403220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6666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g object 71"/>
          <p:cNvSpPr/>
          <p:nvPr/>
        </p:nvSpPr>
        <p:spPr>
          <a:xfrm>
            <a:off x="2438272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6868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g object 72"/>
          <p:cNvSpPr/>
          <p:nvPr/>
        </p:nvSpPr>
        <p:spPr>
          <a:xfrm>
            <a:off x="2474848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696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g object 73"/>
          <p:cNvSpPr/>
          <p:nvPr/>
        </p:nvSpPr>
        <p:spPr>
          <a:xfrm>
            <a:off x="2509900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6B6B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g object 74"/>
          <p:cNvSpPr/>
          <p:nvPr/>
        </p:nvSpPr>
        <p:spPr>
          <a:xfrm>
            <a:off x="2546477" y="1007236"/>
            <a:ext cx="70485" cy="152400"/>
          </a:xfrm>
          <a:custGeom>
            <a:avLst/>
            <a:gdLst/>
            <a:ahLst/>
            <a:cxnLst/>
            <a:rect l="l" t="t" r="r" b="b"/>
            <a:pathLst>
              <a:path w="70485" h="152400">
                <a:moveTo>
                  <a:pt x="35039" y="0"/>
                </a:moveTo>
                <a:lnTo>
                  <a:pt x="0" y="0"/>
                </a:lnTo>
                <a:lnTo>
                  <a:pt x="0" y="152400"/>
                </a:lnTo>
                <a:lnTo>
                  <a:pt x="35039" y="152400"/>
                </a:lnTo>
                <a:lnTo>
                  <a:pt x="35039" y="0"/>
                </a:lnTo>
                <a:close/>
              </a:path>
              <a:path w="70485" h="152400">
                <a:moveTo>
                  <a:pt x="70091" y="0"/>
                </a:moveTo>
                <a:lnTo>
                  <a:pt x="35052" y="0"/>
                </a:lnTo>
                <a:lnTo>
                  <a:pt x="35052" y="152400"/>
                </a:lnTo>
                <a:lnTo>
                  <a:pt x="70091" y="152400"/>
                </a:lnTo>
                <a:lnTo>
                  <a:pt x="70091" y="0"/>
                </a:lnTo>
                <a:close/>
              </a:path>
            </a:pathLst>
          </a:custGeom>
          <a:solidFill>
            <a:srgbClr val="6C6C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g object 75"/>
          <p:cNvSpPr/>
          <p:nvPr/>
        </p:nvSpPr>
        <p:spPr>
          <a:xfrm>
            <a:off x="2616581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6D6D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g object 76"/>
          <p:cNvSpPr/>
          <p:nvPr/>
        </p:nvSpPr>
        <p:spPr>
          <a:xfrm>
            <a:off x="2653157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6D6D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g object 77"/>
          <p:cNvSpPr/>
          <p:nvPr/>
        </p:nvSpPr>
        <p:spPr>
          <a:xfrm>
            <a:off x="2688209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6E6E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g object 78"/>
          <p:cNvSpPr/>
          <p:nvPr/>
        </p:nvSpPr>
        <p:spPr>
          <a:xfrm>
            <a:off x="2724785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6F6F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g object 79"/>
          <p:cNvSpPr/>
          <p:nvPr/>
        </p:nvSpPr>
        <p:spPr>
          <a:xfrm>
            <a:off x="2759837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7070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g object 80"/>
          <p:cNvSpPr/>
          <p:nvPr/>
        </p:nvSpPr>
        <p:spPr>
          <a:xfrm>
            <a:off x="2796413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7474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g object 81"/>
          <p:cNvSpPr/>
          <p:nvPr/>
        </p:nvSpPr>
        <p:spPr>
          <a:xfrm>
            <a:off x="2831465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7676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g object 82"/>
          <p:cNvSpPr/>
          <p:nvPr/>
        </p:nvSpPr>
        <p:spPr>
          <a:xfrm>
            <a:off x="2866516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7777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g object 83"/>
          <p:cNvSpPr/>
          <p:nvPr/>
        </p:nvSpPr>
        <p:spPr>
          <a:xfrm>
            <a:off x="2903093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7979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g object 84"/>
          <p:cNvSpPr/>
          <p:nvPr/>
        </p:nvSpPr>
        <p:spPr>
          <a:xfrm>
            <a:off x="2938144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7979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g object 85"/>
          <p:cNvSpPr/>
          <p:nvPr/>
        </p:nvSpPr>
        <p:spPr>
          <a:xfrm>
            <a:off x="2974720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7979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g object 86"/>
          <p:cNvSpPr/>
          <p:nvPr/>
        </p:nvSpPr>
        <p:spPr>
          <a:xfrm>
            <a:off x="3009772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7A7A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g object 87"/>
          <p:cNvSpPr/>
          <p:nvPr/>
        </p:nvSpPr>
        <p:spPr>
          <a:xfrm>
            <a:off x="3046348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7B7B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g object 88"/>
          <p:cNvSpPr/>
          <p:nvPr/>
        </p:nvSpPr>
        <p:spPr>
          <a:xfrm>
            <a:off x="3081400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7C7C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g object 89"/>
          <p:cNvSpPr/>
          <p:nvPr/>
        </p:nvSpPr>
        <p:spPr>
          <a:xfrm>
            <a:off x="3117976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8282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g object 90"/>
          <p:cNvSpPr/>
          <p:nvPr/>
        </p:nvSpPr>
        <p:spPr>
          <a:xfrm>
            <a:off x="3153028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8383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g object 91"/>
          <p:cNvSpPr/>
          <p:nvPr/>
        </p:nvSpPr>
        <p:spPr>
          <a:xfrm>
            <a:off x="3188081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30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8484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g object 92"/>
          <p:cNvSpPr/>
          <p:nvPr/>
        </p:nvSpPr>
        <p:spPr>
          <a:xfrm>
            <a:off x="3224657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8585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g object 93"/>
          <p:cNvSpPr/>
          <p:nvPr/>
        </p:nvSpPr>
        <p:spPr>
          <a:xfrm>
            <a:off x="3259709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8585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g object 94"/>
          <p:cNvSpPr/>
          <p:nvPr/>
        </p:nvSpPr>
        <p:spPr>
          <a:xfrm>
            <a:off x="3296285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858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g object 95"/>
          <p:cNvSpPr/>
          <p:nvPr/>
        </p:nvSpPr>
        <p:spPr>
          <a:xfrm>
            <a:off x="3331337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878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g object 96"/>
          <p:cNvSpPr/>
          <p:nvPr/>
        </p:nvSpPr>
        <p:spPr>
          <a:xfrm>
            <a:off x="3367913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888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g object 97"/>
          <p:cNvSpPr/>
          <p:nvPr/>
        </p:nvSpPr>
        <p:spPr>
          <a:xfrm>
            <a:off x="3402965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8D8D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g object 98"/>
          <p:cNvSpPr/>
          <p:nvPr/>
        </p:nvSpPr>
        <p:spPr>
          <a:xfrm>
            <a:off x="3438016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8E8E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g object 99"/>
          <p:cNvSpPr/>
          <p:nvPr/>
        </p:nvSpPr>
        <p:spPr>
          <a:xfrm>
            <a:off x="3474593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8F8F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g object 100"/>
          <p:cNvSpPr/>
          <p:nvPr/>
        </p:nvSpPr>
        <p:spPr>
          <a:xfrm>
            <a:off x="3509644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9090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g object 101"/>
          <p:cNvSpPr/>
          <p:nvPr/>
        </p:nvSpPr>
        <p:spPr>
          <a:xfrm>
            <a:off x="3546220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9191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g object 102"/>
          <p:cNvSpPr/>
          <p:nvPr/>
        </p:nvSpPr>
        <p:spPr>
          <a:xfrm>
            <a:off x="3581272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9292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g object 103"/>
          <p:cNvSpPr/>
          <p:nvPr/>
        </p:nvSpPr>
        <p:spPr>
          <a:xfrm>
            <a:off x="3617848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9292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g object 104"/>
          <p:cNvSpPr/>
          <p:nvPr/>
        </p:nvSpPr>
        <p:spPr>
          <a:xfrm>
            <a:off x="3652901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9292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g object 105"/>
          <p:cNvSpPr/>
          <p:nvPr/>
        </p:nvSpPr>
        <p:spPr>
          <a:xfrm>
            <a:off x="3689477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9393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g object 106"/>
          <p:cNvSpPr/>
          <p:nvPr/>
        </p:nvSpPr>
        <p:spPr>
          <a:xfrm>
            <a:off x="3724528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959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g object 107"/>
          <p:cNvSpPr/>
          <p:nvPr/>
        </p:nvSpPr>
        <p:spPr>
          <a:xfrm>
            <a:off x="3759581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4" h="152400">
                <a:moveTo>
                  <a:pt x="36563" y="0"/>
                </a:moveTo>
                <a:lnTo>
                  <a:pt x="0" y="0"/>
                </a:lnTo>
                <a:lnTo>
                  <a:pt x="0" y="152400"/>
                </a:lnTo>
                <a:lnTo>
                  <a:pt x="36563" y="152400"/>
                </a:lnTo>
                <a:lnTo>
                  <a:pt x="36563" y="0"/>
                </a:lnTo>
                <a:close/>
              </a:path>
              <a:path w="71754" h="152400">
                <a:moveTo>
                  <a:pt x="71615" y="0"/>
                </a:moveTo>
                <a:lnTo>
                  <a:pt x="36576" y="0"/>
                </a:lnTo>
                <a:lnTo>
                  <a:pt x="36576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</a:pathLst>
          </a:custGeom>
          <a:solidFill>
            <a:srgbClr val="9999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g object 108"/>
          <p:cNvSpPr/>
          <p:nvPr/>
        </p:nvSpPr>
        <p:spPr>
          <a:xfrm>
            <a:off x="3831208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9A9A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g object 109"/>
          <p:cNvSpPr/>
          <p:nvPr/>
        </p:nvSpPr>
        <p:spPr>
          <a:xfrm>
            <a:off x="3867784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9C9C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g object 110"/>
          <p:cNvSpPr/>
          <p:nvPr/>
        </p:nvSpPr>
        <p:spPr>
          <a:xfrm>
            <a:off x="3902837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9D9D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g object 111"/>
          <p:cNvSpPr/>
          <p:nvPr/>
        </p:nvSpPr>
        <p:spPr>
          <a:xfrm>
            <a:off x="3939413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9E9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g object 112"/>
          <p:cNvSpPr/>
          <p:nvPr/>
        </p:nvSpPr>
        <p:spPr>
          <a:xfrm>
            <a:off x="3974465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4" h="152400">
                <a:moveTo>
                  <a:pt x="35039" y="0"/>
                </a:moveTo>
                <a:lnTo>
                  <a:pt x="0" y="0"/>
                </a:lnTo>
                <a:lnTo>
                  <a:pt x="0" y="152400"/>
                </a:lnTo>
                <a:lnTo>
                  <a:pt x="35039" y="152400"/>
                </a:lnTo>
                <a:lnTo>
                  <a:pt x="35039" y="0"/>
                </a:lnTo>
                <a:close/>
              </a:path>
              <a:path w="71754" h="152400">
                <a:moveTo>
                  <a:pt x="71615" y="0"/>
                </a:moveTo>
                <a:lnTo>
                  <a:pt x="35052" y="0"/>
                </a:lnTo>
                <a:lnTo>
                  <a:pt x="35052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</a:pathLst>
          </a:custGeom>
          <a:solidFill>
            <a:srgbClr val="9F9F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g object 113"/>
          <p:cNvSpPr/>
          <p:nvPr/>
        </p:nvSpPr>
        <p:spPr>
          <a:xfrm>
            <a:off x="4046093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A0A0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g object 114"/>
          <p:cNvSpPr/>
          <p:nvPr/>
        </p:nvSpPr>
        <p:spPr>
          <a:xfrm>
            <a:off x="4081145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A1A1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g object 115"/>
          <p:cNvSpPr/>
          <p:nvPr/>
        </p:nvSpPr>
        <p:spPr>
          <a:xfrm>
            <a:off x="4117721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A3A3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g object 116"/>
          <p:cNvSpPr/>
          <p:nvPr/>
        </p:nvSpPr>
        <p:spPr>
          <a:xfrm>
            <a:off x="4152772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A6A6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g object 117"/>
          <p:cNvSpPr/>
          <p:nvPr/>
        </p:nvSpPr>
        <p:spPr>
          <a:xfrm>
            <a:off x="4189348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A7A7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g object 118"/>
          <p:cNvSpPr/>
          <p:nvPr/>
        </p:nvSpPr>
        <p:spPr>
          <a:xfrm>
            <a:off x="4224401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A8A8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g object 119"/>
          <p:cNvSpPr/>
          <p:nvPr/>
        </p:nvSpPr>
        <p:spPr>
          <a:xfrm>
            <a:off x="4260977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AAAA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g object 120"/>
          <p:cNvSpPr/>
          <p:nvPr/>
        </p:nvSpPr>
        <p:spPr>
          <a:xfrm>
            <a:off x="4296028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ABAB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g object 121"/>
          <p:cNvSpPr/>
          <p:nvPr/>
        </p:nvSpPr>
        <p:spPr>
          <a:xfrm>
            <a:off x="4331081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ACAC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g object 122"/>
          <p:cNvSpPr/>
          <p:nvPr/>
        </p:nvSpPr>
        <p:spPr>
          <a:xfrm>
            <a:off x="4367657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ACA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g object 123"/>
          <p:cNvSpPr/>
          <p:nvPr/>
        </p:nvSpPr>
        <p:spPr>
          <a:xfrm>
            <a:off x="4402708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ADA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g object 124"/>
          <p:cNvSpPr/>
          <p:nvPr/>
        </p:nvSpPr>
        <p:spPr>
          <a:xfrm>
            <a:off x="4439284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AEA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g object 125"/>
          <p:cNvSpPr/>
          <p:nvPr/>
        </p:nvSpPr>
        <p:spPr>
          <a:xfrm>
            <a:off x="4474337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AFAF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g object 126"/>
          <p:cNvSpPr/>
          <p:nvPr/>
        </p:nvSpPr>
        <p:spPr>
          <a:xfrm>
            <a:off x="4510913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B0B0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g object 127"/>
          <p:cNvSpPr/>
          <p:nvPr/>
        </p:nvSpPr>
        <p:spPr>
          <a:xfrm>
            <a:off x="4545964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B3B3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g object 128"/>
          <p:cNvSpPr/>
          <p:nvPr/>
        </p:nvSpPr>
        <p:spPr>
          <a:xfrm>
            <a:off x="4581016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B5B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g object 129"/>
          <p:cNvSpPr/>
          <p:nvPr/>
        </p:nvSpPr>
        <p:spPr>
          <a:xfrm>
            <a:off x="4617593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B6B6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g object 130"/>
          <p:cNvSpPr/>
          <p:nvPr/>
        </p:nvSpPr>
        <p:spPr>
          <a:xfrm>
            <a:off x="4652645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B7B7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g object 131"/>
          <p:cNvSpPr/>
          <p:nvPr/>
        </p:nvSpPr>
        <p:spPr>
          <a:xfrm>
            <a:off x="4689221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B8B8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g object 132"/>
          <p:cNvSpPr/>
          <p:nvPr/>
        </p:nvSpPr>
        <p:spPr>
          <a:xfrm>
            <a:off x="4724273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4" h="152400">
                <a:moveTo>
                  <a:pt x="36563" y="0"/>
                </a:moveTo>
                <a:lnTo>
                  <a:pt x="0" y="0"/>
                </a:lnTo>
                <a:lnTo>
                  <a:pt x="0" y="152400"/>
                </a:lnTo>
                <a:lnTo>
                  <a:pt x="36563" y="152400"/>
                </a:lnTo>
                <a:lnTo>
                  <a:pt x="36563" y="0"/>
                </a:lnTo>
                <a:close/>
              </a:path>
              <a:path w="71754" h="152400">
                <a:moveTo>
                  <a:pt x="71615" y="0"/>
                </a:moveTo>
                <a:lnTo>
                  <a:pt x="36576" y="0"/>
                </a:lnTo>
                <a:lnTo>
                  <a:pt x="36576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</a:pathLst>
          </a:custGeom>
          <a:solidFill>
            <a:srgbClr val="B8B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g object 133"/>
          <p:cNvSpPr/>
          <p:nvPr/>
        </p:nvSpPr>
        <p:spPr>
          <a:xfrm>
            <a:off x="4795901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B9B9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g object 134"/>
          <p:cNvSpPr/>
          <p:nvPr/>
        </p:nvSpPr>
        <p:spPr>
          <a:xfrm>
            <a:off x="4832477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BBBB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g object 135"/>
          <p:cNvSpPr/>
          <p:nvPr/>
        </p:nvSpPr>
        <p:spPr>
          <a:xfrm>
            <a:off x="4867528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BCBC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g object 136"/>
          <p:cNvSpPr/>
          <p:nvPr/>
        </p:nvSpPr>
        <p:spPr>
          <a:xfrm>
            <a:off x="4902581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BDBD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g object 137"/>
          <p:cNvSpPr/>
          <p:nvPr/>
        </p:nvSpPr>
        <p:spPr>
          <a:xfrm>
            <a:off x="4939157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C0C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g object 138"/>
          <p:cNvSpPr/>
          <p:nvPr/>
        </p:nvSpPr>
        <p:spPr>
          <a:xfrm>
            <a:off x="4974208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C1C1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g object 139"/>
          <p:cNvSpPr/>
          <p:nvPr/>
        </p:nvSpPr>
        <p:spPr>
          <a:xfrm>
            <a:off x="5010784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C2C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g object 140"/>
          <p:cNvSpPr/>
          <p:nvPr/>
        </p:nvSpPr>
        <p:spPr>
          <a:xfrm>
            <a:off x="5045837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C3C3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g object 141"/>
          <p:cNvSpPr/>
          <p:nvPr/>
        </p:nvSpPr>
        <p:spPr>
          <a:xfrm>
            <a:off x="5082413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C4C4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g object 142"/>
          <p:cNvSpPr/>
          <p:nvPr/>
        </p:nvSpPr>
        <p:spPr>
          <a:xfrm>
            <a:off x="5117464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C5C5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g object 143"/>
          <p:cNvSpPr/>
          <p:nvPr/>
        </p:nvSpPr>
        <p:spPr>
          <a:xfrm>
            <a:off x="5152516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C5C5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g object 144"/>
          <p:cNvSpPr/>
          <p:nvPr/>
        </p:nvSpPr>
        <p:spPr>
          <a:xfrm>
            <a:off x="5189093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C5C5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g object 145"/>
          <p:cNvSpPr/>
          <p:nvPr/>
        </p:nvSpPr>
        <p:spPr>
          <a:xfrm>
            <a:off x="5224145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C6C6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g object 146"/>
          <p:cNvSpPr/>
          <p:nvPr/>
        </p:nvSpPr>
        <p:spPr>
          <a:xfrm>
            <a:off x="5260721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C7C7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g object 147"/>
          <p:cNvSpPr/>
          <p:nvPr/>
        </p:nvSpPr>
        <p:spPr>
          <a:xfrm>
            <a:off x="5295772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C8C8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g object 148"/>
          <p:cNvSpPr/>
          <p:nvPr/>
        </p:nvSpPr>
        <p:spPr>
          <a:xfrm>
            <a:off x="5332348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C9C9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g object 149"/>
          <p:cNvSpPr/>
          <p:nvPr/>
        </p:nvSpPr>
        <p:spPr>
          <a:xfrm>
            <a:off x="5367401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CCCC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g object 150"/>
          <p:cNvSpPr/>
          <p:nvPr/>
        </p:nvSpPr>
        <p:spPr>
          <a:xfrm>
            <a:off x="5403977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CDCD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g object 151"/>
          <p:cNvSpPr/>
          <p:nvPr/>
        </p:nvSpPr>
        <p:spPr>
          <a:xfrm>
            <a:off x="5439028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CECE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g object 152"/>
          <p:cNvSpPr/>
          <p:nvPr/>
        </p:nvSpPr>
        <p:spPr>
          <a:xfrm>
            <a:off x="5474081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CFCF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g object 153"/>
          <p:cNvSpPr/>
          <p:nvPr/>
        </p:nvSpPr>
        <p:spPr>
          <a:xfrm>
            <a:off x="5510657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D0D0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g object 154"/>
          <p:cNvSpPr/>
          <p:nvPr/>
        </p:nvSpPr>
        <p:spPr>
          <a:xfrm>
            <a:off x="5545708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D1D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g object 155"/>
          <p:cNvSpPr/>
          <p:nvPr/>
        </p:nvSpPr>
        <p:spPr>
          <a:xfrm>
            <a:off x="5582284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D2D2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g object 156"/>
          <p:cNvSpPr/>
          <p:nvPr/>
        </p:nvSpPr>
        <p:spPr>
          <a:xfrm>
            <a:off x="5617337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4" h="152400">
                <a:moveTo>
                  <a:pt x="36563" y="0"/>
                </a:moveTo>
                <a:lnTo>
                  <a:pt x="0" y="0"/>
                </a:lnTo>
                <a:lnTo>
                  <a:pt x="0" y="152400"/>
                </a:lnTo>
                <a:lnTo>
                  <a:pt x="36563" y="152400"/>
                </a:lnTo>
                <a:lnTo>
                  <a:pt x="36563" y="0"/>
                </a:lnTo>
                <a:close/>
              </a:path>
              <a:path w="71754" h="152400">
                <a:moveTo>
                  <a:pt x="71615" y="0"/>
                </a:moveTo>
                <a:lnTo>
                  <a:pt x="36576" y="0"/>
                </a:lnTo>
                <a:lnTo>
                  <a:pt x="36576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</a:pathLst>
          </a:custGeom>
          <a:solidFill>
            <a:srgbClr val="D2D2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g object 157"/>
          <p:cNvSpPr/>
          <p:nvPr/>
        </p:nvSpPr>
        <p:spPr>
          <a:xfrm>
            <a:off x="5688964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D2D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g object 158"/>
          <p:cNvSpPr/>
          <p:nvPr/>
        </p:nvSpPr>
        <p:spPr>
          <a:xfrm>
            <a:off x="5724016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D3D3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g object 159"/>
          <p:cNvSpPr/>
          <p:nvPr/>
        </p:nvSpPr>
        <p:spPr>
          <a:xfrm>
            <a:off x="5760593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D4D4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g object 160"/>
          <p:cNvSpPr/>
          <p:nvPr/>
        </p:nvSpPr>
        <p:spPr>
          <a:xfrm>
            <a:off x="5795645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D5D5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g object 161"/>
          <p:cNvSpPr/>
          <p:nvPr/>
        </p:nvSpPr>
        <p:spPr>
          <a:xfrm>
            <a:off x="5832221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D6D6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g object 162"/>
          <p:cNvSpPr/>
          <p:nvPr/>
        </p:nvSpPr>
        <p:spPr>
          <a:xfrm>
            <a:off x="5867272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D9D9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g object 163"/>
          <p:cNvSpPr/>
          <p:nvPr/>
        </p:nvSpPr>
        <p:spPr>
          <a:xfrm>
            <a:off x="5903849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4" h="152400">
                <a:moveTo>
                  <a:pt x="35039" y="0"/>
                </a:moveTo>
                <a:lnTo>
                  <a:pt x="0" y="0"/>
                </a:lnTo>
                <a:lnTo>
                  <a:pt x="0" y="152400"/>
                </a:lnTo>
                <a:lnTo>
                  <a:pt x="35039" y="152400"/>
                </a:lnTo>
                <a:lnTo>
                  <a:pt x="35039" y="0"/>
                </a:lnTo>
                <a:close/>
              </a:path>
              <a:path w="71754" h="152400">
                <a:moveTo>
                  <a:pt x="71615" y="0"/>
                </a:moveTo>
                <a:lnTo>
                  <a:pt x="35052" y="0"/>
                </a:lnTo>
                <a:lnTo>
                  <a:pt x="35052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</a:pathLst>
          </a:custGeom>
          <a:solidFill>
            <a:srgbClr val="DADA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g object 164"/>
          <p:cNvSpPr/>
          <p:nvPr/>
        </p:nvSpPr>
        <p:spPr>
          <a:xfrm>
            <a:off x="5975477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DBDB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g object 165"/>
          <p:cNvSpPr/>
          <p:nvPr/>
        </p:nvSpPr>
        <p:spPr>
          <a:xfrm>
            <a:off x="6010528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DCDC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g object 166"/>
          <p:cNvSpPr/>
          <p:nvPr/>
        </p:nvSpPr>
        <p:spPr>
          <a:xfrm>
            <a:off x="6045581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DDDD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g object 167"/>
          <p:cNvSpPr/>
          <p:nvPr/>
        </p:nvSpPr>
        <p:spPr>
          <a:xfrm>
            <a:off x="6082157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DDD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g object 168"/>
          <p:cNvSpPr/>
          <p:nvPr/>
        </p:nvSpPr>
        <p:spPr>
          <a:xfrm>
            <a:off x="6117208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DEDE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g object 169"/>
          <p:cNvSpPr/>
          <p:nvPr/>
        </p:nvSpPr>
        <p:spPr>
          <a:xfrm>
            <a:off x="6153785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4" h="152400">
                <a:moveTo>
                  <a:pt x="35039" y="0"/>
                </a:moveTo>
                <a:lnTo>
                  <a:pt x="0" y="0"/>
                </a:lnTo>
                <a:lnTo>
                  <a:pt x="0" y="152400"/>
                </a:lnTo>
                <a:lnTo>
                  <a:pt x="35039" y="152400"/>
                </a:lnTo>
                <a:lnTo>
                  <a:pt x="35039" y="0"/>
                </a:lnTo>
                <a:close/>
              </a:path>
              <a:path w="71754" h="152400">
                <a:moveTo>
                  <a:pt x="71615" y="0"/>
                </a:moveTo>
                <a:lnTo>
                  <a:pt x="35052" y="0"/>
                </a:lnTo>
                <a:lnTo>
                  <a:pt x="35052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</a:pathLst>
          </a:custGeom>
          <a:solidFill>
            <a:srgbClr val="DFDF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g object 170"/>
          <p:cNvSpPr/>
          <p:nvPr/>
        </p:nvSpPr>
        <p:spPr>
          <a:xfrm>
            <a:off x="6225413" y="1007236"/>
            <a:ext cx="70485" cy="152400"/>
          </a:xfrm>
          <a:custGeom>
            <a:avLst/>
            <a:gdLst/>
            <a:ahLst/>
            <a:cxnLst/>
            <a:rect l="l" t="t" r="r" b="b"/>
            <a:pathLst>
              <a:path w="70485" h="152400">
                <a:moveTo>
                  <a:pt x="35039" y="0"/>
                </a:moveTo>
                <a:lnTo>
                  <a:pt x="0" y="0"/>
                </a:lnTo>
                <a:lnTo>
                  <a:pt x="0" y="152400"/>
                </a:lnTo>
                <a:lnTo>
                  <a:pt x="35039" y="152400"/>
                </a:lnTo>
                <a:lnTo>
                  <a:pt x="35039" y="0"/>
                </a:lnTo>
                <a:close/>
              </a:path>
              <a:path w="70485" h="152400">
                <a:moveTo>
                  <a:pt x="70091" y="0"/>
                </a:moveTo>
                <a:lnTo>
                  <a:pt x="35052" y="0"/>
                </a:lnTo>
                <a:lnTo>
                  <a:pt x="35052" y="152400"/>
                </a:lnTo>
                <a:lnTo>
                  <a:pt x="70091" y="152400"/>
                </a:lnTo>
                <a:lnTo>
                  <a:pt x="70091" y="0"/>
                </a:lnTo>
                <a:close/>
              </a:path>
            </a:pathLst>
          </a:custGeom>
          <a:solidFill>
            <a:srgbClr val="DFDF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g object 171"/>
          <p:cNvSpPr/>
          <p:nvPr/>
        </p:nvSpPr>
        <p:spPr>
          <a:xfrm>
            <a:off x="6295516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E0E0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g object 172"/>
          <p:cNvSpPr/>
          <p:nvPr/>
        </p:nvSpPr>
        <p:spPr>
          <a:xfrm>
            <a:off x="6332093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E2E1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g object 173"/>
          <p:cNvSpPr/>
          <p:nvPr/>
        </p:nvSpPr>
        <p:spPr>
          <a:xfrm>
            <a:off x="6367145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4" y="0"/>
                </a:moveTo>
                <a:lnTo>
                  <a:pt x="0" y="0"/>
                </a:lnTo>
                <a:lnTo>
                  <a:pt x="0" y="152400"/>
                </a:lnTo>
                <a:lnTo>
                  <a:pt x="36574" y="152400"/>
                </a:lnTo>
                <a:lnTo>
                  <a:pt x="36574" y="0"/>
                </a:lnTo>
                <a:close/>
              </a:path>
            </a:pathLst>
          </a:custGeom>
          <a:solidFill>
            <a:srgbClr val="E2E1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g object 174"/>
          <p:cNvSpPr/>
          <p:nvPr/>
        </p:nvSpPr>
        <p:spPr>
          <a:xfrm>
            <a:off x="6403721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60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E3E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g object 175"/>
          <p:cNvSpPr/>
          <p:nvPr/>
        </p:nvSpPr>
        <p:spPr>
          <a:xfrm>
            <a:off x="6438773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4" h="152400">
                <a:moveTo>
                  <a:pt x="36563" y="0"/>
                </a:moveTo>
                <a:lnTo>
                  <a:pt x="0" y="0"/>
                </a:lnTo>
                <a:lnTo>
                  <a:pt x="0" y="152400"/>
                </a:lnTo>
                <a:lnTo>
                  <a:pt x="36563" y="152400"/>
                </a:lnTo>
                <a:lnTo>
                  <a:pt x="36563" y="0"/>
                </a:lnTo>
                <a:close/>
              </a:path>
              <a:path w="71754" h="152400">
                <a:moveTo>
                  <a:pt x="71615" y="0"/>
                </a:moveTo>
                <a:lnTo>
                  <a:pt x="36576" y="0"/>
                </a:lnTo>
                <a:lnTo>
                  <a:pt x="36576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</a:pathLst>
          </a:custGeom>
          <a:solidFill>
            <a:srgbClr val="E6E3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g object 176"/>
          <p:cNvSpPr/>
          <p:nvPr/>
        </p:nvSpPr>
        <p:spPr>
          <a:xfrm>
            <a:off x="6510401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4" h="152400">
                <a:moveTo>
                  <a:pt x="71615" y="0"/>
                </a:moveTo>
                <a:lnTo>
                  <a:pt x="36576" y="0"/>
                </a:lnTo>
                <a:lnTo>
                  <a:pt x="0" y="0"/>
                </a:lnTo>
                <a:lnTo>
                  <a:pt x="0" y="152400"/>
                </a:lnTo>
                <a:lnTo>
                  <a:pt x="36576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</a:pathLst>
          </a:custGeom>
          <a:solidFill>
            <a:srgbClr val="E7E7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g object 177"/>
          <p:cNvSpPr/>
          <p:nvPr/>
        </p:nvSpPr>
        <p:spPr>
          <a:xfrm>
            <a:off x="6582028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E8E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g object 178"/>
          <p:cNvSpPr/>
          <p:nvPr/>
        </p:nvSpPr>
        <p:spPr>
          <a:xfrm>
            <a:off x="6617081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5" y="0"/>
                </a:moveTo>
                <a:lnTo>
                  <a:pt x="0" y="0"/>
                </a:lnTo>
                <a:lnTo>
                  <a:pt x="0" y="152400"/>
                </a:lnTo>
                <a:lnTo>
                  <a:pt x="36575" y="152400"/>
                </a:lnTo>
                <a:lnTo>
                  <a:pt x="36575" y="0"/>
                </a:lnTo>
                <a:close/>
              </a:path>
            </a:pathLst>
          </a:custGeom>
          <a:solidFill>
            <a:srgbClr val="E9E9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g object 179"/>
          <p:cNvSpPr/>
          <p:nvPr/>
        </p:nvSpPr>
        <p:spPr>
          <a:xfrm>
            <a:off x="6653657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E9E9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g object 180"/>
          <p:cNvSpPr/>
          <p:nvPr/>
        </p:nvSpPr>
        <p:spPr>
          <a:xfrm>
            <a:off x="6688709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4" h="152400">
                <a:moveTo>
                  <a:pt x="71615" y="0"/>
                </a:moveTo>
                <a:lnTo>
                  <a:pt x="36576" y="0"/>
                </a:lnTo>
                <a:lnTo>
                  <a:pt x="0" y="0"/>
                </a:lnTo>
                <a:lnTo>
                  <a:pt x="0" y="152400"/>
                </a:lnTo>
                <a:lnTo>
                  <a:pt x="36576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</a:pathLst>
          </a:custGeom>
          <a:solidFill>
            <a:srgbClr val="EAEA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bg object 181"/>
          <p:cNvSpPr/>
          <p:nvPr/>
        </p:nvSpPr>
        <p:spPr>
          <a:xfrm>
            <a:off x="6760337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4" h="152400">
                <a:moveTo>
                  <a:pt x="36563" y="0"/>
                </a:moveTo>
                <a:lnTo>
                  <a:pt x="0" y="0"/>
                </a:lnTo>
                <a:lnTo>
                  <a:pt x="0" y="152400"/>
                </a:lnTo>
                <a:lnTo>
                  <a:pt x="36563" y="152400"/>
                </a:lnTo>
                <a:lnTo>
                  <a:pt x="36563" y="0"/>
                </a:lnTo>
                <a:close/>
              </a:path>
              <a:path w="71754" h="152400">
                <a:moveTo>
                  <a:pt x="71615" y="0"/>
                </a:moveTo>
                <a:lnTo>
                  <a:pt x="36576" y="0"/>
                </a:lnTo>
                <a:lnTo>
                  <a:pt x="36576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</a:pathLst>
          </a:custGeom>
          <a:solidFill>
            <a:srgbClr val="EBEB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bg object 182"/>
          <p:cNvSpPr/>
          <p:nvPr/>
        </p:nvSpPr>
        <p:spPr>
          <a:xfrm>
            <a:off x="6831965" y="1007236"/>
            <a:ext cx="106680" cy="152400"/>
          </a:xfrm>
          <a:custGeom>
            <a:avLst/>
            <a:gdLst/>
            <a:ahLst/>
            <a:cxnLst/>
            <a:rect l="l" t="t" r="r" b="b"/>
            <a:pathLst>
              <a:path w="106679" h="152400">
                <a:moveTo>
                  <a:pt x="35039" y="0"/>
                </a:moveTo>
                <a:lnTo>
                  <a:pt x="0" y="0"/>
                </a:lnTo>
                <a:lnTo>
                  <a:pt x="0" y="152400"/>
                </a:lnTo>
                <a:lnTo>
                  <a:pt x="35039" y="152400"/>
                </a:lnTo>
                <a:lnTo>
                  <a:pt x="35039" y="0"/>
                </a:lnTo>
                <a:close/>
              </a:path>
              <a:path w="106679" h="152400">
                <a:moveTo>
                  <a:pt x="106667" y="0"/>
                </a:moveTo>
                <a:lnTo>
                  <a:pt x="71628" y="0"/>
                </a:lnTo>
                <a:lnTo>
                  <a:pt x="35052" y="0"/>
                </a:lnTo>
                <a:lnTo>
                  <a:pt x="35052" y="152400"/>
                </a:lnTo>
                <a:lnTo>
                  <a:pt x="71628" y="152400"/>
                </a:lnTo>
                <a:lnTo>
                  <a:pt x="106667" y="152400"/>
                </a:lnTo>
                <a:lnTo>
                  <a:pt x="106667" y="0"/>
                </a:lnTo>
                <a:close/>
              </a:path>
            </a:pathLst>
          </a:custGeom>
          <a:solidFill>
            <a:srgbClr val="EBEB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bg object 183"/>
          <p:cNvSpPr/>
          <p:nvPr/>
        </p:nvSpPr>
        <p:spPr>
          <a:xfrm>
            <a:off x="6938645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4" h="152400">
                <a:moveTo>
                  <a:pt x="71615" y="0"/>
                </a:moveTo>
                <a:lnTo>
                  <a:pt x="36576" y="0"/>
                </a:lnTo>
                <a:lnTo>
                  <a:pt x="0" y="0"/>
                </a:lnTo>
                <a:lnTo>
                  <a:pt x="0" y="152400"/>
                </a:lnTo>
                <a:lnTo>
                  <a:pt x="36576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</a:pathLst>
          </a:custGeom>
          <a:solidFill>
            <a:srgbClr val="ECEC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bg object 184"/>
          <p:cNvSpPr/>
          <p:nvPr/>
        </p:nvSpPr>
        <p:spPr>
          <a:xfrm>
            <a:off x="7010273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4" h="152400">
                <a:moveTo>
                  <a:pt x="71615" y="0"/>
                </a:moveTo>
                <a:lnTo>
                  <a:pt x="36576" y="0"/>
                </a:lnTo>
                <a:lnTo>
                  <a:pt x="0" y="0"/>
                </a:lnTo>
                <a:lnTo>
                  <a:pt x="0" y="152400"/>
                </a:lnTo>
                <a:lnTo>
                  <a:pt x="36576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</a:pathLst>
          </a:custGeom>
          <a:solidFill>
            <a:srgbClr val="EDED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bg object 185"/>
          <p:cNvSpPr/>
          <p:nvPr/>
        </p:nvSpPr>
        <p:spPr>
          <a:xfrm>
            <a:off x="7081901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5" y="0"/>
                </a:moveTo>
                <a:lnTo>
                  <a:pt x="0" y="0"/>
                </a:lnTo>
                <a:lnTo>
                  <a:pt x="0" y="152400"/>
                </a:lnTo>
                <a:lnTo>
                  <a:pt x="36575" y="152400"/>
                </a:lnTo>
                <a:lnTo>
                  <a:pt x="36575" y="0"/>
                </a:lnTo>
                <a:close/>
              </a:path>
            </a:pathLst>
          </a:custGeom>
          <a:solidFill>
            <a:srgbClr val="EEEE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bg object 186"/>
          <p:cNvSpPr/>
          <p:nvPr/>
        </p:nvSpPr>
        <p:spPr>
          <a:xfrm>
            <a:off x="7118477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EEEE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bg object 187"/>
          <p:cNvSpPr/>
          <p:nvPr/>
        </p:nvSpPr>
        <p:spPr>
          <a:xfrm>
            <a:off x="7153529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4" h="152400">
                <a:moveTo>
                  <a:pt x="35039" y="0"/>
                </a:moveTo>
                <a:lnTo>
                  <a:pt x="0" y="0"/>
                </a:lnTo>
                <a:lnTo>
                  <a:pt x="0" y="152400"/>
                </a:lnTo>
                <a:lnTo>
                  <a:pt x="35039" y="152400"/>
                </a:lnTo>
                <a:lnTo>
                  <a:pt x="35039" y="0"/>
                </a:lnTo>
                <a:close/>
              </a:path>
              <a:path w="71754" h="152400">
                <a:moveTo>
                  <a:pt x="71628" y="0"/>
                </a:moveTo>
                <a:lnTo>
                  <a:pt x="35052" y="0"/>
                </a:lnTo>
                <a:lnTo>
                  <a:pt x="35052" y="152400"/>
                </a:lnTo>
                <a:lnTo>
                  <a:pt x="71628" y="152400"/>
                </a:lnTo>
                <a:lnTo>
                  <a:pt x="71628" y="0"/>
                </a:lnTo>
                <a:close/>
              </a:path>
            </a:pathLst>
          </a:custGeom>
          <a:solidFill>
            <a:srgbClr val="EFEF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bg object 188"/>
          <p:cNvSpPr/>
          <p:nvPr/>
        </p:nvSpPr>
        <p:spPr>
          <a:xfrm>
            <a:off x="7225156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EFEF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bg object 189"/>
          <p:cNvSpPr/>
          <p:nvPr/>
        </p:nvSpPr>
        <p:spPr>
          <a:xfrm>
            <a:off x="7260209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4" h="152400">
                <a:moveTo>
                  <a:pt x="71615" y="0"/>
                </a:moveTo>
                <a:lnTo>
                  <a:pt x="36576" y="0"/>
                </a:lnTo>
                <a:lnTo>
                  <a:pt x="0" y="0"/>
                </a:lnTo>
                <a:lnTo>
                  <a:pt x="0" y="152400"/>
                </a:lnTo>
                <a:lnTo>
                  <a:pt x="36576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</a:pathLst>
          </a:custGeom>
          <a:solidFill>
            <a:srgbClr val="F0F0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bg object 190"/>
          <p:cNvSpPr/>
          <p:nvPr/>
        </p:nvSpPr>
        <p:spPr>
          <a:xfrm>
            <a:off x="7331837" y="1007236"/>
            <a:ext cx="106680" cy="152400"/>
          </a:xfrm>
          <a:custGeom>
            <a:avLst/>
            <a:gdLst/>
            <a:ahLst/>
            <a:cxnLst/>
            <a:rect l="l" t="t" r="r" b="b"/>
            <a:pathLst>
              <a:path w="106679" h="152400">
                <a:moveTo>
                  <a:pt x="36563" y="0"/>
                </a:moveTo>
                <a:lnTo>
                  <a:pt x="0" y="0"/>
                </a:lnTo>
                <a:lnTo>
                  <a:pt x="0" y="152400"/>
                </a:lnTo>
                <a:lnTo>
                  <a:pt x="36563" y="152400"/>
                </a:lnTo>
                <a:lnTo>
                  <a:pt x="36563" y="0"/>
                </a:lnTo>
                <a:close/>
              </a:path>
              <a:path w="106679" h="152400">
                <a:moveTo>
                  <a:pt x="71615" y="0"/>
                </a:moveTo>
                <a:lnTo>
                  <a:pt x="36576" y="0"/>
                </a:lnTo>
                <a:lnTo>
                  <a:pt x="36576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  <a:path w="106679" h="152400">
                <a:moveTo>
                  <a:pt x="106667" y="0"/>
                </a:moveTo>
                <a:lnTo>
                  <a:pt x="71628" y="0"/>
                </a:lnTo>
                <a:lnTo>
                  <a:pt x="71628" y="152400"/>
                </a:lnTo>
                <a:lnTo>
                  <a:pt x="106667" y="152400"/>
                </a:lnTo>
                <a:lnTo>
                  <a:pt x="106667" y="0"/>
                </a:lnTo>
                <a:close/>
              </a:path>
            </a:pathLst>
          </a:custGeom>
          <a:solidFill>
            <a:srgbClr val="F3F3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bg object 191"/>
          <p:cNvSpPr/>
          <p:nvPr/>
        </p:nvSpPr>
        <p:spPr>
          <a:xfrm>
            <a:off x="7438517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5" y="0"/>
                </a:moveTo>
                <a:lnTo>
                  <a:pt x="0" y="0"/>
                </a:lnTo>
                <a:lnTo>
                  <a:pt x="0" y="152400"/>
                </a:lnTo>
                <a:lnTo>
                  <a:pt x="36575" y="152400"/>
                </a:lnTo>
                <a:lnTo>
                  <a:pt x="36575" y="0"/>
                </a:lnTo>
                <a:close/>
              </a:path>
            </a:pathLst>
          </a:custGeom>
          <a:solidFill>
            <a:srgbClr val="F4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bg object 192"/>
          <p:cNvSpPr/>
          <p:nvPr/>
        </p:nvSpPr>
        <p:spPr>
          <a:xfrm>
            <a:off x="7475092" y="1007237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F4F4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bg object 193"/>
          <p:cNvSpPr/>
          <p:nvPr/>
        </p:nvSpPr>
        <p:spPr>
          <a:xfrm>
            <a:off x="7510145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4" h="152400">
                <a:moveTo>
                  <a:pt x="71615" y="0"/>
                </a:moveTo>
                <a:lnTo>
                  <a:pt x="36576" y="0"/>
                </a:lnTo>
                <a:lnTo>
                  <a:pt x="0" y="0"/>
                </a:lnTo>
                <a:lnTo>
                  <a:pt x="0" y="152400"/>
                </a:lnTo>
                <a:lnTo>
                  <a:pt x="36576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</a:pathLst>
          </a:custGeom>
          <a:solidFill>
            <a:srgbClr val="F5F5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bg object 194"/>
          <p:cNvSpPr/>
          <p:nvPr/>
        </p:nvSpPr>
        <p:spPr>
          <a:xfrm>
            <a:off x="7581772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5" y="0"/>
                </a:moveTo>
                <a:lnTo>
                  <a:pt x="0" y="0"/>
                </a:lnTo>
                <a:lnTo>
                  <a:pt x="0" y="152400"/>
                </a:lnTo>
                <a:lnTo>
                  <a:pt x="36575" y="152400"/>
                </a:lnTo>
                <a:lnTo>
                  <a:pt x="36575" y="0"/>
                </a:lnTo>
                <a:close/>
              </a:path>
            </a:pathLst>
          </a:custGeom>
          <a:solidFill>
            <a:srgbClr val="F5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bg object 195"/>
          <p:cNvSpPr/>
          <p:nvPr/>
        </p:nvSpPr>
        <p:spPr>
          <a:xfrm>
            <a:off x="7618348" y="1007236"/>
            <a:ext cx="106680" cy="152400"/>
          </a:xfrm>
          <a:custGeom>
            <a:avLst/>
            <a:gdLst/>
            <a:ahLst/>
            <a:cxnLst/>
            <a:rect l="l" t="t" r="r" b="b"/>
            <a:pathLst>
              <a:path w="106679" h="152400">
                <a:moveTo>
                  <a:pt x="35039" y="0"/>
                </a:moveTo>
                <a:lnTo>
                  <a:pt x="0" y="0"/>
                </a:lnTo>
                <a:lnTo>
                  <a:pt x="0" y="152400"/>
                </a:lnTo>
                <a:lnTo>
                  <a:pt x="35039" y="152400"/>
                </a:lnTo>
                <a:lnTo>
                  <a:pt x="35039" y="0"/>
                </a:lnTo>
                <a:close/>
              </a:path>
              <a:path w="106679" h="152400">
                <a:moveTo>
                  <a:pt x="106667" y="0"/>
                </a:moveTo>
                <a:lnTo>
                  <a:pt x="71628" y="0"/>
                </a:lnTo>
                <a:lnTo>
                  <a:pt x="35052" y="0"/>
                </a:lnTo>
                <a:lnTo>
                  <a:pt x="35052" y="152400"/>
                </a:lnTo>
                <a:lnTo>
                  <a:pt x="71628" y="152400"/>
                </a:lnTo>
                <a:lnTo>
                  <a:pt x="106667" y="152400"/>
                </a:lnTo>
                <a:lnTo>
                  <a:pt x="106667" y="0"/>
                </a:lnTo>
                <a:close/>
              </a:path>
            </a:pathLst>
          </a:custGeom>
          <a:solidFill>
            <a:srgbClr val="F6F6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bg object 196"/>
          <p:cNvSpPr/>
          <p:nvPr/>
        </p:nvSpPr>
        <p:spPr>
          <a:xfrm>
            <a:off x="7725029" y="1007236"/>
            <a:ext cx="106680" cy="152400"/>
          </a:xfrm>
          <a:custGeom>
            <a:avLst/>
            <a:gdLst/>
            <a:ahLst/>
            <a:cxnLst/>
            <a:rect l="l" t="t" r="r" b="b"/>
            <a:pathLst>
              <a:path w="106679" h="152400">
                <a:moveTo>
                  <a:pt x="35039" y="0"/>
                </a:moveTo>
                <a:lnTo>
                  <a:pt x="0" y="0"/>
                </a:lnTo>
                <a:lnTo>
                  <a:pt x="0" y="152400"/>
                </a:lnTo>
                <a:lnTo>
                  <a:pt x="35039" y="152400"/>
                </a:lnTo>
                <a:lnTo>
                  <a:pt x="35039" y="0"/>
                </a:lnTo>
                <a:close/>
              </a:path>
              <a:path w="106679" h="152400">
                <a:moveTo>
                  <a:pt x="106667" y="0"/>
                </a:moveTo>
                <a:lnTo>
                  <a:pt x="71628" y="0"/>
                </a:lnTo>
                <a:lnTo>
                  <a:pt x="35052" y="0"/>
                </a:lnTo>
                <a:lnTo>
                  <a:pt x="35052" y="152400"/>
                </a:lnTo>
                <a:lnTo>
                  <a:pt x="71628" y="152400"/>
                </a:lnTo>
                <a:lnTo>
                  <a:pt x="106667" y="152400"/>
                </a:lnTo>
                <a:lnTo>
                  <a:pt x="106667" y="0"/>
                </a:lnTo>
                <a:close/>
              </a:path>
            </a:pathLst>
          </a:custGeom>
          <a:solidFill>
            <a:srgbClr val="F7F7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bg object 197"/>
          <p:cNvSpPr/>
          <p:nvPr/>
        </p:nvSpPr>
        <p:spPr>
          <a:xfrm>
            <a:off x="7831709" y="1007236"/>
            <a:ext cx="215265" cy="152400"/>
          </a:xfrm>
          <a:custGeom>
            <a:avLst/>
            <a:gdLst/>
            <a:ahLst/>
            <a:cxnLst/>
            <a:rect l="l" t="t" r="r" b="b"/>
            <a:pathLst>
              <a:path w="215265" h="152400">
                <a:moveTo>
                  <a:pt x="71615" y="0"/>
                </a:moveTo>
                <a:lnTo>
                  <a:pt x="36576" y="0"/>
                </a:lnTo>
                <a:lnTo>
                  <a:pt x="0" y="0"/>
                </a:lnTo>
                <a:lnTo>
                  <a:pt x="0" y="152400"/>
                </a:lnTo>
                <a:lnTo>
                  <a:pt x="36576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  <a:path w="215265" h="152400">
                <a:moveTo>
                  <a:pt x="108191" y="0"/>
                </a:moveTo>
                <a:lnTo>
                  <a:pt x="71628" y="0"/>
                </a:lnTo>
                <a:lnTo>
                  <a:pt x="71628" y="152400"/>
                </a:lnTo>
                <a:lnTo>
                  <a:pt x="108191" y="152400"/>
                </a:lnTo>
                <a:lnTo>
                  <a:pt x="108191" y="0"/>
                </a:lnTo>
                <a:close/>
              </a:path>
              <a:path w="215265" h="152400">
                <a:moveTo>
                  <a:pt x="143243" y="0"/>
                </a:moveTo>
                <a:lnTo>
                  <a:pt x="108204" y="0"/>
                </a:lnTo>
                <a:lnTo>
                  <a:pt x="108204" y="152400"/>
                </a:lnTo>
                <a:lnTo>
                  <a:pt x="143243" y="152400"/>
                </a:lnTo>
                <a:lnTo>
                  <a:pt x="143243" y="0"/>
                </a:lnTo>
                <a:close/>
              </a:path>
              <a:path w="215265" h="152400">
                <a:moveTo>
                  <a:pt x="178295" y="0"/>
                </a:moveTo>
                <a:lnTo>
                  <a:pt x="143256" y="0"/>
                </a:lnTo>
                <a:lnTo>
                  <a:pt x="143256" y="152400"/>
                </a:lnTo>
                <a:lnTo>
                  <a:pt x="178295" y="152400"/>
                </a:lnTo>
                <a:lnTo>
                  <a:pt x="178295" y="0"/>
                </a:lnTo>
                <a:close/>
              </a:path>
              <a:path w="215265" h="152400">
                <a:moveTo>
                  <a:pt x="214884" y="0"/>
                </a:moveTo>
                <a:lnTo>
                  <a:pt x="178308" y="0"/>
                </a:lnTo>
                <a:lnTo>
                  <a:pt x="178308" y="152400"/>
                </a:lnTo>
                <a:lnTo>
                  <a:pt x="214884" y="152400"/>
                </a:lnTo>
                <a:lnTo>
                  <a:pt x="214884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bg object 198"/>
          <p:cNvSpPr/>
          <p:nvPr/>
        </p:nvSpPr>
        <p:spPr>
          <a:xfrm>
            <a:off x="8046593" y="1007236"/>
            <a:ext cx="178435" cy="152400"/>
          </a:xfrm>
          <a:custGeom>
            <a:avLst/>
            <a:gdLst/>
            <a:ahLst/>
            <a:cxnLst/>
            <a:rect l="l" t="t" r="r" b="b"/>
            <a:pathLst>
              <a:path w="178434" h="152400">
                <a:moveTo>
                  <a:pt x="35039" y="0"/>
                </a:moveTo>
                <a:lnTo>
                  <a:pt x="0" y="0"/>
                </a:lnTo>
                <a:lnTo>
                  <a:pt x="0" y="152400"/>
                </a:lnTo>
                <a:lnTo>
                  <a:pt x="35039" y="152400"/>
                </a:lnTo>
                <a:lnTo>
                  <a:pt x="35039" y="0"/>
                </a:lnTo>
                <a:close/>
              </a:path>
              <a:path w="178434" h="152400">
                <a:moveTo>
                  <a:pt x="106667" y="0"/>
                </a:moveTo>
                <a:lnTo>
                  <a:pt x="71628" y="0"/>
                </a:lnTo>
                <a:lnTo>
                  <a:pt x="35052" y="0"/>
                </a:lnTo>
                <a:lnTo>
                  <a:pt x="35052" y="152400"/>
                </a:lnTo>
                <a:lnTo>
                  <a:pt x="71628" y="152400"/>
                </a:lnTo>
                <a:lnTo>
                  <a:pt x="106667" y="152400"/>
                </a:lnTo>
                <a:lnTo>
                  <a:pt x="106667" y="0"/>
                </a:lnTo>
                <a:close/>
              </a:path>
              <a:path w="178434" h="152400">
                <a:moveTo>
                  <a:pt x="178295" y="0"/>
                </a:moveTo>
                <a:lnTo>
                  <a:pt x="143256" y="0"/>
                </a:lnTo>
                <a:lnTo>
                  <a:pt x="106680" y="0"/>
                </a:lnTo>
                <a:lnTo>
                  <a:pt x="106680" y="152400"/>
                </a:lnTo>
                <a:lnTo>
                  <a:pt x="143256" y="152400"/>
                </a:lnTo>
                <a:lnTo>
                  <a:pt x="178295" y="152400"/>
                </a:lnTo>
                <a:lnTo>
                  <a:pt x="178295" y="0"/>
                </a:lnTo>
                <a:close/>
              </a:path>
            </a:pathLst>
          </a:custGeom>
          <a:solidFill>
            <a:srgbClr val="F8F8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bg object 199"/>
          <p:cNvSpPr/>
          <p:nvPr/>
        </p:nvSpPr>
        <p:spPr>
          <a:xfrm>
            <a:off x="8224901" y="1007237"/>
            <a:ext cx="36830" cy="152400"/>
          </a:xfrm>
          <a:custGeom>
            <a:avLst/>
            <a:gdLst/>
            <a:ahLst/>
            <a:cxnLst/>
            <a:rect l="l" t="t" r="r" b="b"/>
            <a:pathLst>
              <a:path w="36829" h="152400">
                <a:moveTo>
                  <a:pt x="36575" y="0"/>
                </a:moveTo>
                <a:lnTo>
                  <a:pt x="0" y="0"/>
                </a:lnTo>
                <a:lnTo>
                  <a:pt x="0" y="152400"/>
                </a:lnTo>
                <a:lnTo>
                  <a:pt x="36575" y="152400"/>
                </a:lnTo>
                <a:lnTo>
                  <a:pt x="36575" y="0"/>
                </a:lnTo>
                <a:close/>
              </a:path>
            </a:pathLst>
          </a:custGeom>
          <a:solidFill>
            <a:srgbClr val="F9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bg object 200"/>
          <p:cNvSpPr/>
          <p:nvPr/>
        </p:nvSpPr>
        <p:spPr>
          <a:xfrm>
            <a:off x="8261477" y="1007236"/>
            <a:ext cx="142240" cy="152400"/>
          </a:xfrm>
          <a:custGeom>
            <a:avLst/>
            <a:gdLst/>
            <a:ahLst/>
            <a:cxnLst/>
            <a:rect l="l" t="t" r="r" b="b"/>
            <a:pathLst>
              <a:path w="142240" h="152400">
                <a:moveTo>
                  <a:pt x="35039" y="0"/>
                </a:moveTo>
                <a:lnTo>
                  <a:pt x="0" y="0"/>
                </a:lnTo>
                <a:lnTo>
                  <a:pt x="0" y="152400"/>
                </a:lnTo>
                <a:lnTo>
                  <a:pt x="35039" y="152400"/>
                </a:lnTo>
                <a:lnTo>
                  <a:pt x="35039" y="0"/>
                </a:lnTo>
                <a:close/>
              </a:path>
              <a:path w="142240" h="152400">
                <a:moveTo>
                  <a:pt x="70091" y="0"/>
                </a:moveTo>
                <a:lnTo>
                  <a:pt x="35052" y="0"/>
                </a:lnTo>
                <a:lnTo>
                  <a:pt x="35052" y="152400"/>
                </a:lnTo>
                <a:lnTo>
                  <a:pt x="70091" y="152400"/>
                </a:lnTo>
                <a:lnTo>
                  <a:pt x="70091" y="0"/>
                </a:lnTo>
                <a:close/>
              </a:path>
              <a:path w="142240" h="152400">
                <a:moveTo>
                  <a:pt x="141719" y="0"/>
                </a:moveTo>
                <a:lnTo>
                  <a:pt x="106680" y="0"/>
                </a:lnTo>
                <a:lnTo>
                  <a:pt x="70104" y="0"/>
                </a:lnTo>
                <a:lnTo>
                  <a:pt x="70104" y="152400"/>
                </a:lnTo>
                <a:lnTo>
                  <a:pt x="106680" y="152400"/>
                </a:lnTo>
                <a:lnTo>
                  <a:pt x="141719" y="152400"/>
                </a:lnTo>
                <a:lnTo>
                  <a:pt x="141719" y="0"/>
                </a:lnTo>
                <a:close/>
              </a:path>
            </a:pathLst>
          </a:custGeom>
          <a:solidFill>
            <a:srgbClr val="F9F9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bg object 201"/>
          <p:cNvSpPr/>
          <p:nvPr/>
        </p:nvSpPr>
        <p:spPr>
          <a:xfrm>
            <a:off x="8403209" y="1007236"/>
            <a:ext cx="71755" cy="152400"/>
          </a:xfrm>
          <a:custGeom>
            <a:avLst/>
            <a:gdLst/>
            <a:ahLst/>
            <a:cxnLst/>
            <a:rect l="l" t="t" r="r" b="b"/>
            <a:pathLst>
              <a:path w="71754" h="152400">
                <a:moveTo>
                  <a:pt x="71615" y="0"/>
                </a:moveTo>
                <a:lnTo>
                  <a:pt x="36576" y="0"/>
                </a:lnTo>
                <a:lnTo>
                  <a:pt x="0" y="0"/>
                </a:lnTo>
                <a:lnTo>
                  <a:pt x="0" y="152400"/>
                </a:lnTo>
                <a:lnTo>
                  <a:pt x="36576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bg object 202"/>
          <p:cNvSpPr/>
          <p:nvPr/>
        </p:nvSpPr>
        <p:spPr>
          <a:xfrm>
            <a:off x="8474837" y="1007236"/>
            <a:ext cx="106680" cy="152400"/>
          </a:xfrm>
          <a:custGeom>
            <a:avLst/>
            <a:gdLst/>
            <a:ahLst/>
            <a:cxnLst/>
            <a:rect l="l" t="t" r="r" b="b"/>
            <a:pathLst>
              <a:path w="106679" h="152400">
                <a:moveTo>
                  <a:pt x="36563" y="0"/>
                </a:moveTo>
                <a:lnTo>
                  <a:pt x="0" y="0"/>
                </a:lnTo>
                <a:lnTo>
                  <a:pt x="0" y="152400"/>
                </a:lnTo>
                <a:lnTo>
                  <a:pt x="36563" y="152400"/>
                </a:lnTo>
                <a:lnTo>
                  <a:pt x="36563" y="0"/>
                </a:lnTo>
                <a:close/>
              </a:path>
              <a:path w="106679" h="152400">
                <a:moveTo>
                  <a:pt x="71615" y="0"/>
                </a:moveTo>
                <a:lnTo>
                  <a:pt x="36576" y="0"/>
                </a:lnTo>
                <a:lnTo>
                  <a:pt x="36576" y="152400"/>
                </a:lnTo>
                <a:lnTo>
                  <a:pt x="71615" y="152400"/>
                </a:lnTo>
                <a:lnTo>
                  <a:pt x="71615" y="0"/>
                </a:lnTo>
                <a:close/>
              </a:path>
              <a:path w="106679" h="152400">
                <a:moveTo>
                  <a:pt x="106667" y="0"/>
                </a:moveTo>
                <a:lnTo>
                  <a:pt x="71628" y="0"/>
                </a:lnTo>
                <a:lnTo>
                  <a:pt x="71628" y="152400"/>
                </a:lnTo>
                <a:lnTo>
                  <a:pt x="106667" y="152400"/>
                </a:lnTo>
                <a:lnTo>
                  <a:pt x="106667" y="0"/>
                </a:lnTo>
                <a:close/>
              </a:path>
            </a:pathLst>
          </a:custGeom>
          <a:solidFill>
            <a:srgbClr val="FAFA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bg object 203"/>
          <p:cNvSpPr/>
          <p:nvPr/>
        </p:nvSpPr>
        <p:spPr>
          <a:xfrm>
            <a:off x="8581517" y="818895"/>
            <a:ext cx="207010" cy="340995"/>
          </a:xfrm>
          <a:custGeom>
            <a:avLst/>
            <a:gdLst/>
            <a:ahLst/>
            <a:cxnLst/>
            <a:rect l="l" t="t" r="r" b="b"/>
            <a:pathLst>
              <a:path w="207009" h="340994">
                <a:moveTo>
                  <a:pt x="36576" y="188341"/>
                </a:moveTo>
                <a:lnTo>
                  <a:pt x="0" y="188341"/>
                </a:lnTo>
                <a:lnTo>
                  <a:pt x="0" y="340741"/>
                </a:lnTo>
                <a:lnTo>
                  <a:pt x="36576" y="340741"/>
                </a:lnTo>
                <a:lnTo>
                  <a:pt x="36576" y="188341"/>
                </a:lnTo>
                <a:close/>
              </a:path>
              <a:path w="207009" h="340994">
                <a:moveTo>
                  <a:pt x="98539" y="0"/>
                </a:moveTo>
                <a:lnTo>
                  <a:pt x="63500" y="0"/>
                </a:lnTo>
                <a:lnTo>
                  <a:pt x="63500" y="152400"/>
                </a:lnTo>
                <a:lnTo>
                  <a:pt x="98539" y="152400"/>
                </a:lnTo>
                <a:lnTo>
                  <a:pt x="98539" y="0"/>
                </a:lnTo>
                <a:close/>
              </a:path>
              <a:path w="207009" h="340994">
                <a:moveTo>
                  <a:pt x="170167" y="0"/>
                </a:moveTo>
                <a:lnTo>
                  <a:pt x="135128" y="0"/>
                </a:lnTo>
                <a:lnTo>
                  <a:pt x="98552" y="0"/>
                </a:lnTo>
                <a:lnTo>
                  <a:pt x="98552" y="152400"/>
                </a:lnTo>
                <a:lnTo>
                  <a:pt x="135128" y="152400"/>
                </a:lnTo>
                <a:lnTo>
                  <a:pt x="170167" y="152400"/>
                </a:lnTo>
                <a:lnTo>
                  <a:pt x="170167" y="0"/>
                </a:lnTo>
                <a:close/>
              </a:path>
              <a:path w="207009" h="340994">
                <a:moveTo>
                  <a:pt x="206756" y="0"/>
                </a:moveTo>
                <a:lnTo>
                  <a:pt x="170180" y="0"/>
                </a:lnTo>
                <a:lnTo>
                  <a:pt x="170180" y="152400"/>
                </a:lnTo>
                <a:lnTo>
                  <a:pt x="206756" y="152400"/>
                </a:lnTo>
                <a:lnTo>
                  <a:pt x="206756" y="0"/>
                </a:lnTo>
                <a:close/>
              </a:path>
            </a:pathLst>
          </a:custGeom>
          <a:solidFill>
            <a:srgbClr val="FBFB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bg object 204"/>
          <p:cNvSpPr/>
          <p:nvPr/>
        </p:nvSpPr>
        <p:spPr>
          <a:xfrm>
            <a:off x="8788272" y="818896"/>
            <a:ext cx="35560" cy="152400"/>
          </a:xfrm>
          <a:custGeom>
            <a:avLst/>
            <a:gdLst/>
            <a:ahLst/>
            <a:cxnLst/>
            <a:rect l="l" t="t" r="r" b="b"/>
            <a:pathLst>
              <a:path w="35559" h="152400">
                <a:moveTo>
                  <a:pt x="35050" y="0"/>
                </a:moveTo>
                <a:lnTo>
                  <a:pt x="0" y="0"/>
                </a:lnTo>
                <a:lnTo>
                  <a:pt x="0" y="152400"/>
                </a:lnTo>
                <a:lnTo>
                  <a:pt x="35050" y="152400"/>
                </a:lnTo>
                <a:lnTo>
                  <a:pt x="35050" y="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10411" y="1821514"/>
            <a:ext cx="6116827" cy="2868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00007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4395" y="1209801"/>
            <a:ext cx="8509635" cy="18307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6801" y="6342507"/>
            <a:ext cx="2924048" cy="340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6882" y="6342507"/>
            <a:ext cx="2101659" cy="340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79108" y="6342507"/>
            <a:ext cx="2101659" cy="340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3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12" Type="http://schemas.openxmlformats.org/officeDocument/2006/relationships/image" Target="../media/image122.png"/><Relationship Id="rId17" Type="http://schemas.openxmlformats.org/officeDocument/2006/relationships/image" Target="../media/image127.png"/><Relationship Id="rId2" Type="http://schemas.openxmlformats.org/officeDocument/2006/relationships/image" Target="../media/image104.png"/><Relationship Id="rId16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11" Type="http://schemas.openxmlformats.org/officeDocument/2006/relationships/image" Target="../media/image121.png"/><Relationship Id="rId5" Type="http://schemas.openxmlformats.org/officeDocument/2006/relationships/image" Target="../media/image115.png"/><Relationship Id="rId15" Type="http://schemas.openxmlformats.org/officeDocument/2006/relationships/image" Target="../media/image125.png"/><Relationship Id="rId10" Type="http://schemas.openxmlformats.org/officeDocument/2006/relationships/image" Target="../media/image120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Relationship Id="rId14" Type="http://schemas.openxmlformats.org/officeDocument/2006/relationships/image" Target="../media/image124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11" Type="http://schemas.openxmlformats.org/officeDocument/2006/relationships/image" Target="../media/image137.png"/><Relationship Id="rId5" Type="http://schemas.openxmlformats.org/officeDocument/2006/relationships/image" Target="../media/image131.png"/><Relationship Id="rId10" Type="http://schemas.openxmlformats.org/officeDocument/2006/relationships/image" Target="../media/image136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6.pn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13" Type="http://schemas.openxmlformats.org/officeDocument/2006/relationships/image" Target="../media/image181.png"/><Relationship Id="rId18" Type="http://schemas.openxmlformats.org/officeDocument/2006/relationships/image" Target="../media/image186.png"/><Relationship Id="rId3" Type="http://schemas.openxmlformats.org/officeDocument/2006/relationships/image" Target="../media/image171.png"/><Relationship Id="rId21" Type="http://schemas.openxmlformats.org/officeDocument/2006/relationships/image" Target="../media/image189.png"/><Relationship Id="rId7" Type="http://schemas.openxmlformats.org/officeDocument/2006/relationships/image" Target="../media/image175.png"/><Relationship Id="rId12" Type="http://schemas.openxmlformats.org/officeDocument/2006/relationships/image" Target="../media/image180.png"/><Relationship Id="rId17" Type="http://schemas.openxmlformats.org/officeDocument/2006/relationships/image" Target="../media/image185.png"/><Relationship Id="rId25" Type="http://schemas.openxmlformats.org/officeDocument/2006/relationships/image" Target="../media/image193.png"/><Relationship Id="rId2" Type="http://schemas.openxmlformats.org/officeDocument/2006/relationships/image" Target="../media/image170.png"/><Relationship Id="rId16" Type="http://schemas.openxmlformats.org/officeDocument/2006/relationships/image" Target="../media/image184.png"/><Relationship Id="rId20" Type="http://schemas.openxmlformats.org/officeDocument/2006/relationships/image" Target="../media/image1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png"/><Relationship Id="rId11" Type="http://schemas.openxmlformats.org/officeDocument/2006/relationships/image" Target="../media/image179.png"/><Relationship Id="rId24" Type="http://schemas.openxmlformats.org/officeDocument/2006/relationships/image" Target="../media/image192.png"/><Relationship Id="rId5" Type="http://schemas.openxmlformats.org/officeDocument/2006/relationships/image" Target="../media/image173.png"/><Relationship Id="rId15" Type="http://schemas.openxmlformats.org/officeDocument/2006/relationships/image" Target="../media/image183.png"/><Relationship Id="rId23" Type="http://schemas.openxmlformats.org/officeDocument/2006/relationships/image" Target="../media/image191.png"/><Relationship Id="rId10" Type="http://schemas.openxmlformats.org/officeDocument/2006/relationships/image" Target="../media/image178.png"/><Relationship Id="rId19" Type="http://schemas.openxmlformats.org/officeDocument/2006/relationships/image" Target="../media/image187.png"/><Relationship Id="rId4" Type="http://schemas.openxmlformats.org/officeDocument/2006/relationships/image" Target="../media/image172.png"/><Relationship Id="rId9" Type="http://schemas.openxmlformats.org/officeDocument/2006/relationships/image" Target="../media/image177.png"/><Relationship Id="rId14" Type="http://schemas.openxmlformats.org/officeDocument/2006/relationships/image" Target="../media/image182.png"/><Relationship Id="rId22" Type="http://schemas.openxmlformats.org/officeDocument/2006/relationships/image" Target="../media/image190.png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6.pn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.png"/><Relationship Id="rId5" Type="http://schemas.openxmlformats.org/officeDocument/2006/relationships/image" Target="../media/image200.png"/><Relationship Id="rId4" Type="http://schemas.openxmlformats.org/officeDocument/2006/relationships/image" Target="../media/image199.png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4.png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8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5.png"/><Relationship Id="rId5" Type="http://schemas.openxmlformats.org/officeDocument/2006/relationships/image" Target="../media/image214.png"/><Relationship Id="rId4" Type="http://schemas.openxmlformats.org/officeDocument/2006/relationships/image" Target="../media/image213.png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jpeg"/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9.jpeg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jpe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e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jpe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4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jpeg"/><Relationship Id="rId2" Type="http://schemas.openxmlformats.org/officeDocument/2006/relationships/image" Target="../media/image229.jpeg"/><Relationship Id="rId1" Type="http://schemas.openxmlformats.org/officeDocument/2006/relationships/slideLayout" Target="../slideLayouts/slideLayout4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jpeg"/><Relationship Id="rId2" Type="http://schemas.openxmlformats.org/officeDocument/2006/relationships/image" Target="../media/image231.jpeg"/><Relationship Id="rId1" Type="http://schemas.openxmlformats.org/officeDocument/2006/relationships/slideLayout" Target="../slideLayouts/slideLayout4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jpeg"/><Relationship Id="rId2" Type="http://schemas.openxmlformats.org/officeDocument/2006/relationships/image" Target="../media/image233.jpeg"/><Relationship Id="rId1" Type="http://schemas.openxmlformats.org/officeDocument/2006/relationships/slideLayout" Target="../slideLayouts/slideLayout4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3" Type="http://schemas.openxmlformats.org/officeDocument/2006/relationships/image" Target="../media/image236.png"/><Relationship Id="rId7" Type="http://schemas.openxmlformats.org/officeDocument/2006/relationships/image" Target="../media/image240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9.png"/><Relationship Id="rId11" Type="http://schemas.openxmlformats.org/officeDocument/2006/relationships/image" Target="../media/image244.png"/><Relationship Id="rId5" Type="http://schemas.openxmlformats.org/officeDocument/2006/relationships/image" Target="../media/image238.png"/><Relationship Id="rId10" Type="http://schemas.openxmlformats.org/officeDocument/2006/relationships/image" Target="../media/image243.png"/><Relationship Id="rId4" Type="http://schemas.openxmlformats.org/officeDocument/2006/relationships/image" Target="../media/image237.png"/><Relationship Id="rId9" Type="http://schemas.openxmlformats.org/officeDocument/2006/relationships/image" Target="../media/image242.png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5.jpe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2.png"/><Relationship Id="rId3" Type="http://schemas.openxmlformats.org/officeDocument/2006/relationships/image" Target="../media/image247.png"/><Relationship Id="rId7" Type="http://schemas.openxmlformats.org/officeDocument/2006/relationships/image" Target="../media/image251.png"/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249.png"/><Relationship Id="rId10" Type="http://schemas.openxmlformats.org/officeDocument/2006/relationships/image" Target="../media/image254.png"/><Relationship Id="rId4" Type="http://schemas.openxmlformats.org/officeDocument/2006/relationships/image" Target="../media/image248.png"/><Relationship Id="rId9" Type="http://schemas.openxmlformats.org/officeDocument/2006/relationships/image" Target="../media/image253.png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4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4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7.jpeg"/><Relationship Id="rId1" Type="http://schemas.openxmlformats.org/officeDocument/2006/relationships/slideLayout" Target="../slideLayouts/slideLayout4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jpeg"/><Relationship Id="rId1" Type="http://schemas.openxmlformats.org/officeDocument/2006/relationships/slideLayout" Target="../slideLayouts/slideLayout4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4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jpeg"/><Relationship Id="rId1" Type="http://schemas.openxmlformats.org/officeDocument/2006/relationships/slideLayout" Target="../slideLayouts/slideLayout4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4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2.jpeg"/><Relationship Id="rId1" Type="http://schemas.openxmlformats.org/officeDocument/2006/relationships/slideLayout" Target="../slideLayouts/slideLayout4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4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3.jpeg"/><Relationship Id="rId1" Type="http://schemas.openxmlformats.org/officeDocument/2006/relationships/slideLayout" Target="../slideLayouts/slideLayout4.xml"/></Relationships>
</file>

<file path=ppt/slides/_rels/slide1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13" Type="http://schemas.openxmlformats.org/officeDocument/2006/relationships/image" Target="../media/image275.png"/><Relationship Id="rId3" Type="http://schemas.openxmlformats.org/officeDocument/2006/relationships/image" Target="../media/image265.png"/><Relationship Id="rId7" Type="http://schemas.openxmlformats.org/officeDocument/2006/relationships/image" Target="../media/image269.png"/><Relationship Id="rId12" Type="http://schemas.openxmlformats.org/officeDocument/2006/relationships/image" Target="../media/image274.png"/><Relationship Id="rId17" Type="http://schemas.openxmlformats.org/officeDocument/2006/relationships/image" Target="../media/image279.png"/><Relationship Id="rId2" Type="http://schemas.openxmlformats.org/officeDocument/2006/relationships/image" Target="../media/image264.png"/><Relationship Id="rId16" Type="http://schemas.openxmlformats.org/officeDocument/2006/relationships/image" Target="../media/image2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8.png"/><Relationship Id="rId11" Type="http://schemas.openxmlformats.org/officeDocument/2006/relationships/image" Target="../media/image273.png"/><Relationship Id="rId5" Type="http://schemas.openxmlformats.org/officeDocument/2006/relationships/image" Target="../media/image267.png"/><Relationship Id="rId15" Type="http://schemas.openxmlformats.org/officeDocument/2006/relationships/image" Target="../media/image277.png"/><Relationship Id="rId10" Type="http://schemas.openxmlformats.org/officeDocument/2006/relationships/image" Target="../media/image272.png"/><Relationship Id="rId4" Type="http://schemas.openxmlformats.org/officeDocument/2006/relationships/image" Target="../media/image266.png"/><Relationship Id="rId9" Type="http://schemas.openxmlformats.org/officeDocument/2006/relationships/image" Target="../media/image271.png"/><Relationship Id="rId14" Type="http://schemas.openxmlformats.org/officeDocument/2006/relationships/image" Target="../media/image276.png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jpeg"/><Relationship Id="rId1" Type="http://schemas.openxmlformats.org/officeDocument/2006/relationships/slideLayout" Target="../slideLayouts/slideLayout4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2.jpeg"/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9.png"/><Relationship Id="rId3" Type="http://schemas.openxmlformats.org/officeDocument/2006/relationships/image" Target="../media/image284.png"/><Relationship Id="rId7" Type="http://schemas.openxmlformats.org/officeDocument/2006/relationships/image" Target="../media/image288.png"/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7.png"/><Relationship Id="rId5" Type="http://schemas.openxmlformats.org/officeDocument/2006/relationships/image" Target="../media/image286.png"/><Relationship Id="rId10" Type="http://schemas.openxmlformats.org/officeDocument/2006/relationships/image" Target="../media/image291.png"/><Relationship Id="rId4" Type="http://schemas.openxmlformats.org/officeDocument/2006/relationships/image" Target="../media/image285.png"/><Relationship Id="rId9" Type="http://schemas.openxmlformats.org/officeDocument/2006/relationships/image" Target="../media/image290.png"/></Relationships>
</file>

<file path=ppt/slides/_rels/slide2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8.png"/><Relationship Id="rId13" Type="http://schemas.openxmlformats.org/officeDocument/2006/relationships/image" Target="../media/image303.png"/><Relationship Id="rId18" Type="http://schemas.openxmlformats.org/officeDocument/2006/relationships/image" Target="../media/image308.png"/><Relationship Id="rId26" Type="http://schemas.openxmlformats.org/officeDocument/2006/relationships/image" Target="../media/image316.png"/><Relationship Id="rId3" Type="http://schemas.openxmlformats.org/officeDocument/2006/relationships/image" Target="../media/image293.png"/><Relationship Id="rId21" Type="http://schemas.openxmlformats.org/officeDocument/2006/relationships/image" Target="../media/image311.png"/><Relationship Id="rId7" Type="http://schemas.openxmlformats.org/officeDocument/2006/relationships/image" Target="../media/image297.png"/><Relationship Id="rId12" Type="http://schemas.openxmlformats.org/officeDocument/2006/relationships/image" Target="../media/image302.png"/><Relationship Id="rId17" Type="http://schemas.openxmlformats.org/officeDocument/2006/relationships/image" Target="../media/image307.png"/><Relationship Id="rId25" Type="http://schemas.openxmlformats.org/officeDocument/2006/relationships/image" Target="../media/image315.png"/><Relationship Id="rId2" Type="http://schemas.openxmlformats.org/officeDocument/2006/relationships/image" Target="../media/image292.png"/><Relationship Id="rId16" Type="http://schemas.openxmlformats.org/officeDocument/2006/relationships/image" Target="../media/image306.png"/><Relationship Id="rId20" Type="http://schemas.openxmlformats.org/officeDocument/2006/relationships/image" Target="../media/image310.png"/><Relationship Id="rId29" Type="http://schemas.openxmlformats.org/officeDocument/2006/relationships/image" Target="../media/image3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6.png"/><Relationship Id="rId11" Type="http://schemas.openxmlformats.org/officeDocument/2006/relationships/image" Target="../media/image301.png"/><Relationship Id="rId24" Type="http://schemas.openxmlformats.org/officeDocument/2006/relationships/image" Target="../media/image314.png"/><Relationship Id="rId32" Type="http://schemas.openxmlformats.org/officeDocument/2006/relationships/image" Target="../media/image322.png"/><Relationship Id="rId5" Type="http://schemas.openxmlformats.org/officeDocument/2006/relationships/image" Target="../media/image295.png"/><Relationship Id="rId15" Type="http://schemas.openxmlformats.org/officeDocument/2006/relationships/image" Target="../media/image305.png"/><Relationship Id="rId23" Type="http://schemas.openxmlformats.org/officeDocument/2006/relationships/image" Target="../media/image313.png"/><Relationship Id="rId28" Type="http://schemas.openxmlformats.org/officeDocument/2006/relationships/image" Target="../media/image318.png"/><Relationship Id="rId10" Type="http://schemas.openxmlformats.org/officeDocument/2006/relationships/image" Target="../media/image300.png"/><Relationship Id="rId19" Type="http://schemas.openxmlformats.org/officeDocument/2006/relationships/image" Target="../media/image309.png"/><Relationship Id="rId31" Type="http://schemas.openxmlformats.org/officeDocument/2006/relationships/image" Target="../media/image321.png"/><Relationship Id="rId4" Type="http://schemas.openxmlformats.org/officeDocument/2006/relationships/image" Target="../media/image294.png"/><Relationship Id="rId9" Type="http://schemas.openxmlformats.org/officeDocument/2006/relationships/image" Target="../media/image299.png"/><Relationship Id="rId14" Type="http://schemas.openxmlformats.org/officeDocument/2006/relationships/image" Target="../media/image304.png"/><Relationship Id="rId22" Type="http://schemas.openxmlformats.org/officeDocument/2006/relationships/image" Target="../media/image312.png"/><Relationship Id="rId27" Type="http://schemas.openxmlformats.org/officeDocument/2006/relationships/image" Target="../media/image317.png"/><Relationship Id="rId30" Type="http://schemas.openxmlformats.org/officeDocument/2006/relationships/image" Target="../media/image320.png"/></Relationships>
</file>

<file path=ppt/slides/_rels/slide2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9.png"/><Relationship Id="rId13" Type="http://schemas.openxmlformats.org/officeDocument/2006/relationships/image" Target="../media/image334.png"/><Relationship Id="rId18" Type="http://schemas.openxmlformats.org/officeDocument/2006/relationships/image" Target="../media/image339.png"/><Relationship Id="rId3" Type="http://schemas.openxmlformats.org/officeDocument/2006/relationships/image" Target="../media/image324.png"/><Relationship Id="rId21" Type="http://schemas.openxmlformats.org/officeDocument/2006/relationships/image" Target="../media/image342.png"/><Relationship Id="rId7" Type="http://schemas.openxmlformats.org/officeDocument/2006/relationships/image" Target="../media/image328.png"/><Relationship Id="rId12" Type="http://schemas.openxmlformats.org/officeDocument/2006/relationships/image" Target="../media/image333.png"/><Relationship Id="rId17" Type="http://schemas.openxmlformats.org/officeDocument/2006/relationships/image" Target="../media/image338.png"/><Relationship Id="rId2" Type="http://schemas.openxmlformats.org/officeDocument/2006/relationships/image" Target="../media/image323.png"/><Relationship Id="rId16" Type="http://schemas.openxmlformats.org/officeDocument/2006/relationships/image" Target="../media/image337.png"/><Relationship Id="rId20" Type="http://schemas.openxmlformats.org/officeDocument/2006/relationships/image" Target="../media/image3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7.png"/><Relationship Id="rId11" Type="http://schemas.openxmlformats.org/officeDocument/2006/relationships/image" Target="../media/image332.png"/><Relationship Id="rId5" Type="http://schemas.openxmlformats.org/officeDocument/2006/relationships/image" Target="../media/image326.png"/><Relationship Id="rId15" Type="http://schemas.openxmlformats.org/officeDocument/2006/relationships/image" Target="../media/image336.png"/><Relationship Id="rId10" Type="http://schemas.openxmlformats.org/officeDocument/2006/relationships/image" Target="../media/image331.png"/><Relationship Id="rId19" Type="http://schemas.openxmlformats.org/officeDocument/2006/relationships/image" Target="../media/image340.png"/><Relationship Id="rId4" Type="http://schemas.openxmlformats.org/officeDocument/2006/relationships/image" Target="../media/image325.png"/><Relationship Id="rId9" Type="http://schemas.openxmlformats.org/officeDocument/2006/relationships/image" Target="../media/image330.png"/><Relationship Id="rId14" Type="http://schemas.openxmlformats.org/officeDocument/2006/relationships/image" Target="../media/image335.png"/></Relationships>
</file>

<file path=ppt/slides/_rels/slide20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4.png"/><Relationship Id="rId18" Type="http://schemas.openxmlformats.org/officeDocument/2006/relationships/image" Target="../media/image359.png"/><Relationship Id="rId26" Type="http://schemas.openxmlformats.org/officeDocument/2006/relationships/image" Target="../media/image367.png"/><Relationship Id="rId39" Type="http://schemas.openxmlformats.org/officeDocument/2006/relationships/image" Target="../media/image380.png"/><Relationship Id="rId3" Type="http://schemas.openxmlformats.org/officeDocument/2006/relationships/image" Target="../media/image344.png"/><Relationship Id="rId21" Type="http://schemas.openxmlformats.org/officeDocument/2006/relationships/image" Target="../media/image362.png"/><Relationship Id="rId34" Type="http://schemas.openxmlformats.org/officeDocument/2006/relationships/image" Target="../media/image375.png"/><Relationship Id="rId42" Type="http://schemas.openxmlformats.org/officeDocument/2006/relationships/image" Target="../media/image383.png"/><Relationship Id="rId47" Type="http://schemas.openxmlformats.org/officeDocument/2006/relationships/image" Target="../media/image388.png"/><Relationship Id="rId50" Type="http://schemas.openxmlformats.org/officeDocument/2006/relationships/image" Target="../media/image391.png"/><Relationship Id="rId7" Type="http://schemas.openxmlformats.org/officeDocument/2006/relationships/image" Target="../media/image348.png"/><Relationship Id="rId12" Type="http://schemas.openxmlformats.org/officeDocument/2006/relationships/image" Target="../media/image353.png"/><Relationship Id="rId17" Type="http://schemas.openxmlformats.org/officeDocument/2006/relationships/image" Target="../media/image358.png"/><Relationship Id="rId25" Type="http://schemas.openxmlformats.org/officeDocument/2006/relationships/image" Target="../media/image366.png"/><Relationship Id="rId33" Type="http://schemas.openxmlformats.org/officeDocument/2006/relationships/image" Target="../media/image374.png"/><Relationship Id="rId38" Type="http://schemas.openxmlformats.org/officeDocument/2006/relationships/image" Target="../media/image379.png"/><Relationship Id="rId46" Type="http://schemas.openxmlformats.org/officeDocument/2006/relationships/image" Target="../media/image387.png"/><Relationship Id="rId2" Type="http://schemas.openxmlformats.org/officeDocument/2006/relationships/image" Target="../media/image343.png"/><Relationship Id="rId16" Type="http://schemas.openxmlformats.org/officeDocument/2006/relationships/image" Target="../media/image357.png"/><Relationship Id="rId20" Type="http://schemas.openxmlformats.org/officeDocument/2006/relationships/image" Target="../media/image361.png"/><Relationship Id="rId29" Type="http://schemas.openxmlformats.org/officeDocument/2006/relationships/image" Target="../media/image370.png"/><Relationship Id="rId41" Type="http://schemas.openxmlformats.org/officeDocument/2006/relationships/image" Target="../media/image382.png"/><Relationship Id="rId54" Type="http://schemas.openxmlformats.org/officeDocument/2006/relationships/image" Target="../media/image3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7.png"/><Relationship Id="rId11" Type="http://schemas.openxmlformats.org/officeDocument/2006/relationships/image" Target="../media/image352.png"/><Relationship Id="rId24" Type="http://schemas.openxmlformats.org/officeDocument/2006/relationships/image" Target="../media/image365.png"/><Relationship Id="rId32" Type="http://schemas.openxmlformats.org/officeDocument/2006/relationships/image" Target="../media/image373.png"/><Relationship Id="rId37" Type="http://schemas.openxmlformats.org/officeDocument/2006/relationships/image" Target="../media/image378.png"/><Relationship Id="rId40" Type="http://schemas.openxmlformats.org/officeDocument/2006/relationships/image" Target="../media/image381.png"/><Relationship Id="rId45" Type="http://schemas.openxmlformats.org/officeDocument/2006/relationships/image" Target="../media/image386.png"/><Relationship Id="rId53" Type="http://schemas.openxmlformats.org/officeDocument/2006/relationships/image" Target="../media/image394.png"/><Relationship Id="rId5" Type="http://schemas.openxmlformats.org/officeDocument/2006/relationships/image" Target="../media/image346.png"/><Relationship Id="rId15" Type="http://schemas.openxmlformats.org/officeDocument/2006/relationships/image" Target="../media/image356.png"/><Relationship Id="rId23" Type="http://schemas.openxmlformats.org/officeDocument/2006/relationships/image" Target="../media/image364.png"/><Relationship Id="rId28" Type="http://schemas.openxmlformats.org/officeDocument/2006/relationships/image" Target="../media/image369.png"/><Relationship Id="rId36" Type="http://schemas.openxmlformats.org/officeDocument/2006/relationships/image" Target="../media/image377.png"/><Relationship Id="rId49" Type="http://schemas.openxmlformats.org/officeDocument/2006/relationships/image" Target="../media/image390.png"/><Relationship Id="rId10" Type="http://schemas.openxmlformats.org/officeDocument/2006/relationships/image" Target="../media/image351.png"/><Relationship Id="rId19" Type="http://schemas.openxmlformats.org/officeDocument/2006/relationships/image" Target="../media/image360.png"/><Relationship Id="rId31" Type="http://schemas.openxmlformats.org/officeDocument/2006/relationships/image" Target="../media/image372.png"/><Relationship Id="rId44" Type="http://schemas.openxmlformats.org/officeDocument/2006/relationships/image" Target="../media/image385.png"/><Relationship Id="rId52" Type="http://schemas.openxmlformats.org/officeDocument/2006/relationships/image" Target="../media/image393.png"/><Relationship Id="rId4" Type="http://schemas.openxmlformats.org/officeDocument/2006/relationships/image" Target="../media/image345.png"/><Relationship Id="rId9" Type="http://schemas.openxmlformats.org/officeDocument/2006/relationships/image" Target="../media/image350.png"/><Relationship Id="rId14" Type="http://schemas.openxmlformats.org/officeDocument/2006/relationships/image" Target="../media/image355.png"/><Relationship Id="rId22" Type="http://schemas.openxmlformats.org/officeDocument/2006/relationships/image" Target="../media/image363.png"/><Relationship Id="rId27" Type="http://schemas.openxmlformats.org/officeDocument/2006/relationships/image" Target="../media/image368.png"/><Relationship Id="rId30" Type="http://schemas.openxmlformats.org/officeDocument/2006/relationships/image" Target="../media/image371.png"/><Relationship Id="rId35" Type="http://schemas.openxmlformats.org/officeDocument/2006/relationships/image" Target="../media/image376.png"/><Relationship Id="rId43" Type="http://schemas.openxmlformats.org/officeDocument/2006/relationships/image" Target="../media/image384.png"/><Relationship Id="rId48" Type="http://schemas.openxmlformats.org/officeDocument/2006/relationships/image" Target="../media/image389.png"/><Relationship Id="rId8" Type="http://schemas.openxmlformats.org/officeDocument/2006/relationships/image" Target="../media/image349.png"/><Relationship Id="rId51" Type="http://schemas.openxmlformats.org/officeDocument/2006/relationships/image" Target="../media/image392.png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4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7.jpeg"/><Relationship Id="rId2" Type="http://schemas.openxmlformats.org/officeDocument/2006/relationships/image" Target="../media/image396.jpeg"/><Relationship Id="rId1" Type="http://schemas.openxmlformats.org/officeDocument/2006/relationships/slideLayout" Target="../slideLayouts/slideLayout4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8.jpeg"/><Relationship Id="rId1" Type="http://schemas.openxmlformats.org/officeDocument/2006/relationships/slideLayout" Target="../slideLayouts/slideLayout4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9.jpeg"/><Relationship Id="rId1" Type="http://schemas.openxmlformats.org/officeDocument/2006/relationships/slideLayout" Target="../slideLayouts/slideLayout4.xm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1.jpeg"/><Relationship Id="rId2" Type="http://schemas.openxmlformats.org/officeDocument/2006/relationships/image" Target="../media/image40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2.jpeg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3.jpeg"/><Relationship Id="rId1" Type="http://schemas.openxmlformats.org/officeDocument/2006/relationships/slideLayout" Target="../slideLayouts/slideLayout4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4.jpeg"/><Relationship Id="rId1" Type="http://schemas.openxmlformats.org/officeDocument/2006/relationships/slideLayout" Target="../slideLayouts/slideLayout4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5.jpeg"/><Relationship Id="rId1" Type="http://schemas.openxmlformats.org/officeDocument/2006/relationships/slideLayout" Target="../slideLayouts/slideLayout4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6.jpeg"/><Relationship Id="rId1" Type="http://schemas.openxmlformats.org/officeDocument/2006/relationships/slideLayout" Target="../slideLayouts/slideLayout4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7.jpeg"/><Relationship Id="rId1" Type="http://schemas.openxmlformats.org/officeDocument/2006/relationships/slideLayout" Target="../slideLayouts/slideLayout4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8.png"/><Relationship Id="rId1" Type="http://schemas.openxmlformats.org/officeDocument/2006/relationships/slideLayout" Target="../slideLayouts/slideLayout4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9.jpeg"/><Relationship Id="rId1" Type="http://schemas.openxmlformats.org/officeDocument/2006/relationships/slideLayout" Target="../slideLayouts/slideLayout4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jpeg"/><Relationship Id="rId1" Type="http://schemas.openxmlformats.org/officeDocument/2006/relationships/slideLayout" Target="../slideLayouts/slideLayout4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1.jpeg"/><Relationship Id="rId1" Type="http://schemas.openxmlformats.org/officeDocument/2006/relationships/slideLayout" Target="../slideLayouts/slideLayout4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2.jpeg"/><Relationship Id="rId1" Type="http://schemas.openxmlformats.org/officeDocument/2006/relationships/slideLayout" Target="../slideLayouts/slideLayout4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4.jpeg"/><Relationship Id="rId2" Type="http://schemas.openxmlformats.org/officeDocument/2006/relationships/image" Target="../media/image41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2.bp.blogspot.com/_6o3GMfbdLzo/TMfrJXCLqVI/AAAAAAAAAAs/fREtGaFnnHY/s1600/figura4.bmp" TargetMode="External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5.jpeg"/><Relationship Id="rId2" Type="http://schemas.openxmlformats.org/officeDocument/2006/relationships/image" Target="../media/image4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3.jpeg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6.jpeg"/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7.jpeg"/><Relationship Id="rId1" Type="http://schemas.openxmlformats.org/officeDocument/2006/relationships/slideLayout" Target="../slideLayouts/slideLayout4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9.jpeg"/><Relationship Id="rId2" Type="http://schemas.openxmlformats.org/officeDocument/2006/relationships/image" Target="../media/image418.png"/><Relationship Id="rId1" Type="http://schemas.openxmlformats.org/officeDocument/2006/relationships/slideLayout" Target="../slideLayouts/slideLayout4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4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1.jpeg"/><Relationship Id="rId1" Type="http://schemas.openxmlformats.org/officeDocument/2006/relationships/slideLayout" Target="../slideLayouts/slideLayout4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4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2.png"/><Relationship Id="rId1" Type="http://schemas.openxmlformats.org/officeDocument/2006/relationships/slideLayout" Target="../slideLayouts/slideLayout4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3.jpeg"/><Relationship Id="rId1" Type="http://schemas.openxmlformats.org/officeDocument/2006/relationships/slideLayout" Target="../slideLayouts/slideLayout4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4.jpeg"/><Relationship Id="rId1" Type="http://schemas.openxmlformats.org/officeDocument/2006/relationships/slideLayout" Target="../slideLayouts/slideLayout4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5.jpeg"/><Relationship Id="rId1" Type="http://schemas.openxmlformats.org/officeDocument/2006/relationships/slideLayout" Target="../slideLayouts/slideLayout4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6.jpeg"/><Relationship Id="rId1" Type="http://schemas.openxmlformats.org/officeDocument/2006/relationships/slideLayout" Target="../slideLayouts/slideLayout4.xml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8.jpeg"/><Relationship Id="rId2" Type="http://schemas.openxmlformats.org/officeDocument/2006/relationships/image" Target="../media/image427.jpeg"/><Relationship Id="rId1" Type="http://schemas.openxmlformats.org/officeDocument/2006/relationships/slideLayout" Target="../slideLayouts/slideLayout4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9.jpeg"/><Relationship Id="rId1" Type="http://schemas.openxmlformats.org/officeDocument/2006/relationships/slideLayout" Target="../slideLayouts/slideLayout4.xml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0.jpeg"/><Relationship Id="rId1" Type="http://schemas.openxmlformats.org/officeDocument/2006/relationships/slideLayout" Target="../slideLayouts/slideLayout4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1.jpeg"/><Relationship Id="rId1" Type="http://schemas.openxmlformats.org/officeDocument/2006/relationships/slideLayout" Target="../slideLayouts/slideLayout4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2.jpeg"/><Relationship Id="rId1" Type="http://schemas.openxmlformats.org/officeDocument/2006/relationships/slideLayout" Target="../slideLayouts/slideLayout4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4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3.jpeg"/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4.jpeg"/><Relationship Id="rId1" Type="http://schemas.openxmlformats.org/officeDocument/2006/relationships/slideLayout" Target="../slideLayouts/slideLayout4.xml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6.jpeg"/><Relationship Id="rId2" Type="http://schemas.openxmlformats.org/officeDocument/2006/relationships/image" Target="../media/image435.jpeg"/><Relationship Id="rId1" Type="http://schemas.openxmlformats.org/officeDocument/2006/relationships/slideLayout" Target="../slideLayouts/slideLayout2.xml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8.jpeg"/><Relationship Id="rId2" Type="http://schemas.openxmlformats.org/officeDocument/2006/relationships/image" Target="../media/image437.jpeg"/><Relationship Id="rId1" Type="http://schemas.openxmlformats.org/officeDocument/2006/relationships/slideLayout" Target="../slideLayouts/slideLayout4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9.jpeg"/><Relationship Id="rId1" Type="http://schemas.openxmlformats.org/officeDocument/2006/relationships/slideLayout" Target="../slideLayouts/slideLayout4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2.xml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1.png"/><Relationship Id="rId1" Type="http://schemas.openxmlformats.org/officeDocument/2006/relationships/slideLayout" Target="../slideLayouts/slideLayout2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3.jpeg"/><Relationship Id="rId2" Type="http://schemas.openxmlformats.org/officeDocument/2006/relationships/image" Target="../media/image442.jpeg"/><Relationship Id="rId1" Type="http://schemas.openxmlformats.org/officeDocument/2006/relationships/slideLayout" Target="../slideLayouts/slideLayout2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5.jpeg"/><Relationship Id="rId2" Type="http://schemas.openxmlformats.org/officeDocument/2006/relationships/image" Target="../media/image444.jpeg"/><Relationship Id="rId1" Type="http://schemas.openxmlformats.org/officeDocument/2006/relationships/slideLayout" Target="../slideLayouts/slideLayout4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6.png"/><Relationship Id="rId1" Type="http://schemas.openxmlformats.org/officeDocument/2006/relationships/slideLayout" Target="../slideLayouts/slideLayout2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7.jpeg"/><Relationship Id="rId1" Type="http://schemas.openxmlformats.org/officeDocument/2006/relationships/slideLayout" Target="../slideLayouts/slideLayout2.xml"/></Relationships>
</file>

<file path=ppt/slides/_rels/slide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8.jpeg"/><Relationship Id="rId1" Type="http://schemas.openxmlformats.org/officeDocument/2006/relationships/slideLayout" Target="../slideLayouts/slideLayout4.xml"/></Relationships>
</file>

<file path=ppt/slides/_rels/slide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9.jpeg"/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2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1.jpeg"/><Relationship Id="rId1" Type="http://schemas.openxmlformats.org/officeDocument/2006/relationships/slideLayout" Target="../slideLayouts/slideLayout4.xml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3.jpeg"/><Relationship Id="rId2" Type="http://schemas.openxmlformats.org/officeDocument/2006/relationships/image" Target="../media/image452.jpeg"/><Relationship Id="rId1" Type="http://schemas.openxmlformats.org/officeDocument/2006/relationships/slideLayout" Target="../slideLayouts/slideLayout4.xml"/></Relationships>
</file>

<file path=ppt/slides/_rels/slide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4.png"/><Relationship Id="rId1" Type="http://schemas.openxmlformats.org/officeDocument/2006/relationships/slideLayout" Target="../slideLayouts/slideLayout2.xml"/></Relationships>
</file>

<file path=ppt/slides/_rels/slide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5.png"/><Relationship Id="rId1" Type="http://schemas.openxmlformats.org/officeDocument/2006/relationships/slideLayout" Target="../slideLayouts/slideLayout4.xml"/></Relationships>
</file>

<file path=ppt/slides/_rels/slide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41981"/>
            <a:ext cx="9131300" cy="51779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752" y="4456810"/>
            <a:ext cx="9093200" cy="236308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94080" y="1726768"/>
            <a:ext cx="7468870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15" dirty="0">
                <a:solidFill>
                  <a:srgbClr val="548ED4"/>
                </a:solidFill>
                <a:latin typeface="Microsoft Sans Serif"/>
                <a:cs typeface="Microsoft Sans Serif"/>
              </a:rPr>
              <a:t>Curso</a:t>
            </a:r>
            <a:r>
              <a:rPr sz="4350" spc="10" dirty="0">
                <a:solidFill>
                  <a:srgbClr val="548ED4"/>
                </a:solidFill>
                <a:latin typeface="Microsoft Sans Serif"/>
                <a:cs typeface="Microsoft Sans Serif"/>
              </a:rPr>
              <a:t> Básico</a:t>
            </a:r>
            <a:r>
              <a:rPr sz="4350" dirty="0">
                <a:solidFill>
                  <a:srgbClr val="548ED4"/>
                </a:solidFill>
                <a:latin typeface="Microsoft Sans Serif"/>
                <a:cs typeface="Microsoft Sans Serif"/>
              </a:rPr>
              <a:t> </a:t>
            </a:r>
            <a:r>
              <a:rPr sz="4350" spc="15" dirty="0">
                <a:solidFill>
                  <a:srgbClr val="548ED4"/>
                </a:solidFill>
                <a:latin typeface="Microsoft Sans Serif"/>
                <a:cs typeface="Microsoft Sans Serif"/>
              </a:rPr>
              <a:t>de</a:t>
            </a:r>
            <a:r>
              <a:rPr sz="4350" spc="35" dirty="0">
                <a:solidFill>
                  <a:srgbClr val="548ED4"/>
                </a:solidFill>
                <a:latin typeface="Microsoft Sans Serif"/>
                <a:cs typeface="Microsoft Sans Serif"/>
              </a:rPr>
              <a:t> </a:t>
            </a:r>
            <a:r>
              <a:rPr sz="4350" spc="10" dirty="0">
                <a:solidFill>
                  <a:srgbClr val="548ED4"/>
                </a:solidFill>
                <a:latin typeface="Microsoft Sans Serif"/>
                <a:cs typeface="Microsoft Sans Serif"/>
              </a:rPr>
              <a:t>Protecciones</a:t>
            </a:r>
            <a:endParaRPr sz="435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06296" y="2622804"/>
            <a:ext cx="5343144" cy="135636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068448" y="2934969"/>
            <a:ext cx="4420235" cy="5708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550" b="1" spc="10" dirty="0">
                <a:solidFill>
                  <a:srgbClr val="002243"/>
                </a:solidFill>
                <a:latin typeface="Arial"/>
                <a:cs typeface="Arial"/>
              </a:rPr>
              <a:t>Introducción</a:t>
            </a:r>
            <a:r>
              <a:rPr sz="3550" b="1" spc="5" dirty="0">
                <a:solidFill>
                  <a:srgbClr val="002243"/>
                </a:solidFill>
                <a:latin typeface="Arial"/>
                <a:cs typeface="Arial"/>
              </a:rPr>
              <a:t> </a:t>
            </a:r>
            <a:r>
              <a:rPr sz="3550" b="1" spc="10" dirty="0">
                <a:solidFill>
                  <a:srgbClr val="002243"/>
                </a:solidFill>
                <a:latin typeface="Arial"/>
                <a:cs typeface="Arial"/>
              </a:rPr>
              <a:t>Parte</a:t>
            </a:r>
            <a:r>
              <a:rPr sz="3550" b="1" spc="-15" dirty="0">
                <a:solidFill>
                  <a:srgbClr val="002243"/>
                </a:solidFill>
                <a:latin typeface="Arial"/>
                <a:cs typeface="Arial"/>
              </a:rPr>
              <a:t> </a:t>
            </a:r>
            <a:r>
              <a:rPr sz="3550" b="1" spc="5" dirty="0">
                <a:solidFill>
                  <a:srgbClr val="002243"/>
                </a:solidFill>
                <a:latin typeface="Arial"/>
                <a:cs typeface="Arial"/>
              </a:rPr>
              <a:t>II</a:t>
            </a:r>
            <a:endParaRPr sz="3550">
              <a:latin typeface="Arial"/>
              <a:cs typeface="Arial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0"/>
            <a:ext cx="9131300" cy="68199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4956" rIns="0" bIns="0" rtlCol="0">
            <a:spAutoFit/>
          </a:bodyPr>
          <a:lstStyle/>
          <a:p>
            <a:pPr marL="1372235" marR="5080" indent="-447040">
              <a:lnSpc>
                <a:spcPct val="108000"/>
              </a:lnSpc>
              <a:spcBef>
                <a:spcPts val="100"/>
              </a:spcBef>
            </a:pPr>
            <a:r>
              <a:rPr spc="-10" dirty="0"/>
              <a:t>FUNCIONES</a:t>
            </a:r>
            <a:r>
              <a:rPr spc="-90" dirty="0"/>
              <a:t> </a:t>
            </a:r>
            <a:r>
              <a:rPr spc="-5" dirty="0"/>
              <a:t>DE </a:t>
            </a:r>
            <a:r>
              <a:rPr spc="-1320" dirty="0"/>
              <a:t> </a:t>
            </a:r>
            <a:r>
              <a:rPr spc="-10" dirty="0"/>
              <a:t>PROTECCIÓN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09205" y="1317180"/>
          <a:ext cx="6976744" cy="46824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7700"/>
                <a:gridCol w="2632075"/>
                <a:gridCol w="346075"/>
                <a:gridCol w="697864"/>
                <a:gridCol w="2653030"/>
              </a:tblGrid>
              <a:tr h="167640">
                <a:tc gridSpan="2">
                  <a:txBody>
                    <a:bodyPr/>
                    <a:lstStyle/>
                    <a:p>
                      <a:pPr marL="83185">
                        <a:lnSpc>
                          <a:spcPts val="1195"/>
                        </a:lnSpc>
                        <a:spcBef>
                          <a:spcPts val="25"/>
                        </a:spcBef>
                        <a:tabLst>
                          <a:tab pos="1736725" algn="l"/>
                        </a:tabLst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Nº</a:t>
                      </a:r>
                      <a:r>
                        <a:rPr sz="1000" b="1" spc="-3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ANSI	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Función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11125">
                        <a:lnSpc>
                          <a:spcPts val="1195"/>
                        </a:lnSpc>
                        <a:spcBef>
                          <a:spcPts val="25"/>
                        </a:spcBef>
                        <a:tabLst>
                          <a:tab pos="1795780" algn="l"/>
                        </a:tabLst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Nº</a:t>
                      </a:r>
                      <a:r>
                        <a:rPr sz="1000" b="1" spc="-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ANSI	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Función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931957">
                <a:tc row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000" b="1" spc="10" dirty="0">
                          <a:latin typeface="Times New Roman"/>
                          <a:cs typeface="Times New Roman"/>
                        </a:rPr>
                        <a:t>21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24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000" spc="10" dirty="0">
                          <a:latin typeface="Times New Roman"/>
                          <a:cs typeface="Times New Roman"/>
                        </a:rPr>
                        <a:t>25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10" dirty="0">
                          <a:latin typeface="Times New Roman"/>
                          <a:cs typeface="Times New Roman"/>
                        </a:rPr>
                        <a:t>27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10" dirty="0">
                          <a:latin typeface="Times New Roman"/>
                          <a:cs typeface="Times New Roman"/>
                        </a:rPr>
                        <a:t>32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25" dirty="0">
                          <a:latin typeface="Times New Roman"/>
                          <a:cs typeface="Times New Roman"/>
                        </a:rPr>
                        <a:t>32M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000" b="1" spc="20" dirty="0">
                          <a:latin typeface="Times New Roman"/>
                          <a:cs typeface="Times New Roman"/>
                        </a:rPr>
                        <a:t>32m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10" dirty="0">
                          <a:latin typeface="Times New Roman"/>
                          <a:cs typeface="Times New Roman"/>
                        </a:rPr>
                        <a:t>37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10" dirty="0">
                          <a:latin typeface="Times New Roman"/>
                          <a:cs typeface="Times New Roman"/>
                        </a:rPr>
                        <a:t>40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10" dirty="0">
                          <a:latin typeface="Times New Roman"/>
                          <a:cs typeface="Times New Roman"/>
                        </a:rPr>
                        <a:t>46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15" dirty="0">
                          <a:latin typeface="Times New Roman"/>
                          <a:cs typeface="Times New Roman"/>
                        </a:rPr>
                        <a:t>46FA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10" dirty="0">
                          <a:latin typeface="Times New Roman"/>
                          <a:cs typeface="Times New Roman"/>
                        </a:rPr>
                        <a:t>47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10" dirty="0">
                          <a:latin typeface="Times New Roman"/>
                          <a:cs typeface="Times New Roman"/>
                        </a:rPr>
                        <a:t>48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49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2540" algn="ctr">
                        <a:lnSpc>
                          <a:spcPct val="100000"/>
                        </a:lnSpc>
                      </a:pP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49RTD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10" dirty="0">
                          <a:latin typeface="Times New Roman"/>
                          <a:cs typeface="Times New Roman"/>
                        </a:rPr>
                        <a:t>50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35" algn="ctr">
                        <a:lnSpc>
                          <a:spcPct val="100000"/>
                        </a:lnSpc>
                      </a:pP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50CSC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25" dirty="0">
                          <a:latin typeface="Times New Roman"/>
                          <a:cs typeface="Times New Roman"/>
                        </a:rPr>
                        <a:t>50G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000" b="1" spc="25" dirty="0">
                          <a:latin typeface="Times New Roman"/>
                          <a:cs typeface="Times New Roman"/>
                        </a:rPr>
                        <a:t>50N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50NS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50Nd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000" b="1" spc="25" dirty="0">
                          <a:latin typeface="Times New Roman"/>
                          <a:cs typeface="Times New Roman"/>
                        </a:rPr>
                        <a:t>50R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73355">
                        <a:lnSpc>
                          <a:spcPts val="1190"/>
                        </a:lnSpc>
                      </a:pPr>
                      <a:r>
                        <a:rPr sz="1000" b="1" spc="10" dirty="0">
                          <a:latin typeface="Times New Roman"/>
                          <a:cs typeface="Times New Roman"/>
                        </a:rPr>
                        <a:t>50BF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05104">
                        <a:lnSpc>
                          <a:spcPts val="1175"/>
                        </a:lnSpc>
                      </a:pPr>
                      <a:r>
                        <a:rPr sz="1000" spc="10" dirty="0">
                          <a:latin typeface="Times New Roman"/>
                          <a:cs typeface="Times New Roman"/>
                        </a:rPr>
                        <a:t>51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05104">
                        <a:lnSpc>
                          <a:spcPts val="1175"/>
                        </a:lnSpc>
                      </a:pPr>
                      <a:r>
                        <a:rPr sz="1000" b="1" spc="25" dirty="0">
                          <a:latin typeface="Times New Roman"/>
                          <a:cs typeface="Times New Roman"/>
                        </a:rPr>
                        <a:t>51G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05104">
                        <a:lnSpc>
                          <a:spcPts val="1190"/>
                        </a:lnSpc>
                      </a:pPr>
                      <a:r>
                        <a:rPr sz="1000" b="1" spc="25" dirty="0">
                          <a:latin typeface="Times New Roman"/>
                          <a:cs typeface="Times New Roman"/>
                        </a:rPr>
                        <a:t>51N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73355">
                        <a:lnSpc>
                          <a:spcPts val="790"/>
                        </a:lnSpc>
                      </a:pP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51NS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6985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DBDB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Distancia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Sobreexcitación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150" marR="132524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Comprobación de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sincronismo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Subtensión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6667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7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000" b="1" spc="10" dirty="0">
                          <a:latin typeface="Times New Roman"/>
                          <a:cs typeface="Times New Roman"/>
                        </a:rPr>
                        <a:t>51Nd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393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spc="25" dirty="0">
                          <a:latin typeface="Times New Roman"/>
                          <a:cs typeface="Times New Roman"/>
                        </a:rPr>
                        <a:t>51R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9367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51RB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39395">
                        <a:lnSpc>
                          <a:spcPct val="100000"/>
                        </a:lnSpc>
                      </a:pPr>
                      <a:r>
                        <a:rPr sz="1000" b="1" spc="20" dirty="0">
                          <a:latin typeface="Times New Roman"/>
                          <a:cs typeface="Times New Roman"/>
                        </a:rPr>
                        <a:t>51V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000" b="1" spc="25" dirty="0">
                          <a:latin typeface="Times New Roman"/>
                          <a:cs typeface="Times New Roman"/>
                        </a:rPr>
                        <a:t>52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000" b="1" spc="25" dirty="0">
                          <a:latin typeface="Times New Roman"/>
                          <a:cs typeface="Times New Roman"/>
                        </a:rPr>
                        <a:t>59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000" b="1" spc="15" dirty="0">
                          <a:latin typeface="Times New Roman"/>
                          <a:cs typeface="Times New Roman"/>
                        </a:rPr>
                        <a:t>59N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(64)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000" spc="10" dirty="0">
                          <a:latin typeface="Times New Roman"/>
                          <a:cs typeface="Times New Roman"/>
                        </a:rPr>
                        <a:t>66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73990" algn="ctr">
                        <a:lnSpc>
                          <a:spcPct val="100000"/>
                        </a:lnSpc>
                      </a:pPr>
                      <a:r>
                        <a:rPr sz="1000" spc="10" dirty="0">
                          <a:latin typeface="Times New Roman"/>
                          <a:cs typeface="Times New Roman"/>
                        </a:rPr>
                        <a:t>67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1000" b="1" spc="25" dirty="0">
                          <a:latin typeface="Times New Roman"/>
                          <a:cs typeface="Times New Roman"/>
                        </a:rPr>
                        <a:t>67N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92405">
                        <a:lnSpc>
                          <a:spcPts val="1145"/>
                        </a:lnSpc>
                      </a:pP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67NA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01295">
                        <a:lnSpc>
                          <a:spcPts val="1145"/>
                        </a:lnSpc>
                      </a:pP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67NS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68FF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1000" b="1" spc="25" dirty="0">
                          <a:latin typeface="Times New Roman"/>
                          <a:cs typeface="Times New Roman"/>
                        </a:rPr>
                        <a:t>68OP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68ZC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74TC/CC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78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000" spc="10" dirty="0">
                          <a:latin typeface="Times New Roman"/>
                          <a:cs typeface="Times New Roman"/>
                        </a:rPr>
                        <a:t>79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10" dirty="0">
                          <a:latin typeface="Times New Roman"/>
                          <a:cs typeface="Times New Roman"/>
                        </a:rPr>
                        <a:t>79</a:t>
                      </a:r>
                      <a:r>
                        <a:rPr sz="10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(81m)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spc="20" dirty="0">
                          <a:latin typeface="Times New Roman"/>
                          <a:cs typeface="Times New Roman"/>
                        </a:rPr>
                        <a:t>81M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33045" marR="213360" algn="ctr">
                        <a:lnSpc>
                          <a:spcPct val="150000"/>
                        </a:lnSpc>
                      </a:pPr>
                      <a:r>
                        <a:rPr sz="1000" b="1" spc="30" dirty="0">
                          <a:latin typeface="Times New Roman"/>
                          <a:cs typeface="Times New Roman"/>
                        </a:rPr>
                        <a:t>81m  81R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85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000" spc="10" dirty="0">
                          <a:latin typeface="Times New Roman"/>
                          <a:cs typeface="Times New Roman"/>
                        </a:rPr>
                        <a:t>86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87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8255" algn="ctr">
                        <a:lnSpc>
                          <a:spcPct val="100000"/>
                        </a:lnSpc>
                      </a:pPr>
                      <a:r>
                        <a:rPr sz="1000" b="1" spc="25" dirty="0">
                          <a:latin typeface="Times New Roman"/>
                          <a:cs typeface="Times New Roman"/>
                        </a:rPr>
                        <a:t>87G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6985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DBDBD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57785" marR="1949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Sobreintensidad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temporizado</a:t>
                      </a:r>
                      <a:r>
                        <a:rPr sz="10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desequilibrio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neutro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785" marR="544830">
                        <a:lnSpc>
                          <a:spcPct val="100000"/>
                        </a:lnSpc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Sobreintensidad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temporizado</a:t>
                      </a:r>
                      <a:r>
                        <a:rPr sz="10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neutro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calculada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Rotor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bloqueado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Sobreintensidad</a:t>
                      </a:r>
                      <a:r>
                        <a:rPr sz="10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controlada</a:t>
                      </a:r>
                      <a:r>
                        <a:rPr sz="100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por</a:t>
                      </a:r>
                      <a:r>
                        <a:rPr sz="10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tensión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785" marR="1924050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Interruptor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So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rete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ns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ó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785" marR="1323340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Sobretensión</a:t>
                      </a:r>
                      <a:r>
                        <a:rPr sz="10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homopolar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Arranques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sucesivos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795" marR="173990" indent="42545">
                        <a:lnSpc>
                          <a:spcPct val="97800"/>
                        </a:lnSpc>
                        <a:spcBef>
                          <a:spcPts val="25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Sobreintensidad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direccional</a:t>
                      </a:r>
                      <a:r>
                        <a:rPr sz="10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fases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Sobreintensidad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direccional</a:t>
                      </a:r>
                      <a:r>
                        <a:rPr sz="10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neutro 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Sobreintensidad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neutro</a:t>
                      </a:r>
                      <a:r>
                        <a:rPr sz="10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aislado 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Sobreintensidad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direccional</a:t>
                      </a:r>
                      <a:r>
                        <a:rPr sz="10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neutro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sensible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Fallo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fusible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785" marR="1218565">
                        <a:lnSpc>
                          <a:spcPct val="100000"/>
                        </a:lnSpc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Oscilación de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potencia 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Enmascaramiento</a:t>
                      </a:r>
                      <a:r>
                        <a:rPr sz="10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zona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785" marR="116839">
                        <a:lnSpc>
                          <a:spcPct val="100000"/>
                        </a:lnSpc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Su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er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ó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d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los</a:t>
                      </a:r>
                      <a:r>
                        <a:rPr sz="10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circ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d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ert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10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cie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re 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Salto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vector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Reenganchador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Reenganchador</a:t>
                      </a:r>
                      <a:r>
                        <a:rPr sz="10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por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subfrecuencia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Sobrefrecuencia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Subfrecuencia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785" marR="139001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Derivada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frecuencia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Teleprotección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785" marR="886460">
                        <a:lnSpc>
                          <a:spcPct val="100000"/>
                        </a:lnSpc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Bloqueo de</a:t>
                      </a:r>
                      <a:r>
                        <a:rPr sz="10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cierre</a:t>
                      </a:r>
                      <a:r>
                        <a:rPr sz="10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interruptor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Diferencial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Tierra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restringuida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36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DBDB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7150">
                        <a:lnSpc>
                          <a:spcPts val="965"/>
                        </a:lnSpc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Inversión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potencia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ts val="865"/>
                        </a:lnSpc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Sobrepotencia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DED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DBDB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92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DBDB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7150" marR="198564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Subpotencia 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Subintensidad 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Pérdida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campo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DBDB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344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DBDB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7150">
                        <a:lnSpc>
                          <a:spcPts val="869"/>
                        </a:lnSpc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Desequilibrio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intensidades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7E7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DBDB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92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DBDB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Fase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abierta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150" marR="1536700">
                        <a:lnSpc>
                          <a:spcPct val="100000"/>
                        </a:lnSpc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Desequilibrio de tensiones </a:t>
                      </a:r>
                      <a:r>
                        <a:rPr sz="1000" spc="-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Arranque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largo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667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DBDB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19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DBDB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7150">
                        <a:lnSpc>
                          <a:spcPts val="860"/>
                        </a:lnSpc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Imagen</a:t>
                      </a:r>
                      <a:r>
                        <a:rPr sz="10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térmica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EDE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DBDB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114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58356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Sobrecalentamiento</a:t>
                      </a:r>
                      <a:r>
                        <a:rPr sz="10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mediante</a:t>
                      </a:r>
                      <a:r>
                        <a:rPr sz="10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RTD 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Sobreintensidad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instantáneo</a:t>
                      </a:r>
                      <a:r>
                        <a:rPr sz="10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fase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Bloqueo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regulador</a:t>
                      </a:r>
                      <a:r>
                        <a:rPr sz="100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tensión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Sobreintensidad instantáneo</a:t>
                      </a:r>
                      <a:r>
                        <a:rPr sz="10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tierra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Sobreintensidad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instantáneo</a:t>
                      </a:r>
                      <a:r>
                        <a:rPr sz="10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neutro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150" marR="76200">
                        <a:lnSpc>
                          <a:spcPct val="100000"/>
                        </a:lnSpc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Sobreintensidad instantáneo</a:t>
                      </a:r>
                      <a:r>
                        <a:rPr sz="10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neutro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sensible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Sobreintensidad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instantáneo</a:t>
                      </a:r>
                      <a:r>
                        <a:rPr sz="100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desequilibrio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neutro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Sobreintensidad instantáneo</a:t>
                      </a:r>
                      <a:r>
                        <a:rPr sz="10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 neutro calculada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ts val="1190"/>
                        </a:lnSpc>
                        <a:spcBef>
                          <a:spcPts val="5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Fallo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interruptor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2705" marR="535940" indent="-3175">
                        <a:lnSpc>
                          <a:spcPts val="1180"/>
                        </a:lnSpc>
                        <a:spcBef>
                          <a:spcPts val="45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Sobreintensidad</a:t>
                      </a:r>
                      <a:r>
                        <a:rPr sz="10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temporizado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fase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Sobreintensidad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temporizado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tierra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Sobreintensidad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temporizado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neutro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ts val="750"/>
                        </a:lnSpc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Sobreintensidad temporizado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neutro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sensible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DBDB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3844" y="163195"/>
            <a:ext cx="648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Códigos</a:t>
            </a:r>
            <a:r>
              <a:rPr sz="2400" spc="-130" dirty="0"/>
              <a:t> </a:t>
            </a:r>
            <a:r>
              <a:rPr sz="2400" spc="-10" dirty="0"/>
              <a:t>ANSI</a:t>
            </a:r>
            <a:r>
              <a:rPr sz="2400" spc="-15" dirty="0"/>
              <a:t> Funciones</a:t>
            </a:r>
            <a:r>
              <a:rPr sz="2400" spc="10" dirty="0"/>
              <a:t> </a:t>
            </a:r>
            <a:r>
              <a:rPr sz="2400" spc="-10" dirty="0"/>
              <a:t>de</a:t>
            </a:r>
            <a:r>
              <a:rPr sz="2400" spc="-20" dirty="0"/>
              <a:t> </a:t>
            </a:r>
            <a:r>
              <a:rPr sz="2400" spc="-15" dirty="0"/>
              <a:t>Protección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68094" y="1479829"/>
            <a:ext cx="6562725" cy="270446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indent="2540" algn="ctr">
              <a:lnSpc>
                <a:spcPct val="109400"/>
              </a:lnSpc>
              <a:spcBef>
                <a:spcPts val="500"/>
              </a:spcBef>
              <a:tabLst>
                <a:tab pos="5787390" algn="l"/>
              </a:tabLst>
            </a:pPr>
            <a:r>
              <a:rPr spc="-10" dirty="0"/>
              <a:t>PROTECCIÓN DE </a:t>
            </a:r>
            <a:r>
              <a:rPr spc="-5" dirty="0"/>
              <a:t> </a:t>
            </a:r>
            <a:r>
              <a:rPr spc="-25" dirty="0"/>
              <a:t>SO</a:t>
            </a:r>
            <a:r>
              <a:rPr spc="-20" dirty="0"/>
              <a:t>BR</a:t>
            </a:r>
            <a:r>
              <a:rPr spc="-25" dirty="0"/>
              <a:t>E</a:t>
            </a:r>
            <a:r>
              <a:rPr spc="-10" dirty="0"/>
              <a:t>IN</a:t>
            </a:r>
            <a:r>
              <a:rPr spc="-25" dirty="0"/>
              <a:t>T</a:t>
            </a:r>
            <a:r>
              <a:rPr spc="-10" dirty="0"/>
              <a:t>EN</a:t>
            </a:r>
            <a:r>
              <a:rPr spc="-25" dirty="0"/>
              <a:t>S</a:t>
            </a:r>
            <a:r>
              <a:rPr spc="-10" dirty="0"/>
              <a:t>I</a:t>
            </a:r>
            <a:r>
              <a:rPr spc="-195" dirty="0"/>
              <a:t>D</a:t>
            </a:r>
            <a:r>
              <a:rPr spc="-5" dirty="0"/>
              <a:t>AD</a:t>
            </a:r>
            <a:r>
              <a:rPr dirty="0"/>
              <a:t>	</a:t>
            </a:r>
            <a:r>
              <a:rPr spc="-5" dirty="0"/>
              <a:t>DE  </a:t>
            </a:r>
            <a:r>
              <a:rPr spc="-100" dirty="0"/>
              <a:t>FASE</a:t>
            </a:r>
            <a:r>
              <a:rPr spc="-45" dirty="0"/>
              <a:t> </a:t>
            </a:r>
            <a:r>
              <a:rPr spc="-5" dirty="0"/>
              <a:t>Y</a:t>
            </a:r>
            <a:r>
              <a:rPr spc="-105" dirty="0"/>
              <a:t> </a:t>
            </a:r>
            <a:r>
              <a:rPr spc="-20" dirty="0"/>
              <a:t>NEUTRO</a:t>
            </a:r>
          </a:p>
          <a:p>
            <a:pPr marL="169545" algn="ctr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(50/51</a:t>
            </a:r>
            <a:r>
              <a:rPr spc="-25" dirty="0"/>
              <a:t> </a:t>
            </a:r>
            <a:r>
              <a:rPr spc="-5" dirty="0"/>
              <a:t>;</a:t>
            </a:r>
            <a:r>
              <a:rPr spc="-65" dirty="0"/>
              <a:t> </a:t>
            </a:r>
            <a:r>
              <a:rPr spc="-5" dirty="0"/>
              <a:t>50N/51N)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022" y="351535"/>
            <a:ext cx="2936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175" dirty="0"/>
              <a:t> </a:t>
            </a:r>
            <a:r>
              <a:rPr sz="2400" dirty="0"/>
              <a:t>I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6702" y="1766697"/>
            <a:ext cx="165100" cy="2000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6702" y="2376297"/>
            <a:ext cx="165100" cy="2000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6702" y="2984373"/>
            <a:ext cx="165100" cy="200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09422" y="1196304"/>
            <a:ext cx="7776209" cy="4177665"/>
          </a:xfrm>
          <a:prstGeom prst="rect">
            <a:avLst/>
          </a:prstGeom>
        </p:spPr>
        <p:txBody>
          <a:bodyPr vert="horz" wrap="square" lIns="0" tIns="123190" rIns="0" bIns="0" rtlCol="0">
            <a:spAutoFit/>
          </a:bodyPr>
          <a:lstStyle/>
          <a:p>
            <a:pPr marR="4065904" algn="r">
              <a:lnSpc>
                <a:spcPct val="100000"/>
              </a:lnSpc>
              <a:spcBef>
                <a:spcPts val="970"/>
              </a:spcBef>
            </a:pPr>
            <a:r>
              <a:rPr sz="2000" dirty="0">
                <a:solidFill>
                  <a:srgbClr val="000099"/>
                </a:solidFill>
                <a:latin typeface="Webdings"/>
                <a:cs typeface="Webdings"/>
              </a:rPr>
              <a:t></a:t>
            </a:r>
            <a:r>
              <a:rPr sz="2000" spc="-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990037"/>
                </a:solidFill>
                <a:latin typeface="Arial"/>
                <a:cs typeface="Arial"/>
              </a:rPr>
              <a:t>Función</a:t>
            </a:r>
            <a:r>
              <a:rPr sz="2000" b="1" spc="-3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990037"/>
                </a:solidFill>
                <a:latin typeface="Arial"/>
                <a:cs typeface="Arial"/>
              </a:rPr>
              <a:t>de</a:t>
            </a:r>
            <a:r>
              <a:rPr sz="2000" b="1" spc="-9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990037"/>
                </a:solidFill>
                <a:latin typeface="Arial"/>
                <a:cs typeface="Arial"/>
              </a:rPr>
              <a:t>sobreintensidad</a:t>
            </a:r>
            <a:endParaRPr sz="2000">
              <a:latin typeface="Arial"/>
              <a:cs typeface="Arial"/>
            </a:endParaRPr>
          </a:p>
          <a:p>
            <a:pPr marL="1152525" marR="459740">
              <a:lnSpc>
                <a:spcPts val="1989"/>
              </a:lnSpc>
              <a:spcBef>
                <a:spcPts val="985"/>
              </a:spcBef>
            </a:pP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relé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opera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cuando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valor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corriente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supera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umbral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fijado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por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el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usuario</a:t>
            </a:r>
            <a:endParaRPr sz="1800">
              <a:latin typeface="Microsoft Sans Serif"/>
              <a:cs typeface="Microsoft Sans Serif"/>
            </a:endParaRPr>
          </a:p>
          <a:p>
            <a:pPr marL="1152525" marR="63500">
              <a:lnSpc>
                <a:spcPts val="1989"/>
              </a:lnSpc>
              <a:spcBef>
                <a:spcPts val="819"/>
              </a:spcBef>
            </a:pPr>
            <a:r>
              <a:rPr sz="1800" dirty="0">
                <a:latin typeface="Microsoft Sans Serif"/>
                <a:cs typeface="Microsoft Sans Serif"/>
              </a:rPr>
              <a:t>Está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ligado</a:t>
            </a:r>
            <a:r>
              <a:rPr sz="1800" spc="-5" dirty="0">
                <a:latin typeface="Microsoft Sans Serif"/>
                <a:cs typeface="Microsoft Sans Serif"/>
              </a:rPr>
              <a:t> 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transformador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intensidad</a:t>
            </a:r>
            <a:r>
              <a:rPr sz="1800" spc="-5" dirty="0">
                <a:latin typeface="Microsoft Sans Serif"/>
                <a:cs typeface="Microsoft Sans Serif"/>
              </a:rPr>
              <a:t> que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alimenta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con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corriente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proporcional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sistema</a:t>
            </a:r>
            <a:endParaRPr sz="1800">
              <a:latin typeface="Microsoft Sans Serif"/>
              <a:cs typeface="Microsoft Sans Serif"/>
            </a:endParaRPr>
          </a:p>
          <a:p>
            <a:pPr marR="4074795" algn="r">
              <a:lnSpc>
                <a:spcPct val="100000"/>
              </a:lnSpc>
              <a:spcBef>
                <a:spcPts val="565"/>
              </a:spcBef>
            </a:pPr>
            <a:r>
              <a:rPr sz="1800" spc="-5" dirty="0">
                <a:latin typeface="Microsoft Sans Serif"/>
                <a:cs typeface="Microsoft Sans Serif"/>
              </a:rPr>
              <a:t>Sus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b="1" spc="-5" dirty="0">
                <a:solidFill>
                  <a:srgbClr val="373799"/>
                </a:solidFill>
                <a:latin typeface="Arial"/>
                <a:cs typeface="Arial"/>
              </a:rPr>
              <a:t>características</a:t>
            </a:r>
            <a:r>
              <a:rPr sz="1800" b="1" spc="-60" dirty="0">
                <a:solidFill>
                  <a:srgbClr val="373799"/>
                </a:solidFill>
                <a:latin typeface="Arial"/>
                <a:cs typeface="Arial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son:</a:t>
            </a:r>
            <a:endParaRPr sz="1800">
              <a:latin typeface="Microsoft Sans Serif"/>
              <a:cs typeface="Microsoft Sans Serif"/>
            </a:endParaRPr>
          </a:p>
          <a:p>
            <a:pPr marL="1543050">
              <a:lnSpc>
                <a:spcPct val="100000"/>
              </a:lnSpc>
              <a:spcBef>
                <a:spcPts val="595"/>
              </a:spcBef>
            </a:pPr>
            <a:r>
              <a:rPr sz="1600" spc="-5" dirty="0">
                <a:solidFill>
                  <a:srgbClr val="000099"/>
                </a:solidFill>
                <a:latin typeface="Webdings"/>
                <a:cs typeface="Webdings"/>
              </a:rPr>
              <a:t></a:t>
            </a:r>
            <a:r>
              <a:rPr sz="16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Sencillez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implementación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utilización</a:t>
            </a:r>
            <a:endParaRPr sz="1600">
              <a:latin typeface="Microsoft Sans Serif"/>
              <a:cs typeface="Microsoft Sans Serif"/>
            </a:endParaRPr>
          </a:p>
          <a:p>
            <a:pPr marL="1917700" marR="9525" indent="-375285">
              <a:lnSpc>
                <a:spcPts val="1810"/>
              </a:lnSpc>
              <a:spcBef>
                <a:spcPts val="635"/>
              </a:spcBef>
            </a:pPr>
            <a:r>
              <a:rPr sz="1600" spc="-5" dirty="0">
                <a:solidFill>
                  <a:srgbClr val="000099"/>
                </a:solidFill>
                <a:latin typeface="Webdings"/>
                <a:cs typeface="Webdings"/>
              </a:rPr>
              <a:t></a:t>
            </a:r>
            <a:r>
              <a:rPr sz="1600" spc="3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Basado</a:t>
            </a:r>
            <a:r>
              <a:rPr sz="1600" spc="30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en</a:t>
            </a:r>
            <a:r>
              <a:rPr sz="1600" spc="3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29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aparición</a:t>
            </a:r>
            <a:r>
              <a:rPr sz="1600" spc="3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3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sobreintensidades</a:t>
            </a:r>
            <a:r>
              <a:rPr sz="1600" spc="3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2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30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mayoría</a:t>
            </a:r>
            <a:r>
              <a:rPr sz="1600" spc="3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fenómenos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 deterioro</a:t>
            </a:r>
            <a:r>
              <a:rPr sz="1600" spc="-10" dirty="0">
                <a:latin typeface="Microsoft Sans Serif"/>
                <a:cs typeface="Microsoft Sans Serif"/>
              </a:rPr>
              <a:t> del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equipamiento.</a:t>
            </a:r>
            <a:endParaRPr sz="1600">
              <a:latin typeface="Microsoft Sans Serif"/>
              <a:cs typeface="Microsoft Sans Serif"/>
            </a:endParaRPr>
          </a:p>
          <a:p>
            <a:pPr marL="1543050">
              <a:lnSpc>
                <a:spcPts val="1864"/>
              </a:lnSpc>
              <a:spcBef>
                <a:spcPts val="430"/>
              </a:spcBef>
            </a:pPr>
            <a:r>
              <a:rPr sz="1600" spc="-5" dirty="0">
                <a:solidFill>
                  <a:srgbClr val="000099"/>
                </a:solidFill>
                <a:latin typeface="Webdings"/>
                <a:cs typeface="Webdings"/>
              </a:rPr>
              <a:t></a:t>
            </a:r>
            <a:r>
              <a:rPr sz="1600" spc="1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En</a:t>
            </a:r>
            <a:r>
              <a:rPr sz="1600" spc="1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conjuntos</a:t>
            </a:r>
            <a:r>
              <a:rPr sz="1600" spc="1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6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tres</a:t>
            </a:r>
            <a:r>
              <a:rPr sz="1600" spc="1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unidades</a:t>
            </a:r>
            <a:r>
              <a:rPr sz="1600" spc="1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protegen</a:t>
            </a:r>
            <a:r>
              <a:rPr sz="1600" spc="1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contra</a:t>
            </a:r>
            <a:r>
              <a:rPr sz="1600" spc="1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faltas</a:t>
            </a:r>
            <a:r>
              <a:rPr sz="1600" spc="16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entre</a:t>
            </a:r>
            <a:r>
              <a:rPr sz="1600" spc="1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fases</a:t>
            </a:r>
            <a:endParaRPr sz="1600">
              <a:latin typeface="Microsoft Sans Serif"/>
              <a:cs typeface="Microsoft Sans Serif"/>
            </a:endParaRPr>
          </a:p>
          <a:p>
            <a:pPr marL="1917700">
              <a:lnSpc>
                <a:spcPts val="1864"/>
              </a:lnSpc>
            </a:pP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otra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más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contra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faltas a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tierra.</a:t>
            </a:r>
            <a:endParaRPr sz="1600">
              <a:latin typeface="Microsoft Sans Serif"/>
              <a:cs typeface="Microsoft Sans Serif"/>
            </a:endParaRPr>
          </a:p>
          <a:p>
            <a:pPr marL="1917700" marR="5080" indent="-375285" algn="just">
              <a:lnSpc>
                <a:spcPct val="94100"/>
              </a:lnSpc>
              <a:spcBef>
                <a:spcPts val="580"/>
              </a:spcBef>
            </a:pPr>
            <a:r>
              <a:rPr sz="1600" spc="-5" dirty="0">
                <a:solidFill>
                  <a:srgbClr val="000099"/>
                </a:solidFill>
                <a:latin typeface="Webdings"/>
                <a:cs typeface="Webdings"/>
              </a:rPr>
              <a:t></a:t>
            </a:r>
            <a:r>
              <a:rPr sz="1600" spc="27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24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ajustan</a:t>
            </a:r>
            <a:r>
              <a:rPr sz="1600" spc="2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por</a:t>
            </a:r>
            <a:r>
              <a:rPr sz="1600" spc="254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encima</a:t>
            </a:r>
            <a:r>
              <a:rPr sz="1600" spc="2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4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2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corriente</a:t>
            </a:r>
            <a:r>
              <a:rPr sz="1600" spc="2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superior</a:t>
            </a:r>
            <a:r>
              <a:rPr sz="1600" spc="254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carga</a:t>
            </a:r>
            <a:r>
              <a:rPr sz="1600" spc="254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2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para </a:t>
            </a:r>
            <a:r>
              <a:rPr sz="1600" spc="-4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máximo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cortocircuito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proporcionen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coordinación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tiempos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disparo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interruptores.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95541" y="871474"/>
            <a:ext cx="8322945" cy="152400"/>
            <a:chOff x="295541" y="871474"/>
            <a:chExt cx="8322945" cy="152400"/>
          </a:xfrm>
        </p:grpSpPr>
        <p:sp>
          <p:nvSpPr>
            <p:cNvPr id="4" name="object 4"/>
            <p:cNvSpPr/>
            <p:nvPr/>
          </p:nvSpPr>
          <p:spPr>
            <a:xfrm>
              <a:off x="295541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1F1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0593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28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28" y="15240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1F1F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2221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02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8797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222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3849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32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0425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727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5477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828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0529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92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7105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A2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52157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B2B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88733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C2C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23785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C2C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0361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D2D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95413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E2E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31989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2F2F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67041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030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02093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333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38669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434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73721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53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10297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737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45349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838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81925" y="871473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4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393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52029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A3A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88605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3B3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260233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C3C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295273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040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31848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141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366901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242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03476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44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38529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54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73581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464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545209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74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581784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848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16837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848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53412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A4A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688465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D4D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23517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E4E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60093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F4F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95145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151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831721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5252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03348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353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938400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454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974976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555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010028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757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045081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A57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081657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A5A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116709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C5C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153285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D5D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188337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E5E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224913" y="871473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5F5F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295016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060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331593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262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366644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36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03220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6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438272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868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474848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96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509900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B6B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546477" y="871473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6C6C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616581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D6D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653157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D6D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688209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E6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724785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F6F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759837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070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796413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474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831465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676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866516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777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903093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979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938144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979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974720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979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009772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A7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046348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B7B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081400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C7C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117976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282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153028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38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188081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484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224657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585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259709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585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296285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585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331337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787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367913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88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402965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D8D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438016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E8E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474593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F8F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509644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090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546220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19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581272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292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617848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29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652901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292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689477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393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724528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595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759581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9999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831208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A9A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867784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C9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902837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D9D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939413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E9E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974465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9F9F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046093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0A0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081145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1A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117721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3A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152772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6A6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189348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7A7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224401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8A8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260977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AAA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296028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BAB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331081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CAC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367657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CA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402708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DA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439284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EA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474337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FAF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510913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0B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545964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3B3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581016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5B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617593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6B6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652645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7B7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689221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8B8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724273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B8B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795901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9B9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832477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BBB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867528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CBC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902581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DBD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939157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0C0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974208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1C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010784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2C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045837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3C3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082413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4C4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117464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5C5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152516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5C5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189093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5C5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224145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6C6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260721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7C7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295772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8C8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332348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9C9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367401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CC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403977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DC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439028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EC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474081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FCF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510657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0D0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545708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1D1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582284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2D2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617337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2D2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688964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2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724016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3D3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760593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4D4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795645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5D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832221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6D6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867272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9D9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903849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AD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975477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BDB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010528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CD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045581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DDD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082157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DDD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117208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EDE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153785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FDF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225413" y="871473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DFDF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295516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E0E0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332093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2E1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6367145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E2E1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403721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3E2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438773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6E3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510401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7E7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582028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8E8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617081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E9E9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653657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9E9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688709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AEA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760337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BEB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831965" y="871473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EBE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938645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CEC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7010273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DED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7081901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EEEE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7118477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E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7153529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28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EFEF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7225156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FEF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7260209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0F0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7331837" y="871473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106679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3F3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7438517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4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7475092" y="871474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F4F4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7510145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5F5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7581772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5F5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7618348" y="871473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6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7725029" y="871473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7F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7831709" y="871473"/>
              <a:ext cx="215265" cy="152400"/>
            </a:xfrm>
            <a:custGeom>
              <a:avLst/>
              <a:gdLst/>
              <a:ahLst/>
              <a:cxnLst/>
              <a:rect l="l" t="t" r="r" b="b"/>
              <a:pathLst>
                <a:path w="215265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215265" h="152400">
                  <a:moveTo>
                    <a:pt x="108191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8191" y="152400"/>
                  </a:lnTo>
                  <a:lnTo>
                    <a:pt x="108191" y="0"/>
                  </a:lnTo>
                  <a:close/>
                </a:path>
                <a:path w="215265" h="152400">
                  <a:moveTo>
                    <a:pt x="143243" y="0"/>
                  </a:moveTo>
                  <a:lnTo>
                    <a:pt x="108204" y="0"/>
                  </a:lnTo>
                  <a:lnTo>
                    <a:pt x="108204" y="152400"/>
                  </a:lnTo>
                  <a:lnTo>
                    <a:pt x="143243" y="152400"/>
                  </a:lnTo>
                  <a:lnTo>
                    <a:pt x="143243" y="0"/>
                  </a:lnTo>
                  <a:close/>
                </a:path>
                <a:path w="215265" h="152400">
                  <a:moveTo>
                    <a:pt x="178295" y="0"/>
                  </a:moveTo>
                  <a:lnTo>
                    <a:pt x="143256" y="0"/>
                  </a:lnTo>
                  <a:lnTo>
                    <a:pt x="143256" y="152400"/>
                  </a:lnTo>
                  <a:lnTo>
                    <a:pt x="178295" y="152400"/>
                  </a:lnTo>
                  <a:lnTo>
                    <a:pt x="178295" y="0"/>
                  </a:lnTo>
                  <a:close/>
                </a:path>
                <a:path w="215265" h="152400">
                  <a:moveTo>
                    <a:pt x="214884" y="0"/>
                  </a:moveTo>
                  <a:lnTo>
                    <a:pt x="178308" y="0"/>
                  </a:lnTo>
                  <a:lnTo>
                    <a:pt x="178308" y="152400"/>
                  </a:lnTo>
                  <a:lnTo>
                    <a:pt x="214884" y="15240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8046593" y="871473"/>
              <a:ext cx="178435" cy="152400"/>
            </a:xfrm>
            <a:custGeom>
              <a:avLst/>
              <a:gdLst/>
              <a:ahLst/>
              <a:cxnLst/>
              <a:rect l="l" t="t" r="r" b="b"/>
              <a:pathLst>
                <a:path w="17843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78434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  <a:path w="178434" h="152400">
                  <a:moveTo>
                    <a:pt x="178295" y="0"/>
                  </a:moveTo>
                  <a:lnTo>
                    <a:pt x="143256" y="0"/>
                  </a:lnTo>
                  <a:lnTo>
                    <a:pt x="106680" y="0"/>
                  </a:lnTo>
                  <a:lnTo>
                    <a:pt x="106680" y="152400"/>
                  </a:lnTo>
                  <a:lnTo>
                    <a:pt x="143256" y="152400"/>
                  </a:lnTo>
                  <a:lnTo>
                    <a:pt x="178295" y="152400"/>
                  </a:lnTo>
                  <a:lnTo>
                    <a:pt x="178295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8224901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8261477" y="871473"/>
              <a:ext cx="142240" cy="152400"/>
            </a:xfrm>
            <a:custGeom>
              <a:avLst/>
              <a:gdLst/>
              <a:ahLst/>
              <a:cxnLst/>
              <a:rect l="l" t="t" r="r" b="b"/>
              <a:pathLst>
                <a:path w="142240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42240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  <a:path w="142240" h="152400">
                  <a:moveTo>
                    <a:pt x="141719" y="0"/>
                  </a:moveTo>
                  <a:lnTo>
                    <a:pt x="106680" y="0"/>
                  </a:lnTo>
                  <a:lnTo>
                    <a:pt x="70104" y="0"/>
                  </a:lnTo>
                  <a:lnTo>
                    <a:pt x="70104" y="152400"/>
                  </a:lnTo>
                  <a:lnTo>
                    <a:pt x="106680" y="152400"/>
                  </a:lnTo>
                  <a:lnTo>
                    <a:pt x="141719" y="152400"/>
                  </a:lnTo>
                  <a:lnTo>
                    <a:pt x="141719" y="0"/>
                  </a:lnTo>
                  <a:close/>
                </a:path>
              </a:pathLst>
            </a:custGeom>
            <a:solidFill>
              <a:srgbClr val="F9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8403209" y="871473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8474837" y="871473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106679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AFA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8581517" y="871474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1" name="object 191"/>
          <p:cNvSpPr txBox="1">
            <a:spLocks noGrp="1"/>
          </p:cNvSpPr>
          <p:nvPr>
            <p:ph type="title"/>
          </p:nvPr>
        </p:nvSpPr>
        <p:spPr>
          <a:xfrm>
            <a:off x="357022" y="351535"/>
            <a:ext cx="31394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98140" algn="l"/>
              </a:tabLst>
            </a:pPr>
            <a:r>
              <a:rPr sz="2400" spc="-5" dirty="0"/>
              <a:t>S</a:t>
            </a:r>
            <a:r>
              <a:rPr sz="2400" spc="-10" dirty="0"/>
              <a:t>o</a:t>
            </a:r>
            <a:r>
              <a:rPr sz="2400" dirty="0"/>
              <a:t>br</a:t>
            </a:r>
            <a:r>
              <a:rPr sz="2400" spc="-10" dirty="0"/>
              <a:t>e</a:t>
            </a:r>
            <a:r>
              <a:rPr sz="2400" dirty="0"/>
              <a:t>inte</a:t>
            </a:r>
            <a:r>
              <a:rPr sz="2400" spc="-10" dirty="0"/>
              <a:t>n</a:t>
            </a:r>
            <a:r>
              <a:rPr sz="2400" dirty="0"/>
              <a:t>s</a:t>
            </a:r>
            <a:r>
              <a:rPr sz="2400" spc="-10" dirty="0"/>
              <a:t>i</a:t>
            </a:r>
            <a:r>
              <a:rPr sz="2400" dirty="0"/>
              <a:t>d</a:t>
            </a:r>
            <a:r>
              <a:rPr sz="2400" spc="-10" dirty="0"/>
              <a:t>a</a:t>
            </a:r>
            <a:r>
              <a:rPr sz="2400" dirty="0"/>
              <a:t>d	</a:t>
            </a:r>
            <a:r>
              <a:rPr sz="2400" spc="-70" dirty="0"/>
              <a:t>I</a:t>
            </a:r>
            <a:r>
              <a:rPr sz="2400" dirty="0"/>
              <a:t>I</a:t>
            </a:r>
            <a:endParaRPr sz="2400"/>
          </a:p>
        </p:txBody>
      </p:sp>
      <p:sp>
        <p:nvSpPr>
          <p:cNvPr id="192" name="object 192"/>
          <p:cNvSpPr txBox="1"/>
          <p:nvPr/>
        </p:nvSpPr>
        <p:spPr>
          <a:xfrm>
            <a:off x="536549" y="1015690"/>
            <a:ext cx="7847965" cy="1664335"/>
          </a:xfrm>
          <a:prstGeom prst="rect">
            <a:avLst/>
          </a:prstGeom>
        </p:spPr>
        <p:txBody>
          <a:bodyPr vert="horz" wrap="square" lIns="0" tIns="144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Son</a:t>
            </a:r>
            <a:r>
              <a:rPr sz="1800" b="1" spc="-2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de</a:t>
            </a:r>
            <a:r>
              <a:rPr sz="1800" b="1" spc="-4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dos</a:t>
            </a:r>
            <a:r>
              <a:rPr sz="1800" b="1" spc="-4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tipos: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  <a:tabLst>
                <a:tab pos="387350" algn="l"/>
              </a:tabLst>
            </a:pPr>
            <a:r>
              <a:rPr sz="1700" dirty="0">
                <a:solidFill>
                  <a:srgbClr val="000099"/>
                </a:solidFill>
                <a:latin typeface="Webdings"/>
                <a:cs typeface="Webdings"/>
              </a:rPr>
              <a:t></a:t>
            </a:r>
            <a:r>
              <a:rPr sz="1700" dirty="0">
                <a:solidFill>
                  <a:srgbClr val="000099"/>
                </a:solidFill>
                <a:latin typeface="Times New Roman"/>
                <a:cs typeface="Times New Roman"/>
              </a:rPr>
              <a:t>	</a:t>
            </a:r>
            <a:r>
              <a:rPr sz="1700" b="1" dirty="0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sz="1700" b="1" spc="-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000099"/>
                </a:solidFill>
                <a:latin typeface="Arial"/>
                <a:cs typeface="Arial"/>
              </a:rPr>
              <a:t>tiempo</a:t>
            </a:r>
            <a:r>
              <a:rPr sz="1700" b="1" spc="-7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000099"/>
                </a:solidFill>
                <a:latin typeface="Arial"/>
                <a:cs typeface="Arial"/>
              </a:rPr>
              <a:t>definido</a:t>
            </a:r>
            <a:endParaRPr sz="1700">
              <a:latin typeface="Arial"/>
              <a:cs typeface="Arial"/>
            </a:endParaRPr>
          </a:p>
          <a:p>
            <a:pPr marL="1152525" marR="5080" algn="just">
              <a:lnSpc>
                <a:spcPct val="104099"/>
              </a:lnSpc>
              <a:spcBef>
                <a:spcPts val="685"/>
              </a:spcBef>
            </a:pP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12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incluyen</a:t>
            </a:r>
            <a:r>
              <a:rPr sz="1600" spc="145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aquí</a:t>
            </a:r>
            <a:r>
              <a:rPr sz="1600" spc="1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los</a:t>
            </a:r>
            <a:r>
              <a:rPr sz="1600" spc="15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denominados</a:t>
            </a:r>
            <a:r>
              <a:rPr sz="1600" spc="1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instantáneos</a:t>
            </a:r>
            <a:r>
              <a:rPr sz="1600" spc="1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que</a:t>
            </a:r>
            <a:r>
              <a:rPr sz="1600" spc="1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no</a:t>
            </a:r>
            <a:r>
              <a:rPr sz="1600" spc="14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tienen</a:t>
            </a:r>
            <a:r>
              <a:rPr sz="1600" spc="1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retardo</a:t>
            </a:r>
            <a:r>
              <a:rPr sz="1600" spc="1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 </a:t>
            </a:r>
            <a:r>
              <a:rPr sz="1600" spc="-10" dirty="0">
                <a:latin typeface="Microsoft Sans Serif"/>
                <a:cs typeface="Microsoft Sans Serif"/>
              </a:rPr>
              <a:t>actuación aunque siempre </a:t>
            </a:r>
            <a:r>
              <a:rPr sz="1600" spc="-5" dirty="0">
                <a:latin typeface="Microsoft Sans Serif"/>
                <a:cs typeface="Microsoft Sans Serif"/>
              </a:rPr>
              <a:t>hay una demora en </a:t>
            </a:r>
            <a:r>
              <a:rPr sz="1600" spc="-15" dirty="0">
                <a:latin typeface="Microsoft Sans Serif"/>
                <a:cs typeface="Microsoft Sans Serif"/>
              </a:rPr>
              <a:t>la </a:t>
            </a:r>
            <a:r>
              <a:rPr sz="1600" spc="-10" dirty="0">
                <a:latin typeface="Microsoft Sans Serif"/>
                <a:cs typeface="Microsoft Sans Serif"/>
              </a:rPr>
              <a:t>operación desde </a:t>
            </a:r>
            <a:r>
              <a:rPr sz="1600" spc="-20" dirty="0">
                <a:latin typeface="Microsoft Sans Serif"/>
                <a:cs typeface="Microsoft Sans Serif"/>
              </a:rPr>
              <a:t>que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aparece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señal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falta.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1676526" y="2766441"/>
            <a:ext cx="67113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46075" algn="l"/>
                <a:tab pos="1105535" algn="l"/>
                <a:tab pos="1483360" algn="l"/>
                <a:tab pos="2501265" algn="l"/>
                <a:tab pos="2868930" algn="l"/>
                <a:tab pos="4290695" algn="l"/>
                <a:tab pos="5321300" algn="l"/>
                <a:tab pos="5880735" algn="l"/>
              </a:tabLst>
            </a:pPr>
            <a:r>
              <a:rPr sz="1600" spc="-15" dirty="0">
                <a:latin typeface="Microsoft Sans Serif"/>
                <a:cs typeface="Microsoft Sans Serif"/>
              </a:rPr>
              <a:t>El	</a:t>
            </a:r>
            <a:r>
              <a:rPr sz="1600" spc="-10" dirty="0">
                <a:latin typeface="Microsoft Sans Serif"/>
                <a:cs typeface="Microsoft Sans Serif"/>
              </a:rPr>
              <a:t>tiempo	</a:t>
            </a:r>
            <a:r>
              <a:rPr sz="1600" spc="-5" dirty="0">
                <a:latin typeface="Microsoft Sans Serif"/>
                <a:cs typeface="Microsoft Sans Serif"/>
              </a:rPr>
              <a:t>de	</a:t>
            </a:r>
            <a:r>
              <a:rPr sz="1600" spc="-10" dirty="0">
                <a:latin typeface="Microsoft Sans Serif"/>
                <a:cs typeface="Microsoft Sans Serif"/>
              </a:rPr>
              <a:t>actuación	es	prácticamente	constante	</a:t>
            </a:r>
            <a:r>
              <a:rPr sz="1600" spc="-5" dirty="0">
                <a:latin typeface="Microsoft Sans Serif"/>
                <a:cs typeface="Microsoft Sans Serif"/>
              </a:rPr>
              <a:t>para	</a:t>
            </a:r>
            <a:r>
              <a:rPr sz="1600" spc="-15" dirty="0">
                <a:latin typeface="Microsoft Sans Serif"/>
                <a:cs typeface="Microsoft Sans Serif"/>
              </a:rPr>
              <a:t>cualquier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1676526" y="2907944"/>
            <a:ext cx="6710680" cy="159893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1600" spc="-10" dirty="0">
                <a:latin typeface="Microsoft Sans Serif"/>
                <a:cs typeface="Microsoft Sans Serif"/>
              </a:rPr>
              <a:t>intensidad.</a:t>
            </a:r>
            <a:endParaRPr sz="1600">
              <a:latin typeface="Microsoft Sans Serif"/>
              <a:cs typeface="Microsoft Sans Serif"/>
            </a:endParaRPr>
          </a:p>
          <a:p>
            <a:pPr marL="12700" marR="6350">
              <a:lnSpc>
                <a:spcPct val="104400"/>
              </a:lnSpc>
              <a:spcBef>
                <a:spcPts val="790"/>
              </a:spcBef>
            </a:pP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conseguir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selectividad</a:t>
            </a:r>
            <a:r>
              <a:rPr sz="1600" spc="8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es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necesario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incrementar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tiempo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de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actuación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dirección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generación.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600" spc="-10" dirty="0">
                <a:latin typeface="Microsoft Sans Serif"/>
                <a:cs typeface="Microsoft Sans Serif"/>
              </a:rPr>
              <a:t>Puede</a:t>
            </a:r>
            <a:r>
              <a:rPr sz="1600" spc="39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resultar</a:t>
            </a:r>
            <a:r>
              <a:rPr sz="1600" spc="38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</a:t>
            </a:r>
            <a:r>
              <a:rPr sz="1600" spc="38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para</a:t>
            </a:r>
            <a:r>
              <a:rPr sz="1600" spc="39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faltas</a:t>
            </a:r>
            <a:r>
              <a:rPr sz="1600" spc="38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cercanas</a:t>
            </a:r>
            <a:r>
              <a:rPr sz="1600" spc="4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37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38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generación</a:t>
            </a:r>
            <a:r>
              <a:rPr sz="1600" spc="38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el</a:t>
            </a:r>
            <a:r>
              <a:rPr sz="1600" spc="4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tiempo</a:t>
            </a:r>
            <a:r>
              <a:rPr sz="1600" spc="38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600" spc="-5" dirty="0">
                <a:latin typeface="Microsoft Sans Serif"/>
                <a:cs typeface="Microsoft Sans Serif"/>
              </a:rPr>
              <a:t>actuación</a:t>
            </a:r>
            <a:r>
              <a:rPr sz="1600" spc="1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sea</a:t>
            </a:r>
            <a:r>
              <a:rPr sz="1600" spc="16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inadmisiblemente</a:t>
            </a:r>
            <a:r>
              <a:rPr sz="1600" spc="1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alto</a:t>
            </a:r>
            <a:r>
              <a:rPr sz="1600" spc="18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dado</a:t>
            </a:r>
            <a:r>
              <a:rPr sz="1600" spc="16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</a:t>
            </a:r>
            <a:r>
              <a:rPr sz="1600" spc="1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las</a:t>
            </a:r>
            <a:r>
              <a:rPr sz="1600" spc="1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intensidades</a:t>
            </a:r>
            <a:r>
              <a:rPr sz="1600" spc="1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son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5947536" y="4670044"/>
            <a:ext cx="2331720" cy="1612900"/>
          </a:xfrm>
          <a:prstGeom prst="rect">
            <a:avLst/>
          </a:prstGeom>
          <a:ln w="22858">
            <a:solidFill>
              <a:srgbClr val="000099"/>
            </a:solidFill>
          </a:ln>
        </p:spPr>
        <p:txBody>
          <a:bodyPr vert="horz" wrap="square" lIns="0" tIns="67310" rIns="0" bIns="0" rtlCol="0">
            <a:spAutoFit/>
          </a:bodyPr>
          <a:lstStyle/>
          <a:p>
            <a:pPr marL="258445">
              <a:lnSpc>
                <a:spcPct val="100000"/>
              </a:lnSpc>
              <a:spcBef>
                <a:spcPts val="530"/>
              </a:spcBef>
            </a:pPr>
            <a:r>
              <a:rPr sz="1100" b="1" dirty="0">
                <a:latin typeface="Arial"/>
                <a:cs typeface="Arial"/>
              </a:rPr>
              <a:t>t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Arial"/>
              <a:cs typeface="Arial"/>
            </a:endParaRPr>
          </a:p>
          <a:p>
            <a:pPr marR="262890" algn="r">
              <a:lnSpc>
                <a:spcPct val="100000"/>
              </a:lnSpc>
            </a:pPr>
            <a:r>
              <a:rPr sz="1100" b="1" dirty="0">
                <a:latin typeface="Arial"/>
                <a:cs typeface="Arial"/>
              </a:rPr>
              <a:t>I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96" name="object 196"/>
          <p:cNvGrpSpPr/>
          <p:nvPr/>
        </p:nvGrpSpPr>
        <p:grpSpPr>
          <a:xfrm>
            <a:off x="6395592" y="4900167"/>
            <a:ext cx="1588135" cy="1043940"/>
            <a:chOff x="6395592" y="4900167"/>
            <a:chExt cx="1588135" cy="1043940"/>
          </a:xfrm>
        </p:grpSpPr>
        <p:sp>
          <p:nvSpPr>
            <p:cNvPr id="197" name="object 197"/>
            <p:cNvSpPr/>
            <p:nvPr/>
          </p:nvSpPr>
          <p:spPr>
            <a:xfrm>
              <a:off x="6424802" y="4950713"/>
              <a:ext cx="0" cy="965200"/>
            </a:xfrm>
            <a:custGeom>
              <a:avLst/>
              <a:gdLst/>
              <a:ahLst/>
              <a:cxnLst/>
              <a:rect l="l" t="t" r="r" b="b"/>
              <a:pathLst>
                <a:path h="965200">
                  <a:moveTo>
                    <a:pt x="0" y="0"/>
                  </a:moveTo>
                  <a:lnTo>
                    <a:pt x="0" y="964742"/>
                  </a:lnTo>
                </a:path>
              </a:pathLst>
            </a:custGeom>
            <a:ln w="51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6395592" y="4900167"/>
              <a:ext cx="59690" cy="58419"/>
            </a:xfrm>
            <a:custGeom>
              <a:avLst/>
              <a:gdLst/>
              <a:ahLst/>
              <a:cxnLst/>
              <a:rect l="l" t="t" r="r" b="b"/>
              <a:pathLst>
                <a:path w="59689" h="58420">
                  <a:moveTo>
                    <a:pt x="28956" y="0"/>
                  </a:moveTo>
                  <a:lnTo>
                    <a:pt x="0" y="57911"/>
                  </a:lnTo>
                  <a:lnTo>
                    <a:pt x="59436" y="57911"/>
                  </a:lnTo>
                  <a:lnTo>
                    <a:pt x="289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6424802" y="5915456"/>
              <a:ext cx="1507490" cy="0"/>
            </a:xfrm>
            <a:custGeom>
              <a:avLst/>
              <a:gdLst/>
              <a:ahLst/>
              <a:cxnLst/>
              <a:rect l="l" t="t" r="r" b="b"/>
              <a:pathLst>
                <a:path w="1507490">
                  <a:moveTo>
                    <a:pt x="0" y="0"/>
                  </a:moveTo>
                  <a:lnTo>
                    <a:pt x="1507363" y="0"/>
                  </a:lnTo>
                </a:path>
              </a:pathLst>
            </a:custGeom>
            <a:ln w="50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7924164" y="5887719"/>
              <a:ext cx="59690" cy="56515"/>
            </a:xfrm>
            <a:custGeom>
              <a:avLst/>
              <a:gdLst/>
              <a:ahLst/>
              <a:cxnLst/>
              <a:rect l="l" t="t" r="r" b="b"/>
              <a:pathLst>
                <a:path w="59690" h="56514">
                  <a:moveTo>
                    <a:pt x="0" y="0"/>
                  </a:moveTo>
                  <a:lnTo>
                    <a:pt x="0" y="56387"/>
                  </a:lnTo>
                  <a:lnTo>
                    <a:pt x="59435" y="274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6555866" y="4900421"/>
              <a:ext cx="0" cy="762635"/>
            </a:xfrm>
            <a:custGeom>
              <a:avLst/>
              <a:gdLst/>
              <a:ahLst/>
              <a:cxnLst/>
              <a:rect l="l" t="t" r="r" b="b"/>
              <a:pathLst>
                <a:path h="762635">
                  <a:moveTo>
                    <a:pt x="0" y="0"/>
                  </a:moveTo>
                  <a:lnTo>
                    <a:pt x="0" y="762038"/>
                  </a:lnTo>
                </a:path>
              </a:pathLst>
            </a:custGeom>
            <a:ln w="5186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6555866" y="5662460"/>
              <a:ext cx="1298575" cy="0"/>
            </a:xfrm>
            <a:custGeom>
              <a:avLst/>
              <a:gdLst/>
              <a:ahLst/>
              <a:cxnLst/>
              <a:rect l="l" t="t" r="r" b="b"/>
              <a:pathLst>
                <a:path w="1298575">
                  <a:moveTo>
                    <a:pt x="1298575" y="0"/>
                  </a:moveTo>
                  <a:lnTo>
                    <a:pt x="0" y="0"/>
                  </a:lnTo>
                </a:path>
              </a:pathLst>
            </a:custGeom>
            <a:ln w="5076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022" y="351535"/>
            <a:ext cx="317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175" dirty="0"/>
              <a:t> </a:t>
            </a:r>
            <a:r>
              <a:rPr sz="2400" dirty="0"/>
              <a:t>III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05485" y="1080035"/>
            <a:ext cx="8046084" cy="972185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  <a:tabLst>
                <a:tab pos="387350" algn="l"/>
              </a:tabLst>
            </a:pPr>
            <a:r>
              <a:rPr sz="1900" spc="-5" dirty="0">
                <a:solidFill>
                  <a:srgbClr val="000099"/>
                </a:solidFill>
                <a:latin typeface="Webdings"/>
                <a:cs typeface="Webdings"/>
              </a:rPr>
              <a:t></a:t>
            </a:r>
            <a:r>
              <a:rPr sz="1900" spc="-5" dirty="0">
                <a:solidFill>
                  <a:srgbClr val="000099"/>
                </a:solidFill>
                <a:latin typeface="Times New Roman"/>
                <a:cs typeface="Times New Roman"/>
              </a:rPr>
              <a:t>	</a:t>
            </a:r>
            <a:r>
              <a:rPr sz="1900" b="1" spc="-10" dirty="0">
                <a:solidFill>
                  <a:srgbClr val="000099"/>
                </a:solidFill>
                <a:latin typeface="Arial"/>
                <a:cs typeface="Arial"/>
              </a:rPr>
              <a:t>Tiempo</a:t>
            </a:r>
            <a:r>
              <a:rPr sz="1900" b="1" spc="-4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000099"/>
                </a:solidFill>
                <a:latin typeface="Arial"/>
                <a:cs typeface="Arial"/>
              </a:rPr>
              <a:t>inverso</a:t>
            </a:r>
            <a:endParaRPr sz="1900">
              <a:latin typeface="Arial"/>
              <a:cs typeface="Arial"/>
            </a:endParaRPr>
          </a:p>
          <a:p>
            <a:pPr marL="624840" marR="5080">
              <a:lnSpc>
                <a:spcPts val="1700"/>
              </a:lnSpc>
              <a:spcBef>
                <a:spcPts val="950"/>
              </a:spcBef>
            </a:pP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tiempo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operación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varía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inversamente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al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valor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intensidad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-10" dirty="0">
                <a:latin typeface="Microsoft Sans Serif"/>
                <a:cs typeface="Microsoft Sans Serif"/>
              </a:rPr>
              <a:t> la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corriente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acuerdo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una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fórmula.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3981" y="2396489"/>
            <a:ext cx="11087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Curvas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IEC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3699" y="2838450"/>
            <a:ext cx="1466850" cy="62865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81101" y="3972814"/>
            <a:ext cx="228663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93444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Microsoft Sans Serif"/>
                <a:cs typeface="Microsoft Sans Serif"/>
              </a:rPr>
              <a:t>Normal</a:t>
            </a:r>
            <a:r>
              <a:rPr sz="1600" spc="-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Inversa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Muy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Inversa</a:t>
            </a:r>
            <a:endParaRPr sz="16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600" spc="-5" dirty="0">
                <a:latin typeface="Microsoft Sans Serif"/>
                <a:cs typeface="Microsoft Sans Serif"/>
              </a:rPr>
              <a:t>Extremadamente</a:t>
            </a:r>
            <a:r>
              <a:rPr sz="1600" spc="-6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Inversa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Corta Inversa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Microsoft Sans Serif"/>
                <a:cs typeface="Microsoft Sans Serif"/>
              </a:rPr>
              <a:t>Larga</a:t>
            </a:r>
            <a:r>
              <a:rPr sz="1600" spc="-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Inversa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04550" y="3158440"/>
            <a:ext cx="582930" cy="0"/>
          </a:xfrm>
          <a:custGeom>
            <a:avLst/>
            <a:gdLst/>
            <a:ahLst/>
            <a:cxnLst/>
            <a:rect l="l" t="t" r="r" b="b"/>
            <a:pathLst>
              <a:path w="582929">
                <a:moveTo>
                  <a:pt x="0" y="0"/>
                </a:moveTo>
                <a:lnTo>
                  <a:pt x="582611" y="0"/>
                </a:lnTo>
              </a:path>
            </a:pathLst>
          </a:custGeom>
          <a:ln w="64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303412" y="3232854"/>
            <a:ext cx="135255" cy="356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1300"/>
              </a:lnSpc>
              <a:spcBef>
                <a:spcPts val="105"/>
              </a:spcBef>
            </a:pPr>
            <a:r>
              <a:rPr sz="1200" dirty="0">
                <a:latin typeface="Symbol"/>
                <a:cs typeface="Symbol"/>
              </a:rPr>
              <a:t></a:t>
            </a:r>
            <a:endParaRPr sz="1200">
              <a:latin typeface="Symbol"/>
              <a:cs typeface="Symbol"/>
            </a:endParaRPr>
          </a:p>
          <a:p>
            <a:pPr marL="38100">
              <a:lnSpc>
                <a:spcPts val="1300"/>
              </a:lnSpc>
            </a:pPr>
            <a:r>
              <a:rPr sz="1200" spc="-229" dirty="0">
                <a:latin typeface="Symbol"/>
                <a:cs typeface="Symbol"/>
              </a:rPr>
              <a:t></a:t>
            </a:r>
            <a:r>
              <a:rPr sz="1800" spc="-345" baseline="-32407" dirty="0">
                <a:latin typeface="Symbol"/>
                <a:cs typeface="Symbol"/>
              </a:rPr>
              <a:t></a:t>
            </a:r>
            <a:endParaRPr sz="1800" baseline="-32407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28812" y="2645877"/>
            <a:ext cx="84455" cy="503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5"/>
              </a:spcBef>
            </a:pPr>
            <a:r>
              <a:rPr sz="1200" dirty="0">
                <a:latin typeface="Symbol"/>
                <a:cs typeface="Symbol"/>
              </a:rPr>
              <a:t></a:t>
            </a:r>
            <a:endParaRPr sz="1200">
              <a:latin typeface="Symbol"/>
              <a:cs typeface="Symbol"/>
            </a:endParaRPr>
          </a:p>
          <a:p>
            <a:pPr marL="12700">
              <a:lnSpc>
                <a:spcPts val="1155"/>
              </a:lnSpc>
            </a:pPr>
            <a:r>
              <a:rPr sz="1200" dirty="0">
                <a:latin typeface="Symbol"/>
                <a:cs typeface="Symbol"/>
              </a:rPr>
              <a:t></a:t>
            </a:r>
            <a:endParaRPr sz="1200">
              <a:latin typeface="Symbol"/>
              <a:cs typeface="Symbol"/>
            </a:endParaRPr>
          </a:p>
          <a:p>
            <a:pPr marL="12700">
              <a:lnSpc>
                <a:spcPts val="1300"/>
              </a:lnSpc>
            </a:pPr>
            <a:r>
              <a:rPr sz="1200" dirty="0">
                <a:latin typeface="Symbol"/>
                <a:cs typeface="Symbol"/>
              </a:rPr>
              <a:t>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27871" y="2792460"/>
            <a:ext cx="8445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dirty="0">
                <a:latin typeface="Symbol"/>
                <a:cs typeface="Symbol"/>
              </a:rPr>
              <a:t>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57833" y="2396489"/>
            <a:ext cx="1241425" cy="4591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Curvas</a:t>
            </a:r>
            <a:r>
              <a:rPr sz="1600" b="1" spc="-95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ANSI</a:t>
            </a:r>
            <a:endParaRPr sz="1600">
              <a:latin typeface="Arial"/>
              <a:cs typeface="Arial"/>
            </a:endParaRPr>
          </a:p>
          <a:p>
            <a:pPr marL="182880" algn="ctr">
              <a:lnSpc>
                <a:spcPct val="100000"/>
              </a:lnSpc>
              <a:spcBef>
                <a:spcPts val="55"/>
              </a:spcBef>
            </a:pPr>
            <a:r>
              <a:rPr sz="1200" dirty="0">
                <a:latin typeface="Symbol"/>
                <a:cs typeface="Symbol"/>
              </a:rPr>
              <a:t>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07543" y="3295361"/>
            <a:ext cx="2000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spc="105" dirty="0">
                <a:latin typeface="Symbol"/>
                <a:cs typeface="Symbol"/>
              </a:rPr>
              <a:t></a:t>
            </a:r>
            <a:r>
              <a:rPr sz="1200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40044" y="3286440"/>
            <a:ext cx="8445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dirty="0">
                <a:latin typeface="Symbol"/>
                <a:cs typeface="Symbol"/>
              </a:rPr>
              <a:t>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02471" y="3232854"/>
            <a:ext cx="205104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200" spc="40" dirty="0">
                <a:latin typeface="Symbol"/>
                <a:cs typeface="Symbol"/>
              </a:rPr>
              <a:t></a:t>
            </a:r>
            <a:r>
              <a:rPr sz="1800" spc="60" baseline="-18518" dirty="0">
                <a:latin typeface="Symbol"/>
                <a:cs typeface="Symbol"/>
              </a:rPr>
              <a:t></a:t>
            </a:r>
            <a:endParaRPr sz="1800" baseline="-18518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84892" y="3030517"/>
            <a:ext cx="35369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200" spc="5" dirty="0">
                <a:latin typeface="Symbol"/>
                <a:cs typeface="Symbol"/>
              </a:rPr>
              <a:t>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</a:t>
            </a:r>
            <a:r>
              <a:rPr sz="1800" baseline="-20833" dirty="0">
                <a:latin typeface="Symbol"/>
                <a:cs typeface="Symbol"/>
              </a:rPr>
              <a:t></a:t>
            </a:r>
            <a:endParaRPr sz="1800" baseline="-20833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19808" y="3030517"/>
            <a:ext cx="518159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200" spc="5" dirty="0">
                <a:latin typeface="Symbol"/>
                <a:cs typeface="Symbol"/>
              </a:rPr>
              <a:t></a:t>
            </a:r>
            <a:r>
              <a:rPr sz="1200" spc="5" dirty="0">
                <a:latin typeface="Times New Roman"/>
                <a:cs typeface="Times New Roman"/>
              </a:rPr>
              <a:t> M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*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800" baseline="32407" dirty="0">
                <a:latin typeface="Symbol"/>
                <a:cs typeface="Symbol"/>
              </a:rPr>
              <a:t></a:t>
            </a:r>
            <a:endParaRPr sz="1800" baseline="32407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28298" y="2934130"/>
            <a:ext cx="1365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spc="5" dirty="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45720" y="3030517"/>
            <a:ext cx="119380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spc="5" dirty="0"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02471" y="3198974"/>
            <a:ext cx="504190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800" spc="60" baseline="41666" dirty="0">
                <a:latin typeface="Symbol"/>
                <a:cs typeface="Symbol"/>
              </a:rPr>
              <a:t></a:t>
            </a:r>
            <a:r>
              <a:rPr sz="1800" spc="60" baseline="4629" dirty="0">
                <a:latin typeface="Symbol"/>
                <a:cs typeface="Symbol"/>
              </a:rPr>
              <a:t></a:t>
            </a:r>
            <a:r>
              <a:rPr sz="1200" u="sng" spc="1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800" spc="52" baseline="4629" dirty="0">
                <a:latin typeface="Symbol"/>
                <a:cs typeface="Symbol"/>
              </a:rPr>
              <a:t></a:t>
            </a:r>
            <a:r>
              <a:rPr sz="1050" i="1" spc="52" baseline="71428" dirty="0">
                <a:latin typeface="Times New Roman"/>
                <a:cs typeface="Times New Roman"/>
              </a:rPr>
              <a:t>α</a:t>
            </a:r>
            <a:endParaRPr sz="1050" baseline="71428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02471" y="3468133"/>
            <a:ext cx="44767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800" spc="-697" baseline="32407" dirty="0">
                <a:latin typeface="Symbol"/>
                <a:cs typeface="Symbol"/>
              </a:rPr>
              <a:t></a:t>
            </a:r>
            <a:r>
              <a:rPr sz="1200" spc="80" dirty="0">
                <a:latin typeface="Symbol"/>
                <a:cs typeface="Symbol"/>
              </a:rPr>
              <a:t></a:t>
            </a:r>
            <a:r>
              <a:rPr sz="1800" baseline="4629" dirty="0">
                <a:latin typeface="Symbol"/>
                <a:cs typeface="Symbol"/>
              </a:rPr>
              <a:t></a:t>
            </a:r>
            <a:r>
              <a:rPr sz="1800" spc="-104" baseline="4629" dirty="0">
                <a:latin typeface="Times New Roman"/>
                <a:cs typeface="Times New Roman"/>
              </a:rPr>
              <a:t> </a:t>
            </a:r>
            <a:r>
              <a:rPr sz="1800" spc="120" baseline="18518" dirty="0">
                <a:latin typeface="Times New Roman"/>
                <a:cs typeface="Times New Roman"/>
              </a:rPr>
              <a:t>I</a:t>
            </a:r>
            <a:r>
              <a:rPr sz="1050" baseline="7936" dirty="0">
                <a:latin typeface="Times New Roman"/>
                <a:cs typeface="Times New Roman"/>
              </a:rPr>
              <a:t>o </a:t>
            </a:r>
            <a:r>
              <a:rPr sz="1050" spc="30" baseline="7936" dirty="0">
                <a:latin typeface="Times New Roman"/>
                <a:cs typeface="Times New Roman"/>
              </a:rPr>
              <a:t> </a:t>
            </a:r>
            <a:r>
              <a:rPr sz="1800" baseline="4629" dirty="0">
                <a:latin typeface="Symbol"/>
                <a:cs typeface="Symbol"/>
              </a:rPr>
              <a:t></a:t>
            </a:r>
            <a:endParaRPr sz="1800" baseline="4629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33193" y="3132907"/>
            <a:ext cx="398145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00" spc="15" dirty="0">
                <a:latin typeface="Times New Roman"/>
                <a:cs typeface="Times New Roman"/>
              </a:rPr>
              <a:t>operación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29127" y="4017645"/>
            <a:ext cx="228727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Microsoft Sans Serif"/>
                <a:cs typeface="Microsoft Sans Serif"/>
              </a:rPr>
              <a:t>Moderadamente Inversa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Muy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Inversa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Extremadamente</a:t>
            </a:r>
            <a:r>
              <a:rPr sz="1600" spc="-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Inversa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222542" y="3158440"/>
            <a:ext cx="582930" cy="0"/>
          </a:xfrm>
          <a:custGeom>
            <a:avLst/>
            <a:gdLst/>
            <a:ahLst/>
            <a:cxnLst/>
            <a:rect l="l" t="t" r="r" b="b"/>
            <a:pathLst>
              <a:path w="582929">
                <a:moveTo>
                  <a:pt x="0" y="0"/>
                </a:moveTo>
                <a:lnTo>
                  <a:pt x="582674" y="0"/>
                </a:lnTo>
              </a:path>
            </a:pathLst>
          </a:custGeom>
          <a:ln w="64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046615" y="2939359"/>
            <a:ext cx="8445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dirty="0">
                <a:latin typeface="Symbol"/>
                <a:cs typeface="Symbol"/>
              </a:rPr>
              <a:t>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21215" y="3232854"/>
            <a:ext cx="135255" cy="356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1300"/>
              </a:lnSpc>
              <a:spcBef>
                <a:spcPts val="105"/>
              </a:spcBef>
            </a:pPr>
            <a:r>
              <a:rPr sz="1200" dirty="0">
                <a:latin typeface="Symbol"/>
                <a:cs typeface="Symbol"/>
              </a:rPr>
              <a:t></a:t>
            </a:r>
            <a:endParaRPr sz="1200">
              <a:latin typeface="Symbol"/>
              <a:cs typeface="Symbol"/>
            </a:endParaRPr>
          </a:p>
          <a:p>
            <a:pPr marL="38100">
              <a:lnSpc>
                <a:spcPts val="1300"/>
              </a:lnSpc>
            </a:pPr>
            <a:r>
              <a:rPr sz="1200" spc="-229" dirty="0">
                <a:latin typeface="Symbol"/>
                <a:cs typeface="Symbol"/>
              </a:rPr>
              <a:t></a:t>
            </a:r>
            <a:r>
              <a:rPr sz="1800" spc="-345" baseline="-32407" dirty="0">
                <a:latin typeface="Symbol"/>
                <a:cs typeface="Symbol"/>
              </a:rPr>
              <a:t></a:t>
            </a:r>
            <a:endParaRPr sz="1800" baseline="-32407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046615" y="2645877"/>
            <a:ext cx="84455" cy="356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5"/>
              </a:spcBef>
            </a:pPr>
            <a:r>
              <a:rPr sz="1200" dirty="0">
                <a:latin typeface="Symbol"/>
                <a:cs typeface="Symbol"/>
              </a:rPr>
              <a:t></a:t>
            </a:r>
            <a:endParaRPr sz="1200">
              <a:latin typeface="Symbol"/>
              <a:cs typeface="Symbol"/>
            </a:endParaRPr>
          </a:p>
          <a:p>
            <a:pPr marL="12700">
              <a:lnSpc>
                <a:spcPts val="1295"/>
              </a:lnSpc>
            </a:pPr>
            <a:r>
              <a:rPr sz="1200" dirty="0">
                <a:latin typeface="Symbol"/>
                <a:cs typeface="Symbol"/>
              </a:rPr>
              <a:t>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05645" y="2396489"/>
            <a:ext cx="1050925" cy="605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Curvas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US</a:t>
            </a:r>
            <a:endParaRPr sz="1600">
              <a:latin typeface="Arial"/>
              <a:cs typeface="Arial"/>
            </a:endParaRPr>
          </a:p>
          <a:p>
            <a:pPr marR="278765" algn="ctr">
              <a:lnSpc>
                <a:spcPts val="1295"/>
              </a:lnSpc>
              <a:spcBef>
                <a:spcPts val="55"/>
              </a:spcBef>
            </a:pPr>
            <a:r>
              <a:rPr sz="1200" dirty="0">
                <a:latin typeface="Symbol"/>
                <a:cs typeface="Symbol"/>
              </a:rPr>
              <a:t></a:t>
            </a:r>
            <a:endParaRPr sz="1200">
              <a:latin typeface="Symbol"/>
              <a:cs typeface="Symbol"/>
            </a:endParaRPr>
          </a:p>
          <a:p>
            <a:pPr marR="278765" algn="ctr">
              <a:lnSpc>
                <a:spcPts val="1295"/>
              </a:lnSpc>
            </a:pPr>
            <a:r>
              <a:rPr sz="1200" dirty="0">
                <a:latin typeface="Symbol"/>
                <a:cs typeface="Symbol"/>
              </a:rPr>
              <a:t>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120160" y="3232854"/>
            <a:ext cx="205104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200" spc="45" dirty="0">
                <a:latin typeface="Symbol"/>
                <a:cs typeface="Symbol"/>
              </a:rPr>
              <a:t></a:t>
            </a:r>
            <a:r>
              <a:rPr sz="1800" spc="67" baseline="-18518" dirty="0">
                <a:latin typeface="Symbol"/>
                <a:cs typeface="Symbol"/>
              </a:rPr>
              <a:t></a:t>
            </a:r>
            <a:endParaRPr sz="1800" baseline="-18518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802948" y="3030517"/>
            <a:ext cx="35369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200" spc="5" dirty="0">
                <a:latin typeface="Symbol"/>
                <a:cs typeface="Symbol"/>
              </a:rPr>
              <a:t>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</a:t>
            </a:r>
            <a:r>
              <a:rPr sz="1800" baseline="-20833" dirty="0">
                <a:latin typeface="Symbol"/>
                <a:cs typeface="Symbol"/>
              </a:rPr>
              <a:t></a:t>
            </a:r>
            <a:endParaRPr sz="1800" baseline="-20833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145560" y="2939359"/>
            <a:ext cx="43751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13055" algn="l"/>
              </a:tabLst>
            </a:pPr>
            <a:r>
              <a:rPr sz="1200" dirty="0">
                <a:latin typeface="Symbol"/>
                <a:cs typeface="Symbol"/>
              </a:rPr>
              <a:t>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800" spc="7" baseline="2314" dirty="0">
                <a:latin typeface="Times New Roman"/>
                <a:cs typeface="Times New Roman"/>
              </a:rPr>
              <a:t>A</a:t>
            </a:r>
            <a:endParaRPr sz="1800" baseline="2314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238628" y="3069009"/>
            <a:ext cx="1385570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800" spc="-75" baseline="13888" dirty="0">
                <a:latin typeface="Times New Roman"/>
                <a:cs typeface="Times New Roman"/>
              </a:rPr>
              <a:t>T</a:t>
            </a:r>
            <a:r>
              <a:rPr sz="700" spc="35" dirty="0">
                <a:latin typeface="Times New Roman"/>
                <a:cs typeface="Times New Roman"/>
              </a:rPr>
              <a:t>o</a:t>
            </a:r>
            <a:r>
              <a:rPr sz="700" spc="40" dirty="0">
                <a:latin typeface="Times New Roman"/>
                <a:cs typeface="Times New Roman"/>
              </a:rPr>
              <a:t>p</a:t>
            </a:r>
            <a:r>
              <a:rPr sz="700" dirty="0">
                <a:latin typeface="Times New Roman"/>
                <a:cs typeface="Times New Roman"/>
              </a:rPr>
              <a:t>er</a:t>
            </a:r>
            <a:r>
              <a:rPr sz="700" spc="-5" dirty="0">
                <a:latin typeface="Times New Roman"/>
                <a:cs typeface="Times New Roman"/>
              </a:rPr>
              <a:t>a</a:t>
            </a:r>
            <a:r>
              <a:rPr sz="700" dirty="0">
                <a:latin typeface="Times New Roman"/>
                <a:cs typeface="Times New Roman"/>
              </a:rPr>
              <a:t>c</a:t>
            </a:r>
            <a:r>
              <a:rPr sz="700" spc="35" dirty="0">
                <a:latin typeface="Times New Roman"/>
                <a:cs typeface="Times New Roman"/>
              </a:rPr>
              <a:t>ió</a:t>
            </a:r>
            <a:r>
              <a:rPr sz="700" dirty="0">
                <a:latin typeface="Times New Roman"/>
                <a:cs typeface="Times New Roman"/>
              </a:rPr>
              <a:t>n </a:t>
            </a:r>
            <a:r>
              <a:rPr sz="700" spc="-40" dirty="0">
                <a:latin typeface="Times New Roman"/>
                <a:cs typeface="Times New Roman"/>
              </a:rPr>
              <a:t> </a:t>
            </a:r>
            <a:r>
              <a:rPr sz="1800" spc="7" baseline="13888" dirty="0">
                <a:latin typeface="Symbol"/>
                <a:cs typeface="Symbol"/>
              </a:rPr>
              <a:t></a:t>
            </a:r>
            <a:r>
              <a:rPr sz="1800" spc="7" baseline="13888" dirty="0">
                <a:latin typeface="Times New Roman"/>
                <a:cs typeface="Times New Roman"/>
              </a:rPr>
              <a:t> M</a:t>
            </a:r>
            <a:r>
              <a:rPr sz="1800" spc="-187" baseline="13888" dirty="0">
                <a:latin typeface="Times New Roman"/>
                <a:cs typeface="Times New Roman"/>
              </a:rPr>
              <a:t> </a:t>
            </a:r>
            <a:r>
              <a:rPr sz="1800" baseline="13888" dirty="0">
                <a:latin typeface="Times New Roman"/>
                <a:cs typeface="Times New Roman"/>
              </a:rPr>
              <a:t>*</a:t>
            </a:r>
            <a:r>
              <a:rPr sz="1800" spc="-187" baseline="13888" dirty="0">
                <a:latin typeface="Times New Roman"/>
                <a:cs typeface="Times New Roman"/>
              </a:rPr>
              <a:t> </a:t>
            </a:r>
            <a:r>
              <a:rPr sz="1800" spc="127" baseline="-6944" dirty="0">
                <a:latin typeface="Symbol"/>
                <a:cs typeface="Symbol"/>
              </a:rPr>
              <a:t></a:t>
            </a:r>
            <a:r>
              <a:rPr sz="1800" baseline="-43981" dirty="0">
                <a:latin typeface="Symbol"/>
                <a:cs typeface="Symbol"/>
              </a:rPr>
              <a:t></a:t>
            </a:r>
            <a:r>
              <a:rPr sz="1800" spc="-225" baseline="-43981" dirty="0">
                <a:latin typeface="Times New Roman"/>
                <a:cs typeface="Times New Roman"/>
              </a:rPr>
              <a:t> </a:t>
            </a:r>
            <a:r>
              <a:rPr sz="1800" u="sng" spc="112" baseline="-4629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baseline="-4629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1800" u="sng" spc="82" baseline="-4629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spc="112" baseline="-43981" dirty="0">
                <a:latin typeface="Symbol"/>
                <a:cs typeface="Symbol"/>
              </a:rPr>
              <a:t></a:t>
            </a:r>
            <a:r>
              <a:rPr sz="1050" i="1" baseline="-7936" dirty="0">
                <a:latin typeface="Times New Roman"/>
                <a:cs typeface="Times New Roman"/>
              </a:rPr>
              <a:t>α</a:t>
            </a:r>
            <a:endParaRPr sz="1050" baseline="-7936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625220" y="3295361"/>
            <a:ext cx="2000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spc="110" dirty="0">
                <a:latin typeface="Symbol"/>
                <a:cs typeface="Symbol"/>
              </a:rPr>
              <a:t></a:t>
            </a:r>
            <a:r>
              <a:rPr sz="1200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457734" y="3286440"/>
            <a:ext cx="8445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dirty="0">
                <a:latin typeface="Symbol"/>
                <a:cs typeface="Symbol"/>
              </a:rPr>
              <a:t>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120160" y="3468133"/>
            <a:ext cx="44767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800" spc="-697" baseline="32407" dirty="0">
                <a:latin typeface="Symbol"/>
                <a:cs typeface="Symbol"/>
              </a:rPr>
              <a:t></a:t>
            </a:r>
            <a:r>
              <a:rPr sz="1200" spc="85" dirty="0">
                <a:latin typeface="Symbol"/>
                <a:cs typeface="Symbol"/>
              </a:rPr>
              <a:t></a:t>
            </a:r>
            <a:r>
              <a:rPr sz="1800" baseline="4629" dirty="0">
                <a:latin typeface="Symbol"/>
                <a:cs typeface="Symbol"/>
              </a:rPr>
              <a:t></a:t>
            </a:r>
            <a:r>
              <a:rPr sz="1800" spc="-104" baseline="4629" dirty="0">
                <a:latin typeface="Times New Roman"/>
                <a:cs typeface="Times New Roman"/>
              </a:rPr>
              <a:t> </a:t>
            </a:r>
            <a:r>
              <a:rPr sz="1800" spc="120" baseline="18518" dirty="0">
                <a:latin typeface="Times New Roman"/>
                <a:cs typeface="Times New Roman"/>
              </a:rPr>
              <a:t>I</a:t>
            </a:r>
            <a:r>
              <a:rPr sz="1050" baseline="7936" dirty="0">
                <a:latin typeface="Times New Roman"/>
                <a:cs typeface="Times New Roman"/>
              </a:rPr>
              <a:t>o </a:t>
            </a:r>
            <a:r>
              <a:rPr sz="1050" spc="30" baseline="7936" dirty="0">
                <a:latin typeface="Times New Roman"/>
                <a:cs typeface="Times New Roman"/>
              </a:rPr>
              <a:t> </a:t>
            </a:r>
            <a:r>
              <a:rPr sz="1800" baseline="4629" dirty="0">
                <a:latin typeface="Symbol"/>
                <a:cs typeface="Symbol"/>
              </a:rPr>
              <a:t></a:t>
            </a:r>
            <a:endParaRPr sz="1800" baseline="4629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357873" y="4017645"/>
            <a:ext cx="250952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7749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Microsoft Sans Serif"/>
                <a:cs typeface="Microsoft Sans Serif"/>
              </a:rPr>
              <a:t>U1.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Moderadamente</a:t>
            </a:r>
            <a:r>
              <a:rPr sz="1600" spc="-35" dirty="0">
                <a:latin typeface="Microsoft Sans Serif"/>
                <a:cs typeface="Microsoft Sans Serif"/>
              </a:rPr>
              <a:t> Inv.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U2.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Inversa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Microsoft Sans Serif"/>
                <a:cs typeface="Microsoft Sans Serif"/>
              </a:rPr>
              <a:t>U3.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Muy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inversa</a:t>
            </a:r>
            <a:endParaRPr sz="16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Microsoft Sans Serif"/>
                <a:cs typeface="Microsoft Sans Serif"/>
              </a:rPr>
              <a:t>U4. Extremadamente </a:t>
            </a:r>
            <a:r>
              <a:rPr sz="1600" spc="-35" dirty="0">
                <a:latin typeface="Microsoft Sans Serif"/>
                <a:cs typeface="Microsoft Sans Serif"/>
              </a:rPr>
              <a:t>Inv. 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U5.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Inversa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tiempo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corto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022" y="351535"/>
            <a:ext cx="31743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175" dirty="0"/>
              <a:t> </a:t>
            </a:r>
            <a:r>
              <a:rPr sz="2400" dirty="0"/>
              <a:t>IV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6652" y="1610067"/>
            <a:ext cx="7453312" cy="46672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456" y="292734"/>
            <a:ext cx="4630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41140" algn="l"/>
              </a:tabLst>
            </a:pPr>
            <a:r>
              <a:rPr sz="2400" dirty="0"/>
              <a:t>Cu</a:t>
            </a:r>
            <a:r>
              <a:rPr sz="2400" spc="5" dirty="0"/>
              <a:t>r</a:t>
            </a:r>
            <a:r>
              <a:rPr sz="2400" dirty="0"/>
              <a:t>vas</a:t>
            </a:r>
            <a:r>
              <a:rPr sz="2400" spc="-45" dirty="0"/>
              <a:t> </a:t>
            </a:r>
            <a:r>
              <a:rPr sz="2400" dirty="0"/>
              <a:t>tempor</a:t>
            </a:r>
            <a:r>
              <a:rPr sz="2400" spc="10" dirty="0"/>
              <a:t>i</a:t>
            </a:r>
            <a:r>
              <a:rPr sz="2400" spc="-5" dirty="0"/>
              <a:t>zad</a:t>
            </a:r>
            <a:r>
              <a:rPr sz="2400" spc="-10" dirty="0"/>
              <a:t>a</a:t>
            </a:r>
            <a:r>
              <a:rPr sz="2400" dirty="0"/>
              <a:t>s</a:t>
            </a:r>
            <a:r>
              <a:rPr sz="2400" spc="-85" dirty="0"/>
              <a:t> </a:t>
            </a:r>
            <a:r>
              <a:rPr sz="2400" dirty="0"/>
              <a:t>I.	</a:t>
            </a:r>
            <a:r>
              <a:rPr sz="2400" spc="-5" dirty="0"/>
              <a:t>IEC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677158" y="1217421"/>
            <a:ext cx="285051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dirty="0">
                <a:latin typeface="Arial"/>
                <a:cs typeface="Arial"/>
              </a:rPr>
              <a:t>Según</a:t>
            </a:r>
            <a:r>
              <a:rPr sz="1700" b="1" spc="-65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la</a:t>
            </a:r>
            <a:r>
              <a:rPr sz="1700" b="1" spc="-20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siguiente</a:t>
            </a:r>
            <a:r>
              <a:rPr sz="1700" b="1" spc="-35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fórmula: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648583" y="1655216"/>
            <a:ext cx="4649470" cy="1011555"/>
            <a:chOff x="3648583" y="1655216"/>
            <a:chExt cx="4649470" cy="1011555"/>
          </a:xfrm>
        </p:grpSpPr>
        <p:sp>
          <p:nvSpPr>
            <p:cNvPr id="5" name="object 5"/>
            <p:cNvSpPr/>
            <p:nvPr/>
          </p:nvSpPr>
          <p:spPr>
            <a:xfrm>
              <a:off x="3667633" y="1674266"/>
              <a:ext cx="4611370" cy="973455"/>
            </a:xfrm>
            <a:custGeom>
              <a:avLst/>
              <a:gdLst/>
              <a:ahLst/>
              <a:cxnLst/>
              <a:rect l="l" t="t" r="r" b="b"/>
              <a:pathLst>
                <a:path w="4611370" h="973455">
                  <a:moveTo>
                    <a:pt x="0" y="973302"/>
                  </a:moveTo>
                  <a:lnTo>
                    <a:pt x="4611370" y="973302"/>
                  </a:lnTo>
                  <a:lnTo>
                    <a:pt x="4611370" y="0"/>
                  </a:lnTo>
                  <a:lnTo>
                    <a:pt x="0" y="0"/>
                  </a:lnTo>
                  <a:lnTo>
                    <a:pt x="0" y="973302"/>
                  </a:lnTo>
                  <a:close/>
                </a:path>
              </a:pathLst>
            </a:custGeom>
            <a:ln w="38099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0114" y="1878076"/>
              <a:ext cx="1466850" cy="6286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11074" y="2301446"/>
              <a:ext cx="140335" cy="0"/>
            </a:xfrm>
            <a:custGeom>
              <a:avLst/>
              <a:gdLst/>
              <a:ahLst/>
              <a:cxnLst/>
              <a:rect l="l" t="t" r="r" b="b"/>
              <a:pathLst>
                <a:path w="140334">
                  <a:moveTo>
                    <a:pt x="0" y="0"/>
                  </a:moveTo>
                  <a:lnTo>
                    <a:pt x="13996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37015" y="2042279"/>
              <a:ext cx="570230" cy="0"/>
            </a:xfrm>
            <a:custGeom>
              <a:avLst/>
              <a:gdLst/>
              <a:ahLst/>
              <a:cxnLst/>
              <a:rect l="l" t="t" r="r" b="b"/>
              <a:pathLst>
                <a:path w="570229">
                  <a:moveTo>
                    <a:pt x="0" y="0"/>
                  </a:moveTo>
                  <a:lnTo>
                    <a:pt x="570051" y="0"/>
                  </a:lnTo>
                </a:path>
              </a:pathLst>
            </a:custGeom>
            <a:ln w="6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837982" y="2029382"/>
            <a:ext cx="5715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59719" y="2016767"/>
            <a:ext cx="28067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Times New Roman"/>
                <a:cs typeface="Times New Roman"/>
              </a:rPr>
              <a:t>reca</a:t>
            </a:r>
            <a:r>
              <a:rPr sz="700" spc="35" dirty="0">
                <a:latin typeface="Times New Roman"/>
                <a:cs typeface="Times New Roman"/>
              </a:rPr>
              <a:t>íd</a:t>
            </a:r>
            <a:r>
              <a:rPr sz="700" spc="-5" dirty="0">
                <a:latin typeface="Times New Roman"/>
                <a:cs typeface="Times New Roman"/>
              </a:rPr>
              <a:t>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75940" y="1820484"/>
            <a:ext cx="10033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200" spc="-30" dirty="0">
                <a:latin typeface="Times New Roman"/>
                <a:cs typeface="Times New Roman"/>
              </a:rPr>
              <a:t>tr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32778" y="2165734"/>
            <a:ext cx="30861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236854" algn="l"/>
              </a:tabLst>
            </a:pPr>
            <a:r>
              <a:rPr sz="1200" spc="-5" dirty="0">
                <a:latin typeface="Symbol"/>
                <a:cs typeface="Symbol"/>
              </a:rPr>
              <a:t></a:t>
            </a:r>
            <a:r>
              <a:rPr sz="1200" spc="-5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Symbol"/>
                <a:cs typeface="Symbol"/>
              </a:rPr>
              <a:t>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81476" y="2332670"/>
            <a:ext cx="4197985" cy="2317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43180" algn="r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Symbol"/>
                <a:cs typeface="Symbol"/>
              </a:rPr>
              <a:t>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800" spc="89" baseline="13888" dirty="0">
                <a:latin typeface="Times New Roman"/>
                <a:cs typeface="Times New Roman"/>
              </a:rPr>
              <a:t>I</a:t>
            </a:r>
            <a:r>
              <a:rPr sz="700" spc="-5" dirty="0">
                <a:latin typeface="Times New Roman"/>
                <a:cs typeface="Times New Roman"/>
              </a:rPr>
              <a:t>o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Symbol"/>
                <a:cs typeface="Symbol"/>
              </a:rPr>
              <a:t></a:t>
            </a:r>
            <a:endParaRPr sz="12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50">
              <a:latin typeface="Symbol"/>
              <a:cs typeface="Symbol"/>
            </a:endParaRPr>
          </a:p>
          <a:p>
            <a:pPr marL="50800">
              <a:lnSpc>
                <a:spcPct val="100000"/>
              </a:lnSpc>
            </a:pP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T</a:t>
            </a:r>
            <a:r>
              <a:rPr sz="1300" b="1" spc="-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300" spc="-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tiempo de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disparo</a:t>
            </a:r>
            <a:r>
              <a:rPr sz="1300" spc="8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(seg)</a:t>
            </a:r>
            <a:endParaRPr sz="1300">
              <a:latin typeface="Microsoft Sans Serif"/>
              <a:cs typeface="Microsoft Sans Serif"/>
            </a:endParaRPr>
          </a:p>
          <a:p>
            <a:pPr marL="50800">
              <a:lnSpc>
                <a:spcPct val="100000"/>
              </a:lnSpc>
              <a:spcBef>
                <a:spcPts val="600"/>
              </a:spcBef>
            </a:pP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T</a:t>
            </a:r>
            <a:r>
              <a:rPr sz="1350" b="1" spc="-7" baseline="-18518" dirty="0">
                <a:solidFill>
                  <a:srgbClr val="000099"/>
                </a:solidFill>
                <a:latin typeface="Arial"/>
                <a:cs typeface="Arial"/>
              </a:rPr>
              <a:t>RECAIDA</a:t>
            </a:r>
            <a:r>
              <a:rPr sz="1350" b="1" spc="-30" baseline="-18518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3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tiempo</a:t>
            </a:r>
            <a:r>
              <a:rPr sz="1300" spc="-5" dirty="0">
                <a:latin typeface="Microsoft Sans Serif"/>
                <a:cs typeface="Microsoft Sans Serif"/>
              </a:rPr>
              <a:t> de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5" dirty="0">
                <a:latin typeface="Microsoft Sans Serif"/>
                <a:cs typeface="Microsoft Sans Serif"/>
              </a:rPr>
              <a:t>recaída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o reposición</a:t>
            </a:r>
            <a:r>
              <a:rPr sz="1300" spc="27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(seg)</a:t>
            </a:r>
            <a:endParaRPr sz="1300">
              <a:latin typeface="Microsoft Sans Serif"/>
              <a:cs typeface="Microsoft Sans Serif"/>
            </a:endParaRPr>
          </a:p>
          <a:p>
            <a:pPr marL="50800">
              <a:lnSpc>
                <a:spcPct val="100000"/>
              </a:lnSpc>
              <a:spcBef>
                <a:spcPts val="600"/>
              </a:spcBef>
            </a:pP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M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3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Palanca</a:t>
            </a:r>
            <a:r>
              <a:rPr sz="1300" spc="-5" dirty="0">
                <a:latin typeface="Microsoft Sans Serif"/>
                <a:cs typeface="Microsoft Sans Serif"/>
              </a:rPr>
              <a:t> de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tiempo.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Rango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15" dirty="0">
                <a:latin typeface="Microsoft Sans Serif"/>
                <a:cs typeface="Microsoft Sans Serif"/>
              </a:rPr>
              <a:t>válido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0.05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a</a:t>
            </a:r>
            <a:r>
              <a:rPr sz="1300" spc="1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1.09</a:t>
            </a:r>
            <a:r>
              <a:rPr sz="130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en</a:t>
            </a:r>
            <a:endParaRPr sz="1300">
              <a:latin typeface="Microsoft Sans Serif"/>
              <a:cs typeface="Microsoft Sans Serif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sz="1300" spc="-5" dirty="0">
                <a:latin typeface="Microsoft Sans Serif"/>
                <a:cs typeface="Microsoft Sans Serif"/>
              </a:rPr>
              <a:t>escalones</a:t>
            </a:r>
            <a:r>
              <a:rPr sz="1300" spc="-3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de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0.01</a:t>
            </a:r>
            <a:endParaRPr sz="1300">
              <a:latin typeface="Microsoft Sans Serif"/>
              <a:cs typeface="Microsoft Sans Serif"/>
            </a:endParaRPr>
          </a:p>
          <a:p>
            <a:pPr marL="50800">
              <a:lnSpc>
                <a:spcPct val="100000"/>
              </a:lnSpc>
              <a:spcBef>
                <a:spcPts val="600"/>
              </a:spcBef>
            </a:pP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I</a:t>
            </a:r>
            <a:r>
              <a:rPr sz="1300" b="1" spc="-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300" spc="-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Intensidad</a:t>
            </a:r>
            <a:r>
              <a:rPr sz="1300" spc="4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medida</a:t>
            </a:r>
            <a:endParaRPr sz="1300">
              <a:latin typeface="Microsoft Sans Serif"/>
              <a:cs typeface="Microsoft Sans Serif"/>
            </a:endParaRPr>
          </a:p>
          <a:p>
            <a:pPr marL="50800">
              <a:lnSpc>
                <a:spcPct val="100000"/>
              </a:lnSpc>
              <a:spcBef>
                <a:spcPts val="600"/>
              </a:spcBef>
            </a:pP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Io</a:t>
            </a:r>
            <a:r>
              <a:rPr sz="1300" b="1" spc="-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300" spc="-1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Ajuste</a:t>
            </a:r>
            <a:r>
              <a:rPr sz="1300" spc="-5" dirty="0">
                <a:latin typeface="Microsoft Sans Serif"/>
                <a:cs typeface="Microsoft Sans Serif"/>
              </a:rPr>
              <a:t> de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intensidad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de</a:t>
            </a:r>
            <a:r>
              <a:rPr sz="1300" spc="7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arranque</a:t>
            </a:r>
            <a:endParaRPr sz="1300">
              <a:latin typeface="Microsoft Sans Serif"/>
              <a:cs typeface="Microsoft Sans Serif"/>
            </a:endParaRPr>
          </a:p>
          <a:p>
            <a:pPr marL="50800">
              <a:lnSpc>
                <a:spcPct val="100000"/>
              </a:lnSpc>
              <a:spcBef>
                <a:spcPts val="600"/>
              </a:spcBef>
            </a:pPr>
            <a:r>
              <a:rPr sz="1300" b="1" spc="-25" dirty="0">
                <a:solidFill>
                  <a:srgbClr val="000099"/>
                </a:solidFill>
                <a:latin typeface="Arial"/>
                <a:cs typeface="Arial"/>
              </a:rPr>
              <a:t>A,</a:t>
            </a:r>
            <a:r>
              <a:rPr sz="1300" b="1" spc="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</a:t>
            </a: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, tr:</a:t>
            </a:r>
            <a:r>
              <a:rPr sz="1300" b="1" spc="-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3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000099"/>
                </a:solidFill>
                <a:latin typeface="Times New Roman"/>
                <a:cs typeface="Times New Roman"/>
              </a:rPr>
              <a:t>C</a:t>
            </a:r>
            <a:r>
              <a:rPr sz="1300" spc="-10" dirty="0">
                <a:latin typeface="Microsoft Sans Serif"/>
                <a:cs typeface="Microsoft Sans Serif"/>
              </a:rPr>
              <a:t>onstantes que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dependen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15" dirty="0">
                <a:latin typeface="Microsoft Sans Serif"/>
                <a:cs typeface="Microsoft Sans Serif"/>
              </a:rPr>
              <a:t>del</a:t>
            </a:r>
            <a:r>
              <a:rPr sz="1300" dirty="0">
                <a:latin typeface="Microsoft Sans Serif"/>
                <a:cs typeface="Microsoft Sans Serif"/>
              </a:rPr>
              <a:t> </a:t>
            </a:r>
            <a:r>
              <a:rPr sz="1300" spc="-15" dirty="0">
                <a:latin typeface="Microsoft Sans Serif"/>
                <a:cs typeface="Microsoft Sans Serif"/>
              </a:rPr>
              <a:t>tipo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de</a:t>
            </a:r>
            <a:r>
              <a:rPr sz="1300" spc="254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curva: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05449" y="2079651"/>
            <a:ext cx="56134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800" spc="-7" baseline="-34722" dirty="0">
                <a:latin typeface="Times New Roman"/>
                <a:cs typeface="Times New Roman"/>
              </a:rPr>
              <a:t>1</a:t>
            </a:r>
            <a:r>
              <a:rPr sz="1800" spc="-262" baseline="-34722" dirty="0">
                <a:latin typeface="Times New Roman"/>
                <a:cs typeface="Times New Roman"/>
              </a:rPr>
              <a:t> </a:t>
            </a:r>
            <a:r>
              <a:rPr sz="1800" spc="-7" baseline="-34722" dirty="0">
                <a:latin typeface="Symbol"/>
                <a:cs typeface="Symbol"/>
              </a:rPr>
              <a:t></a:t>
            </a:r>
            <a:r>
              <a:rPr sz="1800" spc="-150" baseline="-34722" dirty="0">
                <a:latin typeface="Times New Roman"/>
                <a:cs typeface="Times New Roman"/>
              </a:rPr>
              <a:t> </a:t>
            </a:r>
            <a:r>
              <a:rPr sz="1800" spc="-7" baseline="4629" dirty="0">
                <a:latin typeface="Symbol"/>
                <a:cs typeface="Symbol"/>
              </a:rPr>
              <a:t></a:t>
            </a:r>
            <a:r>
              <a:rPr sz="1800" baseline="4629" dirty="0">
                <a:latin typeface="Times New Roman"/>
                <a:cs typeface="Times New Roman"/>
              </a:rPr>
              <a:t> </a:t>
            </a:r>
            <a:r>
              <a:rPr sz="1800" spc="-120" baseline="4629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4" dirty="0">
                <a:latin typeface="Times New Roman"/>
                <a:cs typeface="Times New Roman"/>
              </a:rPr>
              <a:t> </a:t>
            </a:r>
            <a:r>
              <a:rPr sz="1800" spc="-7" baseline="4629" dirty="0">
                <a:latin typeface="Symbol"/>
                <a:cs typeface="Symbol"/>
              </a:rPr>
              <a:t></a:t>
            </a:r>
            <a:endParaRPr sz="1800" baseline="4629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73092" y="1915183"/>
            <a:ext cx="75819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396875" algn="l"/>
              </a:tabLst>
            </a:pPr>
            <a:r>
              <a:rPr sz="1200" spc="-5" dirty="0">
                <a:latin typeface="Times New Roman"/>
                <a:cs typeface="Times New Roman"/>
              </a:rPr>
              <a:t>T	</a:t>
            </a:r>
            <a:r>
              <a:rPr sz="1200" spc="-5" dirty="0">
                <a:latin typeface="Symbol"/>
                <a:cs typeface="Symbol"/>
              </a:rPr>
              <a:t>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</a:t>
            </a:r>
            <a:r>
              <a:rPr sz="1200" spc="-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*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3580891" y="5003800"/>
          <a:ext cx="4726305" cy="8595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3250"/>
                <a:gridCol w="883285"/>
                <a:gridCol w="785495"/>
                <a:gridCol w="764540"/>
                <a:gridCol w="838835"/>
                <a:gridCol w="850900"/>
              </a:tblGrid>
              <a:tr h="3567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Const.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220979" indent="27305">
                        <a:lnSpc>
                          <a:spcPct val="100899"/>
                        </a:lnSpc>
                        <a:spcBef>
                          <a:spcPts val="15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Norm. </a:t>
                      </a:r>
                      <a:r>
                        <a:rPr sz="1100" b="1" spc="-2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rsa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82245" marR="173355" indent="78740">
                        <a:lnSpc>
                          <a:spcPct val="100899"/>
                        </a:lnSpc>
                        <a:spcBef>
                          <a:spcPts val="15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Muy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i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rsa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69545" marR="161290" indent="103505">
                        <a:lnSpc>
                          <a:spcPct val="100899"/>
                        </a:lnSpc>
                        <a:spcBef>
                          <a:spcPts val="1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Ext. 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rsa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06375" marR="198755" indent="54610">
                        <a:lnSpc>
                          <a:spcPct val="100899"/>
                        </a:lnSpc>
                        <a:spcBef>
                          <a:spcPts val="15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Corta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I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rsa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13360" marR="204470" indent="55880">
                        <a:lnSpc>
                          <a:spcPct val="100899"/>
                        </a:lnSpc>
                        <a:spcBef>
                          <a:spcPts val="1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Larga 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rsa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635"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R="308610" algn="r">
                        <a:lnSpc>
                          <a:spcPts val="122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0.14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R="224790" algn="r">
                        <a:lnSpc>
                          <a:spcPts val="122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13.50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221615">
                        <a:lnSpc>
                          <a:spcPts val="122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80.00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2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0.05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120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67576">
                <a:tc>
                  <a:txBody>
                    <a:bodyPr/>
                    <a:lstStyle/>
                    <a:p>
                      <a:pPr marL="1905"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Symbol"/>
                          <a:cs typeface="Symbol"/>
                        </a:rPr>
                        <a:t></a:t>
                      </a:r>
                      <a:endParaRPr sz="1100">
                        <a:latin typeface="Symbol"/>
                        <a:cs typeface="Symbo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R="308610" algn="r">
                        <a:lnSpc>
                          <a:spcPts val="122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0.02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R="260985" algn="r">
                        <a:lnSpc>
                          <a:spcPts val="122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1.00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122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2.00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2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0.04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635"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R="307975" algn="r">
                        <a:lnSpc>
                          <a:spcPts val="122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13.5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R="260350" algn="r">
                        <a:lnSpc>
                          <a:spcPts val="122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47.3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2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4.85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120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885" y="1222705"/>
            <a:ext cx="3216656" cy="500913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377139" y="6291173"/>
            <a:ext cx="300672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10" dirty="0">
                <a:latin typeface="Microsoft Sans Serif"/>
                <a:cs typeface="Microsoft Sans Serif"/>
              </a:rPr>
              <a:t>Curva</a:t>
            </a:r>
            <a:r>
              <a:rPr sz="1300" spc="1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IEC.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Característica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normal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inversa</a:t>
            </a:r>
            <a:endParaRPr sz="13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456" y="292734"/>
            <a:ext cx="4885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Curvas</a:t>
            </a:r>
            <a:r>
              <a:rPr sz="2400" spc="-65" dirty="0"/>
              <a:t> </a:t>
            </a:r>
            <a:r>
              <a:rPr sz="2400" spc="-5" dirty="0"/>
              <a:t>temporizadas</a:t>
            </a:r>
            <a:r>
              <a:rPr sz="2400" spc="-100" dirty="0"/>
              <a:t> </a:t>
            </a:r>
            <a:r>
              <a:rPr sz="2400" dirty="0"/>
              <a:t>II.</a:t>
            </a:r>
            <a:r>
              <a:rPr sz="2400" spc="-55" dirty="0"/>
              <a:t> </a:t>
            </a:r>
            <a:r>
              <a:rPr sz="2400" dirty="0"/>
              <a:t>ANSI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677158" y="1217421"/>
            <a:ext cx="285051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dirty="0">
                <a:latin typeface="Arial"/>
                <a:cs typeface="Arial"/>
              </a:rPr>
              <a:t>Según</a:t>
            </a:r>
            <a:r>
              <a:rPr sz="1700" b="1" spc="-65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la</a:t>
            </a:r>
            <a:r>
              <a:rPr sz="1700" b="1" spc="-20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siguiente</a:t>
            </a:r>
            <a:r>
              <a:rPr sz="1700" b="1" spc="-35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fórmula:</a:t>
            </a:r>
            <a:endParaRPr sz="1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4176" y="2924900"/>
            <a:ext cx="4660900" cy="187007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00"/>
              </a:spcBef>
            </a:pP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T</a:t>
            </a:r>
            <a:r>
              <a:rPr sz="1300" b="1" spc="-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300" spc="-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tiempo de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disparo</a:t>
            </a:r>
            <a:r>
              <a:rPr sz="1300" spc="8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(seg)</a:t>
            </a:r>
            <a:endParaRPr sz="130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</a:pP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T</a:t>
            </a:r>
            <a:r>
              <a:rPr sz="1350" b="1" spc="-7" baseline="-18518" dirty="0">
                <a:solidFill>
                  <a:srgbClr val="000099"/>
                </a:solidFill>
                <a:latin typeface="Arial"/>
                <a:cs typeface="Arial"/>
              </a:rPr>
              <a:t>RECAIDA</a:t>
            </a:r>
            <a:r>
              <a:rPr sz="1350" b="1" spc="-30" baseline="-18518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3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tiempo </a:t>
            </a:r>
            <a:r>
              <a:rPr sz="1300" spc="-5" dirty="0">
                <a:latin typeface="Microsoft Sans Serif"/>
                <a:cs typeface="Microsoft Sans Serif"/>
              </a:rPr>
              <a:t>de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5" dirty="0">
                <a:latin typeface="Microsoft Sans Serif"/>
                <a:cs typeface="Microsoft Sans Serif"/>
              </a:rPr>
              <a:t>recaída </a:t>
            </a:r>
            <a:r>
              <a:rPr sz="1300" spc="-5" dirty="0">
                <a:latin typeface="Microsoft Sans Serif"/>
                <a:cs typeface="Microsoft Sans Serif"/>
              </a:rPr>
              <a:t>o reposición</a:t>
            </a:r>
            <a:r>
              <a:rPr sz="1300" spc="26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(seg)</a:t>
            </a:r>
            <a:endParaRPr sz="1300">
              <a:latin typeface="Microsoft Sans Serif"/>
              <a:cs typeface="Microsoft Sans Serif"/>
            </a:endParaRPr>
          </a:p>
          <a:p>
            <a:pPr marL="38100" marR="30480">
              <a:lnSpc>
                <a:spcPct val="100000"/>
              </a:lnSpc>
              <a:spcBef>
                <a:spcPts val="600"/>
              </a:spcBef>
            </a:pP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M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300" spc="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Palanca </a:t>
            </a:r>
            <a:r>
              <a:rPr sz="1300" spc="-5" dirty="0">
                <a:latin typeface="Microsoft Sans Serif"/>
                <a:cs typeface="Microsoft Sans Serif"/>
              </a:rPr>
              <a:t>de</a:t>
            </a:r>
            <a:r>
              <a:rPr sz="1300" spc="1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tiempo.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Rango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15" dirty="0">
                <a:latin typeface="Microsoft Sans Serif"/>
                <a:cs typeface="Microsoft Sans Serif"/>
              </a:rPr>
              <a:t>válido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0.5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a</a:t>
            </a:r>
            <a:r>
              <a:rPr sz="1300" spc="1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15.0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en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escalones </a:t>
            </a:r>
            <a:r>
              <a:rPr sz="1300" spc="-33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de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0.01</a:t>
            </a:r>
            <a:endParaRPr sz="130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</a:pP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I</a:t>
            </a:r>
            <a:r>
              <a:rPr sz="1300" b="1" spc="-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300" spc="-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Intensidad</a:t>
            </a:r>
            <a:r>
              <a:rPr sz="1300" spc="4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medida</a:t>
            </a:r>
            <a:endParaRPr sz="130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</a:pP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Io</a:t>
            </a:r>
            <a:r>
              <a:rPr sz="1300" b="1" spc="-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300" spc="-1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Ajuste</a:t>
            </a:r>
            <a:r>
              <a:rPr sz="1300" spc="-5" dirty="0">
                <a:latin typeface="Microsoft Sans Serif"/>
                <a:cs typeface="Microsoft Sans Serif"/>
              </a:rPr>
              <a:t> de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intensidad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de</a:t>
            </a:r>
            <a:r>
              <a:rPr sz="1300" spc="7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arranque</a:t>
            </a:r>
            <a:endParaRPr sz="130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</a:pPr>
            <a:r>
              <a:rPr sz="1300" b="1" spc="-25" dirty="0">
                <a:solidFill>
                  <a:srgbClr val="000099"/>
                </a:solidFill>
                <a:latin typeface="Arial"/>
                <a:cs typeface="Arial"/>
              </a:rPr>
              <a:t>A,</a:t>
            </a:r>
            <a:r>
              <a:rPr sz="1300" b="1" spc="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B,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</a:t>
            </a: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,</a:t>
            </a:r>
            <a:r>
              <a:rPr sz="1300" b="1" spc="-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tr: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300" spc="-1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000099"/>
                </a:solidFill>
                <a:latin typeface="Times New Roman"/>
                <a:cs typeface="Times New Roman"/>
              </a:rPr>
              <a:t>C</a:t>
            </a:r>
            <a:r>
              <a:rPr sz="1300" spc="-10" dirty="0">
                <a:latin typeface="Microsoft Sans Serif"/>
                <a:cs typeface="Microsoft Sans Serif"/>
              </a:rPr>
              <a:t>onstantes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que dependen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15" dirty="0">
                <a:latin typeface="Microsoft Sans Serif"/>
                <a:cs typeface="Microsoft Sans Serif"/>
              </a:rPr>
              <a:t>del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15" dirty="0">
                <a:latin typeface="Microsoft Sans Serif"/>
                <a:cs typeface="Microsoft Sans Serif"/>
              </a:rPr>
              <a:t>tipo</a:t>
            </a:r>
            <a:r>
              <a:rPr sz="1300" spc="1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de</a:t>
            </a:r>
            <a:r>
              <a:rPr sz="1300" spc="25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curva:</a:t>
            </a:r>
            <a:endParaRPr sz="13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648583" y="1655279"/>
            <a:ext cx="4649470" cy="1143635"/>
            <a:chOff x="3648583" y="1655279"/>
            <a:chExt cx="4649470" cy="1143635"/>
          </a:xfrm>
        </p:grpSpPr>
        <p:sp>
          <p:nvSpPr>
            <p:cNvPr id="6" name="object 6"/>
            <p:cNvSpPr/>
            <p:nvPr/>
          </p:nvSpPr>
          <p:spPr>
            <a:xfrm>
              <a:off x="3667633" y="1674329"/>
              <a:ext cx="4611370" cy="1105535"/>
            </a:xfrm>
            <a:custGeom>
              <a:avLst/>
              <a:gdLst/>
              <a:ahLst/>
              <a:cxnLst/>
              <a:rect l="l" t="t" r="r" b="b"/>
              <a:pathLst>
                <a:path w="4611370" h="1105535">
                  <a:moveTo>
                    <a:pt x="0" y="1105192"/>
                  </a:moveTo>
                  <a:lnTo>
                    <a:pt x="4611370" y="1105192"/>
                  </a:lnTo>
                  <a:lnTo>
                    <a:pt x="4611370" y="0"/>
                  </a:lnTo>
                  <a:lnTo>
                    <a:pt x="0" y="0"/>
                  </a:lnTo>
                  <a:lnTo>
                    <a:pt x="0" y="1105192"/>
                  </a:lnTo>
                  <a:close/>
                </a:path>
              </a:pathLst>
            </a:custGeom>
            <a:ln w="38100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611074" y="2301446"/>
              <a:ext cx="140335" cy="0"/>
            </a:xfrm>
            <a:custGeom>
              <a:avLst/>
              <a:gdLst/>
              <a:ahLst/>
              <a:cxnLst/>
              <a:rect l="l" t="t" r="r" b="b"/>
              <a:pathLst>
                <a:path w="140334">
                  <a:moveTo>
                    <a:pt x="0" y="0"/>
                  </a:moveTo>
                  <a:lnTo>
                    <a:pt x="13996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37015" y="2042279"/>
              <a:ext cx="570230" cy="0"/>
            </a:xfrm>
            <a:custGeom>
              <a:avLst/>
              <a:gdLst/>
              <a:ahLst/>
              <a:cxnLst/>
              <a:rect l="l" t="t" r="r" b="b"/>
              <a:pathLst>
                <a:path w="570229">
                  <a:moveTo>
                    <a:pt x="0" y="0"/>
                  </a:moveTo>
                  <a:lnTo>
                    <a:pt x="570051" y="0"/>
                  </a:lnTo>
                </a:path>
              </a:pathLst>
            </a:custGeom>
            <a:ln w="6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659719" y="2016767"/>
            <a:ext cx="28067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Times New Roman"/>
                <a:cs typeface="Times New Roman"/>
              </a:rPr>
              <a:t>reca</a:t>
            </a:r>
            <a:r>
              <a:rPr sz="700" spc="35" dirty="0">
                <a:latin typeface="Times New Roman"/>
                <a:cs typeface="Times New Roman"/>
              </a:rPr>
              <a:t>íd</a:t>
            </a:r>
            <a:r>
              <a:rPr sz="700" spc="-5" dirty="0">
                <a:latin typeface="Times New Roman"/>
                <a:cs typeface="Times New Roman"/>
              </a:rPr>
              <a:t>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75940" y="1820484"/>
            <a:ext cx="10033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200" spc="-30" dirty="0">
                <a:latin typeface="Times New Roman"/>
                <a:cs typeface="Times New Roman"/>
              </a:rPr>
              <a:t>tr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70156" y="2165734"/>
            <a:ext cx="71755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Symbol"/>
                <a:cs typeface="Symbol"/>
              </a:rPr>
              <a:t>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07378" y="2332670"/>
            <a:ext cx="35941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Symbol"/>
                <a:cs typeface="Symbol"/>
              </a:rPr>
              <a:t>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800" spc="89" baseline="13888" dirty="0">
                <a:latin typeface="Times New Roman"/>
                <a:cs typeface="Times New Roman"/>
              </a:rPr>
              <a:t>I</a:t>
            </a:r>
            <a:r>
              <a:rPr sz="700" spc="-5" dirty="0">
                <a:latin typeface="Times New Roman"/>
                <a:cs typeface="Times New Roman"/>
              </a:rPr>
              <a:t>o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Symbol"/>
                <a:cs typeface="Symbol"/>
              </a:rPr>
              <a:t>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07378" y="2079651"/>
            <a:ext cx="413384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800" spc="-7" baseline="4629" dirty="0">
                <a:latin typeface="Symbol"/>
                <a:cs typeface="Symbol"/>
              </a:rPr>
              <a:t></a:t>
            </a:r>
            <a:r>
              <a:rPr sz="1800" spc="277" baseline="4629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800" spc="44" baseline="4629" dirty="0">
                <a:latin typeface="Symbol"/>
                <a:cs typeface="Symbol"/>
              </a:rPr>
              <a:t></a:t>
            </a:r>
            <a:r>
              <a:rPr sz="1050" spc="44" baseline="71428" dirty="0">
                <a:latin typeface="Times New Roman"/>
                <a:cs typeface="Times New Roman"/>
              </a:rPr>
              <a:t>2</a:t>
            </a:r>
            <a:endParaRPr sz="1050" baseline="71428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30849" y="2174652"/>
            <a:ext cx="273685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Times New Roman"/>
                <a:cs typeface="Times New Roman"/>
              </a:rPr>
              <a:t>1</a:t>
            </a:r>
            <a:r>
              <a:rPr sz="1200" spc="-1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Symbol"/>
                <a:cs typeface="Symbol"/>
              </a:rPr>
              <a:t>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800" spc="-7" baseline="2314" dirty="0">
                <a:latin typeface="Symbol"/>
                <a:cs typeface="Symbol"/>
              </a:rPr>
              <a:t></a:t>
            </a:r>
            <a:endParaRPr sz="1800" baseline="2314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73092" y="1915183"/>
            <a:ext cx="75819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396875" algn="l"/>
              </a:tabLst>
            </a:pPr>
            <a:r>
              <a:rPr sz="1200" spc="-5" dirty="0">
                <a:latin typeface="Times New Roman"/>
                <a:cs typeface="Times New Roman"/>
              </a:rPr>
              <a:t>T	</a:t>
            </a:r>
            <a:r>
              <a:rPr sz="1200" spc="-5" dirty="0">
                <a:latin typeface="Symbol"/>
                <a:cs typeface="Symbol"/>
              </a:rPr>
              <a:t>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</a:t>
            </a:r>
            <a:r>
              <a:rPr sz="1200" spc="-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*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7139" y="6291173"/>
            <a:ext cx="375729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10" dirty="0">
                <a:latin typeface="Microsoft Sans Serif"/>
                <a:cs typeface="Microsoft Sans Serif"/>
              </a:rPr>
              <a:t>Curva</a:t>
            </a:r>
            <a:r>
              <a:rPr sz="1300" spc="-5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ANSI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Característica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moderadamente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inversa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741024" y="2228039"/>
            <a:ext cx="582930" cy="0"/>
          </a:xfrm>
          <a:custGeom>
            <a:avLst/>
            <a:gdLst/>
            <a:ahLst/>
            <a:cxnLst/>
            <a:rect l="l" t="t" r="r" b="b"/>
            <a:pathLst>
              <a:path w="582929">
                <a:moveTo>
                  <a:pt x="0" y="0"/>
                </a:moveTo>
                <a:lnTo>
                  <a:pt x="582611" y="0"/>
                </a:lnTo>
              </a:path>
            </a:pathLst>
          </a:custGeom>
          <a:ln w="64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577986" y="1715475"/>
            <a:ext cx="71755" cy="503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ts val="1295"/>
              </a:lnSpc>
              <a:spcBef>
                <a:spcPts val="105"/>
              </a:spcBef>
            </a:pPr>
            <a:r>
              <a:rPr sz="1200" dirty="0">
                <a:latin typeface="Symbol"/>
                <a:cs typeface="Symbol"/>
              </a:rPr>
              <a:t></a:t>
            </a:r>
            <a:endParaRPr sz="1200">
              <a:latin typeface="Symbol"/>
              <a:cs typeface="Symbol"/>
            </a:endParaRPr>
          </a:p>
          <a:p>
            <a:pPr>
              <a:lnSpc>
                <a:spcPts val="1155"/>
              </a:lnSpc>
            </a:pPr>
            <a:r>
              <a:rPr sz="1200" dirty="0">
                <a:latin typeface="Symbol"/>
                <a:cs typeface="Symbol"/>
              </a:rPr>
              <a:t></a:t>
            </a:r>
            <a:endParaRPr sz="1200">
              <a:latin typeface="Symbol"/>
              <a:cs typeface="Symbol"/>
            </a:endParaRPr>
          </a:p>
          <a:p>
            <a:pPr>
              <a:lnSpc>
                <a:spcPts val="1300"/>
              </a:lnSpc>
            </a:pPr>
            <a:r>
              <a:rPr sz="1200" dirty="0">
                <a:latin typeface="Symbol"/>
                <a:cs typeface="Symbol"/>
              </a:rPr>
              <a:t>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77045" y="1715475"/>
            <a:ext cx="71755" cy="356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ts val="1295"/>
              </a:lnSpc>
              <a:spcBef>
                <a:spcPts val="105"/>
              </a:spcBef>
            </a:pPr>
            <a:r>
              <a:rPr sz="1200" dirty="0">
                <a:latin typeface="Symbol"/>
                <a:cs typeface="Symbol"/>
              </a:rPr>
              <a:t></a:t>
            </a:r>
            <a:endParaRPr sz="1200">
              <a:latin typeface="Symbol"/>
              <a:cs typeface="Symbol"/>
            </a:endParaRPr>
          </a:p>
          <a:p>
            <a:pPr>
              <a:lnSpc>
                <a:spcPts val="1295"/>
              </a:lnSpc>
            </a:pPr>
            <a:r>
              <a:rPr sz="1200" dirty="0">
                <a:latin typeface="Symbol"/>
                <a:cs typeface="Symbol"/>
              </a:rPr>
              <a:t>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51645" y="2302452"/>
            <a:ext cx="19240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200" spc="40" dirty="0">
                <a:latin typeface="Symbol"/>
                <a:cs typeface="Symbol"/>
              </a:rPr>
              <a:t></a:t>
            </a:r>
            <a:r>
              <a:rPr sz="1800" spc="60" baseline="-18518" dirty="0">
                <a:latin typeface="Symbol"/>
                <a:cs typeface="Symbol"/>
              </a:rPr>
              <a:t></a:t>
            </a:r>
            <a:endParaRPr sz="1800" baseline="-18518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34066" y="2081874"/>
            <a:ext cx="340995" cy="5772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50"/>
              </a:spcBef>
            </a:pPr>
            <a:r>
              <a:rPr sz="1200" spc="5" dirty="0">
                <a:latin typeface="Symbol"/>
                <a:cs typeface="Symbol"/>
              </a:rPr>
              <a:t>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</a:t>
            </a:r>
            <a:r>
              <a:rPr sz="1800" baseline="-20833" dirty="0">
                <a:latin typeface="Symbol"/>
                <a:cs typeface="Symbol"/>
              </a:rPr>
              <a:t></a:t>
            </a:r>
            <a:endParaRPr sz="1800" baseline="-20833">
              <a:latin typeface="Symbol"/>
              <a:cs typeface="Symbol"/>
            </a:endParaRPr>
          </a:p>
          <a:p>
            <a:pPr marL="243840">
              <a:lnSpc>
                <a:spcPts val="1300"/>
              </a:lnSpc>
              <a:spcBef>
                <a:spcPts val="155"/>
              </a:spcBef>
            </a:pPr>
            <a:r>
              <a:rPr sz="1200" dirty="0">
                <a:latin typeface="Symbol"/>
                <a:cs typeface="Symbol"/>
              </a:rPr>
              <a:t></a:t>
            </a:r>
            <a:endParaRPr sz="1200">
              <a:latin typeface="Symbol"/>
              <a:cs typeface="Symbol"/>
            </a:endParaRPr>
          </a:p>
          <a:p>
            <a:pPr marL="243840">
              <a:lnSpc>
                <a:spcPts val="1300"/>
              </a:lnSpc>
            </a:pPr>
            <a:r>
              <a:rPr sz="1200" spc="-229" dirty="0">
                <a:latin typeface="Symbol"/>
                <a:cs typeface="Symbol"/>
              </a:rPr>
              <a:t></a:t>
            </a:r>
            <a:r>
              <a:rPr sz="1800" spc="-345" baseline="-32407" dirty="0">
                <a:latin typeface="Symbol"/>
                <a:cs typeface="Symbol"/>
              </a:rPr>
              <a:t></a:t>
            </a:r>
            <a:endParaRPr sz="1800" baseline="-32407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89218" y="2364959"/>
            <a:ext cx="35496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800" baseline="2314" dirty="0">
                <a:latin typeface="Symbol"/>
                <a:cs typeface="Symbol"/>
              </a:rPr>
              <a:t></a:t>
            </a:r>
            <a:r>
              <a:rPr sz="1800" spc="697" baseline="2314" dirty="0">
                <a:latin typeface="Times New Roman"/>
                <a:cs typeface="Times New Roman"/>
              </a:rPr>
              <a:t> </a:t>
            </a:r>
            <a:r>
              <a:rPr sz="1200" spc="55" dirty="0">
                <a:latin typeface="Symbol"/>
                <a:cs typeface="Symbol"/>
              </a:rPr>
              <a:t></a:t>
            </a:r>
            <a:r>
              <a:rPr sz="1200" spc="55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977472" y="2003728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spc="5" dirty="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68982" y="2100115"/>
            <a:ext cx="505459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200" spc="5" dirty="0">
                <a:latin typeface="Symbol"/>
                <a:cs typeface="Symbol"/>
              </a:rPr>
              <a:t></a:t>
            </a:r>
            <a:r>
              <a:rPr sz="1200" spc="5" dirty="0">
                <a:latin typeface="Times New Roman"/>
                <a:cs typeface="Times New Roman"/>
              </a:rPr>
              <a:t> M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*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800" baseline="32407" dirty="0">
                <a:latin typeface="Symbol"/>
                <a:cs typeface="Symbol"/>
              </a:rPr>
              <a:t></a:t>
            </a:r>
            <a:endParaRPr sz="1800" baseline="32407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95" y="2100115"/>
            <a:ext cx="106680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spc="5" dirty="0"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51645" y="2268572"/>
            <a:ext cx="491490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800" spc="60" baseline="41666" dirty="0">
                <a:latin typeface="Symbol"/>
                <a:cs typeface="Symbol"/>
              </a:rPr>
              <a:t></a:t>
            </a:r>
            <a:r>
              <a:rPr sz="1800" spc="60" baseline="4629" dirty="0">
                <a:latin typeface="Symbol"/>
                <a:cs typeface="Symbol"/>
              </a:rPr>
              <a:t></a:t>
            </a:r>
            <a:r>
              <a:rPr sz="1200" u="sng" spc="1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800" spc="52" baseline="4629" dirty="0">
                <a:latin typeface="Symbol"/>
                <a:cs typeface="Symbol"/>
              </a:rPr>
              <a:t></a:t>
            </a:r>
            <a:r>
              <a:rPr sz="1050" i="1" spc="52" baseline="71428" dirty="0">
                <a:latin typeface="Times New Roman"/>
                <a:cs typeface="Times New Roman"/>
              </a:rPr>
              <a:t>α</a:t>
            </a:r>
            <a:endParaRPr sz="1050" baseline="71428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51645" y="2537731"/>
            <a:ext cx="43497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800" spc="-697" baseline="32407" dirty="0">
                <a:latin typeface="Symbol"/>
                <a:cs typeface="Symbol"/>
              </a:rPr>
              <a:t></a:t>
            </a:r>
            <a:r>
              <a:rPr sz="1200" spc="80" dirty="0">
                <a:latin typeface="Symbol"/>
                <a:cs typeface="Symbol"/>
              </a:rPr>
              <a:t></a:t>
            </a:r>
            <a:r>
              <a:rPr sz="1800" baseline="4629" dirty="0">
                <a:latin typeface="Symbol"/>
                <a:cs typeface="Symbol"/>
              </a:rPr>
              <a:t></a:t>
            </a:r>
            <a:r>
              <a:rPr sz="1800" spc="-104" baseline="4629" dirty="0">
                <a:latin typeface="Times New Roman"/>
                <a:cs typeface="Times New Roman"/>
              </a:rPr>
              <a:t> </a:t>
            </a:r>
            <a:r>
              <a:rPr sz="1800" spc="120" baseline="18518" dirty="0">
                <a:latin typeface="Times New Roman"/>
                <a:cs typeface="Times New Roman"/>
              </a:rPr>
              <a:t>I</a:t>
            </a:r>
            <a:r>
              <a:rPr sz="1050" baseline="7936" dirty="0">
                <a:latin typeface="Times New Roman"/>
                <a:cs typeface="Times New Roman"/>
              </a:rPr>
              <a:t>o </a:t>
            </a:r>
            <a:r>
              <a:rPr sz="1050" spc="30" baseline="7936" dirty="0">
                <a:latin typeface="Times New Roman"/>
                <a:cs typeface="Times New Roman"/>
              </a:rPr>
              <a:t> </a:t>
            </a:r>
            <a:r>
              <a:rPr sz="1800" baseline="4629" dirty="0">
                <a:latin typeface="Symbol"/>
                <a:cs typeface="Symbol"/>
              </a:rPr>
              <a:t></a:t>
            </a:r>
            <a:endParaRPr sz="1800" baseline="4629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82367" y="2202505"/>
            <a:ext cx="385445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700" spc="15" dirty="0">
                <a:latin typeface="Times New Roman"/>
                <a:cs typeface="Times New Roman"/>
              </a:rPr>
              <a:t>operación</a:t>
            </a:r>
            <a:endParaRPr sz="700">
              <a:latin typeface="Times New Roman"/>
              <a:cs typeface="Times New Roman"/>
            </a:endParaRPr>
          </a:p>
        </p:txBody>
      </p:sp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3634613" y="5080000"/>
          <a:ext cx="4961889" cy="1005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9794"/>
                <a:gridCol w="1487170"/>
                <a:gridCol w="901700"/>
                <a:gridCol w="1673225"/>
              </a:tblGrid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Constantes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1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Moderadamente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ts val="1265"/>
                        </a:lnSpc>
                        <a:spcBef>
                          <a:spcPts val="1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inversa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Muy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inversa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1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Extremadamente</a:t>
                      </a:r>
                      <a:r>
                        <a:rPr sz="1100" b="1" spc="1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inversa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1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67639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0,0515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19,61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28,2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635"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0,114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0,491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0,1217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635"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Symbol"/>
                          <a:cs typeface="Symbol"/>
                        </a:rPr>
                        <a:t></a:t>
                      </a:r>
                      <a:endParaRPr sz="1100">
                        <a:latin typeface="Symbol"/>
                        <a:cs typeface="Symbo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0,02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4,85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21,6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29,1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pic>
        <p:nvPicPr>
          <p:cNvPr id="30" name="object 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135" y="1248943"/>
            <a:ext cx="3119634" cy="501230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456" y="292734"/>
            <a:ext cx="4651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Curvas</a:t>
            </a:r>
            <a:r>
              <a:rPr sz="2400" spc="-60" dirty="0"/>
              <a:t> </a:t>
            </a:r>
            <a:r>
              <a:rPr sz="2400" spc="-5" dirty="0"/>
              <a:t>temporizadas</a:t>
            </a:r>
            <a:r>
              <a:rPr sz="2400" spc="-95" dirty="0"/>
              <a:t> </a:t>
            </a:r>
            <a:r>
              <a:rPr sz="2400" spc="-5" dirty="0"/>
              <a:t>III.</a:t>
            </a:r>
            <a:r>
              <a:rPr sz="2400" spc="-25" dirty="0"/>
              <a:t> </a:t>
            </a:r>
            <a:r>
              <a:rPr sz="2400" dirty="0"/>
              <a:t>US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677158" y="1217421"/>
            <a:ext cx="285051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dirty="0">
                <a:latin typeface="Arial"/>
                <a:cs typeface="Arial"/>
              </a:rPr>
              <a:t>Según</a:t>
            </a:r>
            <a:r>
              <a:rPr sz="1700" b="1" spc="-65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la</a:t>
            </a:r>
            <a:r>
              <a:rPr sz="1700" b="1" spc="-20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siguiente</a:t>
            </a:r>
            <a:r>
              <a:rPr sz="1700" b="1" spc="-35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fórmula:</a:t>
            </a:r>
            <a:endParaRPr sz="1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4176" y="2924900"/>
            <a:ext cx="4660900" cy="187007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00"/>
              </a:spcBef>
            </a:pP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T</a:t>
            </a:r>
            <a:r>
              <a:rPr sz="1300" b="1" spc="-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300" spc="-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tiempo de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disparo</a:t>
            </a:r>
            <a:r>
              <a:rPr sz="1300" spc="8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(seg)</a:t>
            </a:r>
            <a:endParaRPr sz="130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</a:pP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T</a:t>
            </a:r>
            <a:r>
              <a:rPr sz="1350" b="1" spc="-7" baseline="-18518" dirty="0">
                <a:solidFill>
                  <a:srgbClr val="000099"/>
                </a:solidFill>
                <a:latin typeface="Arial"/>
                <a:cs typeface="Arial"/>
              </a:rPr>
              <a:t>RECAIDA</a:t>
            </a:r>
            <a:r>
              <a:rPr sz="1350" b="1" spc="-30" baseline="-18518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3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tiempo </a:t>
            </a:r>
            <a:r>
              <a:rPr sz="1300" spc="-5" dirty="0">
                <a:latin typeface="Microsoft Sans Serif"/>
                <a:cs typeface="Microsoft Sans Serif"/>
              </a:rPr>
              <a:t>de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5" dirty="0">
                <a:latin typeface="Microsoft Sans Serif"/>
                <a:cs typeface="Microsoft Sans Serif"/>
              </a:rPr>
              <a:t>recaída </a:t>
            </a:r>
            <a:r>
              <a:rPr sz="1300" spc="-5" dirty="0">
                <a:latin typeface="Microsoft Sans Serif"/>
                <a:cs typeface="Microsoft Sans Serif"/>
              </a:rPr>
              <a:t>o reposición</a:t>
            </a:r>
            <a:r>
              <a:rPr sz="1300" spc="26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(seg)</a:t>
            </a:r>
            <a:endParaRPr sz="1300">
              <a:latin typeface="Microsoft Sans Serif"/>
              <a:cs typeface="Microsoft Sans Serif"/>
            </a:endParaRPr>
          </a:p>
          <a:p>
            <a:pPr marL="38100" marR="30480">
              <a:lnSpc>
                <a:spcPct val="100000"/>
              </a:lnSpc>
              <a:spcBef>
                <a:spcPts val="600"/>
              </a:spcBef>
            </a:pP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M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300" spc="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Palanca </a:t>
            </a:r>
            <a:r>
              <a:rPr sz="1300" spc="-5" dirty="0">
                <a:latin typeface="Microsoft Sans Serif"/>
                <a:cs typeface="Microsoft Sans Serif"/>
              </a:rPr>
              <a:t>de</a:t>
            </a:r>
            <a:r>
              <a:rPr sz="1300" spc="1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tiempo.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Rango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15" dirty="0">
                <a:latin typeface="Microsoft Sans Serif"/>
                <a:cs typeface="Microsoft Sans Serif"/>
              </a:rPr>
              <a:t>válido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0.5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a</a:t>
            </a:r>
            <a:r>
              <a:rPr sz="1300" spc="1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15.0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en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escalones </a:t>
            </a:r>
            <a:r>
              <a:rPr sz="1300" spc="-33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de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0.01</a:t>
            </a:r>
            <a:endParaRPr sz="130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</a:pP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I</a:t>
            </a:r>
            <a:r>
              <a:rPr sz="1300" b="1" spc="-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300" spc="-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Intensidad</a:t>
            </a:r>
            <a:r>
              <a:rPr sz="1300" spc="4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medida</a:t>
            </a:r>
            <a:endParaRPr sz="130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</a:pP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Io</a:t>
            </a:r>
            <a:r>
              <a:rPr sz="1300" b="1" spc="-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300" spc="-1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Ajuste</a:t>
            </a:r>
            <a:r>
              <a:rPr sz="1300" spc="-5" dirty="0">
                <a:latin typeface="Microsoft Sans Serif"/>
                <a:cs typeface="Microsoft Sans Serif"/>
              </a:rPr>
              <a:t> de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intensidad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de</a:t>
            </a:r>
            <a:r>
              <a:rPr sz="1300" spc="7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arranque</a:t>
            </a:r>
            <a:endParaRPr sz="130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</a:pPr>
            <a:r>
              <a:rPr sz="1300" b="1" spc="-25" dirty="0">
                <a:solidFill>
                  <a:srgbClr val="000099"/>
                </a:solidFill>
                <a:latin typeface="Arial"/>
                <a:cs typeface="Arial"/>
              </a:rPr>
              <a:t>A,</a:t>
            </a:r>
            <a:r>
              <a:rPr sz="1300" b="1" spc="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B,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</a:t>
            </a: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,</a:t>
            </a:r>
            <a:r>
              <a:rPr sz="1300" b="1" spc="-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000099"/>
                </a:solidFill>
                <a:latin typeface="Arial"/>
                <a:cs typeface="Arial"/>
              </a:rPr>
              <a:t>tr: </a:t>
            </a:r>
            <a:r>
              <a:rPr sz="13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300" spc="-1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000099"/>
                </a:solidFill>
                <a:latin typeface="Times New Roman"/>
                <a:cs typeface="Times New Roman"/>
              </a:rPr>
              <a:t>C</a:t>
            </a:r>
            <a:r>
              <a:rPr sz="1300" spc="-10" dirty="0">
                <a:latin typeface="Microsoft Sans Serif"/>
                <a:cs typeface="Microsoft Sans Serif"/>
              </a:rPr>
              <a:t>onstantes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que dependen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15" dirty="0">
                <a:latin typeface="Microsoft Sans Serif"/>
                <a:cs typeface="Microsoft Sans Serif"/>
              </a:rPr>
              <a:t>del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15" dirty="0">
                <a:latin typeface="Microsoft Sans Serif"/>
                <a:cs typeface="Microsoft Sans Serif"/>
              </a:rPr>
              <a:t>tipo</a:t>
            </a:r>
            <a:r>
              <a:rPr sz="1300" spc="1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de</a:t>
            </a:r>
            <a:r>
              <a:rPr sz="1300" spc="25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curva:</a:t>
            </a:r>
            <a:endParaRPr sz="13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648583" y="1655279"/>
            <a:ext cx="4649470" cy="1143635"/>
            <a:chOff x="3648583" y="1655279"/>
            <a:chExt cx="4649470" cy="1143635"/>
          </a:xfrm>
        </p:grpSpPr>
        <p:sp>
          <p:nvSpPr>
            <p:cNvPr id="6" name="object 6"/>
            <p:cNvSpPr/>
            <p:nvPr/>
          </p:nvSpPr>
          <p:spPr>
            <a:xfrm>
              <a:off x="3667633" y="1674329"/>
              <a:ext cx="4611370" cy="1105535"/>
            </a:xfrm>
            <a:custGeom>
              <a:avLst/>
              <a:gdLst/>
              <a:ahLst/>
              <a:cxnLst/>
              <a:rect l="l" t="t" r="r" b="b"/>
              <a:pathLst>
                <a:path w="4611370" h="1105535">
                  <a:moveTo>
                    <a:pt x="0" y="1105192"/>
                  </a:moveTo>
                  <a:lnTo>
                    <a:pt x="4611370" y="1105192"/>
                  </a:lnTo>
                  <a:lnTo>
                    <a:pt x="4611370" y="0"/>
                  </a:lnTo>
                  <a:lnTo>
                    <a:pt x="0" y="0"/>
                  </a:lnTo>
                  <a:lnTo>
                    <a:pt x="0" y="1105192"/>
                  </a:lnTo>
                  <a:close/>
                </a:path>
              </a:pathLst>
            </a:custGeom>
            <a:ln w="38100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611074" y="2301446"/>
              <a:ext cx="140335" cy="0"/>
            </a:xfrm>
            <a:custGeom>
              <a:avLst/>
              <a:gdLst/>
              <a:ahLst/>
              <a:cxnLst/>
              <a:rect l="l" t="t" r="r" b="b"/>
              <a:pathLst>
                <a:path w="140334">
                  <a:moveTo>
                    <a:pt x="0" y="0"/>
                  </a:moveTo>
                  <a:lnTo>
                    <a:pt x="13996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37015" y="2042279"/>
              <a:ext cx="570230" cy="0"/>
            </a:xfrm>
            <a:custGeom>
              <a:avLst/>
              <a:gdLst/>
              <a:ahLst/>
              <a:cxnLst/>
              <a:rect l="l" t="t" r="r" b="b"/>
              <a:pathLst>
                <a:path w="570229">
                  <a:moveTo>
                    <a:pt x="0" y="0"/>
                  </a:moveTo>
                  <a:lnTo>
                    <a:pt x="570051" y="0"/>
                  </a:lnTo>
                </a:path>
              </a:pathLst>
            </a:custGeom>
            <a:ln w="6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659719" y="2016767"/>
            <a:ext cx="28067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Times New Roman"/>
                <a:cs typeface="Times New Roman"/>
              </a:rPr>
              <a:t>reca</a:t>
            </a:r>
            <a:r>
              <a:rPr sz="700" spc="35" dirty="0">
                <a:latin typeface="Times New Roman"/>
                <a:cs typeface="Times New Roman"/>
              </a:rPr>
              <a:t>íd</a:t>
            </a:r>
            <a:r>
              <a:rPr sz="700" spc="-5" dirty="0">
                <a:latin typeface="Times New Roman"/>
                <a:cs typeface="Times New Roman"/>
              </a:rPr>
              <a:t>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75940" y="1820484"/>
            <a:ext cx="10033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200" spc="-30" dirty="0">
                <a:latin typeface="Times New Roman"/>
                <a:cs typeface="Times New Roman"/>
              </a:rPr>
              <a:t>tr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70156" y="2165734"/>
            <a:ext cx="71755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Symbol"/>
                <a:cs typeface="Symbol"/>
              </a:rPr>
              <a:t>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07378" y="2332670"/>
            <a:ext cx="35941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Symbol"/>
                <a:cs typeface="Symbol"/>
              </a:rPr>
              <a:t>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800" spc="89" baseline="13888" dirty="0">
                <a:latin typeface="Times New Roman"/>
                <a:cs typeface="Times New Roman"/>
              </a:rPr>
              <a:t>I</a:t>
            </a:r>
            <a:r>
              <a:rPr sz="700" spc="-5" dirty="0">
                <a:latin typeface="Times New Roman"/>
                <a:cs typeface="Times New Roman"/>
              </a:rPr>
              <a:t>o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Symbol"/>
                <a:cs typeface="Symbol"/>
              </a:rPr>
              <a:t>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07378" y="2079651"/>
            <a:ext cx="413384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800" spc="-7" baseline="4629" dirty="0">
                <a:latin typeface="Symbol"/>
                <a:cs typeface="Symbol"/>
              </a:rPr>
              <a:t></a:t>
            </a:r>
            <a:r>
              <a:rPr sz="1800" spc="277" baseline="4629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800" spc="44" baseline="4629" dirty="0">
                <a:latin typeface="Symbol"/>
                <a:cs typeface="Symbol"/>
              </a:rPr>
              <a:t></a:t>
            </a:r>
            <a:r>
              <a:rPr sz="1050" spc="44" baseline="71428" dirty="0">
                <a:latin typeface="Times New Roman"/>
                <a:cs typeface="Times New Roman"/>
              </a:rPr>
              <a:t>2</a:t>
            </a:r>
            <a:endParaRPr sz="1050" baseline="71428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30849" y="2174652"/>
            <a:ext cx="273685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latin typeface="Times New Roman"/>
                <a:cs typeface="Times New Roman"/>
              </a:rPr>
              <a:t>1</a:t>
            </a:r>
            <a:r>
              <a:rPr sz="1200" spc="-1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Symbol"/>
                <a:cs typeface="Symbol"/>
              </a:rPr>
              <a:t>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800" spc="-7" baseline="2314" dirty="0">
                <a:latin typeface="Symbol"/>
                <a:cs typeface="Symbol"/>
              </a:rPr>
              <a:t></a:t>
            </a:r>
            <a:endParaRPr sz="1800" baseline="2314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73092" y="1915183"/>
            <a:ext cx="75819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396875" algn="l"/>
              </a:tabLst>
            </a:pPr>
            <a:r>
              <a:rPr sz="1200" spc="-5" dirty="0">
                <a:latin typeface="Times New Roman"/>
                <a:cs typeface="Times New Roman"/>
              </a:rPr>
              <a:t>T	</a:t>
            </a:r>
            <a:r>
              <a:rPr sz="1200" spc="-5" dirty="0">
                <a:latin typeface="Symbol"/>
                <a:cs typeface="Symbol"/>
              </a:rPr>
              <a:t>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</a:t>
            </a:r>
            <a:r>
              <a:rPr sz="1200" spc="-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*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7139" y="6291173"/>
            <a:ext cx="162179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10" dirty="0">
                <a:latin typeface="Microsoft Sans Serif"/>
                <a:cs typeface="Microsoft Sans Serif"/>
              </a:rPr>
              <a:t>Curva</a:t>
            </a:r>
            <a:r>
              <a:rPr sz="1300" spc="-5" dirty="0">
                <a:latin typeface="Microsoft Sans Serif"/>
                <a:cs typeface="Microsoft Sans Serif"/>
              </a:rPr>
              <a:t> US.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U2 Inversa</a:t>
            </a:r>
            <a:endParaRPr sz="1300">
              <a:latin typeface="Microsoft Sans Serif"/>
              <a:cs typeface="Microsoft Sans Serif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741024" y="2224797"/>
            <a:ext cx="582930" cy="269875"/>
            <a:chOff x="4741024" y="2224797"/>
            <a:chExt cx="582930" cy="269875"/>
          </a:xfrm>
        </p:grpSpPr>
        <p:sp>
          <p:nvSpPr>
            <p:cNvPr id="18" name="object 18"/>
            <p:cNvSpPr/>
            <p:nvPr/>
          </p:nvSpPr>
          <p:spPr>
            <a:xfrm>
              <a:off x="4825088" y="2492895"/>
              <a:ext cx="145415" cy="0"/>
            </a:xfrm>
            <a:custGeom>
              <a:avLst/>
              <a:gdLst/>
              <a:ahLst/>
              <a:cxnLst/>
              <a:rect l="l" t="t" r="r" b="b"/>
              <a:pathLst>
                <a:path w="145414">
                  <a:moveTo>
                    <a:pt x="0" y="0"/>
                  </a:moveTo>
                  <a:lnTo>
                    <a:pt x="14496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741024" y="2228038"/>
              <a:ext cx="582930" cy="0"/>
            </a:xfrm>
            <a:custGeom>
              <a:avLst/>
              <a:gdLst/>
              <a:ahLst/>
              <a:cxnLst/>
              <a:rect l="l" t="t" r="r" b="b"/>
              <a:pathLst>
                <a:path w="582929">
                  <a:moveTo>
                    <a:pt x="0" y="0"/>
                  </a:moveTo>
                  <a:lnTo>
                    <a:pt x="582611" y="0"/>
                  </a:lnTo>
                </a:path>
              </a:pathLst>
            </a:custGeom>
            <a:ln w="64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577986" y="1715475"/>
            <a:ext cx="71755" cy="503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ts val="1295"/>
              </a:lnSpc>
              <a:spcBef>
                <a:spcPts val="105"/>
              </a:spcBef>
            </a:pPr>
            <a:r>
              <a:rPr sz="1200" dirty="0">
                <a:latin typeface="Symbol"/>
                <a:cs typeface="Symbol"/>
              </a:rPr>
              <a:t></a:t>
            </a:r>
            <a:endParaRPr sz="1200">
              <a:latin typeface="Symbol"/>
              <a:cs typeface="Symbol"/>
            </a:endParaRPr>
          </a:p>
          <a:p>
            <a:pPr>
              <a:lnSpc>
                <a:spcPts val="1155"/>
              </a:lnSpc>
            </a:pPr>
            <a:r>
              <a:rPr sz="1200" dirty="0">
                <a:latin typeface="Symbol"/>
                <a:cs typeface="Symbol"/>
              </a:rPr>
              <a:t></a:t>
            </a:r>
            <a:endParaRPr sz="1200">
              <a:latin typeface="Symbol"/>
              <a:cs typeface="Symbol"/>
            </a:endParaRPr>
          </a:p>
          <a:p>
            <a:pPr>
              <a:lnSpc>
                <a:spcPts val="1300"/>
              </a:lnSpc>
            </a:pPr>
            <a:r>
              <a:rPr sz="1200" dirty="0">
                <a:latin typeface="Symbol"/>
                <a:cs typeface="Symbol"/>
              </a:rPr>
              <a:t>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77045" y="1715475"/>
            <a:ext cx="71755" cy="356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ts val="1295"/>
              </a:lnSpc>
              <a:spcBef>
                <a:spcPts val="105"/>
              </a:spcBef>
            </a:pPr>
            <a:r>
              <a:rPr sz="1200" dirty="0">
                <a:latin typeface="Symbol"/>
                <a:cs typeface="Symbol"/>
              </a:rPr>
              <a:t></a:t>
            </a:r>
            <a:endParaRPr sz="1200">
              <a:latin typeface="Symbol"/>
              <a:cs typeface="Symbol"/>
            </a:endParaRPr>
          </a:p>
          <a:p>
            <a:pPr>
              <a:lnSpc>
                <a:spcPts val="1295"/>
              </a:lnSpc>
            </a:pPr>
            <a:r>
              <a:rPr sz="1200" dirty="0">
                <a:latin typeface="Symbol"/>
                <a:cs typeface="Symbol"/>
              </a:rPr>
              <a:t>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51645" y="2302452"/>
            <a:ext cx="19240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200" spc="40" dirty="0">
                <a:latin typeface="Symbol"/>
                <a:cs typeface="Symbol"/>
              </a:rPr>
              <a:t></a:t>
            </a:r>
            <a:r>
              <a:rPr sz="1800" spc="60" baseline="-18518" dirty="0">
                <a:latin typeface="Symbol"/>
                <a:cs typeface="Symbol"/>
              </a:rPr>
              <a:t></a:t>
            </a:r>
            <a:endParaRPr sz="1800" baseline="-18518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34066" y="2081874"/>
            <a:ext cx="340995" cy="5772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50"/>
              </a:spcBef>
            </a:pPr>
            <a:r>
              <a:rPr sz="1200" spc="5" dirty="0">
                <a:latin typeface="Symbol"/>
                <a:cs typeface="Symbol"/>
              </a:rPr>
              <a:t>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</a:t>
            </a:r>
            <a:r>
              <a:rPr sz="1800" baseline="-20833" dirty="0">
                <a:latin typeface="Symbol"/>
                <a:cs typeface="Symbol"/>
              </a:rPr>
              <a:t></a:t>
            </a:r>
            <a:endParaRPr sz="1800" baseline="-20833">
              <a:latin typeface="Symbol"/>
              <a:cs typeface="Symbol"/>
            </a:endParaRPr>
          </a:p>
          <a:p>
            <a:pPr marL="243840">
              <a:lnSpc>
                <a:spcPts val="1300"/>
              </a:lnSpc>
              <a:spcBef>
                <a:spcPts val="155"/>
              </a:spcBef>
            </a:pPr>
            <a:r>
              <a:rPr sz="1200" dirty="0">
                <a:latin typeface="Symbol"/>
                <a:cs typeface="Symbol"/>
              </a:rPr>
              <a:t></a:t>
            </a:r>
            <a:endParaRPr sz="1200">
              <a:latin typeface="Symbol"/>
              <a:cs typeface="Symbol"/>
            </a:endParaRPr>
          </a:p>
          <a:p>
            <a:pPr marL="243840">
              <a:lnSpc>
                <a:spcPts val="1300"/>
              </a:lnSpc>
            </a:pPr>
            <a:r>
              <a:rPr sz="1200" spc="-229" dirty="0">
                <a:latin typeface="Symbol"/>
                <a:cs typeface="Symbol"/>
              </a:rPr>
              <a:t></a:t>
            </a:r>
            <a:r>
              <a:rPr sz="1800" spc="-345" baseline="-32407" dirty="0">
                <a:latin typeface="Symbol"/>
                <a:cs typeface="Symbol"/>
              </a:rPr>
              <a:t></a:t>
            </a:r>
            <a:endParaRPr sz="1800" baseline="-32407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89218" y="2364959"/>
            <a:ext cx="35496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800" baseline="2314" dirty="0">
                <a:latin typeface="Symbol"/>
                <a:cs typeface="Symbol"/>
              </a:rPr>
              <a:t></a:t>
            </a:r>
            <a:r>
              <a:rPr sz="1800" spc="697" baseline="2314" dirty="0">
                <a:latin typeface="Times New Roman"/>
                <a:cs typeface="Times New Roman"/>
              </a:rPr>
              <a:t> </a:t>
            </a:r>
            <a:r>
              <a:rPr sz="1200" spc="55" dirty="0">
                <a:latin typeface="Symbol"/>
                <a:cs typeface="Symbol"/>
              </a:rPr>
              <a:t></a:t>
            </a:r>
            <a:r>
              <a:rPr sz="1200" spc="55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77472" y="2003728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spc="5" dirty="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68982" y="2100115"/>
            <a:ext cx="505459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200" spc="5" dirty="0">
                <a:latin typeface="Symbol"/>
                <a:cs typeface="Symbol"/>
              </a:rPr>
              <a:t></a:t>
            </a:r>
            <a:r>
              <a:rPr sz="1200" spc="5" dirty="0">
                <a:latin typeface="Times New Roman"/>
                <a:cs typeface="Times New Roman"/>
              </a:rPr>
              <a:t> M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*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800" baseline="32407" dirty="0">
                <a:latin typeface="Symbol"/>
                <a:cs typeface="Symbol"/>
              </a:rPr>
              <a:t></a:t>
            </a:r>
            <a:endParaRPr sz="1800" baseline="32407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94895" y="2100115"/>
            <a:ext cx="106680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spc="5" dirty="0"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51645" y="2268572"/>
            <a:ext cx="491490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800" spc="60" baseline="41666" dirty="0">
                <a:latin typeface="Symbol"/>
                <a:cs typeface="Symbol"/>
              </a:rPr>
              <a:t></a:t>
            </a:r>
            <a:r>
              <a:rPr sz="1800" spc="60" baseline="4629" dirty="0">
                <a:latin typeface="Symbol"/>
                <a:cs typeface="Symbol"/>
              </a:rPr>
              <a:t></a:t>
            </a:r>
            <a:r>
              <a:rPr sz="1800" spc="300" baseline="46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800" spc="52" baseline="4629" dirty="0">
                <a:latin typeface="Symbol"/>
                <a:cs typeface="Symbol"/>
              </a:rPr>
              <a:t></a:t>
            </a:r>
            <a:r>
              <a:rPr sz="1050" i="1" spc="52" baseline="71428" dirty="0">
                <a:latin typeface="Times New Roman"/>
                <a:cs typeface="Times New Roman"/>
              </a:rPr>
              <a:t>α</a:t>
            </a:r>
            <a:endParaRPr sz="1050" baseline="71428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651645" y="2537731"/>
            <a:ext cx="43497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800" spc="-697" baseline="32407" dirty="0">
                <a:latin typeface="Symbol"/>
                <a:cs typeface="Symbol"/>
              </a:rPr>
              <a:t></a:t>
            </a:r>
            <a:r>
              <a:rPr sz="1200" spc="80" dirty="0">
                <a:latin typeface="Symbol"/>
                <a:cs typeface="Symbol"/>
              </a:rPr>
              <a:t></a:t>
            </a:r>
            <a:r>
              <a:rPr sz="1800" baseline="4629" dirty="0">
                <a:latin typeface="Symbol"/>
                <a:cs typeface="Symbol"/>
              </a:rPr>
              <a:t></a:t>
            </a:r>
            <a:r>
              <a:rPr sz="1800" spc="-104" baseline="4629" dirty="0">
                <a:latin typeface="Times New Roman"/>
                <a:cs typeface="Times New Roman"/>
              </a:rPr>
              <a:t> </a:t>
            </a:r>
            <a:r>
              <a:rPr sz="1800" spc="120" baseline="18518" dirty="0">
                <a:latin typeface="Times New Roman"/>
                <a:cs typeface="Times New Roman"/>
              </a:rPr>
              <a:t>I</a:t>
            </a:r>
            <a:r>
              <a:rPr sz="1050" baseline="7936" dirty="0">
                <a:latin typeface="Times New Roman"/>
                <a:cs typeface="Times New Roman"/>
              </a:rPr>
              <a:t>o </a:t>
            </a:r>
            <a:r>
              <a:rPr sz="1050" spc="30" baseline="7936" dirty="0">
                <a:latin typeface="Times New Roman"/>
                <a:cs typeface="Times New Roman"/>
              </a:rPr>
              <a:t> </a:t>
            </a:r>
            <a:r>
              <a:rPr sz="1800" baseline="4629" dirty="0">
                <a:latin typeface="Symbol"/>
                <a:cs typeface="Symbol"/>
              </a:rPr>
              <a:t></a:t>
            </a:r>
            <a:endParaRPr sz="1800" baseline="4629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882367" y="2202505"/>
            <a:ext cx="385445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700" spc="15" dirty="0">
                <a:latin typeface="Times New Roman"/>
                <a:cs typeface="Times New Roman"/>
              </a:rPr>
              <a:t>operación</a:t>
            </a:r>
            <a:endParaRPr sz="700">
              <a:latin typeface="Times New Roman"/>
              <a:cs typeface="Times New Roman"/>
            </a:endParaRPr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3817620" y="5003800"/>
          <a:ext cx="4306567" cy="9905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6785"/>
                <a:gridCol w="711835"/>
                <a:gridCol w="601980"/>
                <a:gridCol w="721994"/>
                <a:gridCol w="658494"/>
                <a:gridCol w="665479"/>
              </a:tblGrid>
              <a:tr h="19811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Constantes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9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0,0104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5,95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3,88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5,67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0,00342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9811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0,0226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0,18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0,0963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0,0352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0,00262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9812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latin typeface="Symbol"/>
                          <a:cs typeface="Symbol"/>
                        </a:rPr>
                        <a:t></a:t>
                      </a:r>
                      <a:endParaRPr sz="1100">
                        <a:latin typeface="Symbol"/>
                        <a:cs typeface="Symbo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0,02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0,02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981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1.08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5,95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3.88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5,67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0,323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grpSp>
        <p:nvGrpSpPr>
          <p:cNvPr id="32" name="object 32"/>
          <p:cNvGrpSpPr/>
          <p:nvPr/>
        </p:nvGrpSpPr>
        <p:grpSpPr>
          <a:xfrm>
            <a:off x="235276" y="1244316"/>
            <a:ext cx="3265804" cy="4887595"/>
            <a:chOff x="235276" y="1244316"/>
            <a:chExt cx="3265804" cy="4887595"/>
          </a:xfrm>
        </p:grpSpPr>
        <p:sp>
          <p:nvSpPr>
            <p:cNvPr id="33" name="object 33"/>
            <p:cNvSpPr/>
            <p:nvPr/>
          </p:nvSpPr>
          <p:spPr>
            <a:xfrm>
              <a:off x="237816" y="1246856"/>
              <a:ext cx="3260725" cy="4882515"/>
            </a:xfrm>
            <a:custGeom>
              <a:avLst/>
              <a:gdLst/>
              <a:ahLst/>
              <a:cxnLst/>
              <a:rect l="l" t="t" r="r" b="b"/>
              <a:pathLst>
                <a:path w="3260725" h="4882515">
                  <a:moveTo>
                    <a:pt x="0" y="4882125"/>
                  </a:moveTo>
                  <a:lnTo>
                    <a:pt x="3260361" y="4882125"/>
                  </a:lnTo>
                  <a:lnTo>
                    <a:pt x="3260361" y="0"/>
                  </a:lnTo>
                  <a:lnTo>
                    <a:pt x="0" y="0"/>
                  </a:lnTo>
                  <a:lnTo>
                    <a:pt x="0" y="4882125"/>
                  </a:lnTo>
                  <a:close/>
                </a:path>
              </a:pathLst>
            </a:custGeom>
            <a:ln w="4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1017" y="1389613"/>
              <a:ext cx="2628900" cy="4287520"/>
            </a:xfrm>
            <a:custGeom>
              <a:avLst/>
              <a:gdLst/>
              <a:ahLst/>
              <a:cxnLst/>
              <a:rect l="l" t="t" r="r" b="b"/>
              <a:pathLst>
                <a:path w="2628900" h="4287520">
                  <a:moveTo>
                    <a:pt x="0" y="4286925"/>
                  </a:moveTo>
                  <a:lnTo>
                    <a:pt x="2628288" y="4286925"/>
                  </a:lnTo>
                </a:path>
                <a:path w="2628900" h="4287520">
                  <a:moveTo>
                    <a:pt x="0" y="4122415"/>
                  </a:moveTo>
                  <a:lnTo>
                    <a:pt x="2628288" y="4122415"/>
                  </a:lnTo>
                </a:path>
                <a:path w="2628900" h="4287520">
                  <a:moveTo>
                    <a:pt x="0" y="4006243"/>
                  </a:moveTo>
                  <a:lnTo>
                    <a:pt x="2628288" y="4006243"/>
                  </a:lnTo>
                </a:path>
                <a:path w="2628900" h="4287520">
                  <a:moveTo>
                    <a:pt x="0" y="3919234"/>
                  </a:moveTo>
                  <a:lnTo>
                    <a:pt x="2628288" y="3919234"/>
                  </a:lnTo>
                </a:path>
                <a:path w="2628900" h="4287520">
                  <a:moveTo>
                    <a:pt x="0" y="3846599"/>
                  </a:moveTo>
                  <a:lnTo>
                    <a:pt x="2628288" y="3846599"/>
                  </a:lnTo>
                </a:path>
                <a:path w="2628900" h="4287520">
                  <a:moveTo>
                    <a:pt x="0" y="3783759"/>
                  </a:moveTo>
                  <a:lnTo>
                    <a:pt x="2628288" y="3783759"/>
                  </a:lnTo>
                </a:path>
                <a:path w="2628900" h="4287520">
                  <a:moveTo>
                    <a:pt x="0" y="3730588"/>
                  </a:moveTo>
                  <a:lnTo>
                    <a:pt x="2628288" y="3730588"/>
                  </a:lnTo>
                </a:path>
                <a:path w="2628900" h="4287520">
                  <a:moveTo>
                    <a:pt x="0" y="3682057"/>
                  </a:moveTo>
                  <a:lnTo>
                    <a:pt x="2628288" y="3682057"/>
                  </a:lnTo>
                </a:path>
                <a:path w="2628900" h="4287520">
                  <a:moveTo>
                    <a:pt x="0" y="3362704"/>
                  </a:moveTo>
                  <a:lnTo>
                    <a:pt x="2628288" y="3362704"/>
                  </a:lnTo>
                </a:path>
                <a:path w="2628900" h="4287520">
                  <a:moveTo>
                    <a:pt x="0" y="3203189"/>
                  </a:moveTo>
                  <a:lnTo>
                    <a:pt x="2628288" y="3203189"/>
                  </a:lnTo>
                </a:path>
                <a:path w="2628900" h="4287520">
                  <a:moveTo>
                    <a:pt x="0" y="3087050"/>
                  </a:moveTo>
                  <a:lnTo>
                    <a:pt x="2628288" y="3087050"/>
                  </a:lnTo>
                </a:path>
                <a:path w="2628900" h="4287520">
                  <a:moveTo>
                    <a:pt x="0" y="2999848"/>
                  </a:moveTo>
                  <a:lnTo>
                    <a:pt x="2628288" y="2999848"/>
                  </a:lnTo>
                </a:path>
                <a:path w="2628900" h="4287520">
                  <a:moveTo>
                    <a:pt x="0" y="2922507"/>
                  </a:moveTo>
                  <a:lnTo>
                    <a:pt x="2628288" y="2922507"/>
                  </a:lnTo>
                </a:path>
                <a:path w="2628900" h="4287520">
                  <a:moveTo>
                    <a:pt x="0" y="2864373"/>
                  </a:moveTo>
                  <a:lnTo>
                    <a:pt x="2628288" y="2864373"/>
                  </a:lnTo>
                </a:path>
                <a:path w="2628900" h="4287520">
                  <a:moveTo>
                    <a:pt x="0" y="2811201"/>
                  </a:moveTo>
                  <a:lnTo>
                    <a:pt x="2628288" y="2811201"/>
                  </a:lnTo>
                </a:path>
                <a:path w="2628900" h="4287520">
                  <a:moveTo>
                    <a:pt x="0" y="2762864"/>
                  </a:moveTo>
                  <a:lnTo>
                    <a:pt x="2628288" y="2762864"/>
                  </a:lnTo>
                </a:path>
                <a:path w="2628900" h="4287520">
                  <a:moveTo>
                    <a:pt x="0" y="2443511"/>
                  </a:moveTo>
                  <a:lnTo>
                    <a:pt x="2628288" y="2443511"/>
                  </a:lnTo>
                </a:path>
                <a:path w="2628900" h="4287520">
                  <a:moveTo>
                    <a:pt x="0" y="2278969"/>
                  </a:moveTo>
                  <a:lnTo>
                    <a:pt x="2628288" y="2278969"/>
                  </a:lnTo>
                </a:path>
                <a:path w="2628900" h="4287520">
                  <a:moveTo>
                    <a:pt x="0" y="2167663"/>
                  </a:moveTo>
                  <a:lnTo>
                    <a:pt x="2628288" y="2167663"/>
                  </a:lnTo>
                </a:path>
                <a:path w="2628900" h="4287520">
                  <a:moveTo>
                    <a:pt x="0" y="2075821"/>
                  </a:moveTo>
                  <a:lnTo>
                    <a:pt x="2628288" y="2075821"/>
                  </a:lnTo>
                </a:path>
                <a:path w="2628900" h="4287520">
                  <a:moveTo>
                    <a:pt x="0" y="2003121"/>
                  </a:moveTo>
                  <a:lnTo>
                    <a:pt x="2628288" y="2003121"/>
                  </a:lnTo>
                </a:path>
                <a:path w="2628900" h="4287520">
                  <a:moveTo>
                    <a:pt x="0" y="1940282"/>
                  </a:moveTo>
                  <a:lnTo>
                    <a:pt x="2628288" y="1940282"/>
                  </a:lnTo>
                </a:path>
                <a:path w="2628900" h="4287520">
                  <a:moveTo>
                    <a:pt x="0" y="1887110"/>
                  </a:moveTo>
                  <a:lnTo>
                    <a:pt x="2628288" y="1887110"/>
                  </a:lnTo>
                </a:path>
                <a:path w="2628900" h="4287520">
                  <a:moveTo>
                    <a:pt x="0" y="1843477"/>
                  </a:moveTo>
                  <a:lnTo>
                    <a:pt x="2628288" y="1843477"/>
                  </a:lnTo>
                </a:path>
                <a:path w="2628900" h="4287520">
                  <a:moveTo>
                    <a:pt x="0" y="1519291"/>
                  </a:moveTo>
                  <a:lnTo>
                    <a:pt x="2628288" y="1519291"/>
                  </a:lnTo>
                </a:path>
                <a:path w="2628900" h="4287520">
                  <a:moveTo>
                    <a:pt x="0" y="1359583"/>
                  </a:moveTo>
                  <a:lnTo>
                    <a:pt x="2628288" y="1359583"/>
                  </a:lnTo>
                </a:path>
                <a:path w="2628900" h="4287520">
                  <a:moveTo>
                    <a:pt x="0" y="1243572"/>
                  </a:moveTo>
                  <a:lnTo>
                    <a:pt x="2628288" y="1243572"/>
                  </a:lnTo>
                </a:path>
                <a:path w="2628900" h="4287520">
                  <a:moveTo>
                    <a:pt x="0" y="1156435"/>
                  </a:moveTo>
                  <a:lnTo>
                    <a:pt x="2628288" y="1156435"/>
                  </a:lnTo>
                </a:path>
                <a:path w="2628900" h="4287520">
                  <a:moveTo>
                    <a:pt x="0" y="1083928"/>
                  </a:moveTo>
                  <a:lnTo>
                    <a:pt x="2628288" y="1083928"/>
                  </a:lnTo>
                </a:path>
                <a:path w="2628900" h="4287520">
                  <a:moveTo>
                    <a:pt x="0" y="1020895"/>
                  </a:moveTo>
                  <a:lnTo>
                    <a:pt x="2628288" y="1020895"/>
                  </a:lnTo>
                </a:path>
                <a:path w="2628900" h="4287520">
                  <a:moveTo>
                    <a:pt x="0" y="967724"/>
                  </a:moveTo>
                  <a:lnTo>
                    <a:pt x="2628288" y="967724"/>
                  </a:lnTo>
                </a:path>
                <a:path w="2628900" h="4287520">
                  <a:moveTo>
                    <a:pt x="0" y="919386"/>
                  </a:moveTo>
                  <a:lnTo>
                    <a:pt x="2628288" y="919386"/>
                  </a:lnTo>
                </a:path>
                <a:path w="2628900" h="4287520">
                  <a:moveTo>
                    <a:pt x="0" y="600034"/>
                  </a:moveTo>
                  <a:lnTo>
                    <a:pt x="2628288" y="600034"/>
                  </a:lnTo>
                </a:path>
                <a:path w="2628900" h="4287520">
                  <a:moveTo>
                    <a:pt x="0" y="440390"/>
                  </a:moveTo>
                  <a:lnTo>
                    <a:pt x="2628288" y="440390"/>
                  </a:lnTo>
                </a:path>
                <a:path w="2628900" h="4287520">
                  <a:moveTo>
                    <a:pt x="0" y="324186"/>
                  </a:moveTo>
                  <a:lnTo>
                    <a:pt x="2628288" y="324186"/>
                  </a:lnTo>
                </a:path>
                <a:path w="2628900" h="4287520">
                  <a:moveTo>
                    <a:pt x="0" y="232215"/>
                  </a:moveTo>
                  <a:lnTo>
                    <a:pt x="2628288" y="232215"/>
                  </a:lnTo>
                </a:path>
                <a:path w="2628900" h="4287520">
                  <a:moveTo>
                    <a:pt x="0" y="159708"/>
                  </a:moveTo>
                  <a:lnTo>
                    <a:pt x="2628288" y="159708"/>
                  </a:lnTo>
                </a:path>
                <a:path w="2628900" h="4287520">
                  <a:moveTo>
                    <a:pt x="0" y="96869"/>
                  </a:moveTo>
                  <a:lnTo>
                    <a:pt x="2628288" y="96869"/>
                  </a:lnTo>
                </a:path>
                <a:path w="2628900" h="4287520">
                  <a:moveTo>
                    <a:pt x="0" y="43504"/>
                  </a:moveTo>
                  <a:lnTo>
                    <a:pt x="2628288" y="43504"/>
                  </a:lnTo>
                </a:path>
                <a:path w="2628900" h="4287520">
                  <a:moveTo>
                    <a:pt x="0" y="0"/>
                  </a:moveTo>
                  <a:lnTo>
                    <a:pt x="2628288" y="0"/>
                  </a:lnTo>
                </a:path>
              </a:pathLst>
            </a:custGeom>
            <a:ln w="492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61017" y="1346109"/>
              <a:ext cx="2628900" cy="3687445"/>
            </a:xfrm>
            <a:custGeom>
              <a:avLst/>
              <a:gdLst/>
              <a:ahLst/>
              <a:cxnLst/>
              <a:rect l="l" t="t" r="r" b="b"/>
              <a:pathLst>
                <a:path w="2628900" h="3687445">
                  <a:moveTo>
                    <a:pt x="0" y="3686890"/>
                  </a:moveTo>
                  <a:lnTo>
                    <a:pt x="2628288" y="3686890"/>
                  </a:lnTo>
                </a:path>
                <a:path w="2628900" h="3687445">
                  <a:moveTo>
                    <a:pt x="0" y="2762864"/>
                  </a:moveTo>
                  <a:lnTo>
                    <a:pt x="2628288" y="2762864"/>
                  </a:lnTo>
                </a:path>
                <a:path w="2628900" h="3687445">
                  <a:moveTo>
                    <a:pt x="0" y="1843477"/>
                  </a:moveTo>
                  <a:lnTo>
                    <a:pt x="2628288" y="1843477"/>
                  </a:lnTo>
                </a:path>
                <a:path w="2628900" h="3687445">
                  <a:moveTo>
                    <a:pt x="0" y="919257"/>
                  </a:moveTo>
                  <a:lnTo>
                    <a:pt x="2628288" y="919257"/>
                  </a:lnTo>
                </a:path>
                <a:path w="2628900" h="3687445">
                  <a:moveTo>
                    <a:pt x="0" y="0"/>
                  </a:moveTo>
                  <a:lnTo>
                    <a:pt x="2628288" y="0"/>
                  </a:lnTo>
                </a:path>
              </a:pathLst>
            </a:custGeom>
            <a:ln w="4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45992" y="1346109"/>
              <a:ext cx="2648585" cy="4606290"/>
            </a:xfrm>
            <a:custGeom>
              <a:avLst/>
              <a:gdLst/>
              <a:ahLst/>
              <a:cxnLst/>
              <a:rect l="l" t="t" r="r" b="b"/>
              <a:pathLst>
                <a:path w="2648585" h="4606290">
                  <a:moveTo>
                    <a:pt x="280961" y="0"/>
                  </a:moveTo>
                  <a:lnTo>
                    <a:pt x="280961" y="4601443"/>
                  </a:lnTo>
                </a:path>
                <a:path w="2648585" h="4606290">
                  <a:moveTo>
                    <a:pt x="431375" y="0"/>
                  </a:moveTo>
                  <a:lnTo>
                    <a:pt x="431375" y="4601443"/>
                  </a:lnTo>
                </a:path>
                <a:path w="2648585" h="4606290">
                  <a:moveTo>
                    <a:pt x="541724" y="0"/>
                  </a:moveTo>
                  <a:lnTo>
                    <a:pt x="541724" y="4601443"/>
                  </a:lnTo>
                </a:path>
                <a:path w="2648585" h="4606290">
                  <a:moveTo>
                    <a:pt x="627064" y="0"/>
                  </a:moveTo>
                  <a:lnTo>
                    <a:pt x="627064" y="4601443"/>
                  </a:lnTo>
                </a:path>
                <a:path w="2648585" h="4606290">
                  <a:moveTo>
                    <a:pt x="697179" y="0"/>
                  </a:moveTo>
                  <a:lnTo>
                    <a:pt x="697179" y="4601443"/>
                  </a:lnTo>
                </a:path>
                <a:path w="2648585" h="4606290">
                  <a:moveTo>
                    <a:pt x="757412" y="0"/>
                  </a:moveTo>
                  <a:lnTo>
                    <a:pt x="757412" y="4601443"/>
                  </a:lnTo>
                </a:path>
                <a:path w="2648585" h="4606290">
                  <a:moveTo>
                    <a:pt x="807494" y="0"/>
                  </a:moveTo>
                  <a:lnTo>
                    <a:pt x="807494" y="4601443"/>
                  </a:lnTo>
                </a:path>
                <a:path w="2648585" h="4606290">
                  <a:moveTo>
                    <a:pt x="852768" y="0"/>
                  </a:moveTo>
                  <a:lnTo>
                    <a:pt x="852768" y="4601443"/>
                  </a:lnTo>
                </a:path>
                <a:path w="2648585" h="4606290">
                  <a:moveTo>
                    <a:pt x="1158738" y="0"/>
                  </a:moveTo>
                  <a:lnTo>
                    <a:pt x="1158738" y="4601443"/>
                  </a:lnTo>
                </a:path>
                <a:path w="2648585" h="4606290">
                  <a:moveTo>
                    <a:pt x="1309186" y="0"/>
                  </a:moveTo>
                  <a:lnTo>
                    <a:pt x="1309186" y="4601443"/>
                  </a:lnTo>
                </a:path>
                <a:path w="2648585" h="4606290">
                  <a:moveTo>
                    <a:pt x="1419500" y="0"/>
                  </a:moveTo>
                  <a:lnTo>
                    <a:pt x="1419500" y="4601443"/>
                  </a:lnTo>
                </a:path>
                <a:path w="2648585" h="4606290">
                  <a:moveTo>
                    <a:pt x="1504774" y="0"/>
                  </a:moveTo>
                  <a:lnTo>
                    <a:pt x="1504774" y="4601443"/>
                  </a:lnTo>
                </a:path>
                <a:path w="2648585" h="4606290">
                  <a:moveTo>
                    <a:pt x="1574889" y="0"/>
                  </a:moveTo>
                  <a:lnTo>
                    <a:pt x="1574889" y="4601443"/>
                  </a:lnTo>
                </a:path>
                <a:path w="2648585" h="4606290">
                  <a:moveTo>
                    <a:pt x="1635188" y="0"/>
                  </a:moveTo>
                  <a:lnTo>
                    <a:pt x="1635188" y="4601443"/>
                  </a:lnTo>
                </a:path>
                <a:path w="2648585" h="4606290">
                  <a:moveTo>
                    <a:pt x="1685271" y="0"/>
                  </a:moveTo>
                  <a:lnTo>
                    <a:pt x="1685271" y="4601443"/>
                  </a:lnTo>
                </a:path>
                <a:path w="2648585" h="4606290">
                  <a:moveTo>
                    <a:pt x="1730545" y="0"/>
                  </a:moveTo>
                  <a:lnTo>
                    <a:pt x="1730545" y="4601443"/>
                  </a:lnTo>
                </a:path>
                <a:path w="2648585" h="4606290">
                  <a:moveTo>
                    <a:pt x="2036515" y="0"/>
                  </a:moveTo>
                  <a:lnTo>
                    <a:pt x="2036515" y="4601443"/>
                  </a:lnTo>
                </a:path>
                <a:path w="2648585" h="4606290">
                  <a:moveTo>
                    <a:pt x="2186962" y="0"/>
                  </a:moveTo>
                  <a:lnTo>
                    <a:pt x="2186962" y="4601443"/>
                  </a:lnTo>
                </a:path>
                <a:path w="2648585" h="4606290">
                  <a:moveTo>
                    <a:pt x="2297277" y="0"/>
                  </a:moveTo>
                  <a:lnTo>
                    <a:pt x="2297277" y="4601443"/>
                  </a:lnTo>
                </a:path>
                <a:path w="2648585" h="4606290">
                  <a:moveTo>
                    <a:pt x="2382617" y="0"/>
                  </a:moveTo>
                  <a:lnTo>
                    <a:pt x="2382617" y="4601443"/>
                  </a:lnTo>
                </a:path>
                <a:path w="2648585" h="4606290">
                  <a:moveTo>
                    <a:pt x="2452733" y="0"/>
                  </a:moveTo>
                  <a:lnTo>
                    <a:pt x="2452733" y="4601443"/>
                  </a:lnTo>
                </a:path>
                <a:path w="2648585" h="4606290">
                  <a:moveTo>
                    <a:pt x="2512965" y="0"/>
                  </a:moveTo>
                  <a:lnTo>
                    <a:pt x="2512965" y="4601443"/>
                  </a:lnTo>
                </a:path>
                <a:path w="2648585" h="4606290">
                  <a:moveTo>
                    <a:pt x="2563047" y="0"/>
                  </a:moveTo>
                  <a:lnTo>
                    <a:pt x="2563047" y="4601443"/>
                  </a:lnTo>
                </a:path>
                <a:path w="2648585" h="4606290">
                  <a:moveTo>
                    <a:pt x="2608255" y="0"/>
                  </a:moveTo>
                  <a:lnTo>
                    <a:pt x="2608255" y="4601443"/>
                  </a:lnTo>
                </a:path>
                <a:path w="2648585" h="4606290">
                  <a:moveTo>
                    <a:pt x="892834" y="0"/>
                  </a:moveTo>
                  <a:lnTo>
                    <a:pt x="892834" y="4601443"/>
                  </a:lnTo>
                </a:path>
                <a:path w="2648585" h="4606290">
                  <a:moveTo>
                    <a:pt x="1770611" y="0"/>
                  </a:moveTo>
                  <a:lnTo>
                    <a:pt x="1770611" y="4601443"/>
                  </a:lnTo>
                </a:path>
                <a:path w="2648585" h="4606290">
                  <a:moveTo>
                    <a:pt x="2648321" y="0"/>
                  </a:moveTo>
                  <a:lnTo>
                    <a:pt x="2648321" y="4601443"/>
                  </a:lnTo>
                </a:path>
                <a:path w="2648585" h="4606290">
                  <a:moveTo>
                    <a:pt x="15024" y="0"/>
                  </a:moveTo>
                  <a:lnTo>
                    <a:pt x="15024" y="4601443"/>
                  </a:lnTo>
                </a:path>
                <a:path w="2648585" h="4606290">
                  <a:moveTo>
                    <a:pt x="0" y="4606277"/>
                  </a:moveTo>
                  <a:lnTo>
                    <a:pt x="10016" y="4606277"/>
                  </a:lnTo>
                </a:path>
                <a:path w="2648585" h="4606290">
                  <a:moveTo>
                    <a:pt x="0" y="3686890"/>
                  </a:moveTo>
                  <a:lnTo>
                    <a:pt x="10016" y="3686890"/>
                  </a:lnTo>
                </a:path>
                <a:path w="2648585" h="4606290">
                  <a:moveTo>
                    <a:pt x="0" y="2762864"/>
                  </a:moveTo>
                  <a:lnTo>
                    <a:pt x="10016" y="2762864"/>
                  </a:lnTo>
                </a:path>
                <a:path w="2648585" h="4606290">
                  <a:moveTo>
                    <a:pt x="0" y="1843477"/>
                  </a:moveTo>
                  <a:lnTo>
                    <a:pt x="10016" y="1843477"/>
                  </a:lnTo>
                </a:path>
                <a:path w="2648585" h="4606290">
                  <a:moveTo>
                    <a:pt x="0" y="919257"/>
                  </a:moveTo>
                  <a:lnTo>
                    <a:pt x="10016" y="919257"/>
                  </a:lnTo>
                </a:path>
                <a:path w="2648585" h="4606290">
                  <a:moveTo>
                    <a:pt x="0" y="0"/>
                  </a:moveTo>
                  <a:lnTo>
                    <a:pt x="10016" y="0"/>
                  </a:lnTo>
                </a:path>
                <a:path w="2648585" h="4606290">
                  <a:moveTo>
                    <a:pt x="15024" y="4606277"/>
                  </a:moveTo>
                  <a:lnTo>
                    <a:pt x="2643313" y="4606277"/>
                  </a:lnTo>
                </a:path>
              </a:pathLst>
            </a:custGeom>
            <a:ln w="4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58513" y="5962054"/>
              <a:ext cx="2638425" cy="0"/>
            </a:xfrm>
            <a:custGeom>
              <a:avLst/>
              <a:gdLst/>
              <a:ahLst/>
              <a:cxnLst/>
              <a:rect l="l" t="t" r="r" b="b"/>
              <a:pathLst>
                <a:path w="2638425">
                  <a:moveTo>
                    <a:pt x="0" y="0"/>
                  </a:moveTo>
                  <a:lnTo>
                    <a:pt x="5008" y="0"/>
                  </a:lnTo>
                </a:path>
                <a:path w="2638425">
                  <a:moveTo>
                    <a:pt x="877810" y="0"/>
                  </a:moveTo>
                  <a:lnTo>
                    <a:pt x="882818" y="0"/>
                  </a:lnTo>
                </a:path>
                <a:path w="2638425">
                  <a:moveTo>
                    <a:pt x="1755586" y="0"/>
                  </a:moveTo>
                  <a:lnTo>
                    <a:pt x="1760595" y="0"/>
                  </a:lnTo>
                </a:path>
                <a:path w="2638425">
                  <a:moveTo>
                    <a:pt x="2633296" y="0"/>
                  </a:moveTo>
                  <a:lnTo>
                    <a:pt x="2638304" y="0"/>
                  </a:lnTo>
                </a:path>
              </a:pathLst>
            </a:custGeom>
            <a:ln w="9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61017" y="3010543"/>
              <a:ext cx="838200" cy="658495"/>
            </a:xfrm>
            <a:custGeom>
              <a:avLst/>
              <a:gdLst/>
              <a:ahLst/>
              <a:cxnLst/>
              <a:rect l="l" t="t" r="r" b="b"/>
              <a:pathLst>
                <a:path w="838200" h="658495">
                  <a:moveTo>
                    <a:pt x="0" y="658039"/>
                  </a:moveTo>
                  <a:lnTo>
                    <a:pt x="90315" y="653205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58495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4203"/>
                  </a:lnTo>
                  <a:lnTo>
                    <a:pt x="521691" y="619369"/>
                  </a:lnTo>
                  <a:lnTo>
                    <a:pt x="551740" y="604867"/>
                  </a:lnTo>
                  <a:lnTo>
                    <a:pt x="581990" y="580570"/>
                  </a:lnTo>
                  <a:lnTo>
                    <a:pt x="612039" y="546733"/>
                  </a:lnTo>
                </a:path>
                <a:path w="838200" h="658495">
                  <a:moveTo>
                    <a:pt x="612039" y="546733"/>
                  </a:moveTo>
                  <a:lnTo>
                    <a:pt x="642089" y="498395"/>
                  </a:lnTo>
                  <a:lnTo>
                    <a:pt x="672138" y="440390"/>
                  </a:lnTo>
                  <a:lnTo>
                    <a:pt x="697313" y="377357"/>
                  </a:lnTo>
                  <a:lnTo>
                    <a:pt x="727362" y="300017"/>
                  </a:lnTo>
                  <a:lnTo>
                    <a:pt x="782453" y="145206"/>
                  </a:lnTo>
                  <a:lnTo>
                    <a:pt x="807694" y="72506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61017" y="2937907"/>
              <a:ext cx="838200" cy="658495"/>
            </a:xfrm>
            <a:custGeom>
              <a:avLst/>
              <a:gdLst/>
              <a:ahLst/>
              <a:cxnLst/>
              <a:rect l="l" t="t" r="r" b="b"/>
              <a:pathLst>
                <a:path w="838200" h="658495">
                  <a:moveTo>
                    <a:pt x="0" y="658039"/>
                  </a:moveTo>
                  <a:lnTo>
                    <a:pt x="90315" y="653205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58495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4203"/>
                  </a:lnTo>
                  <a:lnTo>
                    <a:pt x="521691" y="619369"/>
                  </a:lnTo>
                  <a:lnTo>
                    <a:pt x="551740" y="604867"/>
                  </a:lnTo>
                  <a:lnTo>
                    <a:pt x="581990" y="580699"/>
                  </a:lnTo>
                  <a:lnTo>
                    <a:pt x="612039" y="546862"/>
                  </a:lnTo>
                </a:path>
                <a:path w="838200" h="658495">
                  <a:moveTo>
                    <a:pt x="612039" y="546862"/>
                  </a:moveTo>
                  <a:lnTo>
                    <a:pt x="642089" y="498331"/>
                  </a:lnTo>
                  <a:lnTo>
                    <a:pt x="672138" y="440325"/>
                  </a:lnTo>
                  <a:lnTo>
                    <a:pt x="697313" y="377486"/>
                  </a:lnTo>
                  <a:lnTo>
                    <a:pt x="727362" y="300017"/>
                  </a:lnTo>
                  <a:lnTo>
                    <a:pt x="782453" y="145142"/>
                  </a:lnTo>
                  <a:lnTo>
                    <a:pt x="807694" y="72635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61017" y="2875068"/>
              <a:ext cx="838200" cy="658495"/>
            </a:xfrm>
            <a:custGeom>
              <a:avLst/>
              <a:gdLst/>
              <a:ahLst/>
              <a:cxnLst/>
              <a:rect l="l" t="t" r="r" b="b"/>
              <a:pathLst>
                <a:path w="838200" h="658495">
                  <a:moveTo>
                    <a:pt x="0" y="658039"/>
                  </a:moveTo>
                  <a:lnTo>
                    <a:pt x="90315" y="653205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58495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4203"/>
                  </a:lnTo>
                  <a:lnTo>
                    <a:pt x="521691" y="619369"/>
                  </a:lnTo>
                  <a:lnTo>
                    <a:pt x="551740" y="604867"/>
                  </a:lnTo>
                  <a:lnTo>
                    <a:pt x="581990" y="580699"/>
                  </a:lnTo>
                  <a:lnTo>
                    <a:pt x="612039" y="546669"/>
                  </a:lnTo>
                </a:path>
                <a:path w="838200" h="658495">
                  <a:moveTo>
                    <a:pt x="612039" y="546669"/>
                  </a:moveTo>
                  <a:lnTo>
                    <a:pt x="642089" y="498331"/>
                  </a:lnTo>
                  <a:lnTo>
                    <a:pt x="672138" y="440325"/>
                  </a:lnTo>
                  <a:lnTo>
                    <a:pt x="697313" y="377357"/>
                  </a:lnTo>
                  <a:lnTo>
                    <a:pt x="727362" y="300017"/>
                  </a:lnTo>
                  <a:lnTo>
                    <a:pt x="782453" y="145142"/>
                  </a:lnTo>
                  <a:lnTo>
                    <a:pt x="807694" y="72635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1017" y="2821896"/>
              <a:ext cx="838200" cy="658495"/>
            </a:xfrm>
            <a:custGeom>
              <a:avLst/>
              <a:gdLst/>
              <a:ahLst/>
              <a:cxnLst/>
              <a:rect l="l" t="t" r="r" b="b"/>
              <a:pathLst>
                <a:path w="838200" h="658495">
                  <a:moveTo>
                    <a:pt x="0" y="658039"/>
                  </a:moveTo>
                  <a:lnTo>
                    <a:pt x="90315" y="653205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58495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4203"/>
                  </a:lnTo>
                  <a:lnTo>
                    <a:pt x="521691" y="619369"/>
                  </a:lnTo>
                  <a:lnTo>
                    <a:pt x="551740" y="604674"/>
                  </a:lnTo>
                  <a:lnTo>
                    <a:pt x="581990" y="580505"/>
                  </a:lnTo>
                  <a:lnTo>
                    <a:pt x="612039" y="546669"/>
                  </a:lnTo>
                </a:path>
                <a:path w="838200" h="658495">
                  <a:moveTo>
                    <a:pt x="612039" y="546669"/>
                  </a:moveTo>
                  <a:lnTo>
                    <a:pt x="642089" y="498331"/>
                  </a:lnTo>
                  <a:lnTo>
                    <a:pt x="672138" y="440196"/>
                  </a:lnTo>
                  <a:lnTo>
                    <a:pt x="697313" y="377357"/>
                  </a:lnTo>
                  <a:lnTo>
                    <a:pt x="727362" y="300017"/>
                  </a:lnTo>
                  <a:lnTo>
                    <a:pt x="782453" y="145142"/>
                  </a:lnTo>
                  <a:lnTo>
                    <a:pt x="807694" y="72506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61017" y="2729861"/>
              <a:ext cx="838200" cy="662940"/>
            </a:xfrm>
            <a:custGeom>
              <a:avLst/>
              <a:gdLst/>
              <a:ahLst/>
              <a:cxnLst/>
              <a:rect l="l" t="t" r="r" b="b"/>
              <a:pathLst>
                <a:path w="838200" h="662939">
                  <a:moveTo>
                    <a:pt x="0" y="662873"/>
                  </a:moveTo>
                  <a:lnTo>
                    <a:pt x="90315" y="658039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62939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9036"/>
                  </a:lnTo>
                  <a:lnTo>
                    <a:pt x="521691" y="619369"/>
                  </a:lnTo>
                  <a:lnTo>
                    <a:pt x="551740" y="609701"/>
                  </a:lnTo>
                  <a:lnTo>
                    <a:pt x="581990" y="585532"/>
                  </a:lnTo>
                  <a:lnTo>
                    <a:pt x="612039" y="551696"/>
                  </a:lnTo>
                </a:path>
                <a:path w="838200" h="662939">
                  <a:moveTo>
                    <a:pt x="612039" y="551696"/>
                  </a:moveTo>
                  <a:lnTo>
                    <a:pt x="642089" y="503229"/>
                  </a:lnTo>
                  <a:lnTo>
                    <a:pt x="672138" y="445224"/>
                  </a:lnTo>
                  <a:lnTo>
                    <a:pt x="697313" y="377357"/>
                  </a:lnTo>
                  <a:lnTo>
                    <a:pt x="727362" y="304850"/>
                  </a:lnTo>
                  <a:lnTo>
                    <a:pt x="752403" y="227510"/>
                  </a:lnTo>
                  <a:lnTo>
                    <a:pt x="782453" y="150040"/>
                  </a:lnTo>
                  <a:lnTo>
                    <a:pt x="807694" y="72700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61017" y="2570217"/>
              <a:ext cx="838200" cy="658495"/>
            </a:xfrm>
            <a:custGeom>
              <a:avLst/>
              <a:gdLst/>
              <a:ahLst/>
              <a:cxnLst/>
              <a:rect l="l" t="t" r="r" b="b"/>
              <a:pathLst>
                <a:path w="838200" h="658494">
                  <a:moveTo>
                    <a:pt x="0" y="658039"/>
                  </a:moveTo>
                  <a:lnTo>
                    <a:pt x="90315" y="653205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58494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4203"/>
                  </a:lnTo>
                  <a:lnTo>
                    <a:pt x="521691" y="619369"/>
                  </a:lnTo>
                  <a:lnTo>
                    <a:pt x="551740" y="604867"/>
                  </a:lnTo>
                  <a:lnTo>
                    <a:pt x="581990" y="580699"/>
                  </a:lnTo>
                  <a:lnTo>
                    <a:pt x="612039" y="546862"/>
                  </a:lnTo>
                </a:path>
                <a:path w="838200" h="658494">
                  <a:moveTo>
                    <a:pt x="612039" y="546862"/>
                  </a:moveTo>
                  <a:lnTo>
                    <a:pt x="642089" y="498331"/>
                  </a:lnTo>
                  <a:lnTo>
                    <a:pt x="672138" y="440325"/>
                  </a:lnTo>
                  <a:lnTo>
                    <a:pt x="697313" y="377486"/>
                  </a:lnTo>
                  <a:lnTo>
                    <a:pt x="727362" y="300017"/>
                  </a:lnTo>
                  <a:lnTo>
                    <a:pt x="782453" y="145142"/>
                  </a:lnTo>
                  <a:lnTo>
                    <a:pt x="807694" y="72635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1017" y="2454206"/>
              <a:ext cx="838200" cy="662940"/>
            </a:xfrm>
            <a:custGeom>
              <a:avLst/>
              <a:gdLst/>
              <a:ahLst/>
              <a:cxnLst/>
              <a:rect l="l" t="t" r="r" b="b"/>
              <a:pathLst>
                <a:path w="838200" h="662939">
                  <a:moveTo>
                    <a:pt x="0" y="662873"/>
                  </a:moveTo>
                  <a:lnTo>
                    <a:pt x="90315" y="658039"/>
                  </a:lnTo>
                  <a:lnTo>
                    <a:pt x="180630" y="653012"/>
                  </a:lnTo>
                  <a:lnTo>
                    <a:pt x="270945" y="648178"/>
                  </a:lnTo>
                  <a:lnTo>
                    <a:pt x="351077" y="638511"/>
                  </a:lnTo>
                </a:path>
                <a:path w="838200" h="662939">
                  <a:moveTo>
                    <a:pt x="351077" y="638511"/>
                  </a:moveTo>
                  <a:lnTo>
                    <a:pt x="386301" y="633677"/>
                  </a:lnTo>
                  <a:lnTo>
                    <a:pt x="421326" y="633677"/>
                  </a:lnTo>
                  <a:lnTo>
                    <a:pt x="456383" y="628843"/>
                  </a:lnTo>
                  <a:lnTo>
                    <a:pt x="491641" y="628843"/>
                  </a:lnTo>
                  <a:lnTo>
                    <a:pt x="521691" y="619175"/>
                  </a:lnTo>
                  <a:lnTo>
                    <a:pt x="551740" y="609508"/>
                  </a:lnTo>
                  <a:lnTo>
                    <a:pt x="581990" y="585339"/>
                  </a:lnTo>
                  <a:lnTo>
                    <a:pt x="612039" y="551502"/>
                  </a:lnTo>
                </a:path>
                <a:path w="838200" h="662939">
                  <a:moveTo>
                    <a:pt x="612039" y="551502"/>
                  </a:moveTo>
                  <a:lnTo>
                    <a:pt x="642089" y="503165"/>
                  </a:lnTo>
                  <a:lnTo>
                    <a:pt x="672138" y="445030"/>
                  </a:lnTo>
                  <a:lnTo>
                    <a:pt x="697313" y="377357"/>
                  </a:lnTo>
                  <a:lnTo>
                    <a:pt x="727362" y="304657"/>
                  </a:lnTo>
                  <a:lnTo>
                    <a:pt x="752403" y="227316"/>
                  </a:lnTo>
                  <a:lnTo>
                    <a:pt x="782453" y="149847"/>
                  </a:lnTo>
                  <a:lnTo>
                    <a:pt x="807694" y="72506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0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61017" y="2367005"/>
              <a:ext cx="838200" cy="658495"/>
            </a:xfrm>
            <a:custGeom>
              <a:avLst/>
              <a:gdLst/>
              <a:ahLst/>
              <a:cxnLst/>
              <a:rect l="l" t="t" r="r" b="b"/>
              <a:pathLst>
                <a:path w="838200" h="658494">
                  <a:moveTo>
                    <a:pt x="0" y="658039"/>
                  </a:moveTo>
                  <a:lnTo>
                    <a:pt x="90315" y="653205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58494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4203"/>
                  </a:lnTo>
                  <a:lnTo>
                    <a:pt x="521691" y="619369"/>
                  </a:lnTo>
                  <a:lnTo>
                    <a:pt x="551740" y="604867"/>
                  </a:lnTo>
                  <a:lnTo>
                    <a:pt x="581990" y="580699"/>
                  </a:lnTo>
                  <a:lnTo>
                    <a:pt x="612039" y="546733"/>
                  </a:lnTo>
                </a:path>
                <a:path w="838200" h="658494">
                  <a:moveTo>
                    <a:pt x="612039" y="546733"/>
                  </a:moveTo>
                  <a:lnTo>
                    <a:pt x="642089" y="498395"/>
                  </a:lnTo>
                  <a:lnTo>
                    <a:pt x="672138" y="440390"/>
                  </a:lnTo>
                  <a:lnTo>
                    <a:pt x="697313" y="377357"/>
                  </a:lnTo>
                  <a:lnTo>
                    <a:pt x="727362" y="300017"/>
                  </a:lnTo>
                  <a:lnTo>
                    <a:pt x="782453" y="145206"/>
                  </a:lnTo>
                  <a:lnTo>
                    <a:pt x="807694" y="72506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61017" y="2294498"/>
              <a:ext cx="838200" cy="658495"/>
            </a:xfrm>
            <a:custGeom>
              <a:avLst/>
              <a:gdLst/>
              <a:ahLst/>
              <a:cxnLst/>
              <a:rect l="l" t="t" r="r" b="b"/>
              <a:pathLst>
                <a:path w="838200" h="658494">
                  <a:moveTo>
                    <a:pt x="0" y="658039"/>
                  </a:moveTo>
                  <a:lnTo>
                    <a:pt x="90315" y="653205"/>
                  </a:lnTo>
                  <a:lnTo>
                    <a:pt x="180630" y="653205"/>
                  </a:lnTo>
                  <a:lnTo>
                    <a:pt x="270945" y="648243"/>
                  </a:lnTo>
                  <a:lnTo>
                    <a:pt x="351077" y="638575"/>
                  </a:lnTo>
                </a:path>
                <a:path w="838200" h="658494">
                  <a:moveTo>
                    <a:pt x="351077" y="638575"/>
                  </a:moveTo>
                  <a:lnTo>
                    <a:pt x="386301" y="633741"/>
                  </a:lnTo>
                  <a:lnTo>
                    <a:pt x="421326" y="633741"/>
                  </a:lnTo>
                  <a:lnTo>
                    <a:pt x="456383" y="628907"/>
                  </a:lnTo>
                  <a:lnTo>
                    <a:pt x="491641" y="624074"/>
                  </a:lnTo>
                  <a:lnTo>
                    <a:pt x="521691" y="619240"/>
                  </a:lnTo>
                  <a:lnTo>
                    <a:pt x="551740" y="604739"/>
                  </a:lnTo>
                  <a:lnTo>
                    <a:pt x="581990" y="580570"/>
                  </a:lnTo>
                  <a:lnTo>
                    <a:pt x="612039" y="546733"/>
                  </a:lnTo>
                </a:path>
                <a:path w="838200" h="658494">
                  <a:moveTo>
                    <a:pt x="612039" y="546733"/>
                  </a:moveTo>
                  <a:lnTo>
                    <a:pt x="642089" y="498395"/>
                  </a:lnTo>
                  <a:lnTo>
                    <a:pt x="672138" y="440196"/>
                  </a:lnTo>
                  <a:lnTo>
                    <a:pt x="697313" y="377357"/>
                  </a:lnTo>
                  <a:lnTo>
                    <a:pt x="727362" y="299888"/>
                  </a:lnTo>
                  <a:lnTo>
                    <a:pt x="782453" y="145013"/>
                  </a:lnTo>
                  <a:lnTo>
                    <a:pt x="807694" y="72506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00C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61017" y="2231530"/>
              <a:ext cx="838200" cy="658495"/>
            </a:xfrm>
            <a:custGeom>
              <a:avLst/>
              <a:gdLst/>
              <a:ahLst/>
              <a:cxnLst/>
              <a:rect l="l" t="t" r="r" b="b"/>
              <a:pathLst>
                <a:path w="838200" h="658494">
                  <a:moveTo>
                    <a:pt x="0" y="658039"/>
                  </a:moveTo>
                  <a:lnTo>
                    <a:pt x="90315" y="653205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58494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4203"/>
                  </a:lnTo>
                  <a:lnTo>
                    <a:pt x="521691" y="619369"/>
                  </a:lnTo>
                  <a:lnTo>
                    <a:pt x="551740" y="604867"/>
                  </a:lnTo>
                  <a:lnTo>
                    <a:pt x="581990" y="580699"/>
                  </a:lnTo>
                  <a:lnTo>
                    <a:pt x="612039" y="546669"/>
                  </a:lnTo>
                </a:path>
                <a:path w="838200" h="658494">
                  <a:moveTo>
                    <a:pt x="612039" y="546669"/>
                  </a:moveTo>
                  <a:lnTo>
                    <a:pt x="642089" y="498331"/>
                  </a:lnTo>
                  <a:lnTo>
                    <a:pt x="672138" y="440325"/>
                  </a:lnTo>
                  <a:lnTo>
                    <a:pt x="697313" y="377357"/>
                  </a:lnTo>
                  <a:lnTo>
                    <a:pt x="727362" y="300017"/>
                  </a:lnTo>
                  <a:lnTo>
                    <a:pt x="782453" y="145142"/>
                  </a:lnTo>
                  <a:lnTo>
                    <a:pt x="807694" y="72635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CC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61017" y="2178358"/>
              <a:ext cx="838200" cy="658495"/>
            </a:xfrm>
            <a:custGeom>
              <a:avLst/>
              <a:gdLst/>
              <a:ahLst/>
              <a:cxnLst/>
              <a:rect l="l" t="t" r="r" b="b"/>
              <a:pathLst>
                <a:path w="838200" h="658494">
                  <a:moveTo>
                    <a:pt x="0" y="658039"/>
                  </a:moveTo>
                  <a:lnTo>
                    <a:pt x="90315" y="653205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58494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4203"/>
                  </a:lnTo>
                  <a:lnTo>
                    <a:pt x="521691" y="619369"/>
                  </a:lnTo>
                  <a:lnTo>
                    <a:pt x="551740" y="604867"/>
                  </a:lnTo>
                  <a:lnTo>
                    <a:pt x="581990" y="580505"/>
                  </a:lnTo>
                  <a:lnTo>
                    <a:pt x="612039" y="546669"/>
                  </a:lnTo>
                </a:path>
                <a:path w="838200" h="658494">
                  <a:moveTo>
                    <a:pt x="612039" y="546669"/>
                  </a:moveTo>
                  <a:lnTo>
                    <a:pt x="642089" y="498331"/>
                  </a:lnTo>
                  <a:lnTo>
                    <a:pt x="672138" y="440325"/>
                  </a:lnTo>
                  <a:lnTo>
                    <a:pt x="697313" y="377357"/>
                  </a:lnTo>
                  <a:lnTo>
                    <a:pt x="727362" y="300017"/>
                  </a:lnTo>
                  <a:lnTo>
                    <a:pt x="782453" y="145142"/>
                  </a:lnTo>
                  <a:lnTo>
                    <a:pt x="807694" y="72506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CCFF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61017" y="2130020"/>
              <a:ext cx="838200" cy="662940"/>
            </a:xfrm>
            <a:custGeom>
              <a:avLst/>
              <a:gdLst/>
              <a:ahLst/>
              <a:cxnLst/>
              <a:rect l="l" t="t" r="r" b="b"/>
              <a:pathLst>
                <a:path w="838200" h="662939">
                  <a:moveTo>
                    <a:pt x="0" y="662873"/>
                  </a:moveTo>
                  <a:lnTo>
                    <a:pt x="90315" y="658039"/>
                  </a:lnTo>
                  <a:lnTo>
                    <a:pt x="180630" y="653205"/>
                  </a:lnTo>
                  <a:lnTo>
                    <a:pt x="270945" y="648178"/>
                  </a:lnTo>
                  <a:lnTo>
                    <a:pt x="351077" y="638511"/>
                  </a:lnTo>
                </a:path>
                <a:path w="838200" h="662939">
                  <a:moveTo>
                    <a:pt x="351077" y="638511"/>
                  </a:moveTo>
                  <a:lnTo>
                    <a:pt x="386301" y="633677"/>
                  </a:lnTo>
                  <a:lnTo>
                    <a:pt x="421326" y="633677"/>
                  </a:lnTo>
                  <a:lnTo>
                    <a:pt x="456383" y="628843"/>
                  </a:lnTo>
                  <a:lnTo>
                    <a:pt x="491641" y="628843"/>
                  </a:lnTo>
                  <a:lnTo>
                    <a:pt x="521691" y="619175"/>
                  </a:lnTo>
                  <a:lnTo>
                    <a:pt x="551740" y="609508"/>
                  </a:lnTo>
                  <a:lnTo>
                    <a:pt x="581990" y="585339"/>
                  </a:lnTo>
                  <a:lnTo>
                    <a:pt x="612039" y="551502"/>
                  </a:lnTo>
                </a:path>
                <a:path w="838200" h="662939">
                  <a:moveTo>
                    <a:pt x="612039" y="551502"/>
                  </a:moveTo>
                  <a:lnTo>
                    <a:pt x="642089" y="503165"/>
                  </a:lnTo>
                  <a:lnTo>
                    <a:pt x="672138" y="445030"/>
                  </a:lnTo>
                  <a:lnTo>
                    <a:pt x="697313" y="377357"/>
                  </a:lnTo>
                  <a:lnTo>
                    <a:pt x="727362" y="304657"/>
                  </a:lnTo>
                  <a:lnTo>
                    <a:pt x="752403" y="227316"/>
                  </a:lnTo>
                  <a:lnTo>
                    <a:pt x="782453" y="149847"/>
                  </a:lnTo>
                  <a:lnTo>
                    <a:pt x="807694" y="72506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61017" y="2086323"/>
              <a:ext cx="838200" cy="662940"/>
            </a:xfrm>
            <a:custGeom>
              <a:avLst/>
              <a:gdLst/>
              <a:ahLst/>
              <a:cxnLst/>
              <a:rect l="l" t="t" r="r" b="b"/>
              <a:pathLst>
                <a:path w="838200" h="662939">
                  <a:moveTo>
                    <a:pt x="0" y="662873"/>
                  </a:moveTo>
                  <a:lnTo>
                    <a:pt x="90315" y="658039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62939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9036"/>
                  </a:lnTo>
                  <a:lnTo>
                    <a:pt x="521691" y="619369"/>
                  </a:lnTo>
                  <a:lnTo>
                    <a:pt x="551740" y="609701"/>
                  </a:lnTo>
                  <a:lnTo>
                    <a:pt x="581990" y="585532"/>
                  </a:lnTo>
                  <a:lnTo>
                    <a:pt x="612039" y="551696"/>
                  </a:lnTo>
                </a:path>
                <a:path w="838200" h="662939">
                  <a:moveTo>
                    <a:pt x="612039" y="551696"/>
                  </a:moveTo>
                  <a:lnTo>
                    <a:pt x="642089" y="503229"/>
                  </a:lnTo>
                  <a:lnTo>
                    <a:pt x="672138" y="445224"/>
                  </a:lnTo>
                  <a:lnTo>
                    <a:pt x="697313" y="377551"/>
                  </a:lnTo>
                  <a:lnTo>
                    <a:pt x="727362" y="304850"/>
                  </a:lnTo>
                  <a:lnTo>
                    <a:pt x="752403" y="227510"/>
                  </a:lnTo>
                  <a:lnTo>
                    <a:pt x="782453" y="150040"/>
                  </a:lnTo>
                  <a:lnTo>
                    <a:pt x="807694" y="72700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99C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61017" y="2047653"/>
              <a:ext cx="838200" cy="662940"/>
            </a:xfrm>
            <a:custGeom>
              <a:avLst/>
              <a:gdLst/>
              <a:ahLst/>
              <a:cxnLst/>
              <a:rect l="l" t="t" r="r" b="b"/>
              <a:pathLst>
                <a:path w="838200" h="662939">
                  <a:moveTo>
                    <a:pt x="0" y="662873"/>
                  </a:moveTo>
                  <a:lnTo>
                    <a:pt x="90315" y="658039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62939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9036"/>
                  </a:lnTo>
                  <a:lnTo>
                    <a:pt x="521691" y="619369"/>
                  </a:lnTo>
                  <a:lnTo>
                    <a:pt x="551740" y="609701"/>
                  </a:lnTo>
                  <a:lnTo>
                    <a:pt x="581990" y="585532"/>
                  </a:lnTo>
                  <a:lnTo>
                    <a:pt x="612039" y="551567"/>
                  </a:lnTo>
                </a:path>
                <a:path w="838200" h="662939">
                  <a:moveTo>
                    <a:pt x="612039" y="551567"/>
                  </a:moveTo>
                  <a:lnTo>
                    <a:pt x="642089" y="503229"/>
                  </a:lnTo>
                  <a:lnTo>
                    <a:pt x="672138" y="445224"/>
                  </a:lnTo>
                  <a:lnTo>
                    <a:pt x="697313" y="377357"/>
                  </a:lnTo>
                  <a:lnTo>
                    <a:pt x="727362" y="304850"/>
                  </a:lnTo>
                  <a:lnTo>
                    <a:pt x="752403" y="227381"/>
                  </a:lnTo>
                  <a:lnTo>
                    <a:pt x="782453" y="150040"/>
                  </a:lnTo>
                  <a:lnTo>
                    <a:pt x="807694" y="72506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FF99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1017" y="2013816"/>
              <a:ext cx="838200" cy="662940"/>
            </a:xfrm>
            <a:custGeom>
              <a:avLst/>
              <a:gdLst/>
              <a:ahLst/>
              <a:cxnLst/>
              <a:rect l="l" t="t" r="r" b="b"/>
              <a:pathLst>
                <a:path w="838200" h="662939">
                  <a:moveTo>
                    <a:pt x="0" y="662873"/>
                  </a:moveTo>
                  <a:lnTo>
                    <a:pt x="90315" y="658039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62939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9036"/>
                  </a:lnTo>
                  <a:lnTo>
                    <a:pt x="521691" y="619369"/>
                  </a:lnTo>
                  <a:lnTo>
                    <a:pt x="551740" y="609701"/>
                  </a:lnTo>
                  <a:lnTo>
                    <a:pt x="581990" y="585403"/>
                  </a:lnTo>
                  <a:lnTo>
                    <a:pt x="612039" y="551567"/>
                  </a:lnTo>
                </a:path>
                <a:path w="838200" h="662939">
                  <a:moveTo>
                    <a:pt x="612039" y="551567"/>
                  </a:moveTo>
                  <a:lnTo>
                    <a:pt x="642089" y="503229"/>
                  </a:lnTo>
                  <a:lnTo>
                    <a:pt x="672138" y="445224"/>
                  </a:lnTo>
                  <a:lnTo>
                    <a:pt x="697313" y="377357"/>
                  </a:lnTo>
                  <a:lnTo>
                    <a:pt x="727362" y="304850"/>
                  </a:lnTo>
                  <a:lnTo>
                    <a:pt x="752403" y="227381"/>
                  </a:lnTo>
                  <a:lnTo>
                    <a:pt x="782453" y="150040"/>
                  </a:lnTo>
                  <a:lnTo>
                    <a:pt x="807694" y="72506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1017" y="1984813"/>
              <a:ext cx="838200" cy="658495"/>
            </a:xfrm>
            <a:custGeom>
              <a:avLst/>
              <a:gdLst/>
              <a:ahLst/>
              <a:cxnLst/>
              <a:rect l="l" t="t" r="r" b="b"/>
              <a:pathLst>
                <a:path w="838200" h="658494">
                  <a:moveTo>
                    <a:pt x="0" y="658039"/>
                  </a:moveTo>
                  <a:lnTo>
                    <a:pt x="90315" y="653205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58494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8907"/>
                  </a:lnTo>
                  <a:lnTo>
                    <a:pt x="491641" y="624074"/>
                  </a:lnTo>
                  <a:lnTo>
                    <a:pt x="521691" y="619240"/>
                  </a:lnTo>
                  <a:lnTo>
                    <a:pt x="551740" y="604739"/>
                  </a:lnTo>
                  <a:lnTo>
                    <a:pt x="581990" y="580570"/>
                  </a:lnTo>
                  <a:lnTo>
                    <a:pt x="612039" y="546733"/>
                  </a:lnTo>
                </a:path>
                <a:path w="838200" h="658494">
                  <a:moveTo>
                    <a:pt x="612039" y="546733"/>
                  </a:moveTo>
                  <a:lnTo>
                    <a:pt x="642089" y="498395"/>
                  </a:lnTo>
                  <a:lnTo>
                    <a:pt x="672138" y="440196"/>
                  </a:lnTo>
                  <a:lnTo>
                    <a:pt x="697313" y="377357"/>
                  </a:lnTo>
                  <a:lnTo>
                    <a:pt x="727362" y="299888"/>
                  </a:lnTo>
                  <a:lnTo>
                    <a:pt x="782453" y="145206"/>
                  </a:lnTo>
                  <a:lnTo>
                    <a:pt x="807694" y="72506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FFCC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61017" y="1950848"/>
              <a:ext cx="838200" cy="662940"/>
            </a:xfrm>
            <a:custGeom>
              <a:avLst/>
              <a:gdLst/>
              <a:ahLst/>
              <a:cxnLst/>
              <a:rect l="l" t="t" r="r" b="b"/>
              <a:pathLst>
                <a:path w="838200" h="662939">
                  <a:moveTo>
                    <a:pt x="0" y="662873"/>
                  </a:moveTo>
                  <a:lnTo>
                    <a:pt x="90315" y="658039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62939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9036"/>
                  </a:lnTo>
                  <a:lnTo>
                    <a:pt x="521691" y="619369"/>
                  </a:lnTo>
                  <a:lnTo>
                    <a:pt x="551740" y="609701"/>
                  </a:lnTo>
                  <a:lnTo>
                    <a:pt x="581990" y="585532"/>
                  </a:lnTo>
                  <a:lnTo>
                    <a:pt x="612039" y="551696"/>
                  </a:lnTo>
                </a:path>
                <a:path w="838200" h="662939">
                  <a:moveTo>
                    <a:pt x="612039" y="551696"/>
                  </a:moveTo>
                  <a:lnTo>
                    <a:pt x="642089" y="503358"/>
                  </a:lnTo>
                  <a:lnTo>
                    <a:pt x="672138" y="445159"/>
                  </a:lnTo>
                  <a:lnTo>
                    <a:pt x="697313" y="377486"/>
                  </a:lnTo>
                  <a:lnTo>
                    <a:pt x="727362" y="304850"/>
                  </a:lnTo>
                  <a:lnTo>
                    <a:pt x="752403" y="227510"/>
                  </a:lnTo>
                  <a:lnTo>
                    <a:pt x="782453" y="149976"/>
                  </a:lnTo>
                  <a:lnTo>
                    <a:pt x="807694" y="72635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6356" y="1396777"/>
              <a:ext cx="1389331" cy="3672477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461017" y="1926679"/>
              <a:ext cx="838200" cy="658495"/>
            </a:xfrm>
            <a:custGeom>
              <a:avLst/>
              <a:gdLst/>
              <a:ahLst/>
              <a:cxnLst/>
              <a:rect l="l" t="t" r="r" b="b"/>
              <a:pathLst>
                <a:path w="838200" h="658494">
                  <a:moveTo>
                    <a:pt x="0" y="658039"/>
                  </a:moveTo>
                  <a:lnTo>
                    <a:pt x="90315" y="653205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58494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4203"/>
                  </a:lnTo>
                  <a:lnTo>
                    <a:pt x="521691" y="619369"/>
                  </a:lnTo>
                  <a:lnTo>
                    <a:pt x="551740" y="604867"/>
                  </a:lnTo>
                  <a:lnTo>
                    <a:pt x="581990" y="580699"/>
                  </a:lnTo>
                  <a:lnTo>
                    <a:pt x="612039" y="546862"/>
                  </a:lnTo>
                </a:path>
                <a:path w="838200" h="658494">
                  <a:moveTo>
                    <a:pt x="612039" y="546862"/>
                  </a:moveTo>
                  <a:lnTo>
                    <a:pt x="642089" y="498331"/>
                  </a:lnTo>
                  <a:lnTo>
                    <a:pt x="672138" y="440325"/>
                  </a:lnTo>
                  <a:lnTo>
                    <a:pt x="697313" y="377486"/>
                  </a:lnTo>
                  <a:lnTo>
                    <a:pt x="727362" y="300017"/>
                  </a:lnTo>
                  <a:lnTo>
                    <a:pt x="782453" y="145142"/>
                  </a:lnTo>
                  <a:lnTo>
                    <a:pt x="807694" y="72635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33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61017" y="1897676"/>
              <a:ext cx="838200" cy="662940"/>
            </a:xfrm>
            <a:custGeom>
              <a:avLst/>
              <a:gdLst/>
              <a:ahLst/>
              <a:cxnLst/>
              <a:rect l="l" t="t" r="r" b="b"/>
              <a:pathLst>
                <a:path w="838200" h="662939">
                  <a:moveTo>
                    <a:pt x="0" y="662873"/>
                  </a:moveTo>
                  <a:lnTo>
                    <a:pt x="90315" y="658039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62939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9036"/>
                  </a:lnTo>
                  <a:lnTo>
                    <a:pt x="521691" y="619369"/>
                  </a:lnTo>
                  <a:lnTo>
                    <a:pt x="551740" y="609701"/>
                  </a:lnTo>
                  <a:lnTo>
                    <a:pt x="581990" y="585532"/>
                  </a:lnTo>
                  <a:lnTo>
                    <a:pt x="612039" y="551502"/>
                  </a:lnTo>
                </a:path>
                <a:path w="838200" h="662939">
                  <a:moveTo>
                    <a:pt x="612039" y="551502"/>
                  </a:moveTo>
                  <a:lnTo>
                    <a:pt x="642089" y="503165"/>
                  </a:lnTo>
                  <a:lnTo>
                    <a:pt x="672138" y="445159"/>
                  </a:lnTo>
                  <a:lnTo>
                    <a:pt x="697313" y="377357"/>
                  </a:lnTo>
                  <a:lnTo>
                    <a:pt x="727362" y="304850"/>
                  </a:lnTo>
                  <a:lnTo>
                    <a:pt x="752403" y="227510"/>
                  </a:lnTo>
                  <a:lnTo>
                    <a:pt x="782453" y="149976"/>
                  </a:lnTo>
                  <a:lnTo>
                    <a:pt x="807694" y="72635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99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61017" y="1873507"/>
              <a:ext cx="838200" cy="662940"/>
            </a:xfrm>
            <a:custGeom>
              <a:avLst/>
              <a:gdLst/>
              <a:ahLst/>
              <a:cxnLst/>
              <a:rect l="l" t="t" r="r" b="b"/>
              <a:pathLst>
                <a:path w="838200" h="662939">
                  <a:moveTo>
                    <a:pt x="0" y="662873"/>
                  </a:moveTo>
                  <a:lnTo>
                    <a:pt x="90315" y="658039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62939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9036"/>
                  </a:lnTo>
                  <a:lnTo>
                    <a:pt x="521691" y="619369"/>
                  </a:lnTo>
                  <a:lnTo>
                    <a:pt x="551740" y="609701"/>
                  </a:lnTo>
                  <a:lnTo>
                    <a:pt x="581990" y="585532"/>
                  </a:lnTo>
                  <a:lnTo>
                    <a:pt x="612039" y="551502"/>
                  </a:lnTo>
                </a:path>
                <a:path w="838200" h="662939">
                  <a:moveTo>
                    <a:pt x="612039" y="551502"/>
                  </a:moveTo>
                  <a:lnTo>
                    <a:pt x="642089" y="503165"/>
                  </a:lnTo>
                  <a:lnTo>
                    <a:pt x="672138" y="445159"/>
                  </a:lnTo>
                  <a:lnTo>
                    <a:pt x="697313" y="377357"/>
                  </a:lnTo>
                  <a:lnTo>
                    <a:pt x="727362" y="304850"/>
                  </a:lnTo>
                  <a:lnTo>
                    <a:pt x="752403" y="227316"/>
                  </a:lnTo>
                  <a:lnTo>
                    <a:pt x="782453" y="149976"/>
                  </a:lnTo>
                  <a:lnTo>
                    <a:pt x="807694" y="72506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61017" y="1854172"/>
              <a:ext cx="838200" cy="658495"/>
            </a:xfrm>
            <a:custGeom>
              <a:avLst/>
              <a:gdLst/>
              <a:ahLst/>
              <a:cxnLst/>
              <a:rect l="l" t="t" r="r" b="b"/>
              <a:pathLst>
                <a:path w="838200" h="658494">
                  <a:moveTo>
                    <a:pt x="0" y="658039"/>
                  </a:moveTo>
                  <a:lnTo>
                    <a:pt x="90315" y="653205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58494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4203"/>
                  </a:lnTo>
                  <a:lnTo>
                    <a:pt x="521691" y="619369"/>
                  </a:lnTo>
                  <a:lnTo>
                    <a:pt x="551740" y="604867"/>
                  </a:lnTo>
                  <a:lnTo>
                    <a:pt x="581990" y="580505"/>
                  </a:lnTo>
                  <a:lnTo>
                    <a:pt x="612039" y="546669"/>
                  </a:lnTo>
                </a:path>
                <a:path w="838200" h="658494">
                  <a:moveTo>
                    <a:pt x="612039" y="546669"/>
                  </a:moveTo>
                  <a:lnTo>
                    <a:pt x="642089" y="498331"/>
                  </a:lnTo>
                  <a:lnTo>
                    <a:pt x="672138" y="440325"/>
                  </a:lnTo>
                  <a:lnTo>
                    <a:pt x="697313" y="377357"/>
                  </a:lnTo>
                  <a:lnTo>
                    <a:pt x="727362" y="300017"/>
                  </a:lnTo>
                  <a:lnTo>
                    <a:pt x="782453" y="145142"/>
                  </a:lnTo>
                  <a:lnTo>
                    <a:pt x="807694" y="72506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FF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61017" y="1830003"/>
              <a:ext cx="838200" cy="662940"/>
            </a:xfrm>
            <a:custGeom>
              <a:avLst/>
              <a:gdLst/>
              <a:ahLst/>
              <a:cxnLst/>
              <a:rect l="l" t="t" r="r" b="b"/>
              <a:pathLst>
                <a:path w="838200" h="662939">
                  <a:moveTo>
                    <a:pt x="0" y="662873"/>
                  </a:moveTo>
                  <a:lnTo>
                    <a:pt x="90315" y="658039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62939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9036"/>
                  </a:lnTo>
                  <a:lnTo>
                    <a:pt x="521691" y="619175"/>
                  </a:lnTo>
                  <a:lnTo>
                    <a:pt x="551740" y="609508"/>
                  </a:lnTo>
                  <a:lnTo>
                    <a:pt x="581990" y="585339"/>
                  </a:lnTo>
                  <a:lnTo>
                    <a:pt x="612039" y="551502"/>
                  </a:lnTo>
                </a:path>
                <a:path w="838200" h="662939">
                  <a:moveTo>
                    <a:pt x="612039" y="551502"/>
                  </a:moveTo>
                  <a:lnTo>
                    <a:pt x="642089" y="503165"/>
                  </a:lnTo>
                  <a:lnTo>
                    <a:pt x="672138" y="445030"/>
                  </a:lnTo>
                  <a:lnTo>
                    <a:pt x="697313" y="377357"/>
                  </a:lnTo>
                  <a:lnTo>
                    <a:pt x="727362" y="304850"/>
                  </a:lnTo>
                  <a:lnTo>
                    <a:pt x="752403" y="227316"/>
                  </a:lnTo>
                  <a:lnTo>
                    <a:pt x="782453" y="149976"/>
                  </a:lnTo>
                  <a:lnTo>
                    <a:pt x="807694" y="72506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61017" y="1810668"/>
              <a:ext cx="838200" cy="662940"/>
            </a:xfrm>
            <a:custGeom>
              <a:avLst/>
              <a:gdLst/>
              <a:ahLst/>
              <a:cxnLst/>
              <a:rect l="l" t="t" r="r" b="b"/>
              <a:pathLst>
                <a:path w="838200" h="662939">
                  <a:moveTo>
                    <a:pt x="0" y="662873"/>
                  </a:moveTo>
                  <a:lnTo>
                    <a:pt x="90315" y="658039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511"/>
                  </a:lnTo>
                </a:path>
                <a:path w="838200" h="662939">
                  <a:moveTo>
                    <a:pt x="351077" y="638511"/>
                  </a:moveTo>
                  <a:lnTo>
                    <a:pt x="386301" y="633677"/>
                  </a:lnTo>
                  <a:lnTo>
                    <a:pt x="421326" y="633677"/>
                  </a:lnTo>
                  <a:lnTo>
                    <a:pt x="456383" y="628843"/>
                  </a:lnTo>
                  <a:lnTo>
                    <a:pt x="491641" y="628843"/>
                  </a:lnTo>
                  <a:lnTo>
                    <a:pt x="521691" y="619175"/>
                  </a:lnTo>
                  <a:lnTo>
                    <a:pt x="551740" y="609508"/>
                  </a:lnTo>
                  <a:lnTo>
                    <a:pt x="581990" y="585339"/>
                  </a:lnTo>
                  <a:lnTo>
                    <a:pt x="612039" y="551502"/>
                  </a:lnTo>
                </a:path>
                <a:path w="838200" h="662939">
                  <a:moveTo>
                    <a:pt x="612039" y="551502"/>
                  </a:moveTo>
                  <a:lnTo>
                    <a:pt x="642089" y="503165"/>
                  </a:lnTo>
                  <a:lnTo>
                    <a:pt x="672138" y="445030"/>
                  </a:lnTo>
                  <a:lnTo>
                    <a:pt x="697313" y="377357"/>
                  </a:lnTo>
                  <a:lnTo>
                    <a:pt x="727362" y="304657"/>
                  </a:lnTo>
                  <a:lnTo>
                    <a:pt x="752403" y="227316"/>
                  </a:lnTo>
                  <a:lnTo>
                    <a:pt x="782453" y="149976"/>
                  </a:lnTo>
                  <a:lnTo>
                    <a:pt x="807694" y="72506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6666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61017" y="1791140"/>
              <a:ext cx="838200" cy="658495"/>
            </a:xfrm>
            <a:custGeom>
              <a:avLst/>
              <a:gdLst/>
              <a:ahLst/>
              <a:cxnLst/>
              <a:rect l="l" t="t" r="r" b="b"/>
              <a:pathLst>
                <a:path w="838200" h="658494">
                  <a:moveTo>
                    <a:pt x="0" y="658039"/>
                  </a:moveTo>
                  <a:lnTo>
                    <a:pt x="90315" y="653205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58494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33870"/>
                  </a:lnTo>
                  <a:lnTo>
                    <a:pt x="491641" y="629036"/>
                  </a:lnTo>
                  <a:lnTo>
                    <a:pt x="521691" y="619369"/>
                  </a:lnTo>
                  <a:lnTo>
                    <a:pt x="551740" y="609701"/>
                  </a:lnTo>
                  <a:lnTo>
                    <a:pt x="581990" y="585532"/>
                  </a:lnTo>
                  <a:lnTo>
                    <a:pt x="612039" y="551696"/>
                  </a:lnTo>
                </a:path>
                <a:path w="838200" h="658494">
                  <a:moveTo>
                    <a:pt x="612039" y="551696"/>
                  </a:moveTo>
                  <a:lnTo>
                    <a:pt x="642089" y="503358"/>
                  </a:lnTo>
                  <a:lnTo>
                    <a:pt x="672138" y="445224"/>
                  </a:lnTo>
                  <a:lnTo>
                    <a:pt x="697313" y="377551"/>
                  </a:lnTo>
                  <a:lnTo>
                    <a:pt x="727362" y="304850"/>
                  </a:lnTo>
                  <a:lnTo>
                    <a:pt x="752403" y="227510"/>
                  </a:lnTo>
                  <a:lnTo>
                    <a:pt x="782453" y="150040"/>
                  </a:lnTo>
                  <a:lnTo>
                    <a:pt x="807694" y="72700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9595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61017" y="1771804"/>
              <a:ext cx="838200" cy="662940"/>
            </a:xfrm>
            <a:custGeom>
              <a:avLst/>
              <a:gdLst/>
              <a:ahLst/>
              <a:cxnLst/>
              <a:rect l="l" t="t" r="r" b="b"/>
              <a:pathLst>
                <a:path w="838200" h="662939">
                  <a:moveTo>
                    <a:pt x="0" y="662873"/>
                  </a:moveTo>
                  <a:lnTo>
                    <a:pt x="90315" y="658039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62939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9036"/>
                  </a:lnTo>
                  <a:lnTo>
                    <a:pt x="521691" y="619369"/>
                  </a:lnTo>
                  <a:lnTo>
                    <a:pt x="551740" y="609701"/>
                  </a:lnTo>
                  <a:lnTo>
                    <a:pt x="581990" y="585532"/>
                  </a:lnTo>
                  <a:lnTo>
                    <a:pt x="612039" y="551696"/>
                  </a:lnTo>
                </a:path>
                <a:path w="838200" h="662939">
                  <a:moveTo>
                    <a:pt x="612039" y="551696"/>
                  </a:moveTo>
                  <a:lnTo>
                    <a:pt x="642089" y="503229"/>
                  </a:lnTo>
                  <a:lnTo>
                    <a:pt x="672138" y="445224"/>
                  </a:lnTo>
                  <a:lnTo>
                    <a:pt x="697313" y="377551"/>
                  </a:lnTo>
                  <a:lnTo>
                    <a:pt x="727362" y="304850"/>
                  </a:lnTo>
                  <a:lnTo>
                    <a:pt x="752403" y="227510"/>
                  </a:lnTo>
                  <a:lnTo>
                    <a:pt x="782453" y="150040"/>
                  </a:lnTo>
                  <a:lnTo>
                    <a:pt x="807694" y="72700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0033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61017" y="1752469"/>
              <a:ext cx="838200" cy="662940"/>
            </a:xfrm>
            <a:custGeom>
              <a:avLst/>
              <a:gdLst/>
              <a:ahLst/>
              <a:cxnLst/>
              <a:rect l="l" t="t" r="r" b="b"/>
              <a:pathLst>
                <a:path w="838200" h="662939">
                  <a:moveTo>
                    <a:pt x="0" y="662873"/>
                  </a:moveTo>
                  <a:lnTo>
                    <a:pt x="90315" y="658039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62939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9036"/>
                  </a:lnTo>
                  <a:lnTo>
                    <a:pt x="521691" y="619369"/>
                  </a:lnTo>
                  <a:lnTo>
                    <a:pt x="551740" y="609701"/>
                  </a:lnTo>
                  <a:lnTo>
                    <a:pt x="581990" y="585532"/>
                  </a:lnTo>
                  <a:lnTo>
                    <a:pt x="612039" y="551696"/>
                  </a:lnTo>
                </a:path>
                <a:path w="838200" h="662939">
                  <a:moveTo>
                    <a:pt x="612039" y="551696"/>
                  </a:moveTo>
                  <a:lnTo>
                    <a:pt x="642089" y="503229"/>
                  </a:lnTo>
                  <a:lnTo>
                    <a:pt x="672138" y="445224"/>
                  </a:lnTo>
                  <a:lnTo>
                    <a:pt x="697313" y="377551"/>
                  </a:lnTo>
                  <a:lnTo>
                    <a:pt x="727362" y="304850"/>
                  </a:lnTo>
                  <a:lnTo>
                    <a:pt x="752403" y="227510"/>
                  </a:lnTo>
                  <a:lnTo>
                    <a:pt x="782453" y="150040"/>
                  </a:lnTo>
                  <a:lnTo>
                    <a:pt x="807694" y="72700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61017" y="1737968"/>
              <a:ext cx="838200" cy="658495"/>
            </a:xfrm>
            <a:custGeom>
              <a:avLst/>
              <a:gdLst/>
              <a:ahLst/>
              <a:cxnLst/>
              <a:rect l="l" t="t" r="r" b="b"/>
              <a:pathLst>
                <a:path w="838200" h="658494">
                  <a:moveTo>
                    <a:pt x="0" y="658039"/>
                  </a:moveTo>
                  <a:lnTo>
                    <a:pt x="90315" y="653205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58494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4203"/>
                  </a:lnTo>
                  <a:lnTo>
                    <a:pt x="521691" y="619369"/>
                  </a:lnTo>
                  <a:lnTo>
                    <a:pt x="551740" y="604867"/>
                  </a:lnTo>
                  <a:lnTo>
                    <a:pt x="581990" y="580699"/>
                  </a:lnTo>
                  <a:lnTo>
                    <a:pt x="612039" y="546733"/>
                  </a:lnTo>
                </a:path>
                <a:path w="838200" h="658494">
                  <a:moveTo>
                    <a:pt x="612039" y="546733"/>
                  </a:moveTo>
                  <a:lnTo>
                    <a:pt x="642089" y="498395"/>
                  </a:lnTo>
                  <a:lnTo>
                    <a:pt x="672138" y="440390"/>
                  </a:lnTo>
                  <a:lnTo>
                    <a:pt x="697313" y="377357"/>
                  </a:lnTo>
                  <a:lnTo>
                    <a:pt x="727362" y="300017"/>
                  </a:lnTo>
                  <a:lnTo>
                    <a:pt x="782453" y="145206"/>
                  </a:lnTo>
                  <a:lnTo>
                    <a:pt x="807694" y="72700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00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61017" y="1723467"/>
              <a:ext cx="838200" cy="658495"/>
            </a:xfrm>
            <a:custGeom>
              <a:avLst/>
              <a:gdLst/>
              <a:ahLst/>
              <a:cxnLst/>
              <a:rect l="l" t="t" r="r" b="b"/>
              <a:pathLst>
                <a:path w="838200" h="658494">
                  <a:moveTo>
                    <a:pt x="0" y="658039"/>
                  </a:moveTo>
                  <a:lnTo>
                    <a:pt x="90315" y="653205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58494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4203"/>
                  </a:lnTo>
                  <a:lnTo>
                    <a:pt x="521691" y="619369"/>
                  </a:lnTo>
                  <a:lnTo>
                    <a:pt x="551740" y="604867"/>
                  </a:lnTo>
                  <a:lnTo>
                    <a:pt x="581990" y="580699"/>
                  </a:lnTo>
                  <a:lnTo>
                    <a:pt x="612039" y="546733"/>
                  </a:lnTo>
                </a:path>
                <a:path w="838200" h="658494">
                  <a:moveTo>
                    <a:pt x="612039" y="546733"/>
                  </a:moveTo>
                  <a:lnTo>
                    <a:pt x="642089" y="498395"/>
                  </a:lnTo>
                  <a:lnTo>
                    <a:pt x="672138" y="440390"/>
                  </a:lnTo>
                  <a:lnTo>
                    <a:pt x="697313" y="377357"/>
                  </a:lnTo>
                  <a:lnTo>
                    <a:pt x="727362" y="300017"/>
                  </a:lnTo>
                  <a:lnTo>
                    <a:pt x="782453" y="145206"/>
                  </a:lnTo>
                  <a:lnTo>
                    <a:pt x="807694" y="72700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33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61017" y="1704131"/>
              <a:ext cx="838200" cy="662940"/>
            </a:xfrm>
            <a:custGeom>
              <a:avLst/>
              <a:gdLst/>
              <a:ahLst/>
              <a:cxnLst/>
              <a:rect l="l" t="t" r="r" b="b"/>
              <a:pathLst>
                <a:path w="838200" h="662939">
                  <a:moveTo>
                    <a:pt x="0" y="662873"/>
                  </a:moveTo>
                  <a:lnTo>
                    <a:pt x="90315" y="658039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62939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9036"/>
                  </a:lnTo>
                  <a:lnTo>
                    <a:pt x="521691" y="619369"/>
                  </a:lnTo>
                  <a:lnTo>
                    <a:pt x="551740" y="609701"/>
                  </a:lnTo>
                  <a:lnTo>
                    <a:pt x="581990" y="585532"/>
                  </a:lnTo>
                  <a:lnTo>
                    <a:pt x="612039" y="551567"/>
                  </a:lnTo>
                </a:path>
                <a:path w="838200" h="662939">
                  <a:moveTo>
                    <a:pt x="612039" y="551567"/>
                  </a:moveTo>
                  <a:lnTo>
                    <a:pt x="642089" y="503229"/>
                  </a:lnTo>
                  <a:lnTo>
                    <a:pt x="672138" y="445224"/>
                  </a:lnTo>
                  <a:lnTo>
                    <a:pt x="697313" y="377357"/>
                  </a:lnTo>
                  <a:lnTo>
                    <a:pt x="727362" y="304850"/>
                  </a:lnTo>
                  <a:lnTo>
                    <a:pt x="752403" y="227381"/>
                  </a:lnTo>
                  <a:lnTo>
                    <a:pt x="782453" y="150040"/>
                  </a:lnTo>
                  <a:lnTo>
                    <a:pt x="807694" y="72506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99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61017" y="1689630"/>
              <a:ext cx="838200" cy="662940"/>
            </a:xfrm>
            <a:custGeom>
              <a:avLst/>
              <a:gdLst/>
              <a:ahLst/>
              <a:cxnLst/>
              <a:rect l="l" t="t" r="r" b="b"/>
              <a:pathLst>
                <a:path w="838200" h="662939">
                  <a:moveTo>
                    <a:pt x="0" y="662873"/>
                  </a:moveTo>
                  <a:lnTo>
                    <a:pt x="90315" y="658039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62939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9036"/>
                  </a:lnTo>
                  <a:lnTo>
                    <a:pt x="521691" y="619369"/>
                  </a:lnTo>
                  <a:lnTo>
                    <a:pt x="551740" y="609701"/>
                  </a:lnTo>
                  <a:lnTo>
                    <a:pt x="581990" y="585403"/>
                  </a:lnTo>
                  <a:lnTo>
                    <a:pt x="612039" y="551567"/>
                  </a:lnTo>
                </a:path>
                <a:path w="838200" h="662939">
                  <a:moveTo>
                    <a:pt x="612039" y="551567"/>
                  </a:moveTo>
                  <a:lnTo>
                    <a:pt x="642089" y="503229"/>
                  </a:lnTo>
                  <a:lnTo>
                    <a:pt x="672138" y="445224"/>
                  </a:lnTo>
                  <a:lnTo>
                    <a:pt x="697313" y="377357"/>
                  </a:lnTo>
                  <a:lnTo>
                    <a:pt x="727362" y="304850"/>
                  </a:lnTo>
                  <a:lnTo>
                    <a:pt x="752403" y="227381"/>
                  </a:lnTo>
                  <a:lnTo>
                    <a:pt x="782453" y="150040"/>
                  </a:lnTo>
                  <a:lnTo>
                    <a:pt x="807694" y="72506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9933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61017" y="1675129"/>
              <a:ext cx="838200" cy="662940"/>
            </a:xfrm>
            <a:custGeom>
              <a:avLst/>
              <a:gdLst/>
              <a:ahLst/>
              <a:cxnLst/>
              <a:rect l="l" t="t" r="r" b="b"/>
              <a:pathLst>
                <a:path w="838200" h="662939">
                  <a:moveTo>
                    <a:pt x="0" y="662873"/>
                  </a:moveTo>
                  <a:lnTo>
                    <a:pt x="90315" y="658039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62939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9036"/>
                  </a:lnTo>
                  <a:lnTo>
                    <a:pt x="521691" y="619369"/>
                  </a:lnTo>
                  <a:lnTo>
                    <a:pt x="551740" y="609572"/>
                  </a:lnTo>
                  <a:lnTo>
                    <a:pt x="581990" y="585403"/>
                  </a:lnTo>
                  <a:lnTo>
                    <a:pt x="612039" y="551567"/>
                  </a:lnTo>
                </a:path>
                <a:path w="838200" h="662939">
                  <a:moveTo>
                    <a:pt x="612039" y="551567"/>
                  </a:moveTo>
                  <a:lnTo>
                    <a:pt x="642089" y="503229"/>
                  </a:lnTo>
                  <a:lnTo>
                    <a:pt x="672138" y="445030"/>
                  </a:lnTo>
                  <a:lnTo>
                    <a:pt x="697313" y="377357"/>
                  </a:lnTo>
                  <a:lnTo>
                    <a:pt x="727362" y="304850"/>
                  </a:lnTo>
                  <a:lnTo>
                    <a:pt x="752403" y="227381"/>
                  </a:lnTo>
                  <a:lnTo>
                    <a:pt x="782453" y="150040"/>
                  </a:lnTo>
                  <a:lnTo>
                    <a:pt x="807694" y="72506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33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61017" y="1660627"/>
              <a:ext cx="838200" cy="662940"/>
            </a:xfrm>
            <a:custGeom>
              <a:avLst/>
              <a:gdLst/>
              <a:ahLst/>
              <a:cxnLst/>
              <a:rect l="l" t="t" r="r" b="b"/>
              <a:pathLst>
                <a:path w="838200" h="662939">
                  <a:moveTo>
                    <a:pt x="0" y="662873"/>
                  </a:moveTo>
                  <a:lnTo>
                    <a:pt x="90315" y="658039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704"/>
                  </a:lnTo>
                </a:path>
                <a:path w="838200" h="662939">
                  <a:moveTo>
                    <a:pt x="351077" y="638704"/>
                  </a:moveTo>
                  <a:lnTo>
                    <a:pt x="386301" y="633870"/>
                  </a:lnTo>
                  <a:lnTo>
                    <a:pt x="421326" y="633870"/>
                  </a:lnTo>
                  <a:lnTo>
                    <a:pt x="456383" y="629036"/>
                  </a:lnTo>
                  <a:lnTo>
                    <a:pt x="491641" y="629036"/>
                  </a:lnTo>
                  <a:lnTo>
                    <a:pt x="521691" y="619240"/>
                  </a:lnTo>
                  <a:lnTo>
                    <a:pt x="551740" y="609572"/>
                  </a:lnTo>
                  <a:lnTo>
                    <a:pt x="581990" y="585403"/>
                  </a:lnTo>
                  <a:lnTo>
                    <a:pt x="612039" y="551567"/>
                  </a:lnTo>
                </a:path>
                <a:path w="838200" h="662939">
                  <a:moveTo>
                    <a:pt x="612039" y="551567"/>
                  </a:moveTo>
                  <a:lnTo>
                    <a:pt x="642089" y="503229"/>
                  </a:lnTo>
                  <a:lnTo>
                    <a:pt x="672138" y="445030"/>
                  </a:lnTo>
                  <a:lnTo>
                    <a:pt x="697313" y="377357"/>
                  </a:lnTo>
                  <a:lnTo>
                    <a:pt x="727362" y="304850"/>
                  </a:lnTo>
                  <a:lnTo>
                    <a:pt x="752403" y="227381"/>
                  </a:lnTo>
                  <a:lnTo>
                    <a:pt x="782453" y="150040"/>
                  </a:lnTo>
                  <a:lnTo>
                    <a:pt x="807694" y="72506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61017" y="1646126"/>
              <a:ext cx="838200" cy="662940"/>
            </a:xfrm>
            <a:custGeom>
              <a:avLst/>
              <a:gdLst/>
              <a:ahLst/>
              <a:cxnLst/>
              <a:rect l="l" t="t" r="r" b="b"/>
              <a:pathLst>
                <a:path w="838200" h="662939">
                  <a:moveTo>
                    <a:pt x="0" y="662873"/>
                  </a:moveTo>
                  <a:lnTo>
                    <a:pt x="90315" y="658039"/>
                  </a:lnTo>
                  <a:lnTo>
                    <a:pt x="180630" y="653205"/>
                  </a:lnTo>
                  <a:lnTo>
                    <a:pt x="270945" y="648372"/>
                  </a:lnTo>
                  <a:lnTo>
                    <a:pt x="351077" y="638575"/>
                  </a:lnTo>
                </a:path>
                <a:path w="838200" h="662939">
                  <a:moveTo>
                    <a:pt x="351077" y="638575"/>
                  </a:moveTo>
                  <a:lnTo>
                    <a:pt x="386301" y="633741"/>
                  </a:lnTo>
                  <a:lnTo>
                    <a:pt x="421326" y="633741"/>
                  </a:lnTo>
                  <a:lnTo>
                    <a:pt x="456383" y="628907"/>
                  </a:lnTo>
                  <a:lnTo>
                    <a:pt x="491641" y="628907"/>
                  </a:lnTo>
                  <a:lnTo>
                    <a:pt x="521691" y="619240"/>
                  </a:lnTo>
                  <a:lnTo>
                    <a:pt x="551740" y="609572"/>
                  </a:lnTo>
                  <a:lnTo>
                    <a:pt x="581990" y="585403"/>
                  </a:lnTo>
                  <a:lnTo>
                    <a:pt x="612039" y="551567"/>
                  </a:lnTo>
                </a:path>
                <a:path w="838200" h="662939">
                  <a:moveTo>
                    <a:pt x="612039" y="551567"/>
                  </a:moveTo>
                  <a:lnTo>
                    <a:pt x="642089" y="503229"/>
                  </a:lnTo>
                  <a:lnTo>
                    <a:pt x="672138" y="445030"/>
                  </a:lnTo>
                  <a:lnTo>
                    <a:pt x="697313" y="377357"/>
                  </a:lnTo>
                  <a:lnTo>
                    <a:pt x="727362" y="304721"/>
                  </a:lnTo>
                  <a:lnTo>
                    <a:pt x="752403" y="227381"/>
                  </a:lnTo>
                  <a:lnTo>
                    <a:pt x="782453" y="150040"/>
                  </a:lnTo>
                  <a:lnTo>
                    <a:pt x="807694" y="72506"/>
                  </a:lnTo>
                  <a:lnTo>
                    <a:pt x="837744" y="0"/>
                  </a:lnTo>
                </a:path>
              </a:pathLst>
            </a:custGeom>
            <a:ln w="492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300407" y="5903433"/>
            <a:ext cx="131445" cy="895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00" spc="10" dirty="0">
                <a:latin typeface="Microsoft Sans Serif"/>
                <a:cs typeface="Microsoft Sans Serif"/>
              </a:rPr>
              <a:t>0</a:t>
            </a:r>
            <a:r>
              <a:rPr sz="400" dirty="0">
                <a:latin typeface="Microsoft Sans Serif"/>
                <a:cs typeface="Microsoft Sans Serif"/>
              </a:rPr>
              <a:t>,</a:t>
            </a:r>
            <a:r>
              <a:rPr sz="400" spc="10" dirty="0">
                <a:latin typeface="Microsoft Sans Serif"/>
                <a:cs typeface="Microsoft Sans Serif"/>
              </a:rPr>
              <a:t>0</a:t>
            </a:r>
            <a:r>
              <a:rPr sz="400" spc="15" dirty="0">
                <a:latin typeface="Microsoft Sans Serif"/>
                <a:cs typeface="Microsoft Sans Serif"/>
              </a:rPr>
              <a:t>1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30456" y="4984079"/>
            <a:ext cx="101600" cy="895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00" spc="10" dirty="0">
                <a:latin typeface="Microsoft Sans Serif"/>
                <a:cs typeface="Microsoft Sans Serif"/>
              </a:rPr>
              <a:t>0</a:t>
            </a:r>
            <a:r>
              <a:rPr sz="400" dirty="0">
                <a:latin typeface="Microsoft Sans Serif"/>
                <a:cs typeface="Microsoft Sans Serif"/>
              </a:rPr>
              <a:t>,</a:t>
            </a:r>
            <a:r>
              <a:rPr sz="400" spc="15" dirty="0">
                <a:latin typeface="Microsoft Sans Serif"/>
                <a:cs typeface="Microsoft Sans Serif"/>
              </a:rPr>
              <a:t>1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75697" y="4059987"/>
            <a:ext cx="56515" cy="895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00" spc="15" dirty="0">
                <a:latin typeface="Microsoft Sans Serif"/>
                <a:cs typeface="Microsoft Sans Serif"/>
              </a:rPr>
              <a:t>1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45481" y="3140601"/>
            <a:ext cx="85725" cy="895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00" spc="10" dirty="0">
                <a:latin typeface="Microsoft Sans Serif"/>
                <a:cs typeface="Microsoft Sans Serif"/>
              </a:rPr>
              <a:t>10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15432" y="2216381"/>
            <a:ext cx="115570" cy="895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00" spc="10" dirty="0">
                <a:latin typeface="Microsoft Sans Serif"/>
                <a:cs typeface="Microsoft Sans Serif"/>
              </a:rPr>
              <a:t>100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85382" y="1297188"/>
            <a:ext cx="146050" cy="895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00" spc="10" dirty="0">
                <a:latin typeface="Microsoft Sans Serif"/>
                <a:cs typeface="Microsoft Sans Serif"/>
              </a:rPr>
              <a:t>1000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10755" y="5980773"/>
            <a:ext cx="101600" cy="895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00" spc="10" dirty="0">
                <a:latin typeface="Microsoft Sans Serif"/>
                <a:cs typeface="Microsoft Sans Serif"/>
              </a:rPr>
              <a:t>0</a:t>
            </a:r>
            <a:r>
              <a:rPr sz="400" dirty="0">
                <a:latin typeface="Microsoft Sans Serif"/>
                <a:cs typeface="Microsoft Sans Serif"/>
              </a:rPr>
              <a:t>,</a:t>
            </a:r>
            <a:r>
              <a:rPr sz="400" spc="15" dirty="0">
                <a:latin typeface="Microsoft Sans Serif"/>
                <a:cs typeface="Microsoft Sans Serif"/>
              </a:rPr>
              <a:t>1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308565" y="5980773"/>
            <a:ext cx="56515" cy="895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00" spc="15" dirty="0">
                <a:latin typeface="Microsoft Sans Serif"/>
                <a:cs typeface="Microsoft Sans Serif"/>
              </a:rPr>
              <a:t>1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171317" y="5980773"/>
            <a:ext cx="85725" cy="895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00" spc="10" dirty="0">
                <a:latin typeface="Microsoft Sans Serif"/>
                <a:cs typeface="Microsoft Sans Serif"/>
              </a:rPr>
              <a:t>10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3034069" y="5980773"/>
            <a:ext cx="115570" cy="895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00" spc="10" dirty="0">
                <a:latin typeface="Microsoft Sans Serif"/>
                <a:cs typeface="Microsoft Sans Serif"/>
              </a:rPr>
              <a:t>100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3202224" y="2132405"/>
            <a:ext cx="276225" cy="3034030"/>
          </a:xfrm>
          <a:custGeom>
            <a:avLst/>
            <a:gdLst/>
            <a:ahLst/>
            <a:cxnLst/>
            <a:rect l="l" t="t" r="r" b="b"/>
            <a:pathLst>
              <a:path w="276225" h="3034029">
                <a:moveTo>
                  <a:pt x="0" y="3033685"/>
                </a:moveTo>
                <a:lnTo>
                  <a:pt x="275953" y="3033685"/>
                </a:lnTo>
                <a:lnTo>
                  <a:pt x="275953" y="0"/>
                </a:lnTo>
                <a:lnTo>
                  <a:pt x="0" y="0"/>
                </a:lnTo>
                <a:lnTo>
                  <a:pt x="0" y="3033685"/>
                </a:lnTo>
                <a:close/>
              </a:path>
            </a:pathLst>
          </a:custGeom>
          <a:ln w="50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3204728" y="2101143"/>
            <a:ext cx="281305" cy="304990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340"/>
              </a:spcBef>
            </a:pPr>
            <a:r>
              <a:rPr sz="400" u="sng" spc="10" dirty="0">
                <a:uFill>
                  <a:solidFill>
                    <a:srgbClr val="000080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00008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0.5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5"/>
              </a:spcBef>
            </a:pPr>
            <a:r>
              <a:rPr sz="400" u="sng" spc="10" dirty="0">
                <a:uFill>
                  <a:solidFill>
                    <a:srgbClr val="FF00FF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FF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0.6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0"/>
              </a:spcBef>
            </a:pPr>
            <a:r>
              <a:rPr sz="400" u="sng" spc="10" dirty="0">
                <a:uFill>
                  <a:solidFill>
                    <a:srgbClr val="FFFF00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FFFF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0.7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5"/>
              </a:spcBef>
            </a:pPr>
            <a:r>
              <a:rPr sz="400" u="sng" spc="10" dirty="0">
                <a:uFill>
                  <a:solidFill>
                    <a:srgbClr val="00FFFF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00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0.8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5"/>
              </a:spcBef>
            </a:pPr>
            <a:r>
              <a:rPr sz="400" u="sng" spc="10" dirty="0">
                <a:uFill>
                  <a:solidFill>
                    <a:srgbClr val="800080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80008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1.0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5"/>
              </a:spcBef>
            </a:pPr>
            <a:r>
              <a:rPr sz="400" u="sng" spc="10" dirty="0">
                <a:uFill>
                  <a:solidFill>
                    <a:srgbClr val="800000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8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1.5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4"/>
              </a:spcBef>
            </a:pPr>
            <a:r>
              <a:rPr sz="400" u="sng" spc="10" dirty="0">
                <a:uFill>
                  <a:solidFill>
                    <a:srgbClr val="008080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00808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2.0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0"/>
              </a:spcBef>
            </a:pPr>
            <a:r>
              <a:rPr sz="400" u="sng" spc="10" dirty="0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2.5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5"/>
              </a:spcBef>
            </a:pPr>
            <a:r>
              <a:rPr sz="400" u="sng" spc="10" dirty="0">
                <a:uFill>
                  <a:solidFill>
                    <a:srgbClr val="00CCFF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00CC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3.0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04"/>
              </a:spcBef>
            </a:pPr>
            <a:r>
              <a:rPr sz="400" u="sng" spc="10" dirty="0">
                <a:uFill>
                  <a:solidFill>
                    <a:srgbClr val="CCFFFF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CC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3.5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5"/>
              </a:spcBef>
            </a:pPr>
            <a:r>
              <a:rPr sz="400" u="sng" spc="10" dirty="0">
                <a:uFill>
                  <a:solidFill>
                    <a:srgbClr val="CCFFCC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CCFFCC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4.0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5"/>
              </a:spcBef>
            </a:pPr>
            <a:r>
              <a:rPr sz="400" u="sng" spc="10" dirty="0">
                <a:uFill>
                  <a:solidFill>
                    <a:srgbClr val="FFFF99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FFFF99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4.5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5"/>
              </a:spcBef>
            </a:pPr>
            <a:r>
              <a:rPr sz="400" u="sng" spc="10" dirty="0">
                <a:uFill>
                  <a:solidFill>
                    <a:srgbClr val="99CCFF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99CC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5.0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0"/>
              </a:spcBef>
            </a:pPr>
            <a:r>
              <a:rPr sz="400" u="sng" spc="10" dirty="0">
                <a:uFill>
                  <a:solidFill>
                    <a:srgbClr val="FF99CC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FF99CC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5.5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5"/>
              </a:spcBef>
            </a:pPr>
            <a:r>
              <a:rPr sz="400" u="sng" spc="10" dirty="0">
                <a:uFill>
                  <a:solidFill>
                    <a:srgbClr val="CC99FF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CC99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6.0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5"/>
              </a:spcBef>
            </a:pPr>
            <a:r>
              <a:rPr sz="400" u="sng" spc="10" dirty="0">
                <a:uFill>
                  <a:solidFill>
                    <a:srgbClr val="FFCC99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FFCC99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6.5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5"/>
              </a:spcBef>
            </a:pPr>
            <a:r>
              <a:rPr sz="400" u="sng" spc="10" dirty="0">
                <a:uFill>
                  <a:solidFill>
                    <a:srgbClr val="3366FF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3366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7.0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0"/>
              </a:spcBef>
            </a:pPr>
            <a:r>
              <a:rPr sz="400" u="sng" spc="10" dirty="0">
                <a:uFill>
                  <a:solidFill>
                    <a:srgbClr val="33CCCC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33CCCC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7.5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5"/>
              </a:spcBef>
            </a:pPr>
            <a:r>
              <a:rPr sz="400" u="sng" spc="10" dirty="0">
                <a:uFill>
                  <a:solidFill>
                    <a:srgbClr val="99CC00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99CC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8.0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5"/>
              </a:spcBef>
            </a:pPr>
            <a:r>
              <a:rPr sz="400" u="sng" spc="10" dirty="0">
                <a:uFill>
                  <a:solidFill>
                    <a:srgbClr val="FFCC00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FFCC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8.5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5"/>
              </a:spcBef>
            </a:pPr>
            <a:r>
              <a:rPr sz="400" u="sng" spc="10" dirty="0">
                <a:uFill>
                  <a:solidFill>
                    <a:srgbClr val="FF9900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FF99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9.0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4"/>
              </a:spcBef>
            </a:pPr>
            <a:r>
              <a:rPr sz="400" u="sng" spc="10" dirty="0">
                <a:uFill>
                  <a:solidFill>
                    <a:srgbClr val="FF6600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FF66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9.5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0"/>
              </a:spcBef>
            </a:pPr>
            <a:r>
              <a:rPr sz="400" u="sng" spc="10" dirty="0">
                <a:uFill>
                  <a:solidFill>
                    <a:srgbClr val="666699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666699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10.0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5"/>
              </a:spcBef>
            </a:pPr>
            <a:r>
              <a:rPr sz="400" u="sng" spc="10" dirty="0">
                <a:uFill>
                  <a:solidFill>
                    <a:srgbClr val="959595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959595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10.5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5"/>
              </a:spcBef>
            </a:pPr>
            <a:r>
              <a:rPr sz="400" u="sng" spc="10" dirty="0">
                <a:uFill>
                  <a:solidFill>
                    <a:srgbClr val="003366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003366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11.0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04"/>
              </a:spcBef>
            </a:pPr>
            <a:r>
              <a:rPr sz="400" u="sng" spc="10" dirty="0">
                <a:uFill>
                  <a:solidFill>
                    <a:srgbClr val="339966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339966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11.5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4"/>
              </a:spcBef>
            </a:pPr>
            <a:r>
              <a:rPr sz="400" u="sng" spc="10" dirty="0">
                <a:uFill>
                  <a:solidFill>
                    <a:srgbClr val="003300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0033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12.0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4"/>
              </a:spcBef>
            </a:pPr>
            <a:r>
              <a:rPr sz="400" u="sng" spc="10" dirty="0">
                <a:uFill>
                  <a:solidFill>
                    <a:srgbClr val="333300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3333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12.5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0"/>
              </a:spcBef>
            </a:pPr>
            <a:r>
              <a:rPr sz="400" u="sng" spc="10" dirty="0">
                <a:uFill>
                  <a:solidFill>
                    <a:srgbClr val="993300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9933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13.0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5"/>
              </a:spcBef>
            </a:pPr>
            <a:r>
              <a:rPr sz="400" u="sng" spc="10" dirty="0">
                <a:uFill>
                  <a:solidFill>
                    <a:srgbClr val="993366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993366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13.5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5"/>
              </a:spcBef>
            </a:pPr>
            <a:r>
              <a:rPr sz="400" u="sng" spc="10" dirty="0">
                <a:uFill>
                  <a:solidFill>
                    <a:srgbClr val="333399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333399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14.0</a:t>
            </a:r>
            <a:endParaRPr sz="4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244"/>
              </a:spcBef>
            </a:pPr>
            <a:r>
              <a:rPr sz="400" u="sng" spc="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       </a:t>
            </a:r>
            <a:r>
              <a:rPr sz="400" u="sng" spc="4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14.5</a:t>
            </a:r>
            <a:endParaRPr sz="400">
              <a:latin typeface="Microsoft Sans Serif"/>
              <a:cs typeface="Microsoft Sans Serif"/>
            </a:endParaRPr>
          </a:p>
          <a:p>
            <a:pPr marL="157480">
              <a:lnSpc>
                <a:spcPct val="100000"/>
              </a:lnSpc>
              <a:spcBef>
                <a:spcPts val="240"/>
              </a:spcBef>
            </a:pPr>
            <a:r>
              <a:rPr sz="400" spc="10" dirty="0">
                <a:latin typeface="Microsoft Sans Serif"/>
                <a:cs typeface="Microsoft Sans Serif"/>
              </a:rPr>
              <a:t>15.0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237816" y="1246856"/>
            <a:ext cx="3260725" cy="4882515"/>
          </a:xfrm>
          <a:custGeom>
            <a:avLst/>
            <a:gdLst/>
            <a:ahLst/>
            <a:cxnLst/>
            <a:rect l="l" t="t" r="r" b="b"/>
            <a:pathLst>
              <a:path w="3260725" h="4882515">
                <a:moveTo>
                  <a:pt x="0" y="4882125"/>
                </a:moveTo>
                <a:lnTo>
                  <a:pt x="3260361" y="4882125"/>
                </a:lnTo>
                <a:lnTo>
                  <a:pt x="3260361" y="0"/>
                </a:lnTo>
                <a:lnTo>
                  <a:pt x="0" y="0"/>
                </a:lnTo>
                <a:lnTo>
                  <a:pt x="0" y="4882125"/>
                </a:lnTo>
                <a:close/>
              </a:path>
            </a:pathLst>
          </a:custGeom>
          <a:ln w="49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456" y="292734"/>
            <a:ext cx="56508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Curvas</a:t>
            </a:r>
            <a:r>
              <a:rPr sz="2400" spc="-60" dirty="0"/>
              <a:t> </a:t>
            </a:r>
            <a:r>
              <a:rPr sz="2400" spc="-5" dirty="0"/>
              <a:t>temporizadas</a:t>
            </a:r>
            <a:r>
              <a:rPr sz="2400" spc="-100" dirty="0"/>
              <a:t> </a:t>
            </a:r>
            <a:r>
              <a:rPr sz="2400" dirty="0"/>
              <a:t>IV.</a:t>
            </a:r>
            <a:r>
              <a:rPr sz="2400" spc="-30" dirty="0"/>
              <a:t> </a:t>
            </a:r>
            <a:r>
              <a:rPr sz="2400" dirty="0"/>
              <a:t>Recloser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884021" y="6259169"/>
            <a:ext cx="177990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Microsoft Sans Serif"/>
                <a:cs typeface="Microsoft Sans Serif"/>
              </a:rPr>
              <a:t>Curvas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Cooper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120-142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98467" y="1393951"/>
            <a:ext cx="4822825" cy="31362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5565" indent="-63500">
              <a:lnSpc>
                <a:spcPct val="100000"/>
              </a:lnSpc>
              <a:spcBef>
                <a:spcPts val="105"/>
              </a:spcBef>
              <a:buSzPct val="92857"/>
              <a:buFont typeface="Microsoft Sans Serif"/>
              <a:buChar char="•"/>
              <a:tabLst>
                <a:tab pos="76200" algn="l"/>
              </a:tabLst>
            </a:pPr>
            <a:r>
              <a:rPr sz="1400" b="1" spc="-5" dirty="0">
                <a:latin typeface="Arial"/>
                <a:cs typeface="Arial"/>
              </a:rPr>
              <a:t>Forma </a:t>
            </a:r>
            <a:r>
              <a:rPr sz="1400" b="1" spc="-15" dirty="0">
                <a:latin typeface="Arial"/>
                <a:cs typeface="Arial"/>
              </a:rPr>
              <a:t>4A,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4C,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5,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5/TC,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6,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FX, </a:t>
            </a:r>
            <a:r>
              <a:rPr sz="1400" b="1" spc="-15" dirty="0">
                <a:latin typeface="Arial"/>
                <a:cs typeface="Arial"/>
              </a:rPr>
              <a:t>FXA,</a:t>
            </a:r>
            <a:r>
              <a:rPr sz="1400" b="1" spc="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FXB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Recloser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Control</a:t>
            </a:r>
            <a:endParaRPr sz="1400">
              <a:latin typeface="Arial"/>
              <a:cs typeface="Arial"/>
            </a:endParaRPr>
          </a:p>
          <a:p>
            <a:pPr marL="193675">
              <a:lnSpc>
                <a:spcPct val="100000"/>
              </a:lnSpc>
              <a:spcBef>
                <a:spcPts val="1200"/>
              </a:spcBef>
            </a:pPr>
            <a:r>
              <a:rPr sz="1300" spc="-20" dirty="0">
                <a:latin typeface="Microsoft Sans Serif"/>
                <a:cs typeface="Microsoft Sans Serif"/>
              </a:rPr>
              <a:t>101;102;103;104;105;106;107;111;112;113;114;115;116;117;</a:t>
            </a:r>
            <a:endParaRPr sz="1300">
              <a:latin typeface="Microsoft Sans Serif"/>
              <a:cs typeface="Microsoft Sans Serif"/>
            </a:endParaRPr>
          </a:p>
          <a:p>
            <a:pPr marL="193675">
              <a:lnSpc>
                <a:spcPct val="100000"/>
              </a:lnSpc>
              <a:spcBef>
                <a:spcPts val="5"/>
              </a:spcBef>
            </a:pPr>
            <a:r>
              <a:rPr sz="1300" spc="-10" dirty="0">
                <a:latin typeface="Microsoft Sans Serif"/>
                <a:cs typeface="Microsoft Sans Serif"/>
              </a:rPr>
              <a:t>118;119;120;121;122;131;132;133;134;135;136;137;138;139;</a:t>
            </a:r>
            <a:endParaRPr sz="1300">
              <a:latin typeface="Microsoft Sans Serif"/>
              <a:cs typeface="Microsoft Sans Serif"/>
            </a:endParaRPr>
          </a:p>
          <a:p>
            <a:pPr marL="193675">
              <a:lnSpc>
                <a:spcPct val="100000"/>
              </a:lnSpc>
            </a:pPr>
            <a:r>
              <a:rPr sz="1300" spc="-5" dirty="0">
                <a:latin typeface="Microsoft Sans Serif"/>
                <a:cs typeface="Microsoft Sans Serif"/>
              </a:rPr>
              <a:t>140;141;142;151;152;161;162;163;164;165;200;201;202</a:t>
            </a:r>
            <a:endParaRPr sz="1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75565" indent="-63500">
              <a:lnSpc>
                <a:spcPct val="100000"/>
              </a:lnSpc>
              <a:buSzPct val="92857"/>
              <a:buFont typeface="Microsoft Sans Serif"/>
              <a:buChar char="•"/>
              <a:tabLst>
                <a:tab pos="76200" algn="l"/>
              </a:tabLst>
            </a:pPr>
            <a:r>
              <a:rPr sz="1400" b="1" spc="-10" dirty="0">
                <a:latin typeface="Arial"/>
                <a:cs typeface="Arial"/>
              </a:rPr>
              <a:t>Tipo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R,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5" dirty="0">
                <a:latin typeface="Arial"/>
                <a:cs typeface="Arial"/>
              </a:rPr>
              <a:t>RV,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RX</a:t>
            </a:r>
            <a:endParaRPr sz="1400">
              <a:latin typeface="Arial"/>
              <a:cs typeface="Arial"/>
            </a:endParaRPr>
          </a:p>
          <a:p>
            <a:pPr marL="193675">
              <a:lnSpc>
                <a:spcPct val="100000"/>
              </a:lnSpc>
              <a:spcBef>
                <a:spcPts val="1205"/>
              </a:spcBef>
            </a:pPr>
            <a:r>
              <a:rPr sz="1300" spc="-5" dirty="0">
                <a:latin typeface="Microsoft Sans Serif"/>
                <a:cs typeface="Microsoft Sans Serif"/>
              </a:rPr>
              <a:t>25</a:t>
            </a:r>
            <a:r>
              <a:rPr sz="1300" spc="-5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Amp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(A,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B,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C,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E);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3</a:t>
            </a:r>
            <a:r>
              <a:rPr sz="1300" spc="-5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Amp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(A,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B,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C,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D,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E);</a:t>
            </a:r>
            <a:endParaRPr sz="1300">
              <a:latin typeface="Microsoft Sans Serif"/>
              <a:cs typeface="Microsoft Sans Serif"/>
            </a:endParaRPr>
          </a:p>
          <a:p>
            <a:pPr marL="193675">
              <a:lnSpc>
                <a:spcPct val="100000"/>
              </a:lnSpc>
              <a:spcBef>
                <a:spcPts val="5"/>
              </a:spcBef>
            </a:pPr>
            <a:r>
              <a:rPr sz="1300" spc="-10" dirty="0">
                <a:latin typeface="Microsoft Sans Serif"/>
                <a:cs typeface="Microsoft Sans Serif"/>
              </a:rPr>
              <a:t>50Amp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(A,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B,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C,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E);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70</a:t>
            </a:r>
            <a:r>
              <a:rPr sz="1300" spc="-5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Amp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(A,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B,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C,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D,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E);</a:t>
            </a:r>
            <a:endParaRPr sz="1300">
              <a:latin typeface="Microsoft Sans Serif"/>
              <a:cs typeface="Microsoft Sans Serif"/>
            </a:endParaRPr>
          </a:p>
          <a:p>
            <a:pPr marL="193675">
              <a:lnSpc>
                <a:spcPct val="100000"/>
              </a:lnSpc>
            </a:pPr>
            <a:r>
              <a:rPr sz="1300" spc="-10" dirty="0">
                <a:latin typeface="Microsoft Sans Serif"/>
                <a:cs typeface="Microsoft Sans Serif"/>
              </a:rPr>
              <a:t>100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Amp</a:t>
            </a:r>
            <a:r>
              <a:rPr sz="1300" spc="3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(A,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B,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C,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E);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140</a:t>
            </a:r>
            <a:r>
              <a:rPr sz="1300" spc="-5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Amp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(A,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B,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C,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E);</a:t>
            </a:r>
            <a:endParaRPr sz="1300">
              <a:latin typeface="Microsoft Sans Serif"/>
              <a:cs typeface="Microsoft Sans Serif"/>
            </a:endParaRPr>
          </a:p>
          <a:p>
            <a:pPr marL="193675">
              <a:lnSpc>
                <a:spcPct val="100000"/>
              </a:lnSpc>
            </a:pPr>
            <a:r>
              <a:rPr sz="1300" spc="-10" dirty="0">
                <a:latin typeface="Microsoft Sans Serif"/>
                <a:cs typeface="Microsoft Sans Serif"/>
              </a:rPr>
              <a:t>160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Amp</a:t>
            </a:r>
            <a:r>
              <a:rPr sz="1300" spc="3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(A,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B,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C,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E);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185</a:t>
            </a:r>
            <a:r>
              <a:rPr sz="1300" spc="-5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Amp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(A,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B,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C,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E);</a:t>
            </a:r>
            <a:endParaRPr sz="1300">
              <a:latin typeface="Microsoft Sans Serif"/>
              <a:cs typeface="Microsoft Sans Serif"/>
            </a:endParaRPr>
          </a:p>
          <a:p>
            <a:pPr marL="193675">
              <a:lnSpc>
                <a:spcPct val="100000"/>
              </a:lnSpc>
            </a:pPr>
            <a:r>
              <a:rPr sz="1300" spc="-10" dirty="0">
                <a:latin typeface="Microsoft Sans Serif"/>
                <a:cs typeface="Microsoft Sans Serif"/>
              </a:rPr>
              <a:t>225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Amp</a:t>
            </a:r>
            <a:r>
              <a:rPr sz="1300" spc="3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(A,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B,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C,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E);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280</a:t>
            </a:r>
            <a:r>
              <a:rPr sz="1300" spc="-5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Amp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(A,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B,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C,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E);</a:t>
            </a:r>
            <a:endParaRPr sz="1300">
              <a:latin typeface="Microsoft Sans Serif"/>
              <a:cs typeface="Microsoft Sans Serif"/>
            </a:endParaRPr>
          </a:p>
          <a:p>
            <a:pPr marL="193675">
              <a:lnSpc>
                <a:spcPct val="100000"/>
              </a:lnSpc>
            </a:pPr>
            <a:r>
              <a:rPr sz="1300" spc="-5" dirty="0">
                <a:latin typeface="Microsoft Sans Serif"/>
                <a:cs typeface="Microsoft Sans Serif"/>
              </a:rPr>
              <a:t>280X</a:t>
            </a:r>
            <a:r>
              <a:rPr sz="1300" spc="-5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Amp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(A,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B,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C,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E);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400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Amp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(A,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B,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C,D,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E);</a:t>
            </a:r>
            <a:endParaRPr sz="1300">
              <a:latin typeface="Microsoft Sans Serif"/>
              <a:cs typeface="Microsoft Sans Serif"/>
            </a:endParaRPr>
          </a:p>
          <a:p>
            <a:pPr marL="193675">
              <a:lnSpc>
                <a:spcPct val="100000"/>
              </a:lnSpc>
            </a:pPr>
            <a:r>
              <a:rPr sz="1300" spc="-5" dirty="0">
                <a:latin typeface="Microsoft Sans Serif"/>
                <a:cs typeface="Microsoft Sans Serif"/>
              </a:rPr>
              <a:t>400X</a:t>
            </a:r>
            <a:r>
              <a:rPr sz="1300" spc="-5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Amp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(A,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B,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C,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E);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560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Amp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(A,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B,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C,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D,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E);</a:t>
            </a:r>
            <a:endParaRPr sz="1300">
              <a:latin typeface="Microsoft Sans Serif"/>
              <a:cs typeface="Microsoft Sans Serif"/>
            </a:endParaRPr>
          </a:p>
          <a:p>
            <a:pPr marL="193675">
              <a:lnSpc>
                <a:spcPct val="100000"/>
              </a:lnSpc>
            </a:pPr>
            <a:r>
              <a:rPr sz="1300" spc="-5" dirty="0">
                <a:latin typeface="Microsoft Sans Serif"/>
                <a:cs typeface="Microsoft Sans Serif"/>
              </a:rPr>
              <a:t>560X</a:t>
            </a:r>
            <a:r>
              <a:rPr sz="1300" spc="-6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Amp</a:t>
            </a:r>
            <a:r>
              <a:rPr sz="1300" spc="1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(A,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B,</a:t>
            </a:r>
            <a:r>
              <a:rPr sz="1300" spc="1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C,</a:t>
            </a:r>
            <a:r>
              <a:rPr sz="130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D,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E)</a:t>
            </a:r>
            <a:endParaRPr sz="13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1624" y="1303622"/>
            <a:ext cx="3524108" cy="482992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456" y="292734"/>
            <a:ext cx="58026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Curvas</a:t>
            </a:r>
            <a:r>
              <a:rPr sz="2400" spc="-65" dirty="0"/>
              <a:t> </a:t>
            </a:r>
            <a:r>
              <a:rPr sz="2400" spc="-5" dirty="0"/>
              <a:t>temporizadas.</a:t>
            </a:r>
            <a:r>
              <a:rPr sz="2400" spc="-50" dirty="0"/>
              <a:t> </a:t>
            </a:r>
            <a:r>
              <a:rPr sz="2400" dirty="0"/>
              <a:t>Curvas</a:t>
            </a:r>
            <a:r>
              <a:rPr sz="2400" spc="-80" dirty="0"/>
              <a:t> </a:t>
            </a:r>
            <a:r>
              <a:rPr sz="2400" dirty="0"/>
              <a:t>ANSI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987" y="1264334"/>
            <a:ext cx="7414874" cy="512680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456" y="292734"/>
            <a:ext cx="58026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Curvas</a:t>
            </a:r>
            <a:r>
              <a:rPr sz="2400" spc="-65" dirty="0"/>
              <a:t> </a:t>
            </a:r>
            <a:r>
              <a:rPr sz="2400" spc="-5" dirty="0"/>
              <a:t>temporizadas.</a:t>
            </a:r>
            <a:r>
              <a:rPr sz="2400" spc="-50" dirty="0"/>
              <a:t> </a:t>
            </a:r>
            <a:r>
              <a:rPr sz="2400" dirty="0"/>
              <a:t>Curvas</a:t>
            </a:r>
            <a:r>
              <a:rPr sz="2400" spc="-80" dirty="0"/>
              <a:t> </a:t>
            </a:r>
            <a:r>
              <a:rPr sz="2400" dirty="0"/>
              <a:t>ANSI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5532" y="1338817"/>
            <a:ext cx="4302125" cy="539133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456" y="292734"/>
            <a:ext cx="6076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Curvas</a:t>
            </a:r>
            <a:r>
              <a:rPr sz="2400" spc="-50" dirty="0"/>
              <a:t> </a:t>
            </a:r>
            <a:r>
              <a:rPr sz="2400" spc="-5" dirty="0"/>
              <a:t>temporizadas.</a:t>
            </a:r>
            <a:r>
              <a:rPr sz="2400" spc="-40" dirty="0"/>
              <a:t> </a:t>
            </a:r>
            <a:r>
              <a:rPr sz="2400" spc="-5" dirty="0"/>
              <a:t>Modificadores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530" y="1551821"/>
            <a:ext cx="8366468" cy="424965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80796"/>
            <a:ext cx="3055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185" dirty="0"/>
              <a:t> </a:t>
            </a:r>
            <a:r>
              <a:rPr sz="2400" dirty="0"/>
              <a:t>V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60349" y="1308354"/>
            <a:ext cx="7818755" cy="2788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Comparación</a:t>
            </a:r>
            <a:r>
              <a:rPr sz="1600" b="1" spc="-3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sobreintensidad</a:t>
            </a:r>
            <a:r>
              <a:rPr sz="1600" b="1" spc="-2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tiempo</a:t>
            </a:r>
            <a:r>
              <a:rPr sz="1600" b="1" spc="-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fijo</a:t>
            </a:r>
            <a:r>
              <a:rPr sz="1600" b="1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– tiempo</a:t>
            </a:r>
            <a:r>
              <a:rPr sz="1600" b="1" spc="9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dependiente</a:t>
            </a:r>
            <a:endParaRPr sz="1600">
              <a:latin typeface="Arial"/>
              <a:cs typeface="Arial"/>
            </a:endParaRPr>
          </a:p>
          <a:p>
            <a:pPr marL="387350" marR="26034" indent="-375285">
              <a:lnSpc>
                <a:spcPct val="130000"/>
              </a:lnSpc>
              <a:spcBef>
                <a:spcPts val="570"/>
              </a:spcBef>
              <a:buChar char="•"/>
              <a:tabLst>
                <a:tab pos="387350" algn="l"/>
                <a:tab pos="387985" algn="l"/>
              </a:tabLst>
            </a:pPr>
            <a:r>
              <a:rPr sz="1400" spc="-5" dirty="0">
                <a:latin typeface="Microsoft Sans Serif"/>
                <a:cs typeface="Microsoft Sans Serif"/>
              </a:rPr>
              <a:t>La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relación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intensidades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en el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terminal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cercano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fuente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y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intensidad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al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final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de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línea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viene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dada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por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Zf </a:t>
            </a:r>
            <a:r>
              <a:rPr sz="1400" dirty="0">
                <a:latin typeface="Microsoft Sans Serif"/>
                <a:cs typeface="Microsoft Sans Serif"/>
              </a:rPr>
              <a:t>/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(Zf+Zl)</a:t>
            </a:r>
            <a:endParaRPr sz="1400">
              <a:latin typeface="Microsoft Sans Serif"/>
              <a:cs typeface="Microsoft Sans Serif"/>
            </a:endParaRPr>
          </a:p>
          <a:p>
            <a:pPr marL="777240">
              <a:lnSpc>
                <a:spcPct val="100000"/>
              </a:lnSpc>
              <a:spcBef>
                <a:spcPts val="1060"/>
              </a:spcBef>
            </a:pPr>
            <a:r>
              <a:rPr sz="1400" spc="-15" dirty="0">
                <a:latin typeface="Microsoft Sans Serif"/>
                <a:cs typeface="Microsoft Sans Serif"/>
              </a:rPr>
              <a:t>Zf=Impedancia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fuente</a:t>
            </a:r>
            <a:endParaRPr sz="1400">
              <a:latin typeface="Microsoft Sans Serif"/>
              <a:cs typeface="Microsoft Sans Serif"/>
            </a:endParaRPr>
          </a:p>
          <a:p>
            <a:pPr marL="777240">
              <a:lnSpc>
                <a:spcPct val="100000"/>
              </a:lnSpc>
              <a:spcBef>
                <a:spcPts val="1115"/>
              </a:spcBef>
            </a:pPr>
            <a:r>
              <a:rPr sz="1400" spc="-10" dirty="0">
                <a:latin typeface="Microsoft Sans Serif"/>
                <a:cs typeface="Microsoft Sans Serif"/>
              </a:rPr>
              <a:t>Zl=Impedancia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</a:t>
            </a:r>
            <a:r>
              <a:rPr sz="1400" spc="-15" dirty="0">
                <a:latin typeface="Microsoft Sans Serif"/>
                <a:cs typeface="Microsoft Sans Serif"/>
              </a:rPr>
              <a:t> la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zona</a:t>
            </a:r>
            <a:r>
              <a:rPr sz="1400" spc="-1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protegida</a:t>
            </a:r>
            <a:endParaRPr sz="1400">
              <a:latin typeface="Microsoft Sans Serif"/>
              <a:cs typeface="Microsoft Sans Serif"/>
            </a:endParaRPr>
          </a:p>
          <a:p>
            <a:pPr marL="387350" marR="346075" indent="-375285">
              <a:lnSpc>
                <a:spcPct val="121000"/>
              </a:lnSpc>
              <a:spcBef>
                <a:spcPts val="875"/>
              </a:spcBef>
              <a:buChar char="•"/>
              <a:tabLst>
                <a:tab pos="387350" algn="l"/>
                <a:tab pos="387985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Comparado </a:t>
            </a:r>
            <a:r>
              <a:rPr sz="1400" spc="-15" dirty="0">
                <a:latin typeface="Microsoft Sans Serif"/>
                <a:cs typeface="Microsoft Sans Serif"/>
              </a:rPr>
              <a:t>las curvas </a:t>
            </a:r>
            <a:r>
              <a:rPr sz="1400" dirty="0">
                <a:latin typeface="Microsoft Sans Serif"/>
                <a:cs typeface="Microsoft Sans Serif"/>
              </a:rPr>
              <a:t>de </a:t>
            </a:r>
            <a:r>
              <a:rPr sz="1400" spc="-5" dirty="0">
                <a:latin typeface="Microsoft Sans Serif"/>
                <a:cs typeface="Microsoft Sans Serif"/>
              </a:rPr>
              <a:t>tiempo </a:t>
            </a:r>
            <a:r>
              <a:rPr sz="1400" dirty="0">
                <a:latin typeface="Microsoft Sans Serif"/>
                <a:cs typeface="Microsoft Sans Serif"/>
              </a:rPr>
              <a:t>con </a:t>
            </a:r>
            <a:r>
              <a:rPr sz="1400" spc="-5" dirty="0">
                <a:latin typeface="Microsoft Sans Serif"/>
                <a:cs typeface="Microsoft Sans Serif"/>
              </a:rPr>
              <a:t>el </a:t>
            </a:r>
            <a:r>
              <a:rPr sz="1400" dirty="0">
                <a:latin typeface="Microsoft Sans Serif"/>
                <a:cs typeface="Microsoft Sans Serif"/>
              </a:rPr>
              <a:t>de </a:t>
            </a:r>
            <a:r>
              <a:rPr sz="1400" spc="-5" dirty="0">
                <a:latin typeface="Microsoft Sans Serif"/>
                <a:cs typeface="Microsoft Sans Serif"/>
              </a:rPr>
              <a:t>tiempo </a:t>
            </a:r>
            <a:r>
              <a:rPr sz="1400" spc="-15" dirty="0">
                <a:latin typeface="Microsoft Sans Serif"/>
                <a:cs typeface="Microsoft Sans Serif"/>
              </a:rPr>
              <a:t>definido </a:t>
            </a:r>
            <a:r>
              <a:rPr sz="1400" dirty="0">
                <a:latin typeface="Microsoft Sans Serif"/>
                <a:cs typeface="Microsoft Sans Serif"/>
              </a:rPr>
              <a:t>se </a:t>
            </a:r>
            <a:r>
              <a:rPr sz="1400" spc="-15" dirty="0">
                <a:latin typeface="Microsoft Sans Serif"/>
                <a:cs typeface="Microsoft Sans Serif"/>
              </a:rPr>
              <a:t>observa </a:t>
            </a:r>
            <a:r>
              <a:rPr sz="1400" spc="-5" dirty="0">
                <a:latin typeface="Microsoft Sans Serif"/>
                <a:cs typeface="Microsoft Sans Serif"/>
              </a:rPr>
              <a:t>que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el </a:t>
            </a:r>
            <a:r>
              <a:rPr sz="1400" spc="-5" dirty="0">
                <a:latin typeface="Microsoft Sans Serif"/>
                <a:cs typeface="Microsoft Sans Serif"/>
              </a:rPr>
              <a:t>tiempo </a:t>
            </a:r>
            <a:r>
              <a:rPr sz="1400" spc="-10" dirty="0">
                <a:latin typeface="Microsoft Sans Serif"/>
                <a:cs typeface="Microsoft Sans Serif"/>
              </a:rPr>
              <a:t>de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actuación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es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menor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manteniendo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 </a:t>
            </a:r>
            <a:r>
              <a:rPr sz="1400" spc="-15" dirty="0">
                <a:latin typeface="Microsoft Sans Serif"/>
                <a:cs typeface="Microsoft Sans Serif"/>
              </a:rPr>
              <a:t>selectividad.</a:t>
            </a:r>
            <a:endParaRPr sz="1400">
              <a:latin typeface="Microsoft Sans Serif"/>
              <a:cs typeface="Microsoft Sans Serif"/>
            </a:endParaRPr>
          </a:p>
          <a:p>
            <a:pPr marL="387350" marR="5080">
              <a:lnSpc>
                <a:spcPct val="101400"/>
              </a:lnSpc>
              <a:spcBef>
                <a:spcPts val="675"/>
              </a:spcBef>
            </a:pPr>
            <a:r>
              <a:rPr sz="1400" dirty="0">
                <a:latin typeface="Microsoft Sans Serif"/>
                <a:cs typeface="Microsoft Sans Serif"/>
              </a:rPr>
              <a:t>En </a:t>
            </a:r>
            <a:r>
              <a:rPr sz="1400" spc="-5" dirty="0">
                <a:latin typeface="Microsoft Sans Serif"/>
                <a:cs typeface="Microsoft Sans Serif"/>
              </a:rPr>
              <a:t>el </a:t>
            </a:r>
            <a:r>
              <a:rPr sz="1400" dirty="0">
                <a:latin typeface="Microsoft Sans Serif"/>
                <a:cs typeface="Microsoft Sans Serif"/>
              </a:rPr>
              <a:t>caso </a:t>
            </a:r>
            <a:r>
              <a:rPr sz="1400" spc="-15" dirty="0">
                <a:latin typeface="Microsoft Sans Serif"/>
                <a:cs typeface="Microsoft Sans Serif"/>
              </a:rPr>
              <a:t>expuesto los relés </a:t>
            </a:r>
            <a:r>
              <a:rPr sz="1400" spc="-5" dirty="0">
                <a:latin typeface="Microsoft Sans Serif"/>
                <a:cs typeface="Microsoft Sans Serif"/>
              </a:rPr>
              <a:t>de </a:t>
            </a:r>
            <a:r>
              <a:rPr sz="1400" spc="-15" dirty="0">
                <a:latin typeface="Microsoft Sans Serif"/>
                <a:cs typeface="Microsoft Sans Serif"/>
              </a:rPr>
              <a:t>las </a:t>
            </a:r>
            <a:r>
              <a:rPr sz="1400" dirty="0">
                <a:latin typeface="Microsoft Sans Serif"/>
                <a:cs typeface="Microsoft Sans Serif"/>
              </a:rPr>
              <a:t>cercanías </a:t>
            </a:r>
            <a:r>
              <a:rPr sz="1400" spc="-15" dirty="0">
                <a:latin typeface="Microsoft Sans Serif"/>
                <a:cs typeface="Microsoft Sans Serif"/>
              </a:rPr>
              <a:t>del generador </a:t>
            </a:r>
            <a:r>
              <a:rPr sz="1400" dirty="0">
                <a:latin typeface="Microsoft Sans Serif"/>
                <a:cs typeface="Microsoft Sans Serif"/>
              </a:rPr>
              <a:t>funcionarían </a:t>
            </a:r>
            <a:r>
              <a:rPr sz="1400" spc="-5" dirty="0">
                <a:latin typeface="Microsoft Sans Serif"/>
                <a:cs typeface="Microsoft Sans Serif"/>
              </a:rPr>
              <a:t>como </a:t>
            </a:r>
            <a:r>
              <a:rPr sz="1400" spc="-15" dirty="0">
                <a:latin typeface="Microsoft Sans Serif"/>
                <a:cs typeface="Microsoft Sans Serif"/>
              </a:rPr>
              <a:t>relés </a:t>
            </a:r>
            <a:r>
              <a:rPr sz="1400" spc="-5" dirty="0">
                <a:latin typeface="Microsoft Sans Serif"/>
                <a:cs typeface="Microsoft Sans Serif"/>
              </a:rPr>
              <a:t>de </a:t>
            </a:r>
            <a:r>
              <a:rPr sz="1400" spc="-15" dirty="0">
                <a:latin typeface="Microsoft Sans Serif"/>
                <a:cs typeface="Microsoft Sans Serif"/>
              </a:rPr>
              <a:t>apoyo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 los</a:t>
            </a:r>
            <a:r>
              <a:rPr sz="1400" spc="-10" dirty="0">
                <a:latin typeface="Microsoft Sans Serif"/>
                <a:cs typeface="Microsoft Sans Serif"/>
              </a:rPr>
              <a:t> más</a:t>
            </a:r>
            <a:r>
              <a:rPr sz="1400" spc="-5" dirty="0">
                <a:latin typeface="Microsoft Sans Serif"/>
                <a:cs typeface="Microsoft Sans Serif"/>
              </a:rPr>
              <a:t> lejanos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en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el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caso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que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estos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no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actuaran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o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no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se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abriera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algún</a:t>
            </a:r>
            <a:r>
              <a:rPr sz="1400" spc="-10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interruptor.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82737" y="4501578"/>
            <a:ext cx="6026150" cy="1711960"/>
            <a:chOff x="1582737" y="4501578"/>
            <a:chExt cx="6026150" cy="1711960"/>
          </a:xfrm>
        </p:grpSpPr>
        <p:sp>
          <p:nvSpPr>
            <p:cNvPr id="5" name="object 5"/>
            <p:cNvSpPr/>
            <p:nvPr/>
          </p:nvSpPr>
          <p:spPr>
            <a:xfrm>
              <a:off x="2433192" y="4503165"/>
              <a:ext cx="2441575" cy="739140"/>
            </a:xfrm>
            <a:custGeom>
              <a:avLst/>
              <a:gdLst/>
              <a:ahLst/>
              <a:cxnLst/>
              <a:rect l="l" t="t" r="r" b="b"/>
              <a:pathLst>
                <a:path w="2441575" h="739139">
                  <a:moveTo>
                    <a:pt x="0" y="739139"/>
                  </a:moveTo>
                  <a:lnTo>
                    <a:pt x="92963" y="737615"/>
                  </a:lnTo>
                  <a:lnTo>
                    <a:pt x="184404" y="734567"/>
                  </a:lnTo>
                  <a:lnTo>
                    <a:pt x="274319" y="731519"/>
                  </a:lnTo>
                  <a:lnTo>
                    <a:pt x="362712" y="728471"/>
                  </a:lnTo>
                  <a:lnTo>
                    <a:pt x="448056" y="725423"/>
                  </a:lnTo>
                  <a:lnTo>
                    <a:pt x="531876" y="719327"/>
                  </a:lnTo>
                  <a:lnTo>
                    <a:pt x="614171" y="714755"/>
                  </a:lnTo>
                  <a:lnTo>
                    <a:pt x="694944" y="710183"/>
                  </a:lnTo>
                  <a:lnTo>
                    <a:pt x="774192" y="704087"/>
                  </a:lnTo>
                  <a:lnTo>
                    <a:pt x="926592" y="691895"/>
                  </a:lnTo>
                  <a:lnTo>
                    <a:pt x="999744" y="684275"/>
                  </a:lnTo>
                  <a:lnTo>
                    <a:pt x="1071371" y="678179"/>
                  </a:lnTo>
                  <a:lnTo>
                    <a:pt x="1139952" y="669035"/>
                  </a:lnTo>
                  <a:lnTo>
                    <a:pt x="1208532" y="661415"/>
                  </a:lnTo>
                  <a:lnTo>
                    <a:pt x="1339595" y="643127"/>
                  </a:lnTo>
                  <a:lnTo>
                    <a:pt x="1400556" y="633983"/>
                  </a:lnTo>
                  <a:lnTo>
                    <a:pt x="1461516" y="623315"/>
                  </a:lnTo>
                  <a:lnTo>
                    <a:pt x="1520952" y="614171"/>
                  </a:lnTo>
                  <a:lnTo>
                    <a:pt x="1577340" y="601979"/>
                  </a:lnTo>
                  <a:lnTo>
                    <a:pt x="1632204" y="591311"/>
                  </a:lnTo>
                  <a:lnTo>
                    <a:pt x="1685544" y="579119"/>
                  </a:lnTo>
                  <a:lnTo>
                    <a:pt x="1737359" y="566927"/>
                  </a:lnTo>
                  <a:lnTo>
                    <a:pt x="1787652" y="554735"/>
                  </a:lnTo>
                  <a:lnTo>
                    <a:pt x="1834895" y="541019"/>
                  </a:lnTo>
                  <a:lnTo>
                    <a:pt x="1880616" y="527303"/>
                  </a:lnTo>
                  <a:lnTo>
                    <a:pt x="1924811" y="513587"/>
                  </a:lnTo>
                  <a:lnTo>
                    <a:pt x="1967483" y="499871"/>
                  </a:lnTo>
                  <a:lnTo>
                    <a:pt x="2046732" y="469391"/>
                  </a:lnTo>
                  <a:lnTo>
                    <a:pt x="2083308" y="454151"/>
                  </a:lnTo>
                  <a:lnTo>
                    <a:pt x="2118360" y="437387"/>
                  </a:lnTo>
                  <a:lnTo>
                    <a:pt x="2183892" y="403859"/>
                  </a:lnTo>
                  <a:lnTo>
                    <a:pt x="2241804" y="368807"/>
                  </a:lnTo>
                  <a:lnTo>
                    <a:pt x="2292096" y="332231"/>
                  </a:lnTo>
                  <a:lnTo>
                    <a:pt x="2334768" y="294131"/>
                  </a:lnTo>
                  <a:lnTo>
                    <a:pt x="2369820" y="254507"/>
                  </a:lnTo>
                  <a:lnTo>
                    <a:pt x="2410968" y="190499"/>
                  </a:lnTo>
                  <a:lnTo>
                    <a:pt x="2427732" y="144779"/>
                  </a:lnTo>
                  <a:lnTo>
                    <a:pt x="2438399" y="99059"/>
                  </a:lnTo>
                  <a:lnTo>
                    <a:pt x="2441447" y="76199"/>
                  </a:lnTo>
                  <a:lnTo>
                    <a:pt x="2441447" y="50291"/>
                  </a:lnTo>
                  <a:lnTo>
                    <a:pt x="2439923" y="25907"/>
                  </a:lnTo>
                  <a:lnTo>
                    <a:pt x="2436876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33192" y="5020500"/>
              <a:ext cx="0" cy="1032510"/>
            </a:xfrm>
            <a:custGeom>
              <a:avLst/>
              <a:gdLst/>
              <a:ahLst/>
              <a:cxnLst/>
              <a:rect l="l" t="t" r="r" b="b"/>
              <a:pathLst>
                <a:path h="1032510">
                  <a:moveTo>
                    <a:pt x="0" y="0"/>
                  </a:moveTo>
                  <a:lnTo>
                    <a:pt x="0" y="1031887"/>
                  </a:lnTo>
                </a:path>
              </a:pathLst>
            </a:custGeom>
            <a:ln w="3175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20416" y="5906833"/>
              <a:ext cx="77622" cy="2986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358516" y="5981458"/>
              <a:ext cx="1478280" cy="147955"/>
            </a:xfrm>
            <a:custGeom>
              <a:avLst/>
              <a:gdLst/>
              <a:ahLst/>
              <a:cxnLst/>
              <a:rect l="l" t="t" r="r" b="b"/>
              <a:pathLst>
                <a:path w="1478279" h="147954">
                  <a:moveTo>
                    <a:pt x="0" y="74676"/>
                  </a:moveTo>
                  <a:lnTo>
                    <a:pt x="886968" y="74676"/>
                  </a:lnTo>
                </a:path>
                <a:path w="1478279" h="147954">
                  <a:moveTo>
                    <a:pt x="1330452" y="147828"/>
                  </a:moveTo>
                  <a:lnTo>
                    <a:pt x="1478280" y="147828"/>
                  </a:lnTo>
                  <a:lnTo>
                    <a:pt x="1478280" y="0"/>
                  </a:lnTo>
                  <a:lnTo>
                    <a:pt x="1330452" y="0"/>
                  </a:lnTo>
                  <a:lnTo>
                    <a:pt x="1330452" y="14782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41141" y="5908306"/>
              <a:ext cx="0" cy="295910"/>
            </a:xfrm>
            <a:custGeom>
              <a:avLst/>
              <a:gdLst/>
              <a:ahLst/>
              <a:cxnLst/>
              <a:rect l="l" t="t" r="r" b="b"/>
              <a:pathLst>
                <a:path h="295910">
                  <a:moveTo>
                    <a:pt x="0" y="0"/>
                  </a:moveTo>
                  <a:lnTo>
                    <a:pt x="0" y="295655"/>
                  </a:lnTo>
                </a:path>
              </a:pathLst>
            </a:custGeom>
            <a:ln w="18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36797" y="5981458"/>
              <a:ext cx="1477010" cy="147955"/>
            </a:xfrm>
            <a:custGeom>
              <a:avLst/>
              <a:gdLst/>
              <a:ahLst/>
              <a:cxnLst/>
              <a:rect l="l" t="t" r="r" b="b"/>
              <a:pathLst>
                <a:path w="1477010" h="147954">
                  <a:moveTo>
                    <a:pt x="0" y="74676"/>
                  </a:moveTo>
                  <a:lnTo>
                    <a:pt x="1033272" y="74676"/>
                  </a:lnTo>
                </a:path>
                <a:path w="1477010" h="147954">
                  <a:moveTo>
                    <a:pt x="1033272" y="147828"/>
                  </a:moveTo>
                  <a:lnTo>
                    <a:pt x="1181100" y="147828"/>
                  </a:lnTo>
                  <a:lnTo>
                    <a:pt x="1181100" y="0"/>
                  </a:lnTo>
                  <a:lnTo>
                    <a:pt x="1033272" y="0"/>
                  </a:lnTo>
                  <a:lnTo>
                    <a:pt x="1033272" y="147828"/>
                  </a:lnTo>
                  <a:close/>
                </a:path>
                <a:path w="1477010" h="147954">
                  <a:moveTo>
                    <a:pt x="1181100" y="74676"/>
                  </a:moveTo>
                  <a:lnTo>
                    <a:pt x="1476755" y="7467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65725" y="5908306"/>
              <a:ext cx="0" cy="295910"/>
            </a:xfrm>
            <a:custGeom>
              <a:avLst/>
              <a:gdLst/>
              <a:ahLst/>
              <a:cxnLst/>
              <a:rect l="l" t="t" r="r" b="b"/>
              <a:pathLst>
                <a:path h="295910">
                  <a:moveTo>
                    <a:pt x="0" y="0"/>
                  </a:moveTo>
                  <a:lnTo>
                    <a:pt x="0" y="295655"/>
                  </a:lnTo>
                </a:path>
              </a:pathLst>
            </a:custGeom>
            <a:ln w="18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13553" y="5981458"/>
              <a:ext cx="1329055" cy="147955"/>
            </a:xfrm>
            <a:custGeom>
              <a:avLst/>
              <a:gdLst/>
              <a:ahLst/>
              <a:cxnLst/>
              <a:rect l="l" t="t" r="r" b="b"/>
              <a:pathLst>
                <a:path w="1329054" h="147954">
                  <a:moveTo>
                    <a:pt x="0" y="147828"/>
                  </a:moveTo>
                  <a:lnTo>
                    <a:pt x="147827" y="147828"/>
                  </a:lnTo>
                  <a:lnTo>
                    <a:pt x="147827" y="0"/>
                  </a:lnTo>
                  <a:lnTo>
                    <a:pt x="0" y="0"/>
                  </a:lnTo>
                  <a:lnTo>
                    <a:pt x="0" y="147828"/>
                  </a:lnTo>
                  <a:close/>
                </a:path>
                <a:path w="1329054" h="147954">
                  <a:moveTo>
                    <a:pt x="147827" y="74676"/>
                  </a:moveTo>
                  <a:lnTo>
                    <a:pt x="1181100" y="74676"/>
                  </a:lnTo>
                </a:path>
                <a:path w="1329054" h="147954">
                  <a:moveTo>
                    <a:pt x="1181100" y="147828"/>
                  </a:moveTo>
                  <a:lnTo>
                    <a:pt x="1328927" y="147828"/>
                  </a:lnTo>
                  <a:lnTo>
                    <a:pt x="1328927" y="0"/>
                  </a:lnTo>
                  <a:lnTo>
                    <a:pt x="1181100" y="0"/>
                  </a:lnTo>
                  <a:lnTo>
                    <a:pt x="1181100" y="14782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90309" y="5908306"/>
              <a:ext cx="0" cy="295910"/>
            </a:xfrm>
            <a:custGeom>
              <a:avLst/>
              <a:gdLst/>
              <a:ahLst/>
              <a:cxnLst/>
              <a:rect l="l" t="t" r="r" b="b"/>
              <a:pathLst>
                <a:path h="295910">
                  <a:moveTo>
                    <a:pt x="0" y="0"/>
                  </a:moveTo>
                  <a:lnTo>
                    <a:pt x="0" y="295655"/>
                  </a:lnTo>
                </a:path>
              </a:pathLst>
            </a:custGeom>
            <a:ln w="18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45485" y="5981458"/>
              <a:ext cx="4209415" cy="147955"/>
            </a:xfrm>
            <a:custGeom>
              <a:avLst/>
              <a:gdLst/>
              <a:ahLst/>
              <a:cxnLst/>
              <a:rect l="l" t="t" r="r" b="b"/>
              <a:pathLst>
                <a:path w="4209415" h="147954">
                  <a:moveTo>
                    <a:pt x="3396995" y="74676"/>
                  </a:moveTo>
                  <a:lnTo>
                    <a:pt x="3692651" y="74676"/>
                  </a:lnTo>
                </a:path>
                <a:path w="4209415" h="147954">
                  <a:moveTo>
                    <a:pt x="3692651" y="147828"/>
                  </a:moveTo>
                  <a:lnTo>
                    <a:pt x="3840479" y="147828"/>
                  </a:lnTo>
                  <a:lnTo>
                    <a:pt x="3840479" y="0"/>
                  </a:lnTo>
                  <a:lnTo>
                    <a:pt x="3692651" y="0"/>
                  </a:lnTo>
                  <a:lnTo>
                    <a:pt x="3692651" y="147828"/>
                  </a:lnTo>
                  <a:close/>
                </a:path>
                <a:path w="4209415" h="147954">
                  <a:moveTo>
                    <a:pt x="3840480" y="74676"/>
                  </a:moveTo>
                  <a:lnTo>
                    <a:pt x="4209288" y="74676"/>
                  </a:lnTo>
                </a:path>
                <a:path w="4209415" h="147954">
                  <a:moveTo>
                    <a:pt x="0" y="147828"/>
                  </a:moveTo>
                  <a:lnTo>
                    <a:pt x="147827" y="147828"/>
                  </a:lnTo>
                  <a:lnTo>
                    <a:pt x="147827" y="0"/>
                  </a:lnTo>
                  <a:lnTo>
                    <a:pt x="0" y="0"/>
                  </a:lnTo>
                  <a:lnTo>
                    <a:pt x="0" y="147828"/>
                  </a:lnTo>
                  <a:close/>
                </a:path>
                <a:path w="4209415" h="147954">
                  <a:moveTo>
                    <a:pt x="443484" y="74676"/>
                  </a:moveTo>
                  <a:lnTo>
                    <a:pt x="147827" y="7467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41141" y="5020500"/>
              <a:ext cx="0" cy="1032510"/>
            </a:xfrm>
            <a:custGeom>
              <a:avLst/>
              <a:gdLst/>
              <a:ahLst/>
              <a:cxnLst/>
              <a:rect l="l" t="t" r="r" b="b"/>
              <a:pathLst>
                <a:path h="1032510">
                  <a:moveTo>
                    <a:pt x="0" y="0"/>
                  </a:moveTo>
                  <a:lnTo>
                    <a:pt x="0" y="1031887"/>
                  </a:lnTo>
                </a:path>
              </a:pathLst>
            </a:custGeom>
            <a:ln w="3175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65725" y="5168328"/>
              <a:ext cx="0" cy="736600"/>
            </a:xfrm>
            <a:custGeom>
              <a:avLst/>
              <a:gdLst/>
              <a:ahLst/>
              <a:cxnLst/>
              <a:rect l="l" t="t" r="r" b="b"/>
              <a:pathLst>
                <a:path h="736600">
                  <a:moveTo>
                    <a:pt x="0" y="0"/>
                  </a:moveTo>
                  <a:lnTo>
                    <a:pt x="0" y="736231"/>
                  </a:lnTo>
                </a:path>
              </a:pathLst>
            </a:custGeom>
            <a:ln w="3175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90309" y="5316156"/>
              <a:ext cx="0" cy="582930"/>
            </a:xfrm>
            <a:custGeom>
              <a:avLst/>
              <a:gdLst/>
              <a:ahLst/>
              <a:cxnLst/>
              <a:rect l="l" t="t" r="r" b="b"/>
              <a:pathLst>
                <a:path h="582929">
                  <a:moveTo>
                    <a:pt x="0" y="0"/>
                  </a:moveTo>
                  <a:lnTo>
                    <a:pt x="0" y="582307"/>
                  </a:lnTo>
                </a:path>
              </a:pathLst>
            </a:custGeom>
            <a:ln w="3175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433192" y="5169153"/>
              <a:ext cx="4948555" cy="664845"/>
            </a:xfrm>
            <a:custGeom>
              <a:avLst/>
              <a:gdLst/>
              <a:ahLst/>
              <a:cxnLst/>
              <a:rect l="l" t="t" r="r" b="b"/>
              <a:pathLst>
                <a:path w="4948555" h="664845">
                  <a:moveTo>
                    <a:pt x="0" y="0"/>
                  </a:moveTo>
                  <a:lnTo>
                    <a:pt x="1107947" y="0"/>
                  </a:lnTo>
                </a:path>
                <a:path w="4948555" h="664845">
                  <a:moveTo>
                    <a:pt x="1107947" y="220980"/>
                  </a:moveTo>
                  <a:lnTo>
                    <a:pt x="2732532" y="220980"/>
                  </a:lnTo>
                </a:path>
                <a:path w="4948555" h="664845">
                  <a:moveTo>
                    <a:pt x="2732532" y="443496"/>
                  </a:moveTo>
                  <a:lnTo>
                    <a:pt x="4357115" y="443496"/>
                  </a:lnTo>
                </a:path>
                <a:path w="4948555" h="664845">
                  <a:moveTo>
                    <a:pt x="4357115" y="664476"/>
                  </a:moveTo>
                  <a:lnTo>
                    <a:pt x="4948428" y="664476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541141" y="4798821"/>
              <a:ext cx="4066540" cy="962025"/>
            </a:xfrm>
            <a:custGeom>
              <a:avLst/>
              <a:gdLst/>
              <a:ahLst/>
              <a:cxnLst/>
              <a:rect l="l" t="t" r="r" b="b"/>
              <a:pathLst>
                <a:path w="4066540" h="962025">
                  <a:moveTo>
                    <a:pt x="0" y="739139"/>
                  </a:moveTo>
                  <a:lnTo>
                    <a:pt x="92963" y="737615"/>
                  </a:lnTo>
                  <a:lnTo>
                    <a:pt x="184404" y="734567"/>
                  </a:lnTo>
                  <a:lnTo>
                    <a:pt x="274320" y="731519"/>
                  </a:lnTo>
                  <a:lnTo>
                    <a:pt x="362712" y="728471"/>
                  </a:lnTo>
                  <a:lnTo>
                    <a:pt x="448056" y="725423"/>
                  </a:lnTo>
                  <a:lnTo>
                    <a:pt x="531876" y="719327"/>
                  </a:lnTo>
                  <a:lnTo>
                    <a:pt x="614172" y="714755"/>
                  </a:lnTo>
                  <a:lnTo>
                    <a:pt x="694944" y="710183"/>
                  </a:lnTo>
                  <a:lnTo>
                    <a:pt x="774192" y="704087"/>
                  </a:lnTo>
                  <a:lnTo>
                    <a:pt x="926592" y="691895"/>
                  </a:lnTo>
                  <a:lnTo>
                    <a:pt x="999744" y="684275"/>
                  </a:lnTo>
                  <a:lnTo>
                    <a:pt x="1071372" y="676655"/>
                  </a:lnTo>
                  <a:lnTo>
                    <a:pt x="1208532" y="661415"/>
                  </a:lnTo>
                  <a:lnTo>
                    <a:pt x="1339596" y="643127"/>
                  </a:lnTo>
                  <a:lnTo>
                    <a:pt x="1400556" y="633983"/>
                  </a:lnTo>
                  <a:lnTo>
                    <a:pt x="1461516" y="623315"/>
                  </a:lnTo>
                  <a:lnTo>
                    <a:pt x="1520952" y="612647"/>
                  </a:lnTo>
                  <a:lnTo>
                    <a:pt x="1577339" y="601979"/>
                  </a:lnTo>
                  <a:lnTo>
                    <a:pt x="1632204" y="591311"/>
                  </a:lnTo>
                  <a:lnTo>
                    <a:pt x="1685544" y="579119"/>
                  </a:lnTo>
                  <a:lnTo>
                    <a:pt x="1737360" y="566927"/>
                  </a:lnTo>
                  <a:lnTo>
                    <a:pt x="1787652" y="554735"/>
                  </a:lnTo>
                  <a:lnTo>
                    <a:pt x="1834896" y="541019"/>
                  </a:lnTo>
                  <a:lnTo>
                    <a:pt x="1880616" y="527303"/>
                  </a:lnTo>
                  <a:lnTo>
                    <a:pt x="1924812" y="513587"/>
                  </a:lnTo>
                  <a:lnTo>
                    <a:pt x="1967484" y="499871"/>
                  </a:lnTo>
                  <a:lnTo>
                    <a:pt x="2046732" y="469391"/>
                  </a:lnTo>
                  <a:lnTo>
                    <a:pt x="2083308" y="454151"/>
                  </a:lnTo>
                  <a:lnTo>
                    <a:pt x="2118360" y="437387"/>
                  </a:lnTo>
                  <a:lnTo>
                    <a:pt x="2183892" y="403859"/>
                  </a:lnTo>
                  <a:lnTo>
                    <a:pt x="2241804" y="368807"/>
                  </a:lnTo>
                  <a:lnTo>
                    <a:pt x="2292096" y="332231"/>
                  </a:lnTo>
                  <a:lnTo>
                    <a:pt x="2334768" y="294131"/>
                  </a:lnTo>
                  <a:lnTo>
                    <a:pt x="2369820" y="254507"/>
                  </a:lnTo>
                  <a:lnTo>
                    <a:pt x="2398776" y="211835"/>
                  </a:lnTo>
                  <a:lnTo>
                    <a:pt x="2420112" y="167639"/>
                  </a:lnTo>
                  <a:lnTo>
                    <a:pt x="2433828" y="123443"/>
                  </a:lnTo>
                  <a:lnTo>
                    <a:pt x="2441448" y="76200"/>
                  </a:lnTo>
                  <a:lnTo>
                    <a:pt x="2441448" y="50291"/>
                  </a:lnTo>
                  <a:lnTo>
                    <a:pt x="2439924" y="25907"/>
                  </a:lnTo>
                  <a:lnTo>
                    <a:pt x="2436876" y="0"/>
                  </a:lnTo>
                </a:path>
                <a:path w="4066540" h="962025">
                  <a:moveTo>
                    <a:pt x="1624584" y="961656"/>
                  </a:moveTo>
                  <a:lnTo>
                    <a:pt x="1810512" y="955560"/>
                  </a:lnTo>
                  <a:lnTo>
                    <a:pt x="1898904" y="954036"/>
                  </a:lnTo>
                  <a:lnTo>
                    <a:pt x="1987296" y="950988"/>
                  </a:lnTo>
                  <a:lnTo>
                    <a:pt x="2157984" y="941844"/>
                  </a:lnTo>
                  <a:lnTo>
                    <a:pt x="2238756" y="937272"/>
                  </a:lnTo>
                  <a:lnTo>
                    <a:pt x="2319528" y="931176"/>
                  </a:lnTo>
                  <a:lnTo>
                    <a:pt x="2398776" y="925080"/>
                  </a:lnTo>
                  <a:lnTo>
                    <a:pt x="2474976" y="920508"/>
                  </a:lnTo>
                  <a:lnTo>
                    <a:pt x="2551176" y="912888"/>
                  </a:lnTo>
                  <a:lnTo>
                    <a:pt x="2624328" y="905268"/>
                  </a:lnTo>
                  <a:lnTo>
                    <a:pt x="2695956" y="899172"/>
                  </a:lnTo>
                  <a:lnTo>
                    <a:pt x="2764536" y="891552"/>
                  </a:lnTo>
                  <a:lnTo>
                    <a:pt x="2833116" y="882408"/>
                  </a:lnTo>
                  <a:lnTo>
                    <a:pt x="2898648" y="874788"/>
                  </a:lnTo>
                  <a:lnTo>
                    <a:pt x="2964180" y="864120"/>
                  </a:lnTo>
                  <a:lnTo>
                    <a:pt x="3026664" y="856500"/>
                  </a:lnTo>
                  <a:lnTo>
                    <a:pt x="3087624" y="844308"/>
                  </a:lnTo>
                  <a:lnTo>
                    <a:pt x="3145536" y="835164"/>
                  </a:lnTo>
                  <a:lnTo>
                    <a:pt x="3201924" y="824496"/>
                  </a:lnTo>
                  <a:lnTo>
                    <a:pt x="3256788" y="812304"/>
                  </a:lnTo>
                  <a:lnTo>
                    <a:pt x="3310128" y="800112"/>
                  </a:lnTo>
                  <a:lnTo>
                    <a:pt x="3361943" y="789444"/>
                  </a:lnTo>
                  <a:lnTo>
                    <a:pt x="3412236" y="775728"/>
                  </a:lnTo>
                  <a:lnTo>
                    <a:pt x="3461004" y="763536"/>
                  </a:lnTo>
                  <a:lnTo>
                    <a:pt x="3549395" y="736091"/>
                  </a:lnTo>
                  <a:lnTo>
                    <a:pt x="3592067" y="722375"/>
                  </a:lnTo>
                  <a:lnTo>
                    <a:pt x="3633216" y="707135"/>
                  </a:lnTo>
                  <a:lnTo>
                    <a:pt x="3672840" y="691895"/>
                  </a:lnTo>
                  <a:lnTo>
                    <a:pt x="3707891" y="675131"/>
                  </a:lnTo>
                  <a:lnTo>
                    <a:pt x="3744467" y="659891"/>
                  </a:lnTo>
                  <a:lnTo>
                    <a:pt x="3838956" y="609599"/>
                  </a:lnTo>
                  <a:lnTo>
                    <a:pt x="3892295" y="573023"/>
                  </a:lnTo>
                  <a:lnTo>
                    <a:pt x="3939540" y="534923"/>
                  </a:lnTo>
                  <a:lnTo>
                    <a:pt x="3977640" y="496823"/>
                  </a:lnTo>
                  <a:lnTo>
                    <a:pt x="4011167" y="454151"/>
                  </a:lnTo>
                  <a:lnTo>
                    <a:pt x="4035552" y="411479"/>
                  </a:lnTo>
                  <a:lnTo>
                    <a:pt x="4053840" y="367283"/>
                  </a:lnTo>
                  <a:lnTo>
                    <a:pt x="4062984" y="320039"/>
                  </a:lnTo>
                  <a:lnTo>
                    <a:pt x="4066032" y="297179"/>
                  </a:lnTo>
                  <a:lnTo>
                    <a:pt x="4066032" y="272795"/>
                  </a:lnTo>
                  <a:lnTo>
                    <a:pt x="4064508" y="248411"/>
                  </a:lnTo>
                  <a:lnTo>
                    <a:pt x="4061460" y="222503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2905" y="5931217"/>
              <a:ext cx="193446" cy="18125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584325" y="5871730"/>
              <a:ext cx="626745" cy="332740"/>
            </a:xfrm>
            <a:custGeom>
              <a:avLst/>
              <a:gdLst/>
              <a:ahLst/>
              <a:cxnLst/>
              <a:rect l="l" t="t" r="r" b="b"/>
              <a:pathLst>
                <a:path w="626744" h="332739">
                  <a:moveTo>
                    <a:pt x="0" y="166115"/>
                  </a:moveTo>
                  <a:lnTo>
                    <a:pt x="0" y="140207"/>
                  </a:lnTo>
                  <a:lnTo>
                    <a:pt x="6096" y="117347"/>
                  </a:lnTo>
                  <a:lnTo>
                    <a:pt x="28956" y="73151"/>
                  </a:lnTo>
                  <a:lnTo>
                    <a:pt x="62483" y="36575"/>
                  </a:lnTo>
                  <a:lnTo>
                    <a:pt x="105156" y="10667"/>
                  </a:lnTo>
                  <a:lnTo>
                    <a:pt x="153924" y="0"/>
                  </a:lnTo>
                  <a:lnTo>
                    <a:pt x="178307" y="0"/>
                  </a:lnTo>
                  <a:lnTo>
                    <a:pt x="225551" y="10667"/>
                  </a:lnTo>
                  <a:lnTo>
                    <a:pt x="268224" y="36575"/>
                  </a:lnTo>
                  <a:lnTo>
                    <a:pt x="303275" y="73151"/>
                  </a:lnTo>
                  <a:lnTo>
                    <a:pt x="324612" y="117347"/>
                  </a:lnTo>
                  <a:lnTo>
                    <a:pt x="332231" y="166115"/>
                  </a:lnTo>
                  <a:lnTo>
                    <a:pt x="329183" y="190499"/>
                  </a:lnTo>
                  <a:lnTo>
                    <a:pt x="315468" y="237743"/>
                  </a:lnTo>
                  <a:lnTo>
                    <a:pt x="286512" y="278891"/>
                  </a:lnTo>
                  <a:lnTo>
                    <a:pt x="248412" y="309371"/>
                  </a:lnTo>
                  <a:lnTo>
                    <a:pt x="202692" y="327659"/>
                  </a:lnTo>
                  <a:lnTo>
                    <a:pt x="178307" y="332231"/>
                  </a:lnTo>
                  <a:lnTo>
                    <a:pt x="153924" y="332231"/>
                  </a:lnTo>
                  <a:lnTo>
                    <a:pt x="105156" y="320039"/>
                  </a:lnTo>
                  <a:lnTo>
                    <a:pt x="62483" y="295655"/>
                  </a:lnTo>
                  <a:lnTo>
                    <a:pt x="28956" y="259079"/>
                  </a:lnTo>
                  <a:lnTo>
                    <a:pt x="6096" y="214883"/>
                  </a:lnTo>
                  <a:lnTo>
                    <a:pt x="0" y="190499"/>
                  </a:lnTo>
                  <a:lnTo>
                    <a:pt x="0" y="166115"/>
                  </a:lnTo>
                </a:path>
                <a:path w="626744" h="332739">
                  <a:moveTo>
                    <a:pt x="332231" y="184403"/>
                  </a:moveTo>
                  <a:lnTo>
                    <a:pt x="626363" y="1844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4112" y="5906833"/>
              <a:ext cx="74574" cy="298602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2113533" y="5318505"/>
            <a:ext cx="28130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650" b="1" spc="-5" dirty="0">
                <a:latin typeface="Arial"/>
                <a:cs typeface="Arial"/>
              </a:rPr>
              <a:t>tie</a:t>
            </a:r>
            <a:r>
              <a:rPr sz="650" b="1" spc="-20" dirty="0">
                <a:latin typeface="Arial"/>
                <a:cs typeface="Arial"/>
              </a:rPr>
              <a:t>m</a:t>
            </a:r>
            <a:r>
              <a:rPr sz="650" b="1" spc="-5" dirty="0">
                <a:latin typeface="Arial"/>
                <a:cs typeface="Arial"/>
              </a:rPr>
              <a:t>po</a:t>
            </a:r>
            <a:endParaRPr sz="6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89377" y="4792471"/>
            <a:ext cx="10160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750" b="1" spc="10" dirty="0">
                <a:latin typeface="Arial"/>
                <a:cs typeface="Arial"/>
              </a:rPr>
              <a:t>t4</a:t>
            </a:r>
            <a:endParaRPr sz="7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34155" y="4830571"/>
            <a:ext cx="10160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750" b="1" spc="10" dirty="0">
                <a:latin typeface="Arial"/>
                <a:cs typeface="Arial"/>
              </a:rPr>
              <a:t>t3</a:t>
            </a:r>
            <a:endParaRPr sz="7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60517" y="4978400"/>
            <a:ext cx="10160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750" b="1" spc="10" dirty="0">
                <a:latin typeface="Arial"/>
                <a:cs typeface="Arial"/>
              </a:rPr>
              <a:t>t2</a:t>
            </a:r>
            <a:endParaRPr sz="7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747002" y="5126177"/>
            <a:ext cx="101600" cy="141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750" b="1" spc="10" dirty="0">
                <a:latin typeface="Arial"/>
                <a:cs typeface="Arial"/>
              </a:rPr>
              <a:t>t1</a:t>
            </a:r>
            <a:endParaRPr sz="7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78953" y="4420882"/>
            <a:ext cx="6779259" cy="2074545"/>
          </a:xfrm>
          <a:custGeom>
            <a:avLst/>
            <a:gdLst/>
            <a:ahLst/>
            <a:cxnLst/>
            <a:rect l="l" t="t" r="r" b="b"/>
            <a:pathLst>
              <a:path w="6779259" h="2074545">
                <a:moveTo>
                  <a:pt x="0" y="2074164"/>
                </a:moveTo>
                <a:lnTo>
                  <a:pt x="6778752" y="2074164"/>
                </a:lnTo>
                <a:lnTo>
                  <a:pt x="6778752" y="0"/>
                </a:lnTo>
                <a:lnTo>
                  <a:pt x="0" y="0"/>
                </a:lnTo>
                <a:lnTo>
                  <a:pt x="0" y="2074164"/>
                </a:lnTo>
                <a:close/>
              </a:path>
            </a:pathLst>
          </a:custGeom>
          <a:ln w="38100">
            <a:solidFill>
              <a:srgbClr val="990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80796"/>
            <a:ext cx="4845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Sobreintensidad.</a:t>
            </a:r>
            <a:r>
              <a:rPr sz="2400" spc="-195" dirty="0"/>
              <a:t> </a:t>
            </a:r>
            <a:r>
              <a:rPr sz="2400" spc="-70" dirty="0"/>
              <a:t>Sensibilidad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0198" y="1881181"/>
            <a:ext cx="8588313" cy="339719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80796"/>
            <a:ext cx="27343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4900" y="1486706"/>
            <a:ext cx="6921460" cy="447703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829" y="1403730"/>
            <a:ext cx="61531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990037"/>
                </a:solidFill>
                <a:latin typeface="Arial"/>
                <a:cs typeface="Arial"/>
              </a:rPr>
              <a:t>Sobreintensidad</a:t>
            </a:r>
            <a:r>
              <a:rPr sz="1600" b="1" spc="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tiempo fijo</a:t>
            </a:r>
            <a:r>
              <a:rPr sz="1600" b="1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–</a:t>
            </a:r>
            <a:r>
              <a:rPr sz="1600" b="1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tiempo dependiente</a:t>
            </a:r>
            <a:r>
              <a:rPr sz="1600" b="1" spc="-2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229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990037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0829" y="1873123"/>
            <a:ext cx="96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Microsoft Sans Serif"/>
                <a:cs typeface="Microsoft Sans Serif"/>
              </a:rPr>
              <a:t>•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0829" y="1840609"/>
            <a:ext cx="8126730" cy="3897629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927100">
              <a:lnSpc>
                <a:spcPct val="100000"/>
              </a:lnSpc>
              <a:spcBef>
                <a:spcPts val="350"/>
              </a:spcBef>
            </a:pPr>
            <a:r>
              <a:rPr sz="1600" spc="-5" dirty="0">
                <a:latin typeface="Microsoft Sans Serif"/>
                <a:cs typeface="Microsoft Sans Serif"/>
              </a:rPr>
              <a:t>Las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intensidades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cortocircuito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comienzo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final</a:t>
            </a:r>
            <a:r>
              <a:rPr sz="1600" spc="-5" dirty="0">
                <a:latin typeface="Microsoft Sans Serif"/>
                <a:cs typeface="Microsoft Sans Serif"/>
              </a:rPr>
              <a:t> 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10" dirty="0">
                <a:latin typeface="Microsoft Sans Serif"/>
                <a:cs typeface="Microsoft Sans Serif"/>
              </a:rPr>
              <a:t> línea</a:t>
            </a:r>
            <a:r>
              <a:rPr sz="1600" spc="-5" dirty="0">
                <a:latin typeface="Microsoft Sans Serif"/>
                <a:cs typeface="Microsoft Sans Serif"/>
              </a:rPr>
              <a:t> siguen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endParaRPr sz="1600">
              <a:latin typeface="Microsoft Sans Serif"/>
              <a:cs typeface="Microsoft Sans Serif"/>
            </a:endParaRPr>
          </a:p>
          <a:p>
            <a:pPr marL="927100">
              <a:lnSpc>
                <a:spcPct val="100000"/>
              </a:lnSpc>
              <a:spcBef>
                <a:spcPts val="254"/>
              </a:spcBef>
            </a:pPr>
            <a:r>
              <a:rPr sz="1600" spc="-5" dirty="0">
                <a:latin typeface="Microsoft Sans Serif"/>
                <a:cs typeface="Microsoft Sans Serif"/>
              </a:rPr>
              <a:t>fórmula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Icc(inicio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línea)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=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E/Zf</a:t>
            </a:r>
            <a:endParaRPr sz="1600">
              <a:latin typeface="Microsoft Sans Serif"/>
              <a:cs typeface="Microsoft Sans Serif"/>
            </a:endParaRPr>
          </a:p>
          <a:p>
            <a:pPr marL="927100">
              <a:lnSpc>
                <a:spcPct val="100000"/>
              </a:lnSpc>
              <a:spcBef>
                <a:spcPts val="780"/>
              </a:spcBef>
            </a:pPr>
            <a:r>
              <a:rPr sz="1600" spc="-5" dirty="0">
                <a:latin typeface="Microsoft Sans Serif"/>
                <a:cs typeface="Microsoft Sans Serif"/>
              </a:rPr>
              <a:t>Icc(final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línea)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=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E/(Zf+Zl)</a:t>
            </a:r>
            <a:endParaRPr sz="1600">
              <a:latin typeface="Microsoft Sans Serif"/>
              <a:cs typeface="Microsoft Sans Serif"/>
            </a:endParaRPr>
          </a:p>
          <a:p>
            <a:pPr marL="387350" marR="5080" algn="just">
              <a:lnSpc>
                <a:spcPct val="90300"/>
              </a:lnSpc>
              <a:spcBef>
                <a:spcPts val="785"/>
              </a:spcBef>
            </a:pPr>
            <a:r>
              <a:rPr sz="1600" b="1" spc="-5" dirty="0">
                <a:latin typeface="Arial"/>
                <a:cs typeface="Arial"/>
              </a:rPr>
              <a:t>Si </a:t>
            </a:r>
            <a:r>
              <a:rPr sz="1600" b="1" spc="-10" dirty="0">
                <a:latin typeface="Arial"/>
                <a:cs typeface="Arial"/>
              </a:rPr>
              <a:t>la </a:t>
            </a:r>
            <a:r>
              <a:rPr sz="1600" b="1" spc="-5" dirty="0">
                <a:latin typeface="Arial"/>
                <a:cs typeface="Arial"/>
              </a:rPr>
              <a:t>Zf es </a:t>
            </a:r>
            <a:r>
              <a:rPr sz="1600" b="1" spc="-10" dirty="0">
                <a:latin typeface="Arial"/>
                <a:cs typeface="Arial"/>
              </a:rPr>
              <a:t>grande la </a:t>
            </a:r>
            <a:r>
              <a:rPr sz="1600" b="1" spc="-5" dirty="0">
                <a:latin typeface="Arial"/>
                <a:cs typeface="Arial"/>
              </a:rPr>
              <a:t>relación Zf/Zf+Zl es próxima a la </a:t>
            </a:r>
            <a:r>
              <a:rPr sz="1600" b="1" spc="-10" dirty="0">
                <a:latin typeface="Arial"/>
                <a:cs typeface="Arial"/>
              </a:rPr>
              <a:t>unidad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No </a:t>
            </a:r>
            <a:r>
              <a:rPr sz="1600" spc="-5" dirty="0">
                <a:latin typeface="Microsoft Sans Serif"/>
                <a:cs typeface="Microsoft Sans Serif"/>
              </a:rPr>
              <a:t>hay </a:t>
            </a:r>
            <a:r>
              <a:rPr sz="1600" dirty="0">
                <a:latin typeface="Microsoft Sans Serif"/>
                <a:cs typeface="Microsoft Sans Serif"/>
              </a:rPr>
              <a:t>gran 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variación </a:t>
            </a:r>
            <a:r>
              <a:rPr sz="1600" spc="-5" dirty="0">
                <a:latin typeface="Microsoft Sans Serif"/>
                <a:cs typeface="Microsoft Sans Serif"/>
              </a:rPr>
              <a:t>entre </a:t>
            </a:r>
            <a:r>
              <a:rPr sz="1600" spc="-10" dirty="0">
                <a:latin typeface="Microsoft Sans Serif"/>
                <a:cs typeface="Microsoft Sans Serif"/>
              </a:rPr>
              <a:t>una </a:t>
            </a:r>
            <a:r>
              <a:rPr sz="1600" spc="-5" dirty="0">
                <a:latin typeface="Microsoft Sans Serif"/>
                <a:cs typeface="Microsoft Sans Serif"/>
              </a:rPr>
              <a:t>falta en </a:t>
            </a:r>
            <a:r>
              <a:rPr sz="1600" spc="-15" dirty="0">
                <a:latin typeface="Microsoft Sans Serif"/>
                <a:cs typeface="Microsoft Sans Serif"/>
              </a:rPr>
              <a:t>el </a:t>
            </a:r>
            <a:r>
              <a:rPr sz="1600" spc="-10" dirty="0">
                <a:latin typeface="Microsoft Sans Serif"/>
                <a:cs typeface="Microsoft Sans Serif"/>
              </a:rPr>
              <a:t>comienzo </a:t>
            </a:r>
            <a:r>
              <a:rPr sz="1600" spc="-5" dirty="0">
                <a:latin typeface="Microsoft Sans Serif"/>
                <a:cs typeface="Microsoft Sans Serif"/>
              </a:rPr>
              <a:t>y en </a:t>
            </a:r>
            <a:r>
              <a:rPr sz="1600" spc="-15" dirty="0">
                <a:latin typeface="Microsoft Sans Serif"/>
                <a:cs typeface="Microsoft Sans Serif"/>
              </a:rPr>
              <a:t>el final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la </a:t>
            </a:r>
            <a:r>
              <a:rPr sz="1600" spc="5" dirty="0">
                <a:latin typeface="Microsoft Sans Serif"/>
                <a:cs typeface="Microsoft Sans Serif"/>
              </a:rPr>
              <a:t>línea </a:t>
            </a:r>
            <a:r>
              <a:rPr sz="1600" spc="-10" dirty="0">
                <a:latin typeface="Microsoft Sans Serif"/>
                <a:cs typeface="Microsoft Sans Serif"/>
              </a:rPr>
              <a:t>por </a:t>
            </a:r>
            <a:r>
              <a:rPr sz="1600" spc="-5" dirty="0">
                <a:latin typeface="Microsoft Sans Serif"/>
                <a:cs typeface="Microsoft Sans Serif"/>
              </a:rPr>
              <a:t>lo </a:t>
            </a:r>
            <a:r>
              <a:rPr sz="1600" spc="-10" dirty="0">
                <a:latin typeface="Microsoft Sans Serif"/>
                <a:cs typeface="Microsoft Sans Serif"/>
              </a:rPr>
              <a:t>que no se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gana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tiempo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apreciable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en</a:t>
            </a:r>
            <a:r>
              <a:rPr sz="1600" spc="-5" dirty="0">
                <a:latin typeface="Microsoft Sans Serif"/>
                <a:cs typeface="Microsoft Sans Serif"/>
              </a:rPr>
              <a:t> 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utilización</a:t>
            </a:r>
            <a:r>
              <a:rPr sz="1600" spc="-10" dirty="0">
                <a:latin typeface="Microsoft Sans Serif"/>
                <a:cs typeface="Microsoft Sans Serif"/>
              </a:rPr>
              <a:t> de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unidades</a:t>
            </a:r>
            <a:r>
              <a:rPr sz="1600" spc="-5" dirty="0">
                <a:latin typeface="Microsoft Sans Serif"/>
                <a:cs typeface="Microsoft Sans Serif"/>
              </a:rPr>
              <a:t> 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tiempo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inverso</a:t>
            </a:r>
            <a:r>
              <a:rPr sz="1600" spc="-5" dirty="0">
                <a:latin typeface="Microsoft Sans Serif"/>
                <a:cs typeface="Microsoft Sans Serif"/>
              </a:rPr>
              <a:t> frente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temporizadas.</a:t>
            </a:r>
            <a:endParaRPr sz="1600">
              <a:latin typeface="Microsoft Sans Serif"/>
              <a:cs typeface="Microsoft Sans Serif"/>
            </a:endParaRPr>
          </a:p>
          <a:p>
            <a:pPr marL="387350" marR="195580" indent="-375285" algn="just">
              <a:lnSpc>
                <a:spcPts val="1700"/>
              </a:lnSpc>
              <a:spcBef>
                <a:spcPts val="815"/>
              </a:spcBef>
              <a:buFont typeface="Microsoft Sans Serif"/>
              <a:buChar char="•"/>
              <a:tabLst>
                <a:tab pos="387985" algn="l"/>
              </a:tabLst>
            </a:pPr>
            <a:r>
              <a:rPr sz="1600" b="1" spc="-15" dirty="0">
                <a:solidFill>
                  <a:srgbClr val="000099"/>
                </a:solidFill>
                <a:latin typeface="Arial"/>
                <a:cs typeface="Arial"/>
              </a:rPr>
              <a:t>Los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relés de tiempo definido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para faltas a tierra son mejores para sistemas con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puesta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través de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impedancia.</a:t>
            </a:r>
            <a:endParaRPr sz="1600">
              <a:latin typeface="Microsoft Sans Serif"/>
              <a:cs typeface="Microsoft Sans Serif"/>
            </a:endParaRPr>
          </a:p>
          <a:p>
            <a:pPr marL="387350" marR="151765" indent="-375285" algn="just">
              <a:lnSpc>
                <a:spcPts val="1700"/>
              </a:lnSpc>
              <a:spcBef>
                <a:spcPts val="800"/>
              </a:spcBef>
              <a:buFont typeface="Microsoft Sans Serif"/>
              <a:buChar char="•"/>
              <a:tabLst>
                <a:tab pos="387985" algn="l"/>
              </a:tabLst>
            </a:pPr>
            <a:r>
              <a:rPr sz="1600" b="1" spc="-15" dirty="0">
                <a:solidFill>
                  <a:srgbClr val="000099"/>
                </a:solidFill>
                <a:latin typeface="Arial"/>
                <a:cs typeface="Arial"/>
              </a:rPr>
              <a:t>Los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de tiempo </a:t>
            </a:r>
            <a:r>
              <a:rPr sz="1600" b="1" spc="-20" dirty="0">
                <a:solidFill>
                  <a:srgbClr val="000099"/>
                </a:solidFill>
                <a:latin typeface="Arial"/>
                <a:cs typeface="Arial"/>
              </a:rPr>
              <a:t>inverso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 </a:t>
            </a:r>
            <a:r>
              <a:rPr sz="1600" spc="-10" dirty="0">
                <a:latin typeface="Microsoft Sans Serif"/>
                <a:cs typeface="Microsoft Sans Serif"/>
              </a:rPr>
              <a:t>utilizan </a:t>
            </a:r>
            <a:r>
              <a:rPr sz="1600" spc="-5" dirty="0">
                <a:latin typeface="Microsoft Sans Serif"/>
                <a:cs typeface="Microsoft Sans Serif"/>
              </a:rPr>
              <a:t>cuando </a:t>
            </a:r>
            <a:r>
              <a:rPr sz="1600" spc="-10" dirty="0">
                <a:latin typeface="Microsoft Sans Serif"/>
                <a:cs typeface="Microsoft Sans Serif"/>
              </a:rPr>
              <a:t>la impedancia </a:t>
            </a:r>
            <a:r>
              <a:rPr sz="1600" spc="-5" dirty="0">
                <a:latin typeface="Microsoft Sans Serif"/>
                <a:cs typeface="Microsoft Sans Serif"/>
              </a:rPr>
              <a:t>de la fuente es pequeña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respecto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impedancia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del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circuito: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590"/>
              </a:spcBef>
            </a:pPr>
            <a:r>
              <a:rPr sz="1600" spc="10" dirty="0">
                <a:latin typeface="Microsoft Sans Serif"/>
                <a:cs typeface="Microsoft Sans Serif"/>
              </a:rPr>
              <a:t>Líneas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largas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335"/>
              </a:spcBef>
            </a:pPr>
            <a:r>
              <a:rPr sz="1600" spc="-5" dirty="0">
                <a:latin typeface="Microsoft Sans Serif"/>
                <a:cs typeface="Microsoft Sans Serif"/>
              </a:rPr>
              <a:t>Sistemas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puestos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sólidamente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cada estación.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625"/>
              </a:spcBef>
            </a:pPr>
            <a:r>
              <a:rPr sz="1600" dirty="0">
                <a:latin typeface="Microsoft Sans Serif"/>
                <a:cs typeface="Microsoft Sans Serif"/>
              </a:rPr>
              <a:t>Típicamente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Zf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/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Zl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&lt;2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3844" y="311911"/>
            <a:ext cx="3177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175" dirty="0"/>
              <a:t> </a:t>
            </a:r>
            <a:r>
              <a:rPr sz="2400" spc="5" dirty="0"/>
              <a:t>VI</a:t>
            </a:r>
            <a:endParaRPr sz="2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98780"/>
            <a:ext cx="32931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165" dirty="0"/>
              <a:t> </a:t>
            </a:r>
            <a:r>
              <a:rPr sz="2400" spc="-5" dirty="0"/>
              <a:t>VII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65556" y="1171865"/>
            <a:ext cx="8362950" cy="5082540"/>
          </a:xfrm>
          <a:prstGeom prst="rect">
            <a:avLst/>
          </a:prstGeom>
        </p:spPr>
        <p:txBody>
          <a:bodyPr vert="horz" wrap="square" lIns="0" tIns="144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0"/>
              </a:spcBef>
              <a:tabLst>
                <a:tab pos="5856605" algn="l"/>
              </a:tabLst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Sobreintensidad</a:t>
            </a:r>
            <a:r>
              <a:rPr sz="1800" b="1" spc="-4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tiempo</a:t>
            </a:r>
            <a:r>
              <a:rPr sz="1800" b="1" spc="-2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fijo</a:t>
            </a:r>
            <a:r>
              <a:rPr sz="1800" b="1" spc="-6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–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tiempo</a:t>
            </a:r>
            <a:r>
              <a:rPr sz="1800" b="1" spc="7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dependiente</a:t>
            </a:r>
            <a:r>
              <a:rPr sz="1800" b="1" spc="-6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dirty="0">
                <a:solidFill>
                  <a:srgbClr val="990037"/>
                </a:solidFill>
                <a:latin typeface="Times New Roman"/>
                <a:cs typeface="Times New Roman"/>
              </a:rPr>
              <a:t>	</a:t>
            </a:r>
            <a:r>
              <a:rPr sz="1800" b="1" spc="-20" dirty="0">
                <a:solidFill>
                  <a:srgbClr val="990037"/>
                </a:solidFill>
                <a:latin typeface="Arial"/>
                <a:cs typeface="Arial"/>
              </a:rPr>
              <a:t>Aplicación</a:t>
            </a:r>
            <a:endParaRPr sz="1800">
              <a:latin typeface="Arial"/>
              <a:cs typeface="Arial"/>
            </a:endParaRPr>
          </a:p>
          <a:p>
            <a:pPr marL="299085" marR="10795" indent="-287020" algn="just">
              <a:lnSpc>
                <a:spcPct val="89100"/>
              </a:lnSpc>
              <a:spcBef>
                <a:spcPts val="1210"/>
              </a:spcBef>
              <a:buFont typeface="Microsoft Sans Serif"/>
              <a:buChar char="•"/>
              <a:tabLst>
                <a:tab pos="299720" algn="l"/>
              </a:tabLst>
            </a:pPr>
            <a:r>
              <a:rPr sz="1700" b="1" spc="-5" dirty="0">
                <a:solidFill>
                  <a:srgbClr val="000099"/>
                </a:solidFill>
                <a:latin typeface="Arial"/>
                <a:cs typeface="Arial"/>
              </a:rPr>
              <a:t>Curvas </a:t>
            </a:r>
            <a:r>
              <a:rPr sz="1700" b="1" spc="5" dirty="0">
                <a:solidFill>
                  <a:srgbClr val="000099"/>
                </a:solidFill>
                <a:latin typeface="Arial"/>
                <a:cs typeface="Arial"/>
              </a:rPr>
              <a:t>muy </a:t>
            </a:r>
            <a:r>
              <a:rPr sz="1700" b="1" dirty="0">
                <a:solidFill>
                  <a:srgbClr val="000099"/>
                </a:solidFill>
                <a:latin typeface="Arial"/>
                <a:cs typeface="Arial"/>
              </a:rPr>
              <a:t>inversas </a:t>
            </a:r>
            <a:r>
              <a:rPr sz="17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700" spc="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se </a:t>
            </a:r>
            <a:r>
              <a:rPr sz="1700" spc="-5" dirty="0">
                <a:latin typeface="Microsoft Sans Serif"/>
                <a:cs typeface="Microsoft Sans Serif"/>
              </a:rPr>
              <a:t>utilizan </a:t>
            </a:r>
            <a:r>
              <a:rPr sz="1700" dirty="0">
                <a:latin typeface="Microsoft Sans Serif"/>
                <a:cs typeface="Microsoft Sans Serif"/>
              </a:rPr>
              <a:t>para </a:t>
            </a:r>
            <a:r>
              <a:rPr sz="1700" spc="10" dirty="0">
                <a:latin typeface="Microsoft Sans Serif"/>
                <a:cs typeface="Microsoft Sans Serif"/>
              </a:rPr>
              <a:t>líneas </a:t>
            </a:r>
            <a:r>
              <a:rPr sz="1700" spc="5" dirty="0">
                <a:latin typeface="Microsoft Sans Serif"/>
                <a:cs typeface="Microsoft Sans Serif"/>
              </a:rPr>
              <a:t>en </a:t>
            </a:r>
            <a:r>
              <a:rPr sz="1700" dirty="0">
                <a:latin typeface="Microsoft Sans Serif"/>
                <a:cs typeface="Microsoft Sans Serif"/>
              </a:rPr>
              <a:t>que </a:t>
            </a:r>
            <a:r>
              <a:rPr sz="1700" spc="-5" dirty="0">
                <a:latin typeface="Microsoft Sans Serif"/>
                <a:cs typeface="Microsoft Sans Serif"/>
              </a:rPr>
              <a:t>las variaciones </a:t>
            </a:r>
            <a:r>
              <a:rPr sz="1700" dirty="0">
                <a:latin typeface="Microsoft Sans Serif"/>
                <a:cs typeface="Microsoft Sans Serif"/>
              </a:rPr>
              <a:t>en </a:t>
            </a:r>
            <a:r>
              <a:rPr sz="1700" spc="-5" dirty="0">
                <a:latin typeface="Microsoft Sans Serif"/>
                <a:cs typeface="Microsoft Sans Serif"/>
              </a:rPr>
              <a:t>las </a:t>
            </a:r>
            <a:r>
              <a:rPr sz="1700" dirty="0">
                <a:latin typeface="Microsoft Sans Serif"/>
                <a:cs typeface="Microsoft Sans Serif"/>
              </a:rPr>
              <a:t> intensidades de </a:t>
            </a:r>
            <a:r>
              <a:rPr sz="1700" spc="-5" dirty="0">
                <a:latin typeface="Microsoft Sans Serif"/>
                <a:cs typeface="Microsoft Sans Serif"/>
              </a:rPr>
              <a:t>falta </a:t>
            </a:r>
            <a:r>
              <a:rPr sz="1700" dirty="0">
                <a:latin typeface="Microsoft Sans Serif"/>
                <a:cs typeface="Microsoft Sans Serif"/>
              </a:rPr>
              <a:t>son </a:t>
            </a:r>
            <a:r>
              <a:rPr sz="1700" spc="5" dirty="0">
                <a:latin typeface="Microsoft Sans Serif"/>
                <a:cs typeface="Microsoft Sans Serif"/>
              </a:rPr>
              <a:t>grandes </a:t>
            </a:r>
            <a:r>
              <a:rPr sz="1700" dirty="0">
                <a:latin typeface="Microsoft Sans Serif"/>
                <a:cs typeface="Microsoft Sans Serif"/>
              </a:rPr>
              <a:t>entre </a:t>
            </a:r>
            <a:r>
              <a:rPr sz="1700" spc="-5" dirty="0">
                <a:latin typeface="Microsoft Sans Serif"/>
                <a:cs typeface="Microsoft Sans Serif"/>
              </a:rPr>
              <a:t>el </a:t>
            </a:r>
            <a:r>
              <a:rPr sz="1700" dirty="0">
                <a:latin typeface="Microsoft Sans Serif"/>
                <a:cs typeface="Microsoft Sans Serif"/>
              </a:rPr>
              <a:t>extremo donde se </a:t>
            </a:r>
            <a:r>
              <a:rPr sz="1700" spc="-5" dirty="0">
                <a:latin typeface="Microsoft Sans Serif"/>
                <a:cs typeface="Microsoft Sans Serif"/>
              </a:rPr>
              <a:t>halla la </a:t>
            </a:r>
            <a:r>
              <a:rPr sz="1700" dirty="0">
                <a:latin typeface="Microsoft Sans Serif"/>
                <a:cs typeface="Microsoft Sans Serif"/>
              </a:rPr>
              <a:t>protección y </a:t>
            </a:r>
            <a:r>
              <a:rPr sz="1700" spc="-5" dirty="0">
                <a:latin typeface="Microsoft Sans Serif"/>
                <a:cs typeface="Microsoft Sans Serif"/>
              </a:rPr>
              <a:t>el 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extremo remoto.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Son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más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rápidas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para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intensidades</a:t>
            </a:r>
            <a:r>
              <a:rPr sz="1700" spc="-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grandes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que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las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inversas.</a:t>
            </a:r>
            <a:endParaRPr sz="1700">
              <a:latin typeface="Microsoft Sans Serif"/>
              <a:cs typeface="Microsoft Sans Serif"/>
            </a:endParaRPr>
          </a:p>
          <a:p>
            <a:pPr marL="299085" indent="-287020" algn="just">
              <a:lnSpc>
                <a:spcPts val="1975"/>
              </a:lnSpc>
              <a:spcBef>
                <a:spcPts val="855"/>
              </a:spcBef>
              <a:buFont typeface="Microsoft Sans Serif"/>
              <a:buChar char="•"/>
              <a:tabLst>
                <a:tab pos="299720" algn="l"/>
              </a:tabLst>
            </a:pPr>
            <a:r>
              <a:rPr sz="1700" b="1" spc="-5" dirty="0">
                <a:solidFill>
                  <a:srgbClr val="000099"/>
                </a:solidFill>
                <a:latin typeface="Arial"/>
                <a:cs typeface="Arial"/>
              </a:rPr>
              <a:t>Curvas </a:t>
            </a:r>
            <a:r>
              <a:rPr sz="1700" b="1" dirty="0">
                <a:solidFill>
                  <a:srgbClr val="000099"/>
                </a:solidFill>
                <a:latin typeface="Arial"/>
                <a:cs typeface="Arial"/>
              </a:rPr>
              <a:t>extremadamente</a:t>
            </a:r>
            <a:r>
              <a:rPr sz="1700" b="1" spc="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000099"/>
                </a:solidFill>
                <a:latin typeface="Arial"/>
                <a:cs typeface="Arial"/>
              </a:rPr>
              <a:t>inversas</a:t>
            </a:r>
            <a:r>
              <a:rPr sz="1700" b="1" spc="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se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usan</a:t>
            </a:r>
            <a:r>
              <a:rPr sz="1700" spc="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donde</a:t>
            </a:r>
            <a:r>
              <a:rPr sz="1700" spc="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se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necesiten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bajos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tiempos</a:t>
            </a:r>
            <a:endParaRPr sz="1700">
              <a:latin typeface="Microsoft Sans Serif"/>
              <a:cs typeface="Microsoft Sans Serif"/>
            </a:endParaRPr>
          </a:p>
          <a:p>
            <a:pPr marL="299085" algn="just">
              <a:lnSpc>
                <a:spcPts val="1975"/>
              </a:lnSpc>
            </a:pP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4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disparo.</a:t>
            </a:r>
            <a:endParaRPr sz="1700">
              <a:latin typeface="Microsoft Sans Serif"/>
              <a:cs typeface="Microsoft Sans Serif"/>
            </a:endParaRPr>
          </a:p>
          <a:p>
            <a:pPr marL="651510" marR="1997710" algn="just">
              <a:lnSpc>
                <a:spcPts val="2500"/>
              </a:lnSpc>
              <a:spcBef>
                <a:spcPts val="120"/>
              </a:spcBef>
            </a:pPr>
            <a:r>
              <a:rPr sz="1600" spc="-5" dirty="0">
                <a:latin typeface="Microsoft Sans Serif"/>
                <a:cs typeface="Microsoft Sans Serif"/>
              </a:rPr>
              <a:t>Se puede usar </a:t>
            </a:r>
            <a:r>
              <a:rPr sz="1600" spc="-10" dirty="0">
                <a:latin typeface="Microsoft Sans Serif"/>
                <a:cs typeface="Microsoft Sans Serif"/>
              </a:rPr>
              <a:t>el </a:t>
            </a:r>
            <a:r>
              <a:rPr sz="1600" spc="-5" dirty="0">
                <a:latin typeface="Microsoft Sans Serif"/>
                <a:cs typeface="Microsoft Sans Serif"/>
              </a:rPr>
              <a:t>mismo ajuste para muchos relés en serie.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Aplicaciones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comunes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las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curvas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extremadamente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inversas:</a:t>
            </a:r>
            <a:endParaRPr sz="1600">
              <a:latin typeface="Microsoft Sans Serif"/>
              <a:cs typeface="Microsoft Sans Serif"/>
            </a:endParaRPr>
          </a:p>
          <a:p>
            <a:pPr marL="1213485" lvl="1" indent="-287020">
              <a:lnSpc>
                <a:spcPct val="100000"/>
              </a:lnSpc>
              <a:spcBef>
                <a:spcPts val="390"/>
              </a:spcBef>
              <a:buChar char="•"/>
              <a:tabLst>
                <a:tab pos="1213485" algn="l"/>
                <a:tab pos="1214120" algn="l"/>
              </a:tabLst>
            </a:pPr>
            <a:r>
              <a:rPr sz="1400" dirty="0">
                <a:latin typeface="Microsoft Sans Serif"/>
                <a:cs typeface="Microsoft Sans Serif"/>
              </a:rPr>
              <a:t>Es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útil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en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protección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 </a:t>
            </a:r>
            <a:r>
              <a:rPr sz="1400" spc="-10" dirty="0">
                <a:latin typeface="Microsoft Sans Serif"/>
                <a:cs typeface="Microsoft Sans Serif"/>
              </a:rPr>
              <a:t>aparatos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contra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sobrecalentamientos</a:t>
            </a:r>
            <a:endParaRPr sz="1400">
              <a:latin typeface="Microsoft Sans Serif"/>
              <a:cs typeface="Microsoft Sans Serif"/>
            </a:endParaRPr>
          </a:p>
          <a:p>
            <a:pPr marL="1213485" lvl="1" indent="-287020">
              <a:lnSpc>
                <a:spcPct val="100000"/>
              </a:lnSpc>
              <a:spcBef>
                <a:spcPts val="400"/>
              </a:spcBef>
              <a:buChar char="•"/>
              <a:tabLst>
                <a:tab pos="1213485" algn="l"/>
                <a:tab pos="1214120" algn="l"/>
              </a:tabLst>
            </a:pPr>
            <a:r>
              <a:rPr sz="1400" dirty="0">
                <a:latin typeface="Microsoft Sans Serif"/>
                <a:cs typeface="Microsoft Sans Serif"/>
              </a:rPr>
              <a:t>En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tierra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transformadores,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en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cables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caros,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etc.</a:t>
            </a:r>
            <a:endParaRPr sz="1400">
              <a:latin typeface="Microsoft Sans Serif"/>
              <a:cs typeface="Microsoft Sans Serif"/>
            </a:endParaRPr>
          </a:p>
          <a:p>
            <a:pPr marL="1213485" lvl="1" indent="-287020">
              <a:lnSpc>
                <a:spcPct val="100000"/>
              </a:lnSpc>
              <a:spcBef>
                <a:spcPts val="395"/>
              </a:spcBef>
              <a:buChar char="•"/>
              <a:tabLst>
                <a:tab pos="1213485" algn="l"/>
                <a:tab pos="1214120" algn="l"/>
              </a:tabLst>
            </a:pPr>
            <a:r>
              <a:rPr sz="1400" dirty="0">
                <a:latin typeface="Microsoft Sans Serif"/>
                <a:cs typeface="Microsoft Sans Serif"/>
              </a:rPr>
              <a:t>Para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coordinar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con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fusibles</a:t>
            </a:r>
            <a:endParaRPr sz="1400">
              <a:latin typeface="Microsoft Sans Serif"/>
              <a:cs typeface="Microsoft Sans Serif"/>
            </a:endParaRPr>
          </a:p>
          <a:p>
            <a:pPr marL="1213485" marR="5080" lvl="1" indent="-287020" algn="just">
              <a:lnSpc>
                <a:spcPts val="1500"/>
              </a:lnSpc>
              <a:spcBef>
                <a:spcPts val="620"/>
              </a:spcBef>
              <a:buChar char="•"/>
              <a:tabLst>
                <a:tab pos="1214120" algn="l"/>
              </a:tabLst>
            </a:pPr>
            <a:r>
              <a:rPr sz="1400" spc="-5" dirty="0">
                <a:latin typeface="Microsoft Sans Serif"/>
                <a:cs typeface="Microsoft Sans Serif"/>
              </a:rPr>
              <a:t>Cuando hay </a:t>
            </a:r>
            <a:r>
              <a:rPr sz="1400" spc="-10" dirty="0">
                <a:latin typeface="Microsoft Sans Serif"/>
                <a:cs typeface="Microsoft Sans Serif"/>
              </a:rPr>
              <a:t>que </a:t>
            </a:r>
            <a:r>
              <a:rPr sz="1400" spc="-15" dirty="0">
                <a:latin typeface="Microsoft Sans Serif"/>
                <a:cs typeface="Microsoft Sans Serif"/>
              </a:rPr>
              <a:t>restablecer el </a:t>
            </a:r>
            <a:r>
              <a:rPr sz="1400" spc="-10" dirty="0">
                <a:latin typeface="Microsoft Sans Serif"/>
                <a:cs typeface="Microsoft Sans Serif"/>
              </a:rPr>
              <a:t>servicio </a:t>
            </a:r>
            <a:r>
              <a:rPr sz="1400" dirty="0">
                <a:latin typeface="Microsoft Sans Serif"/>
                <a:cs typeface="Microsoft Sans Serif"/>
              </a:rPr>
              <a:t>en </a:t>
            </a:r>
            <a:r>
              <a:rPr sz="1400" spc="-10" dirty="0">
                <a:latin typeface="Microsoft Sans Serif"/>
                <a:cs typeface="Microsoft Sans Serif"/>
              </a:rPr>
              <a:t>una </a:t>
            </a:r>
            <a:r>
              <a:rPr sz="1400" dirty="0">
                <a:latin typeface="Microsoft Sans Serif"/>
                <a:cs typeface="Microsoft Sans Serif"/>
              </a:rPr>
              <a:t>línea </a:t>
            </a:r>
            <a:r>
              <a:rPr sz="1400" spc="-10" dirty="0">
                <a:latin typeface="Microsoft Sans Serif"/>
                <a:cs typeface="Microsoft Sans Serif"/>
              </a:rPr>
              <a:t>de distribución tras un tiempo </a:t>
            </a:r>
            <a:r>
              <a:rPr sz="1400" spc="-15" dirty="0">
                <a:latin typeface="Microsoft Sans Serif"/>
                <a:cs typeface="Microsoft Sans Serif"/>
              </a:rPr>
              <a:t>largo </a:t>
            </a:r>
            <a:r>
              <a:rPr sz="1400" spc="-10" dirty="0">
                <a:latin typeface="Microsoft Sans Serif"/>
                <a:cs typeface="Microsoft Sans Serif"/>
              </a:rPr>
              <a:t> fuera de </a:t>
            </a:r>
            <a:r>
              <a:rPr sz="1400" spc="-15" dirty="0">
                <a:latin typeface="Microsoft Sans Serif"/>
                <a:cs typeface="Microsoft Sans Serif"/>
              </a:rPr>
              <a:t>servicio </a:t>
            </a:r>
            <a:r>
              <a:rPr sz="1400" spc="-10" dirty="0">
                <a:latin typeface="Microsoft Sans Serif"/>
                <a:cs typeface="Microsoft Sans Serif"/>
              </a:rPr>
              <a:t>(cargas </a:t>
            </a:r>
            <a:r>
              <a:rPr sz="1400" spc="-5" dirty="0">
                <a:latin typeface="Microsoft Sans Serif"/>
                <a:cs typeface="Microsoft Sans Serif"/>
              </a:rPr>
              <a:t>frías). </a:t>
            </a:r>
            <a:r>
              <a:rPr sz="1400" spc="-10" dirty="0">
                <a:latin typeface="Microsoft Sans Serif"/>
                <a:cs typeface="Microsoft Sans Serif"/>
              </a:rPr>
              <a:t>Los </a:t>
            </a:r>
            <a:r>
              <a:rPr sz="1400" spc="-15" dirty="0">
                <a:latin typeface="Microsoft Sans Serif"/>
                <a:cs typeface="Microsoft Sans Serif"/>
              </a:rPr>
              <a:t>hornos, bombas, </a:t>
            </a:r>
            <a:r>
              <a:rPr sz="1400" spc="-10" dirty="0">
                <a:latin typeface="Microsoft Sans Serif"/>
                <a:cs typeface="Microsoft Sans Serif"/>
              </a:rPr>
              <a:t>etc. tienen puntas </a:t>
            </a:r>
            <a:r>
              <a:rPr sz="1400" spc="-15" dirty="0">
                <a:latin typeface="Microsoft Sans Serif"/>
                <a:cs typeface="Microsoft Sans Serif"/>
              </a:rPr>
              <a:t>de reconexión de 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entre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3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y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4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veces</a:t>
            </a:r>
            <a:r>
              <a:rPr sz="1400" spc="-15" dirty="0">
                <a:latin typeface="Microsoft Sans Serif"/>
                <a:cs typeface="Microsoft Sans Serif"/>
              </a:rPr>
              <a:t> la</a:t>
            </a:r>
            <a:r>
              <a:rPr sz="1400" spc="-5" dirty="0">
                <a:latin typeface="Microsoft Sans Serif"/>
                <a:cs typeface="Microsoft Sans Serif"/>
              </a:rPr>
              <a:t> corriente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 </a:t>
            </a:r>
            <a:r>
              <a:rPr sz="1400" spc="-5" dirty="0">
                <a:latin typeface="Microsoft Sans Serif"/>
                <a:cs typeface="Microsoft Sans Serif"/>
              </a:rPr>
              <a:t>máxima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carga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que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decaen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muy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lentamente.</a:t>
            </a:r>
            <a:endParaRPr sz="1400">
              <a:latin typeface="Microsoft Sans Serif"/>
              <a:cs typeface="Microsoft Sans Serif"/>
            </a:endParaRPr>
          </a:p>
          <a:p>
            <a:pPr marL="299085" indent="-287020">
              <a:lnSpc>
                <a:spcPts val="1920"/>
              </a:lnSpc>
              <a:spcBef>
                <a:spcPts val="439"/>
              </a:spcBef>
              <a:buChar char="•"/>
              <a:tabLst>
                <a:tab pos="299085" algn="l"/>
                <a:tab pos="299720" algn="l"/>
              </a:tabLst>
            </a:pPr>
            <a:r>
              <a:rPr sz="1700" dirty="0">
                <a:latin typeface="Microsoft Sans Serif"/>
                <a:cs typeface="Microsoft Sans Serif"/>
              </a:rPr>
              <a:t>En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ocasiones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unidad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instantánea</a:t>
            </a:r>
            <a:r>
              <a:rPr sz="1700" spc="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se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usa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como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complemento</a:t>
            </a:r>
            <a:r>
              <a:rPr sz="1700" spc="-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los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retardo</a:t>
            </a:r>
            <a:endParaRPr sz="1700">
              <a:latin typeface="Microsoft Sans Serif"/>
              <a:cs typeface="Microsoft Sans Serif"/>
            </a:endParaRPr>
          </a:p>
          <a:p>
            <a:pPr marL="299085">
              <a:lnSpc>
                <a:spcPts val="1920"/>
              </a:lnSpc>
            </a:pPr>
            <a:r>
              <a:rPr sz="1700" dirty="0">
                <a:latin typeface="Microsoft Sans Serif"/>
                <a:cs typeface="Microsoft Sans Serif"/>
              </a:rPr>
              <a:t>inverso.</a:t>
            </a:r>
            <a:endParaRPr sz="1700">
              <a:latin typeface="Microsoft Sans Serif"/>
              <a:cs typeface="Microsoft Sans Serif"/>
            </a:endParaRPr>
          </a:p>
          <a:p>
            <a:pPr marL="299085" marR="5080" indent="-287020">
              <a:lnSpc>
                <a:spcPts val="1800"/>
              </a:lnSpc>
              <a:spcBef>
                <a:spcPts val="819"/>
              </a:spcBef>
              <a:buChar char="•"/>
              <a:tabLst>
                <a:tab pos="299085" algn="l"/>
                <a:tab pos="299720" algn="l"/>
              </a:tabLst>
            </a:pPr>
            <a:r>
              <a:rPr sz="1700" dirty="0">
                <a:latin typeface="Microsoft Sans Serif"/>
                <a:cs typeface="Microsoft Sans Serif"/>
              </a:rPr>
              <a:t>Se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ajusta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para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</a:t>
            </a:r>
            <a:r>
              <a:rPr sz="1700" spc="5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intensidad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cortocircuito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en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el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extremo</a:t>
            </a:r>
            <a:r>
              <a:rPr sz="1700" spc="5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más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alejado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4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15" dirty="0">
                <a:latin typeface="Microsoft Sans Serif"/>
                <a:cs typeface="Microsoft Sans Serif"/>
              </a:rPr>
              <a:t>línea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 </a:t>
            </a:r>
            <a:r>
              <a:rPr sz="1700" spc="-434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proteger.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esta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forma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no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verá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sobrecargas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más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lejos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su</a:t>
            </a:r>
            <a:r>
              <a:rPr sz="1700" spc="-5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zona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</a:t>
            </a:r>
            <a:r>
              <a:rPr sz="1700" spc="8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proteger.</a:t>
            </a:r>
            <a:endParaRPr sz="1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89940"/>
            <a:ext cx="65284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Curvas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30" dirty="0"/>
              <a:t> </a:t>
            </a:r>
            <a:r>
              <a:rPr sz="2400" dirty="0"/>
              <a:t>ajuste</a:t>
            </a:r>
            <a:r>
              <a:rPr sz="2400" spc="-40" dirty="0"/>
              <a:t> </a:t>
            </a:r>
            <a:r>
              <a:rPr sz="2400" dirty="0"/>
              <a:t>frente</a:t>
            </a:r>
            <a:r>
              <a:rPr sz="2400" spc="-50" dirty="0"/>
              <a:t> </a:t>
            </a:r>
            <a:r>
              <a:rPr sz="2400" dirty="0"/>
              <a:t>a</a:t>
            </a:r>
            <a:r>
              <a:rPr sz="2400" spc="-25" dirty="0"/>
              <a:t> </a:t>
            </a:r>
            <a:r>
              <a:rPr sz="2400" dirty="0"/>
              <a:t>nivel</a:t>
            </a:r>
            <a:r>
              <a:rPr sz="2400" spc="-35" dirty="0"/>
              <a:t> </a:t>
            </a:r>
            <a:r>
              <a:rPr sz="2400" dirty="0"/>
              <a:t>de</a:t>
            </a:r>
            <a:r>
              <a:rPr sz="2400" spc="-30" dirty="0"/>
              <a:t> </a:t>
            </a:r>
            <a:r>
              <a:rPr sz="2400" dirty="0"/>
              <a:t>daño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1075" y="1626652"/>
            <a:ext cx="5715376" cy="426962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98780"/>
            <a:ext cx="34105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155" dirty="0"/>
              <a:t> </a:t>
            </a:r>
            <a:r>
              <a:rPr sz="2400" spc="-10" dirty="0"/>
              <a:t>VIII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152637"/>
            <a:ext cx="6188075" cy="5013960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Sobreintensidad</a:t>
            </a:r>
            <a:r>
              <a:rPr sz="1800" b="1" spc="-6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de</a:t>
            </a:r>
            <a:r>
              <a:rPr sz="1800" b="1" spc="-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neutro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100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Basado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 </a:t>
            </a:r>
            <a:r>
              <a:rPr sz="1600" spc="-5" dirty="0">
                <a:latin typeface="Microsoft Sans Serif"/>
                <a:cs typeface="Microsoft Sans Serif"/>
              </a:rPr>
              <a:t>medida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corriente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residual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In=3xI0</a:t>
            </a:r>
            <a:endParaRPr sz="16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110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600" b="1" spc="-30" dirty="0">
                <a:solidFill>
                  <a:srgbClr val="000099"/>
                </a:solidFill>
                <a:latin typeface="Arial"/>
                <a:cs typeface="Arial"/>
              </a:rPr>
              <a:t>Ventajas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Ineutro:</a:t>
            </a:r>
            <a:endParaRPr sz="1600">
              <a:latin typeface="Microsoft Sans Serif"/>
              <a:cs typeface="Microsoft Sans Serif"/>
            </a:endParaRPr>
          </a:p>
          <a:p>
            <a:pPr marL="716280" marR="3733800">
              <a:lnSpc>
                <a:spcPts val="2400"/>
              </a:lnSpc>
              <a:spcBef>
                <a:spcPts val="30"/>
              </a:spcBef>
            </a:pPr>
            <a:r>
              <a:rPr sz="1400" dirty="0">
                <a:latin typeface="Microsoft Sans Serif"/>
                <a:cs typeface="Microsoft Sans Serif"/>
              </a:rPr>
              <a:t>Gran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alc</a:t>
            </a:r>
            <a:r>
              <a:rPr sz="1400" spc="-15" dirty="0">
                <a:latin typeface="Microsoft Sans Serif"/>
                <a:cs typeface="Microsoft Sans Serif"/>
              </a:rPr>
              <a:t>an</a:t>
            </a:r>
            <a:r>
              <a:rPr sz="1400" spc="-10" dirty="0">
                <a:latin typeface="Microsoft Sans Serif"/>
                <a:cs typeface="Microsoft Sans Serif"/>
              </a:rPr>
              <a:t>c</a:t>
            </a:r>
            <a:r>
              <a:rPr sz="1400" dirty="0">
                <a:latin typeface="Microsoft Sans Serif"/>
                <a:cs typeface="Microsoft Sans Serif"/>
              </a:rPr>
              <a:t>e</a:t>
            </a:r>
            <a:r>
              <a:rPr sz="1400" spc="-9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re</a:t>
            </a:r>
            <a:r>
              <a:rPr sz="1400" spc="-10" dirty="0">
                <a:latin typeface="Microsoft Sans Serif"/>
                <a:cs typeface="Microsoft Sans Serif"/>
              </a:rPr>
              <a:t>s</a:t>
            </a:r>
            <a:r>
              <a:rPr sz="1400" spc="-25" dirty="0">
                <a:latin typeface="Microsoft Sans Serif"/>
                <a:cs typeface="Microsoft Sans Serif"/>
              </a:rPr>
              <a:t>i</a:t>
            </a:r>
            <a:r>
              <a:rPr sz="1400" spc="-10" dirty="0">
                <a:latin typeface="Microsoft Sans Serif"/>
                <a:cs typeface="Microsoft Sans Serif"/>
              </a:rPr>
              <a:t>st</a:t>
            </a:r>
            <a:r>
              <a:rPr sz="1400" spc="-25" dirty="0">
                <a:latin typeface="Microsoft Sans Serif"/>
                <a:cs typeface="Microsoft Sans Serif"/>
              </a:rPr>
              <a:t>i</a:t>
            </a:r>
            <a:r>
              <a:rPr sz="1400" spc="-30" dirty="0">
                <a:latin typeface="Microsoft Sans Serif"/>
                <a:cs typeface="Microsoft Sans Serif"/>
              </a:rPr>
              <a:t>v</a:t>
            </a:r>
            <a:r>
              <a:rPr sz="1400" dirty="0">
                <a:latin typeface="Microsoft Sans Serif"/>
                <a:cs typeface="Microsoft Sans Serif"/>
              </a:rPr>
              <a:t>o  </a:t>
            </a:r>
            <a:r>
              <a:rPr sz="1400" spc="-5" dirty="0">
                <a:latin typeface="Microsoft Sans Serif"/>
                <a:cs typeface="Microsoft Sans Serif"/>
              </a:rPr>
              <a:t>Fáciles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de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ajustar</a:t>
            </a:r>
            <a:endParaRPr sz="1400">
              <a:latin typeface="Microsoft Sans Serif"/>
              <a:cs typeface="Microsoft Sans Serif"/>
            </a:endParaRPr>
          </a:p>
          <a:p>
            <a:pPr marL="716280">
              <a:lnSpc>
                <a:spcPct val="100000"/>
              </a:lnSpc>
              <a:spcBef>
                <a:spcPts val="780"/>
              </a:spcBef>
            </a:pPr>
            <a:r>
              <a:rPr sz="1400" spc="-5" dirty="0">
                <a:latin typeface="Microsoft Sans Serif"/>
                <a:cs typeface="Microsoft Sans Serif"/>
              </a:rPr>
              <a:t>No les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afecta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carga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circulante</a:t>
            </a:r>
            <a:endParaRPr sz="1400">
              <a:latin typeface="Microsoft Sans Serif"/>
              <a:cs typeface="Microsoft Sans Serif"/>
            </a:endParaRPr>
          </a:p>
          <a:p>
            <a:pPr marL="716280">
              <a:lnSpc>
                <a:spcPct val="100000"/>
              </a:lnSpc>
              <a:spcBef>
                <a:spcPts val="700"/>
              </a:spcBef>
            </a:pPr>
            <a:r>
              <a:rPr sz="1400" spc="-10" dirty="0">
                <a:latin typeface="Microsoft Sans Serif"/>
                <a:cs typeface="Microsoft Sans Serif"/>
              </a:rPr>
              <a:t>No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afectadas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por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las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cargas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conectadas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fase-fase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(p.ej.</a:t>
            </a:r>
            <a:r>
              <a:rPr sz="1400" spc="8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delta-estrella)</a:t>
            </a:r>
            <a:endParaRPr sz="14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100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600" b="1" spc="-20" dirty="0">
                <a:solidFill>
                  <a:srgbClr val="000099"/>
                </a:solidFill>
                <a:latin typeface="Arial"/>
                <a:cs typeface="Arial"/>
              </a:rPr>
              <a:t>Desventajas</a:t>
            </a:r>
            <a:endParaRPr sz="1600">
              <a:latin typeface="Arial"/>
              <a:cs typeface="Arial"/>
            </a:endParaRPr>
          </a:p>
          <a:p>
            <a:pPr marL="716280" marR="2524760">
              <a:lnSpc>
                <a:spcPts val="2400"/>
              </a:lnSpc>
              <a:spcBef>
                <a:spcPts val="30"/>
              </a:spcBef>
            </a:pPr>
            <a:r>
              <a:rPr sz="1400" spc="-5" dirty="0">
                <a:latin typeface="Microsoft Sans Serif"/>
                <a:cs typeface="Microsoft Sans Serif"/>
              </a:rPr>
              <a:t>Afectadas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por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cambios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en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las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fuentes </a:t>
            </a:r>
            <a:r>
              <a:rPr sz="1400" spc="-35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Afectadas </a:t>
            </a:r>
            <a:r>
              <a:rPr sz="1400" dirty="0">
                <a:latin typeface="Microsoft Sans Serif"/>
                <a:cs typeface="Microsoft Sans Serif"/>
              </a:rPr>
              <a:t>por </a:t>
            </a:r>
            <a:r>
              <a:rPr sz="1400" spc="-5" dirty="0">
                <a:latin typeface="Microsoft Sans Serif"/>
                <a:cs typeface="Microsoft Sans Serif"/>
              </a:rPr>
              <a:t>la </a:t>
            </a:r>
            <a:r>
              <a:rPr sz="1400" spc="-10" dirty="0">
                <a:latin typeface="Microsoft Sans Serif"/>
                <a:cs typeface="Microsoft Sans Serif"/>
              </a:rPr>
              <a:t>impedancia </a:t>
            </a:r>
            <a:r>
              <a:rPr sz="1400" dirty="0">
                <a:latin typeface="Microsoft Sans Serif"/>
                <a:cs typeface="Microsoft Sans Serif"/>
              </a:rPr>
              <a:t>mutua 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Afectadas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por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el </a:t>
            </a:r>
            <a:r>
              <a:rPr sz="1400" spc="-10" dirty="0">
                <a:latin typeface="Microsoft Sans Serif"/>
                <a:cs typeface="Microsoft Sans Serif"/>
              </a:rPr>
              <a:t>desbalance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normal</a:t>
            </a:r>
            <a:endParaRPr sz="1400">
              <a:latin typeface="Microsoft Sans Serif"/>
              <a:cs typeface="Microsoft Sans Serif"/>
            </a:endParaRPr>
          </a:p>
          <a:p>
            <a:pPr marL="716280">
              <a:lnSpc>
                <a:spcPct val="100000"/>
              </a:lnSpc>
              <a:spcBef>
                <a:spcPts val="785"/>
              </a:spcBef>
            </a:pPr>
            <a:r>
              <a:rPr sz="1400" spc="-5" dirty="0">
                <a:latin typeface="Microsoft Sans Serif"/>
                <a:cs typeface="Microsoft Sans Serif"/>
              </a:rPr>
              <a:t>Afectadas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por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aperturas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del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interruptor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y </a:t>
            </a:r>
            <a:r>
              <a:rPr sz="1400" spc="-5" dirty="0">
                <a:latin typeface="Microsoft Sans Serif"/>
                <a:cs typeface="Microsoft Sans Serif"/>
              </a:rPr>
              <a:t>fases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abiertas</a:t>
            </a:r>
            <a:endParaRPr sz="14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990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ajusta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encima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del</a:t>
            </a:r>
            <a:r>
              <a:rPr sz="1600" spc="-5" dirty="0">
                <a:latin typeface="Microsoft Sans Serif"/>
                <a:cs typeface="Microsoft Sans Serif"/>
              </a:rPr>
              <a:t> máximo desbalance</a:t>
            </a:r>
            <a:r>
              <a:rPr sz="1600" spc="-15" dirty="0">
                <a:latin typeface="Microsoft Sans Serif"/>
                <a:cs typeface="Microsoft Sans Serif"/>
              </a:rPr>
              <a:t> sin</a:t>
            </a:r>
            <a:r>
              <a:rPr sz="1600" spc="-5" dirty="0">
                <a:latin typeface="Microsoft Sans Serif"/>
                <a:cs typeface="Microsoft Sans Serif"/>
              </a:rPr>
              <a:t> falta debido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a:</a:t>
            </a:r>
            <a:endParaRPr sz="1600">
              <a:latin typeface="Microsoft Sans Serif"/>
              <a:cs typeface="Microsoft Sans Serif"/>
            </a:endParaRPr>
          </a:p>
          <a:p>
            <a:pPr marL="716280" marR="2438400">
              <a:lnSpc>
                <a:spcPts val="2400"/>
              </a:lnSpc>
            </a:pPr>
            <a:r>
              <a:rPr sz="1400" spc="5" dirty="0">
                <a:latin typeface="Microsoft Sans Serif"/>
                <a:cs typeface="Microsoft Sans Serif"/>
              </a:rPr>
              <a:t>Líneas </a:t>
            </a:r>
            <a:r>
              <a:rPr sz="1400" dirty="0">
                <a:latin typeface="Microsoft Sans Serif"/>
                <a:cs typeface="Microsoft Sans Serif"/>
              </a:rPr>
              <a:t>de </a:t>
            </a:r>
            <a:r>
              <a:rPr sz="1400" spc="-10" dirty="0">
                <a:latin typeface="Microsoft Sans Serif"/>
                <a:cs typeface="Microsoft Sans Serif"/>
              </a:rPr>
              <a:t>transmisión </a:t>
            </a:r>
            <a:r>
              <a:rPr sz="1400" dirty="0">
                <a:latin typeface="Microsoft Sans Serif"/>
                <a:cs typeface="Microsoft Sans Serif"/>
              </a:rPr>
              <a:t>no </a:t>
            </a:r>
            <a:r>
              <a:rPr sz="1400" spc="-10" dirty="0">
                <a:latin typeface="Microsoft Sans Serif"/>
                <a:cs typeface="Microsoft Sans Serif"/>
              </a:rPr>
              <a:t>transpuestas </a:t>
            </a:r>
            <a:r>
              <a:rPr sz="1400" spc="-3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Carga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desbalanceada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98780"/>
            <a:ext cx="31737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170" dirty="0"/>
              <a:t> </a:t>
            </a:r>
            <a:r>
              <a:rPr sz="2400" spc="-10" dirty="0"/>
              <a:t>IX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76834" y="1421638"/>
            <a:ext cx="2780665" cy="709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Detección</a:t>
            </a:r>
            <a:r>
              <a:rPr sz="1800" b="1" spc="-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de</a:t>
            </a:r>
            <a:r>
              <a:rPr sz="1800" b="1" spc="-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falla</a:t>
            </a:r>
            <a:r>
              <a:rPr sz="1800" b="1" spc="-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a</a:t>
            </a:r>
            <a:r>
              <a:rPr sz="1800" b="1" spc="-2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tierra</a:t>
            </a:r>
            <a:endParaRPr sz="1800">
              <a:latin typeface="Arial"/>
              <a:cs typeface="Arial"/>
            </a:endParaRPr>
          </a:p>
          <a:p>
            <a:pPr marL="181610">
              <a:lnSpc>
                <a:spcPct val="100000"/>
              </a:lnSpc>
              <a:spcBef>
                <a:spcPts val="1305"/>
              </a:spcBef>
            </a:pPr>
            <a:r>
              <a:rPr sz="1600" spc="-5" dirty="0">
                <a:latin typeface="Microsoft Sans Serif"/>
                <a:cs typeface="Microsoft Sans Serif"/>
              </a:rPr>
              <a:t>Suma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vectorial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 tres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fases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76257" y="1862150"/>
            <a:ext cx="41465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Microsoft Sans Serif"/>
                <a:cs typeface="Microsoft Sans Serif"/>
              </a:rPr>
              <a:t>Medición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corriente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 (TC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toroidal)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953" y="2383215"/>
            <a:ext cx="3032628" cy="248887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3735" y="2245817"/>
            <a:ext cx="3390900" cy="313372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549" y="1241298"/>
            <a:ext cx="6894830" cy="6521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990037"/>
                </a:solidFill>
                <a:latin typeface="Arial"/>
                <a:cs typeface="Arial"/>
              </a:rPr>
              <a:t>Sobreintensidad</a:t>
            </a:r>
            <a:r>
              <a:rPr sz="1600" b="1" spc="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de</a:t>
            </a:r>
            <a:r>
              <a:rPr sz="1600" b="1" spc="-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neutro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2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b="1" spc="-15" dirty="0">
                <a:solidFill>
                  <a:srgbClr val="000099"/>
                </a:solidFill>
                <a:latin typeface="Arial"/>
                <a:cs typeface="Arial"/>
              </a:rPr>
              <a:t>Cálculo</a:t>
            </a:r>
            <a:r>
              <a:rPr sz="1600" b="1" spc="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de faltas</a:t>
            </a:r>
            <a:r>
              <a:rPr sz="1600" b="1" spc="-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a</a:t>
            </a:r>
            <a:r>
              <a:rPr sz="1600" b="1" spc="14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0099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5"/>
              </a:spcBef>
              <a:tabLst>
                <a:tab pos="4584700" algn="l"/>
              </a:tabLst>
            </a:pPr>
            <a:r>
              <a:rPr sz="1500" spc="-5" dirty="0">
                <a:latin typeface="Microsoft Sans Serif"/>
                <a:cs typeface="Microsoft Sans Serif"/>
              </a:rPr>
              <a:t>a)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Defecto</a:t>
            </a:r>
            <a:r>
              <a:rPr sz="1500" spc="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simple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Fase-tierra	b)</a:t>
            </a:r>
            <a:r>
              <a:rPr sz="1500" spc="-1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Defecto</a:t>
            </a:r>
            <a:r>
              <a:rPr sz="1500" spc="-4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doble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fase-tierra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3844" y="296417"/>
            <a:ext cx="3058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165" dirty="0"/>
              <a:t> </a:t>
            </a:r>
            <a:r>
              <a:rPr sz="2400" dirty="0"/>
              <a:t>X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1342771" y="3943350"/>
            <a:ext cx="3918585" cy="2500630"/>
            <a:chOff x="1342771" y="3943350"/>
            <a:chExt cx="3918585" cy="25006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2887" y="3998885"/>
              <a:ext cx="3773845" cy="23156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85593" y="6063957"/>
              <a:ext cx="457200" cy="37947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357249" y="3957827"/>
              <a:ext cx="3889375" cy="2456815"/>
            </a:xfrm>
            <a:custGeom>
              <a:avLst/>
              <a:gdLst/>
              <a:ahLst/>
              <a:cxnLst/>
              <a:rect l="l" t="t" r="r" b="b"/>
              <a:pathLst>
                <a:path w="3889375" h="2456815">
                  <a:moveTo>
                    <a:pt x="0" y="0"/>
                  </a:moveTo>
                  <a:lnTo>
                    <a:pt x="0" y="2456649"/>
                  </a:lnTo>
                  <a:lnTo>
                    <a:pt x="3889248" y="2456649"/>
                  </a:lnTo>
                  <a:lnTo>
                    <a:pt x="3889248" y="0"/>
                  </a:lnTo>
                  <a:lnTo>
                    <a:pt x="0" y="0"/>
                  </a:lnTo>
                  <a:close/>
                </a:path>
              </a:pathLst>
            </a:custGeom>
            <a:ln w="28955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926963" y="4632159"/>
            <a:ext cx="1932939" cy="1165860"/>
            <a:chOff x="5926963" y="4632159"/>
            <a:chExt cx="1932939" cy="116586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76553" y="4667296"/>
              <a:ext cx="1844446" cy="105968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941441" y="4646637"/>
              <a:ext cx="1903730" cy="1137285"/>
            </a:xfrm>
            <a:custGeom>
              <a:avLst/>
              <a:gdLst/>
              <a:ahLst/>
              <a:cxnLst/>
              <a:rect l="l" t="t" r="r" b="b"/>
              <a:pathLst>
                <a:path w="1903729" h="1137285">
                  <a:moveTo>
                    <a:pt x="0" y="1136904"/>
                  </a:moveTo>
                  <a:lnTo>
                    <a:pt x="1903476" y="1136904"/>
                  </a:lnTo>
                  <a:lnTo>
                    <a:pt x="1903476" y="0"/>
                  </a:lnTo>
                  <a:lnTo>
                    <a:pt x="0" y="0"/>
                  </a:lnTo>
                  <a:lnTo>
                    <a:pt x="0" y="1136904"/>
                  </a:lnTo>
                  <a:close/>
                </a:path>
              </a:pathLst>
            </a:custGeom>
            <a:ln w="28956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2206117" y="2449067"/>
            <a:ext cx="561340" cy="0"/>
          </a:xfrm>
          <a:custGeom>
            <a:avLst/>
            <a:gdLst/>
            <a:ahLst/>
            <a:cxnLst/>
            <a:rect l="l" t="t" r="r" b="b"/>
            <a:pathLst>
              <a:path w="561339">
                <a:moveTo>
                  <a:pt x="0" y="0"/>
                </a:moveTo>
                <a:lnTo>
                  <a:pt x="560832" y="0"/>
                </a:lnTo>
              </a:path>
            </a:pathLst>
          </a:custGeom>
          <a:ln w="79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36015" y="2419857"/>
            <a:ext cx="79375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50" i="1" dirty="0">
                <a:latin typeface="Times New Roman"/>
                <a:cs typeface="Times New Roman"/>
              </a:rPr>
              <a:t>R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3414" y="2287015"/>
            <a:ext cx="762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i="1" dirty="0">
                <a:latin typeface="Times New Roman"/>
                <a:cs typeface="Times New Roman"/>
              </a:rPr>
              <a:t>I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46683" y="2963925"/>
            <a:ext cx="79375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50" i="1" dirty="0">
                <a:latin typeface="Times New Roman"/>
                <a:cs typeface="Times New Roman"/>
              </a:rPr>
              <a:t>R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95146" y="2968497"/>
            <a:ext cx="4343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imes New Roman"/>
                <a:cs typeface="Times New Roman"/>
              </a:rPr>
              <a:t>2</a:t>
            </a:r>
            <a:r>
              <a:rPr sz="1500" spc="-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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K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9030" y="3241294"/>
            <a:ext cx="13779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i="1" dirty="0">
                <a:latin typeface="Times New Roman"/>
                <a:cs typeface="Times New Roman"/>
              </a:rPr>
              <a:t>V</a:t>
            </a:r>
            <a:r>
              <a:rPr sz="1500" i="1" spc="-7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Symbol"/>
                <a:cs typeface="Symbol"/>
              </a:rPr>
              <a:t></a:t>
            </a:r>
            <a:r>
              <a:rPr sz="1500" i="1" spc="-5" dirty="0">
                <a:latin typeface="Times New Roman"/>
                <a:cs typeface="Times New Roman"/>
              </a:rPr>
              <a:t>Tensionsimple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3630" y="2726182"/>
            <a:ext cx="9867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2250" i="1" baseline="-35185" dirty="0">
                <a:latin typeface="Times New Roman"/>
                <a:cs typeface="Times New Roman"/>
              </a:rPr>
              <a:t>V</a:t>
            </a:r>
            <a:r>
              <a:rPr sz="2250" i="1" spc="562" baseline="-35185" dirty="0">
                <a:latin typeface="Times New Roman"/>
                <a:cs typeface="Times New Roman"/>
              </a:rPr>
              <a:t> </a:t>
            </a:r>
            <a:r>
              <a:rPr sz="2250" baseline="-35185" dirty="0">
                <a:latin typeface="Symbol"/>
                <a:cs typeface="Symbol"/>
              </a:rPr>
              <a:t></a:t>
            </a:r>
            <a:r>
              <a:rPr sz="2250" baseline="-35185" dirty="0">
                <a:latin typeface="Times New Roman"/>
                <a:cs typeface="Times New Roman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00" u="sng" spc="2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3</a:t>
            </a:r>
            <a:r>
              <a:rPr sz="1500" i="1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</a:t>
            </a:r>
            <a:r>
              <a:rPr sz="1500" i="1" spc="200" dirty="0">
                <a:latin typeface="Times New Roman"/>
                <a:cs typeface="Times New Roman"/>
              </a:rPr>
              <a:t> </a:t>
            </a:r>
            <a:r>
              <a:rPr sz="2250" i="1" baseline="-35185" dirty="0">
                <a:latin typeface="Times New Roman"/>
                <a:cs typeface="Times New Roman"/>
              </a:rPr>
              <a:t>V</a:t>
            </a:r>
            <a:endParaRPr sz="2250" baseline="-35185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40866" y="2377821"/>
            <a:ext cx="1653539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873125" algn="l"/>
              </a:tabLst>
            </a:pPr>
            <a:r>
              <a:rPr sz="1500" spc="30" dirty="0">
                <a:latin typeface="Times New Roman"/>
                <a:cs typeface="Times New Roman"/>
              </a:rPr>
              <a:t>2</a:t>
            </a:r>
            <a:r>
              <a:rPr sz="1500" i="1" spc="-5" dirty="0">
                <a:latin typeface="Times New Roman"/>
                <a:cs typeface="Times New Roman"/>
              </a:rPr>
              <a:t>Z</a:t>
            </a:r>
            <a:r>
              <a:rPr sz="1500" i="1" dirty="0">
                <a:latin typeface="Times New Roman"/>
                <a:cs typeface="Times New Roman"/>
              </a:rPr>
              <a:t> </a:t>
            </a:r>
            <a:r>
              <a:rPr sz="1500" i="1" spc="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</a:t>
            </a:r>
            <a:r>
              <a:rPr sz="1500" spc="-75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Z</a:t>
            </a:r>
            <a:r>
              <a:rPr sz="1500" i="1" dirty="0">
                <a:latin typeface="Times New Roman"/>
                <a:cs typeface="Times New Roman"/>
              </a:rPr>
              <a:t>	</a:t>
            </a:r>
            <a:r>
              <a:rPr sz="1950" spc="-100" dirty="0">
                <a:latin typeface="Symbol"/>
                <a:cs typeface="Symbol"/>
              </a:rPr>
              <a:t></a:t>
            </a:r>
            <a:r>
              <a:rPr sz="1500" dirty="0">
                <a:latin typeface="Times New Roman"/>
                <a:cs typeface="Times New Roman"/>
              </a:rPr>
              <a:t>2</a:t>
            </a:r>
            <a:r>
              <a:rPr sz="1500" spc="-2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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K</a:t>
            </a:r>
            <a:r>
              <a:rPr sz="1500" i="1" spc="-155" dirty="0">
                <a:latin typeface="Times New Roman"/>
                <a:cs typeface="Times New Roman"/>
              </a:rPr>
              <a:t> </a:t>
            </a:r>
            <a:r>
              <a:rPr sz="1950" dirty="0">
                <a:latin typeface="Symbol"/>
                <a:cs typeface="Symbol"/>
              </a:rPr>
              <a:t></a:t>
            </a:r>
            <a:r>
              <a:rPr sz="1950" spc="240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Z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22070" y="2168144"/>
            <a:ext cx="1939289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430530" algn="l"/>
                <a:tab pos="878205" algn="l"/>
                <a:tab pos="1318895" algn="l"/>
                <a:tab pos="1664970" algn="l"/>
              </a:tabLst>
            </a:pPr>
            <a:r>
              <a:rPr sz="2250" baseline="-35185" dirty="0">
                <a:latin typeface="Symbol"/>
                <a:cs typeface="Symbol"/>
              </a:rPr>
              <a:t>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500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3</a:t>
            </a:r>
            <a:r>
              <a:rPr sz="1500" i="1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	</a:t>
            </a:r>
            <a:r>
              <a:rPr sz="2250" baseline="-40740" dirty="0">
                <a:latin typeface="Symbol"/>
                <a:cs typeface="Symbol"/>
              </a:rPr>
              <a:t></a:t>
            </a:r>
            <a:r>
              <a:rPr sz="2250" baseline="-40740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Times New Roman"/>
                <a:cs typeface="Times New Roman"/>
              </a:rPr>
              <a:t>3	</a:t>
            </a:r>
            <a:r>
              <a:rPr sz="2250" baseline="-40740" dirty="0">
                <a:latin typeface="Symbol"/>
                <a:cs typeface="Symbol"/>
              </a:rPr>
              <a:t></a:t>
            </a:r>
            <a:r>
              <a:rPr sz="2250" spc="52" baseline="-40740" dirty="0">
                <a:latin typeface="Times New Roman"/>
                <a:cs typeface="Times New Roman"/>
              </a:rPr>
              <a:t> </a:t>
            </a:r>
            <a:r>
              <a:rPr sz="15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51177" y="2567686"/>
            <a:ext cx="1515110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363855" algn="l"/>
                <a:tab pos="1447800" algn="l"/>
              </a:tabLst>
            </a:pPr>
            <a:r>
              <a:rPr sz="850" dirty="0">
                <a:latin typeface="Times New Roman"/>
                <a:cs typeface="Times New Roman"/>
              </a:rPr>
              <a:t>1	0	1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903214" y="2468752"/>
            <a:ext cx="996950" cy="0"/>
          </a:xfrm>
          <a:custGeom>
            <a:avLst/>
            <a:gdLst/>
            <a:ahLst/>
            <a:cxnLst/>
            <a:rect l="l" t="t" r="r" b="b"/>
            <a:pathLst>
              <a:path w="996950">
                <a:moveTo>
                  <a:pt x="0" y="0"/>
                </a:moveTo>
                <a:lnTo>
                  <a:pt x="996695" y="0"/>
                </a:lnTo>
              </a:path>
            </a:pathLst>
          </a:custGeom>
          <a:ln w="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610097" y="3046603"/>
            <a:ext cx="82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i="1" dirty="0">
                <a:latin typeface="Times New Roman"/>
                <a:cs typeface="Times New Roman"/>
              </a:rPr>
              <a:t>R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86653" y="2927426"/>
            <a:ext cx="133350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50" i="1" dirty="0">
                <a:latin typeface="Times New Roman"/>
                <a:cs typeface="Times New Roman"/>
              </a:rPr>
              <a:t>V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29478" y="2748737"/>
            <a:ext cx="885190" cy="5803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425"/>
              </a:spcBef>
              <a:tabLst>
                <a:tab pos="298450" algn="l"/>
                <a:tab pos="699770" algn="l"/>
              </a:tabLst>
            </a:pPr>
            <a:r>
              <a:rPr sz="2325" spc="-15" baseline="-28673" dirty="0">
                <a:latin typeface="Symbol"/>
                <a:cs typeface="Symbol"/>
              </a:rPr>
              <a:t></a:t>
            </a:r>
            <a:r>
              <a:rPr sz="155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5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3</a:t>
            </a:r>
            <a:r>
              <a:rPr sz="1550" i="1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	</a:t>
            </a:r>
            <a:r>
              <a:rPr sz="2325" i="1" spc="-7" baseline="-28673" dirty="0">
                <a:latin typeface="Times New Roman"/>
                <a:cs typeface="Times New Roman"/>
              </a:rPr>
              <a:t>V</a:t>
            </a:r>
            <a:endParaRPr sz="2325" baseline="-28673">
              <a:latin typeface="Times New Roman"/>
              <a:cs typeface="Times New Roman"/>
            </a:endParaRPr>
          </a:p>
          <a:p>
            <a:pPr marL="36830" algn="ctr">
              <a:lnSpc>
                <a:spcPct val="100000"/>
              </a:lnSpc>
              <a:spcBef>
                <a:spcPts val="320"/>
              </a:spcBef>
            </a:pPr>
            <a:r>
              <a:rPr sz="1550" spc="20" dirty="0">
                <a:latin typeface="Times New Roman"/>
                <a:cs typeface="Times New Roman"/>
              </a:rPr>
              <a:t>2</a:t>
            </a:r>
            <a:r>
              <a:rPr sz="1550" i="1" spc="20" dirty="0">
                <a:latin typeface="Times New Roman"/>
                <a:cs typeface="Times New Roman"/>
              </a:rPr>
              <a:t>K</a:t>
            </a:r>
            <a:r>
              <a:rPr sz="1550" i="1" spc="45" dirty="0">
                <a:latin typeface="Times New Roman"/>
                <a:cs typeface="Times New Roman"/>
              </a:rPr>
              <a:t> </a:t>
            </a:r>
            <a:r>
              <a:rPr sz="1550" spc="50" dirty="0">
                <a:latin typeface="Symbol"/>
                <a:cs typeface="Symbol"/>
              </a:rPr>
              <a:t></a:t>
            </a:r>
            <a:r>
              <a:rPr sz="1550" spc="50" dirty="0">
                <a:latin typeface="Times New Roman"/>
                <a:cs typeface="Times New Roman"/>
              </a:rPr>
              <a:t>1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28382" y="2391282"/>
            <a:ext cx="885825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050" spc="-25" dirty="0">
                <a:latin typeface="Symbol"/>
                <a:cs typeface="Symbol"/>
              </a:rPr>
              <a:t></a:t>
            </a:r>
            <a:r>
              <a:rPr sz="1550" spc="-25" dirty="0">
                <a:latin typeface="Times New Roman"/>
                <a:cs typeface="Times New Roman"/>
              </a:rPr>
              <a:t>2</a:t>
            </a:r>
            <a:r>
              <a:rPr sz="1550" i="1" spc="-25" dirty="0">
                <a:latin typeface="Times New Roman"/>
                <a:cs typeface="Times New Roman"/>
              </a:rPr>
              <a:t>K</a:t>
            </a:r>
            <a:r>
              <a:rPr sz="1550" i="1" spc="-75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Symbol"/>
                <a:cs typeface="Symbol"/>
              </a:rPr>
              <a:t></a:t>
            </a:r>
            <a:r>
              <a:rPr sz="1550" spc="-35" dirty="0">
                <a:latin typeface="Times New Roman"/>
                <a:cs typeface="Times New Roman"/>
              </a:rPr>
              <a:t> </a:t>
            </a:r>
            <a:r>
              <a:rPr sz="1550" spc="-55" dirty="0">
                <a:latin typeface="Times New Roman"/>
                <a:cs typeface="Times New Roman"/>
              </a:rPr>
              <a:t>1</a:t>
            </a:r>
            <a:r>
              <a:rPr sz="2050" spc="-55" dirty="0">
                <a:latin typeface="Symbol"/>
                <a:cs typeface="Symbol"/>
              </a:rPr>
              <a:t></a:t>
            </a:r>
            <a:r>
              <a:rPr sz="2050" spc="114" dirty="0">
                <a:latin typeface="Times New Roman"/>
                <a:cs typeface="Times New Roman"/>
              </a:rPr>
              <a:t> </a:t>
            </a:r>
            <a:r>
              <a:rPr sz="1550" i="1" spc="-5" dirty="0">
                <a:latin typeface="Times New Roman"/>
                <a:cs typeface="Times New Roman"/>
              </a:rPr>
              <a:t>Z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67882" y="2179066"/>
            <a:ext cx="191198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786130" algn="l"/>
                <a:tab pos="1229995" algn="l"/>
                <a:tab pos="1606550" algn="l"/>
              </a:tabLst>
            </a:pPr>
            <a:r>
              <a:rPr sz="1550" spc="-20" dirty="0">
                <a:latin typeface="Times New Roman"/>
                <a:cs typeface="Times New Roman"/>
              </a:rPr>
              <a:t>3</a:t>
            </a:r>
            <a:r>
              <a:rPr sz="1550" i="1" spc="-20" dirty="0">
                <a:latin typeface="Times New Roman"/>
                <a:cs typeface="Times New Roman"/>
              </a:rPr>
              <a:t>VZ</a:t>
            </a:r>
            <a:r>
              <a:rPr sz="1350" spc="-30" baseline="-24691" dirty="0">
                <a:latin typeface="Times New Roman"/>
                <a:cs typeface="Times New Roman"/>
              </a:rPr>
              <a:t>1	</a:t>
            </a:r>
            <a:r>
              <a:rPr sz="2325" spc="-7" baseline="-34050" dirty="0">
                <a:latin typeface="Symbol"/>
                <a:cs typeface="Symbol"/>
              </a:rPr>
              <a:t></a:t>
            </a:r>
            <a:r>
              <a:rPr sz="155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3	</a:t>
            </a:r>
            <a:r>
              <a:rPr sz="2325" spc="-7" baseline="-34050" dirty="0">
                <a:latin typeface="Symbol"/>
                <a:cs typeface="Symbol"/>
              </a:rPr>
              <a:t></a:t>
            </a:r>
            <a:r>
              <a:rPr sz="2325" spc="-52" baseline="-34050" dirty="0">
                <a:latin typeface="Times New Roman"/>
                <a:cs typeface="Times New Roman"/>
              </a:rPr>
              <a:t> </a:t>
            </a:r>
            <a:r>
              <a:rPr sz="1550" i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868670" y="2456433"/>
            <a:ext cx="2252980" cy="295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ts val="1455"/>
              </a:lnSpc>
              <a:spcBef>
                <a:spcPts val="95"/>
              </a:spcBef>
            </a:pPr>
            <a:r>
              <a:rPr sz="1550" spc="35" dirty="0">
                <a:latin typeface="Times New Roman"/>
                <a:cs typeface="Times New Roman"/>
              </a:rPr>
              <a:t>2</a:t>
            </a:r>
            <a:r>
              <a:rPr sz="1550" i="1" spc="70" dirty="0">
                <a:latin typeface="Times New Roman"/>
                <a:cs typeface="Times New Roman"/>
              </a:rPr>
              <a:t>Z</a:t>
            </a:r>
            <a:r>
              <a:rPr sz="1350" spc="60" baseline="-24691" dirty="0">
                <a:latin typeface="Times New Roman"/>
                <a:cs typeface="Times New Roman"/>
              </a:rPr>
              <a:t>1</a:t>
            </a:r>
            <a:r>
              <a:rPr sz="1550" i="1" spc="130" dirty="0">
                <a:latin typeface="Times New Roman"/>
                <a:cs typeface="Times New Roman"/>
              </a:rPr>
              <a:t>Z</a:t>
            </a:r>
            <a:r>
              <a:rPr sz="1350" i="1" baseline="-24691" dirty="0">
                <a:latin typeface="Times New Roman"/>
                <a:cs typeface="Times New Roman"/>
              </a:rPr>
              <a:t>o </a:t>
            </a:r>
            <a:r>
              <a:rPr sz="1350" i="1" spc="30" baseline="-24691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Symbol"/>
                <a:cs typeface="Symbol"/>
              </a:rPr>
              <a:t></a:t>
            </a:r>
            <a:r>
              <a:rPr sz="1550" spc="-15" dirty="0">
                <a:latin typeface="Times New Roman"/>
                <a:cs typeface="Times New Roman"/>
              </a:rPr>
              <a:t> </a:t>
            </a:r>
            <a:r>
              <a:rPr sz="1550" i="1" spc="-5" dirty="0">
                <a:latin typeface="Times New Roman"/>
                <a:cs typeface="Times New Roman"/>
              </a:rPr>
              <a:t>Z</a:t>
            </a:r>
            <a:r>
              <a:rPr sz="1550" i="1" spc="-229" dirty="0">
                <a:latin typeface="Times New Roman"/>
                <a:cs typeface="Times New Roman"/>
              </a:rPr>
              <a:t> </a:t>
            </a:r>
            <a:r>
              <a:rPr sz="1350" baseline="37037" dirty="0">
                <a:latin typeface="Times New Roman"/>
                <a:cs typeface="Times New Roman"/>
              </a:rPr>
              <a:t>2</a:t>
            </a:r>
            <a:endParaRPr sz="1350" baseline="37037">
              <a:latin typeface="Times New Roman"/>
              <a:cs typeface="Times New Roman"/>
            </a:endParaRPr>
          </a:p>
          <a:p>
            <a:pPr marL="845819">
              <a:lnSpc>
                <a:spcPts val="675"/>
              </a:lnSpc>
              <a:tabLst>
                <a:tab pos="2157095" algn="l"/>
              </a:tabLst>
            </a:pPr>
            <a:r>
              <a:rPr sz="900" dirty="0">
                <a:latin typeface="Times New Roman"/>
                <a:cs typeface="Times New Roman"/>
              </a:rPr>
              <a:t>1	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23814" y="2425953"/>
            <a:ext cx="82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i="1" dirty="0">
                <a:latin typeface="Times New Roman"/>
                <a:cs typeface="Times New Roman"/>
              </a:rPr>
              <a:t>R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511038" y="2302510"/>
            <a:ext cx="34036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219075" algn="l"/>
              </a:tabLst>
            </a:pPr>
            <a:r>
              <a:rPr sz="1550" i="1" spc="-5" dirty="0">
                <a:latin typeface="Times New Roman"/>
                <a:cs typeface="Times New Roman"/>
              </a:rPr>
              <a:t>I	</a:t>
            </a:r>
            <a:r>
              <a:rPr sz="1550" spc="-5" dirty="0">
                <a:latin typeface="Symbol"/>
                <a:cs typeface="Symbol"/>
              </a:rPr>
              <a:t>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87285" y="2057400"/>
            <a:ext cx="2586355" cy="1690370"/>
          </a:xfrm>
          <a:custGeom>
            <a:avLst/>
            <a:gdLst/>
            <a:ahLst/>
            <a:cxnLst/>
            <a:rect l="l" t="t" r="r" b="b"/>
            <a:pathLst>
              <a:path w="2586354" h="1690370">
                <a:moveTo>
                  <a:pt x="0" y="1690116"/>
                </a:moveTo>
                <a:lnTo>
                  <a:pt x="2586228" y="1690116"/>
                </a:lnTo>
                <a:lnTo>
                  <a:pt x="2586228" y="0"/>
                </a:lnTo>
                <a:lnTo>
                  <a:pt x="0" y="0"/>
                </a:lnTo>
                <a:lnTo>
                  <a:pt x="0" y="1690116"/>
                </a:lnTo>
                <a:close/>
              </a:path>
            </a:pathLst>
          </a:custGeom>
          <a:ln w="38100">
            <a:solidFill>
              <a:srgbClr val="990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371465" y="2052827"/>
            <a:ext cx="2891155" cy="1442085"/>
          </a:xfrm>
          <a:custGeom>
            <a:avLst/>
            <a:gdLst/>
            <a:ahLst/>
            <a:cxnLst/>
            <a:rect l="l" t="t" r="r" b="b"/>
            <a:pathLst>
              <a:path w="2891154" h="1442085">
                <a:moveTo>
                  <a:pt x="0" y="1441703"/>
                </a:moveTo>
                <a:lnTo>
                  <a:pt x="2891027" y="1441703"/>
                </a:lnTo>
                <a:lnTo>
                  <a:pt x="2891027" y="0"/>
                </a:lnTo>
                <a:lnTo>
                  <a:pt x="0" y="0"/>
                </a:lnTo>
                <a:lnTo>
                  <a:pt x="0" y="1441703"/>
                </a:lnTo>
                <a:close/>
              </a:path>
            </a:pathLst>
          </a:custGeom>
          <a:ln w="38100">
            <a:solidFill>
              <a:srgbClr val="990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53746"/>
            <a:ext cx="31756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185" dirty="0"/>
              <a:t> </a:t>
            </a:r>
            <a:r>
              <a:rPr sz="2400" spc="5" dirty="0"/>
              <a:t>XI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27405" y="1208533"/>
            <a:ext cx="7757795" cy="3680460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Sobreintensidad</a:t>
            </a:r>
            <a:r>
              <a:rPr sz="1800" b="1" spc="-6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de</a:t>
            </a:r>
            <a:r>
              <a:rPr sz="1800" b="1" spc="-3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neutro</a:t>
            </a:r>
            <a:r>
              <a:rPr sz="1800" b="1" spc="-3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5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000099"/>
                </a:solidFill>
                <a:latin typeface="Arial"/>
                <a:cs typeface="Arial"/>
              </a:rPr>
              <a:t>Ajustes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80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Faltas</a:t>
            </a:r>
            <a:r>
              <a:rPr sz="1800" b="1" spc="-6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a</a:t>
            </a:r>
            <a:r>
              <a:rPr sz="1800" b="1" spc="-2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990037"/>
                </a:solidFill>
                <a:latin typeface="Arial"/>
                <a:cs typeface="Arial"/>
              </a:rPr>
              <a:t>tierra</a:t>
            </a:r>
            <a:endParaRPr sz="1800">
              <a:latin typeface="Arial"/>
              <a:cs typeface="Arial"/>
            </a:endParaRPr>
          </a:p>
          <a:p>
            <a:pPr marL="1152525" marR="500380">
              <a:lnSpc>
                <a:spcPct val="104400"/>
              </a:lnSpc>
              <a:spcBef>
                <a:spcPts val="655"/>
              </a:spcBef>
            </a:pP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corriente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residual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cero en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condiciones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normales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varía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distancia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-5" dirty="0">
                <a:latin typeface="Microsoft Sans Serif"/>
                <a:cs typeface="Microsoft Sans Serif"/>
              </a:rPr>
              <a:t> falta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tanto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condición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generación.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1035"/>
              </a:spcBef>
            </a:pP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limitada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método 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puesta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</a:t>
            </a:r>
            <a:endParaRPr sz="1600">
              <a:latin typeface="Microsoft Sans Serif"/>
              <a:cs typeface="Microsoft Sans Serif"/>
            </a:endParaRPr>
          </a:p>
          <a:p>
            <a:pPr marL="1152525" marR="387985">
              <a:lnSpc>
                <a:spcPct val="103699"/>
              </a:lnSpc>
              <a:spcBef>
                <a:spcPts val="675"/>
              </a:spcBef>
            </a:pP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ajuste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debe ser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tal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 dispare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más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lejana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-5" dirty="0">
                <a:latin typeface="Microsoft Sans Serif"/>
                <a:cs typeface="Microsoft Sans Serif"/>
              </a:rPr>
              <a:t> zona 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proteger.</a:t>
            </a:r>
            <a:endParaRPr sz="16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92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En</a:t>
            </a:r>
            <a:r>
              <a:rPr sz="1800" b="1" spc="-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sistemas</a:t>
            </a:r>
            <a:r>
              <a:rPr sz="1800" b="1" spc="-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puestos</a:t>
            </a:r>
            <a:r>
              <a:rPr sz="1800" b="1" spc="-4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a</a:t>
            </a:r>
            <a:r>
              <a:rPr sz="1800" b="1" spc="-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tierra</a:t>
            </a:r>
            <a:r>
              <a:rPr sz="1800" b="1" spc="-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sólidamente</a:t>
            </a:r>
            <a:r>
              <a:rPr sz="1800" b="1" spc="-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o con</a:t>
            </a:r>
            <a:r>
              <a:rPr sz="1800" b="1" spc="-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baja</a:t>
            </a:r>
            <a:r>
              <a:rPr sz="1800" b="1" spc="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0099"/>
                </a:solidFill>
                <a:latin typeface="Arial"/>
                <a:cs typeface="Arial"/>
              </a:rPr>
              <a:t>impedancia:</a:t>
            </a:r>
            <a:endParaRPr sz="1800">
              <a:latin typeface="Arial"/>
              <a:cs typeface="Arial"/>
            </a:endParaRPr>
          </a:p>
          <a:p>
            <a:pPr marL="1152525">
              <a:lnSpc>
                <a:spcPct val="100000"/>
              </a:lnSpc>
              <a:spcBef>
                <a:spcPts val="910"/>
              </a:spcBef>
            </a:pPr>
            <a:r>
              <a:rPr sz="1600" spc="-5" dirty="0">
                <a:latin typeface="Microsoft Sans Serif"/>
                <a:cs typeface="Microsoft Sans Serif"/>
              </a:rPr>
              <a:t>10%-20%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-10" dirty="0">
                <a:latin typeface="Microsoft Sans Serif"/>
                <a:cs typeface="Microsoft Sans Serif"/>
              </a:rPr>
              <a:t> la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carga</a:t>
            </a:r>
            <a:endParaRPr sz="1600">
              <a:latin typeface="Microsoft Sans Serif"/>
              <a:cs typeface="Microsoft Sans Serif"/>
            </a:endParaRPr>
          </a:p>
          <a:p>
            <a:pPr marL="1152525" marR="5080">
              <a:lnSpc>
                <a:spcPct val="103699"/>
              </a:lnSpc>
              <a:spcBef>
                <a:spcPts val="675"/>
              </a:spcBef>
            </a:pP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motores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generadores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suele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limitar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-5" dirty="0">
                <a:latin typeface="Microsoft Sans Serif"/>
                <a:cs typeface="Microsoft Sans Serif"/>
              </a:rPr>
              <a:t> corriente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10A</a:t>
            </a:r>
            <a:r>
              <a:rPr sz="1600" spc="-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usa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toroidal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ajuste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torno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6A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primarios.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62890"/>
            <a:ext cx="32924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175" dirty="0"/>
              <a:t> </a:t>
            </a:r>
            <a:r>
              <a:rPr sz="2400" spc="-5" dirty="0"/>
              <a:t>XII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208533"/>
            <a:ext cx="8082915" cy="397319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Sobreintensidad</a:t>
            </a:r>
            <a:r>
              <a:rPr sz="1800" b="1" spc="-6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de</a:t>
            </a:r>
            <a:r>
              <a:rPr sz="1800" b="1" spc="-3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neutro</a:t>
            </a:r>
            <a:r>
              <a:rPr sz="1800" b="1" spc="-3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5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000099"/>
                </a:solidFill>
                <a:latin typeface="Arial"/>
                <a:cs typeface="Arial"/>
              </a:rPr>
              <a:t>Ajustes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80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Faltas</a:t>
            </a:r>
            <a:r>
              <a:rPr sz="1800" b="1" spc="-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a</a:t>
            </a:r>
            <a:r>
              <a:rPr sz="1800" b="1" spc="-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tierra</a:t>
            </a:r>
            <a:r>
              <a:rPr sz="1800" b="1" spc="-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para</a:t>
            </a:r>
            <a:r>
              <a:rPr sz="1800" b="1" spc="-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sistemas</a:t>
            </a:r>
            <a:r>
              <a:rPr sz="1800" b="1" spc="-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con</a:t>
            </a:r>
            <a:r>
              <a:rPr sz="1800" b="1" spc="-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puesta</a:t>
            </a:r>
            <a:r>
              <a:rPr sz="1800" b="1" spc="-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a tierra</a:t>
            </a:r>
            <a:r>
              <a:rPr sz="1800" b="1" spc="-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con</a:t>
            </a:r>
            <a:r>
              <a:rPr sz="1800" b="1" spc="6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resistencia:</a:t>
            </a:r>
            <a:endParaRPr sz="1800">
              <a:latin typeface="Arial"/>
              <a:cs typeface="Arial"/>
            </a:endParaRPr>
          </a:p>
          <a:p>
            <a:pPr marL="394970" algn="just">
              <a:lnSpc>
                <a:spcPct val="100000"/>
              </a:lnSpc>
              <a:spcBef>
                <a:spcPts val="790"/>
              </a:spcBef>
            </a:pPr>
            <a:r>
              <a:rPr sz="1800" spc="-10" dirty="0">
                <a:latin typeface="Microsoft Sans Serif"/>
                <a:cs typeface="Microsoft Sans Serif"/>
              </a:rPr>
              <a:t>Calcular</a:t>
            </a:r>
            <a:r>
              <a:rPr sz="1800" spc="-5" dirty="0">
                <a:latin typeface="Microsoft Sans Serif"/>
                <a:cs typeface="Microsoft Sans Serif"/>
              </a:rPr>
              <a:t> una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falta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secundario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trafo</a:t>
            </a:r>
            <a:endParaRPr sz="1800">
              <a:latin typeface="Microsoft Sans Serif"/>
              <a:cs typeface="Microsoft Sans Serif"/>
            </a:endParaRPr>
          </a:p>
          <a:p>
            <a:pPr marL="1152525" algn="just">
              <a:lnSpc>
                <a:spcPct val="100000"/>
              </a:lnSpc>
              <a:spcBef>
                <a:spcPts val="910"/>
              </a:spcBef>
            </a:pPr>
            <a:r>
              <a:rPr sz="1600" spc="-5" dirty="0">
                <a:latin typeface="Microsoft Sans Serif"/>
                <a:cs typeface="Microsoft Sans Serif"/>
              </a:rPr>
              <a:t>70%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corriente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 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 con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pequeño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retraso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100ms.</a:t>
            </a:r>
            <a:endParaRPr sz="1600">
              <a:latin typeface="Microsoft Sans Serif"/>
              <a:cs typeface="Microsoft Sans Serif"/>
            </a:endParaRPr>
          </a:p>
          <a:p>
            <a:pPr marL="1152525" marR="6350" algn="just">
              <a:lnSpc>
                <a:spcPct val="104099"/>
              </a:lnSpc>
              <a:spcBef>
                <a:spcPts val="670"/>
              </a:spcBef>
            </a:pPr>
            <a:r>
              <a:rPr sz="1600" spc="-5" dirty="0">
                <a:latin typeface="Microsoft Sans Serif"/>
                <a:cs typeface="Microsoft Sans Serif"/>
              </a:rPr>
              <a:t>40%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corriente</a:t>
            </a:r>
            <a:r>
              <a:rPr sz="1600" spc="-5" dirty="0">
                <a:latin typeface="Microsoft Sans Serif"/>
                <a:cs typeface="Microsoft Sans Serif"/>
              </a:rPr>
              <a:t> 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falta</a:t>
            </a:r>
            <a:r>
              <a:rPr sz="1600" spc="-5" dirty="0">
                <a:latin typeface="Microsoft Sans Serif"/>
                <a:cs typeface="Microsoft Sans Serif"/>
              </a:rPr>
              <a:t> 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tierra</a:t>
            </a:r>
            <a:r>
              <a:rPr sz="1600" spc="-5" dirty="0">
                <a:latin typeface="Microsoft Sans Serif"/>
                <a:cs typeface="Microsoft Sans Serif"/>
              </a:rPr>
              <a:t> con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pequeño</a:t>
            </a:r>
            <a:r>
              <a:rPr sz="1600" spc="-5" dirty="0">
                <a:latin typeface="Microsoft Sans Serif"/>
                <a:cs typeface="Microsoft Sans Serif"/>
              </a:rPr>
              <a:t> retraso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400ms.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Detectaría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faltas</a:t>
            </a:r>
            <a:r>
              <a:rPr sz="1600" spc="-5" dirty="0">
                <a:latin typeface="Microsoft Sans Serif"/>
                <a:cs typeface="Microsoft Sans Serif"/>
              </a:rPr>
              <a:t> con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resistencia.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El</a:t>
            </a:r>
            <a:r>
              <a:rPr sz="1600" spc="-10" dirty="0">
                <a:latin typeface="Microsoft Sans Serif"/>
                <a:cs typeface="Microsoft Sans Serif"/>
              </a:rPr>
              <a:t> retraso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protege</a:t>
            </a:r>
            <a:r>
              <a:rPr sz="1600" spc="4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disturbios</a:t>
            </a:r>
            <a:r>
              <a:rPr sz="1600" spc="39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del 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sistema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como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apertura/cierre de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líneas.</a:t>
            </a:r>
            <a:endParaRPr sz="1600">
              <a:latin typeface="Microsoft Sans Serif"/>
              <a:cs typeface="Microsoft Sans Serif"/>
            </a:endParaRPr>
          </a:p>
          <a:p>
            <a:pPr marL="1152525" marR="5080" algn="just">
              <a:lnSpc>
                <a:spcPct val="104099"/>
              </a:lnSpc>
              <a:spcBef>
                <a:spcPts val="795"/>
              </a:spcBef>
            </a:pPr>
            <a:r>
              <a:rPr sz="1600" spc="-5" dirty="0">
                <a:latin typeface="Microsoft Sans Serif"/>
                <a:cs typeface="Microsoft Sans Serif"/>
              </a:rPr>
              <a:t>10% de </a:t>
            </a:r>
            <a:r>
              <a:rPr sz="1600" spc="-15" dirty="0">
                <a:latin typeface="Microsoft Sans Serif"/>
                <a:cs typeface="Microsoft Sans Serif"/>
              </a:rPr>
              <a:t>la </a:t>
            </a:r>
            <a:r>
              <a:rPr sz="1600" spc="-10" dirty="0">
                <a:latin typeface="Microsoft Sans Serif"/>
                <a:cs typeface="Microsoft Sans Serif"/>
              </a:rPr>
              <a:t>corriente de falta con </a:t>
            </a:r>
            <a:r>
              <a:rPr sz="1600" spc="-5" dirty="0">
                <a:latin typeface="Microsoft Sans Serif"/>
                <a:cs typeface="Microsoft Sans Serif"/>
              </a:rPr>
              <a:t>retraso </a:t>
            </a:r>
            <a:r>
              <a:rPr sz="1600" spc="-10" dirty="0">
                <a:latin typeface="Microsoft Sans Serif"/>
                <a:cs typeface="Microsoft Sans Serif"/>
              </a:rPr>
              <a:t>de </a:t>
            </a:r>
            <a:r>
              <a:rPr sz="1600" spc="-5" dirty="0">
                <a:latin typeface="Microsoft Sans Serif"/>
                <a:cs typeface="Microsoft Sans Serif"/>
              </a:rPr>
              <a:t>0,8s. </a:t>
            </a:r>
            <a:r>
              <a:rPr sz="1600" dirty="0">
                <a:latin typeface="Microsoft Sans Serif"/>
                <a:cs typeface="Microsoft Sans Serif"/>
              </a:rPr>
              <a:t>Detectaría </a:t>
            </a:r>
            <a:r>
              <a:rPr sz="1600" spc="-10" dirty="0">
                <a:latin typeface="Microsoft Sans Serif"/>
                <a:cs typeface="Microsoft Sans Serif"/>
              </a:rPr>
              <a:t>faltas </a:t>
            </a:r>
            <a:r>
              <a:rPr sz="1600" spc="-5" dirty="0">
                <a:latin typeface="Microsoft Sans Serif"/>
                <a:cs typeface="Microsoft Sans Serif"/>
              </a:rPr>
              <a:t>con gran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resistencia.</a:t>
            </a:r>
            <a:r>
              <a:rPr sz="1600" spc="-5" dirty="0">
                <a:latin typeface="Microsoft Sans Serif"/>
                <a:cs typeface="Microsoft Sans Serif"/>
              </a:rPr>
              <a:t> No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debe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haber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secuencia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homopolar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condiciones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funcionamiento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sin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falta.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retraso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protege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ante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ruido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circuito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del</a:t>
            </a:r>
            <a:r>
              <a:rPr sz="1600" spc="135" dirty="0">
                <a:latin typeface="Microsoft Sans Serif"/>
                <a:cs typeface="Microsoft Sans Serif"/>
              </a:rPr>
              <a:t> </a:t>
            </a:r>
            <a:r>
              <a:rPr sz="1600" spc="-70" dirty="0">
                <a:latin typeface="Microsoft Sans Serif"/>
                <a:cs typeface="Microsoft Sans Serif"/>
              </a:rPr>
              <a:t>CT.</a:t>
            </a:r>
            <a:endParaRPr sz="16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93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Para</a:t>
            </a:r>
            <a:r>
              <a:rPr sz="1800" b="1" spc="-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neutro</a:t>
            </a:r>
            <a:r>
              <a:rPr sz="1800" b="1" spc="-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aislado</a:t>
            </a:r>
            <a:r>
              <a:rPr sz="1800" b="1" spc="-4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y</a:t>
            </a:r>
            <a:r>
              <a:rPr sz="1800" b="1" spc="-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bobina</a:t>
            </a:r>
            <a:r>
              <a:rPr sz="1800" b="1" spc="-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Petersen</a:t>
            </a:r>
            <a:endParaRPr sz="1800">
              <a:latin typeface="Arial"/>
              <a:cs typeface="Arial"/>
            </a:endParaRPr>
          </a:p>
          <a:p>
            <a:pPr marL="1152525" algn="just">
              <a:lnSpc>
                <a:spcPct val="100000"/>
              </a:lnSpc>
              <a:spcBef>
                <a:spcPts val="905"/>
              </a:spcBef>
            </a:pP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usa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neutro</a:t>
            </a:r>
            <a:r>
              <a:rPr sz="1600" spc="-10" dirty="0">
                <a:latin typeface="Microsoft Sans Serif"/>
                <a:cs typeface="Microsoft Sans Serif"/>
              </a:rPr>
              <a:t> sensible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como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direccional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62890"/>
            <a:ext cx="3411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160" dirty="0"/>
              <a:t> </a:t>
            </a:r>
            <a:r>
              <a:rPr sz="2400" spc="-10" dirty="0"/>
              <a:t>XIII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151381"/>
            <a:ext cx="7787005" cy="102552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Selección</a:t>
            </a:r>
            <a:r>
              <a:rPr sz="1800" b="1" spc="-7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de</a:t>
            </a:r>
            <a:r>
              <a:rPr sz="1800" b="1" spc="-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TC</a:t>
            </a:r>
            <a:endParaRPr sz="1800">
              <a:latin typeface="Arial"/>
              <a:cs typeface="Arial"/>
            </a:endParaRPr>
          </a:p>
          <a:p>
            <a:pPr marL="387350" indent="-375285">
              <a:lnSpc>
                <a:spcPct val="100000"/>
              </a:lnSpc>
              <a:spcBef>
                <a:spcPts val="680"/>
              </a:spcBef>
              <a:buChar char="•"/>
              <a:tabLst>
                <a:tab pos="387350" algn="l"/>
                <a:tab pos="387985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La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corriente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carga no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debe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superar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capacidad permanente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TC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endParaRPr sz="1800">
              <a:latin typeface="Microsoft Sans Serif"/>
              <a:cs typeface="Microsoft Sans Serif"/>
            </a:endParaRPr>
          </a:p>
          <a:p>
            <a:pPr marL="387350">
              <a:lnSpc>
                <a:spcPct val="100000"/>
              </a:lnSpc>
              <a:spcBef>
                <a:spcPts val="25"/>
              </a:spcBef>
            </a:pP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relé.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6549" y="2280869"/>
            <a:ext cx="16846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  <a:tab pos="794385" algn="l"/>
              </a:tabLst>
            </a:pPr>
            <a:r>
              <a:rPr sz="1800" spc="-20" dirty="0">
                <a:latin typeface="Microsoft Sans Serif"/>
                <a:cs typeface="Microsoft Sans Serif"/>
              </a:rPr>
              <a:t>L</a:t>
            </a:r>
            <a:r>
              <a:rPr sz="1800" dirty="0">
                <a:latin typeface="Microsoft Sans Serif"/>
                <a:cs typeface="Microsoft Sans Serif"/>
              </a:rPr>
              <a:t>a	</a:t>
            </a:r>
            <a:r>
              <a:rPr sz="1800" spc="-15" dirty="0">
                <a:latin typeface="Microsoft Sans Serif"/>
                <a:cs typeface="Microsoft Sans Serif"/>
              </a:rPr>
              <a:t>c</a:t>
            </a:r>
            <a:r>
              <a:rPr sz="1800" spc="-20" dirty="0">
                <a:latin typeface="Microsoft Sans Serif"/>
                <a:cs typeface="Microsoft Sans Serif"/>
              </a:rPr>
              <a:t>o</a:t>
            </a:r>
            <a:r>
              <a:rPr sz="1800" spc="-15" dirty="0">
                <a:latin typeface="Microsoft Sans Serif"/>
                <a:cs typeface="Microsoft Sans Serif"/>
              </a:rPr>
              <a:t>rr</a:t>
            </a:r>
            <a:r>
              <a:rPr sz="1800" spc="-20" dirty="0">
                <a:latin typeface="Microsoft Sans Serif"/>
                <a:cs typeface="Microsoft Sans Serif"/>
              </a:rPr>
              <a:t>ien</a:t>
            </a:r>
            <a:r>
              <a:rPr sz="1800" spc="-10" dirty="0">
                <a:latin typeface="Microsoft Sans Serif"/>
                <a:cs typeface="Microsoft Sans Serif"/>
              </a:rPr>
              <a:t>t</a:t>
            </a:r>
            <a:r>
              <a:rPr sz="1800" dirty="0">
                <a:latin typeface="Microsoft Sans Serif"/>
                <a:cs typeface="Microsoft Sans Serif"/>
              </a:rPr>
              <a:t>e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61438" y="2280869"/>
            <a:ext cx="60115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3335" algn="l"/>
                <a:tab pos="1692275" algn="l"/>
                <a:tab pos="3053080" algn="l"/>
                <a:tab pos="3460115" algn="l"/>
                <a:tab pos="4121785" algn="l"/>
                <a:tab pos="5022850" algn="l"/>
                <a:tab pos="5683885" algn="l"/>
              </a:tabLst>
            </a:pPr>
            <a:r>
              <a:rPr sz="1800" spc="-15" dirty="0">
                <a:latin typeface="Microsoft Sans Serif"/>
                <a:cs typeface="Microsoft Sans Serif"/>
              </a:rPr>
              <a:t>s</a:t>
            </a:r>
            <a:r>
              <a:rPr sz="1800" spc="-20" dirty="0">
                <a:latin typeface="Microsoft Sans Serif"/>
                <a:cs typeface="Microsoft Sans Serif"/>
              </a:rPr>
              <a:t>e</a:t>
            </a:r>
            <a:r>
              <a:rPr sz="1800" spc="-15" dirty="0">
                <a:latin typeface="Microsoft Sans Serif"/>
                <a:cs typeface="Microsoft Sans Serif"/>
              </a:rPr>
              <a:t>c</a:t>
            </a:r>
            <a:r>
              <a:rPr sz="1800" spc="-20" dirty="0">
                <a:latin typeface="Microsoft Sans Serif"/>
                <a:cs typeface="Microsoft Sans Serif"/>
              </a:rPr>
              <a:t>un</a:t>
            </a:r>
            <a:r>
              <a:rPr sz="1800" spc="-5" dirty="0">
                <a:latin typeface="Microsoft Sans Serif"/>
                <a:cs typeface="Microsoft Sans Serif"/>
              </a:rPr>
              <a:t>d</a:t>
            </a:r>
            <a:r>
              <a:rPr sz="1800" spc="-20" dirty="0">
                <a:latin typeface="Microsoft Sans Serif"/>
                <a:cs typeface="Microsoft Sans Serif"/>
              </a:rPr>
              <a:t>a</a:t>
            </a:r>
            <a:r>
              <a:rPr sz="1800" spc="-15" dirty="0">
                <a:latin typeface="Microsoft Sans Serif"/>
                <a:cs typeface="Microsoft Sans Serif"/>
              </a:rPr>
              <a:t>r</a:t>
            </a:r>
            <a:r>
              <a:rPr sz="1800" spc="-35" dirty="0">
                <a:latin typeface="Microsoft Sans Serif"/>
                <a:cs typeface="Microsoft Sans Serif"/>
              </a:rPr>
              <a:t>i</a:t>
            </a:r>
            <a:r>
              <a:rPr sz="1800" dirty="0">
                <a:latin typeface="Microsoft Sans Serif"/>
                <a:cs typeface="Microsoft Sans Serif"/>
              </a:rPr>
              <a:t>a	</a:t>
            </a:r>
            <a:r>
              <a:rPr sz="1800" spc="-20" dirty="0">
                <a:latin typeface="Microsoft Sans Serif"/>
                <a:cs typeface="Microsoft Sans Serif"/>
              </a:rPr>
              <a:t>e</a:t>
            </a:r>
            <a:r>
              <a:rPr sz="1800" dirty="0">
                <a:latin typeface="Microsoft Sans Serif"/>
                <a:cs typeface="Microsoft Sans Serif"/>
              </a:rPr>
              <a:t>n	</a:t>
            </a:r>
            <a:r>
              <a:rPr sz="1800" spc="-15" dirty="0">
                <a:latin typeface="Microsoft Sans Serif"/>
                <a:cs typeface="Microsoft Sans Serif"/>
              </a:rPr>
              <a:t>c</a:t>
            </a:r>
            <a:r>
              <a:rPr sz="1800" spc="-20" dirty="0">
                <a:latin typeface="Microsoft Sans Serif"/>
                <a:cs typeface="Microsoft Sans Serif"/>
              </a:rPr>
              <a:t>ond</a:t>
            </a:r>
            <a:r>
              <a:rPr sz="1800" spc="-35" dirty="0">
                <a:latin typeface="Microsoft Sans Serif"/>
                <a:cs typeface="Microsoft Sans Serif"/>
              </a:rPr>
              <a:t>i</a:t>
            </a:r>
            <a:r>
              <a:rPr sz="1800" spc="-5" dirty="0">
                <a:latin typeface="Microsoft Sans Serif"/>
                <a:cs typeface="Microsoft Sans Serif"/>
              </a:rPr>
              <a:t>c</a:t>
            </a:r>
            <a:r>
              <a:rPr sz="1800" spc="-25" dirty="0">
                <a:latin typeface="Microsoft Sans Serif"/>
                <a:cs typeface="Microsoft Sans Serif"/>
              </a:rPr>
              <a:t>io</a:t>
            </a:r>
            <a:r>
              <a:rPr sz="1800" spc="-5" dirty="0">
                <a:latin typeface="Microsoft Sans Serif"/>
                <a:cs typeface="Microsoft Sans Serif"/>
              </a:rPr>
              <a:t>n</a:t>
            </a:r>
            <a:r>
              <a:rPr sz="1800" spc="-20" dirty="0">
                <a:latin typeface="Microsoft Sans Serif"/>
                <a:cs typeface="Microsoft Sans Serif"/>
              </a:rPr>
              <a:t>e</a:t>
            </a:r>
            <a:r>
              <a:rPr sz="1800" dirty="0">
                <a:latin typeface="Microsoft Sans Serif"/>
                <a:cs typeface="Microsoft Sans Serif"/>
              </a:rPr>
              <a:t>s	</a:t>
            </a:r>
            <a:r>
              <a:rPr sz="1800" spc="-20" dirty="0">
                <a:latin typeface="Microsoft Sans Serif"/>
                <a:cs typeface="Microsoft Sans Serif"/>
              </a:rPr>
              <a:t>d</a:t>
            </a:r>
            <a:r>
              <a:rPr sz="1800" dirty="0">
                <a:latin typeface="Microsoft Sans Serif"/>
                <a:cs typeface="Microsoft Sans Serif"/>
              </a:rPr>
              <a:t>e	c</a:t>
            </a:r>
            <a:r>
              <a:rPr sz="1800" spc="-10" dirty="0">
                <a:latin typeface="Microsoft Sans Serif"/>
                <a:cs typeface="Microsoft Sans Serif"/>
              </a:rPr>
              <a:t>o</a:t>
            </a:r>
            <a:r>
              <a:rPr sz="1800" dirty="0">
                <a:latin typeface="Microsoft Sans Serif"/>
                <a:cs typeface="Microsoft Sans Serif"/>
              </a:rPr>
              <a:t>rto	</a:t>
            </a:r>
            <a:r>
              <a:rPr sz="1800" spc="30" dirty="0">
                <a:latin typeface="Microsoft Sans Serif"/>
                <a:cs typeface="Microsoft Sans Serif"/>
              </a:rPr>
              <a:t>mí</a:t>
            </a:r>
            <a:r>
              <a:rPr sz="1800" spc="25" dirty="0">
                <a:latin typeface="Microsoft Sans Serif"/>
                <a:cs typeface="Microsoft Sans Serif"/>
              </a:rPr>
              <a:t>n</a:t>
            </a:r>
            <a:r>
              <a:rPr sz="1800" spc="-20" dirty="0">
                <a:latin typeface="Microsoft Sans Serif"/>
                <a:cs typeface="Microsoft Sans Serif"/>
              </a:rPr>
              <a:t>i</a:t>
            </a:r>
            <a:r>
              <a:rPr sz="1800" spc="-15" dirty="0">
                <a:latin typeface="Microsoft Sans Serif"/>
                <a:cs typeface="Microsoft Sans Serif"/>
              </a:rPr>
              <a:t>m</a:t>
            </a:r>
            <a:r>
              <a:rPr sz="1800" dirty="0">
                <a:latin typeface="Microsoft Sans Serif"/>
                <a:cs typeface="Microsoft Sans Serif"/>
              </a:rPr>
              <a:t>o	</a:t>
            </a:r>
            <a:r>
              <a:rPr sz="1800" spc="-20" dirty="0">
                <a:latin typeface="Microsoft Sans Serif"/>
                <a:cs typeface="Microsoft Sans Serif"/>
              </a:rPr>
              <a:t>de</a:t>
            </a:r>
            <a:r>
              <a:rPr sz="1800" spc="-10" dirty="0">
                <a:latin typeface="Microsoft Sans Serif"/>
                <a:cs typeface="Microsoft Sans Serif"/>
              </a:rPr>
              <a:t>b</a:t>
            </a:r>
            <a:r>
              <a:rPr sz="1800" dirty="0">
                <a:latin typeface="Microsoft Sans Serif"/>
                <a:cs typeface="Microsoft Sans Serif"/>
              </a:rPr>
              <a:t>e	</a:t>
            </a:r>
            <a:r>
              <a:rPr sz="1800" spc="-15" dirty="0">
                <a:latin typeface="Microsoft Sans Serif"/>
                <a:cs typeface="Microsoft Sans Serif"/>
              </a:rPr>
              <a:t>s</a:t>
            </a:r>
            <a:r>
              <a:rPr sz="1800" spc="-20" dirty="0">
                <a:latin typeface="Microsoft Sans Serif"/>
                <a:cs typeface="Microsoft Sans Serif"/>
              </a:rPr>
              <a:t>e</a:t>
            </a:r>
            <a:r>
              <a:rPr sz="1800" dirty="0">
                <a:latin typeface="Microsoft Sans Serif"/>
                <a:cs typeface="Microsoft Sans Serif"/>
              </a:rPr>
              <a:t>r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6549" y="2471673"/>
            <a:ext cx="7803515" cy="103124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87350">
              <a:lnSpc>
                <a:spcPct val="100000"/>
              </a:lnSpc>
              <a:spcBef>
                <a:spcPts val="795"/>
              </a:spcBef>
            </a:pPr>
            <a:r>
              <a:rPr sz="1800" spc="-5" dirty="0">
                <a:latin typeface="Microsoft Sans Serif"/>
                <a:cs typeface="Microsoft Sans Serif"/>
              </a:rPr>
              <a:t>superior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sensibilidad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10" dirty="0">
                <a:latin typeface="Microsoft Sans Serif"/>
                <a:cs typeface="Microsoft Sans Serif"/>
              </a:rPr>
              <a:t>mínima</a:t>
            </a:r>
            <a:r>
              <a:rPr sz="1800" spc="-10" dirty="0">
                <a:latin typeface="Microsoft Sans Serif"/>
                <a:cs typeface="Microsoft Sans Serif"/>
              </a:rPr>
              <a:t> del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relé.</a:t>
            </a:r>
            <a:endParaRPr sz="1800">
              <a:latin typeface="Microsoft Sans Serif"/>
              <a:cs typeface="Microsoft Sans Serif"/>
            </a:endParaRPr>
          </a:p>
          <a:p>
            <a:pPr marL="387350" marR="5080" indent="-375285">
              <a:lnSpc>
                <a:spcPct val="102200"/>
              </a:lnSpc>
              <a:spcBef>
                <a:spcPts val="650"/>
              </a:spcBef>
              <a:buChar char="•"/>
              <a:tabLst>
                <a:tab pos="387350" algn="l"/>
                <a:tab pos="387985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La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corriente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secundaria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condiciones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corto </a:t>
            </a:r>
            <a:r>
              <a:rPr sz="1800" spc="-10" dirty="0">
                <a:latin typeface="Microsoft Sans Serif"/>
                <a:cs typeface="Microsoft Sans Serif"/>
              </a:rPr>
              <a:t>máximo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debe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ser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inferior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capacidad </a:t>
            </a:r>
            <a:r>
              <a:rPr sz="1800" spc="-10" dirty="0">
                <a:latin typeface="Microsoft Sans Serif"/>
                <a:cs typeface="Microsoft Sans Serif"/>
              </a:rPr>
              <a:t>máxima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relé</a:t>
            </a:r>
            <a:r>
              <a:rPr sz="1800" spc="-5" dirty="0">
                <a:latin typeface="Microsoft Sans Serif"/>
                <a:cs typeface="Microsoft Sans Serif"/>
              </a:rPr>
              <a:t> sin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saturación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TC.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1622" y="3687902"/>
            <a:ext cx="5245735" cy="1122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Microsoft Sans Serif"/>
                <a:cs typeface="Microsoft Sans Serif"/>
              </a:rPr>
              <a:t>Rtotal=RCT+2xRcable+Rrelé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sz="1600" spc="-5" dirty="0">
                <a:latin typeface="Microsoft Sans Serif"/>
                <a:cs typeface="Microsoft Sans Serif"/>
              </a:rPr>
              <a:t>Vmax=Rtotal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x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Imáxima x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(1+X/R)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1600" spc="-10" dirty="0">
                <a:latin typeface="Microsoft Sans Serif"/>
                <a:cs typeface="Microsoft Sans Serif"/>
              </a:rPr>
              <a:t>Si</a:t>
            </a:r>
            <a:r>
              <a:rPr sz="1600" spc="-5" dirty="0">
                <a:latin typeface="Microsoft Sans Serif"/>
                <a:cs typeface="Microsoft Sans Serif"/>
              </a:rPr>
              <a:t> Vmáx&lt;Vk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 un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factor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seguridad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no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hay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saturación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8584" y="301574"/>
            <a:ext cx="713803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55" dirty="0"/>
              <a:t> </a:t>
            </a:r>
            <a:r>
              <a:rPr sz="2400" dirty="0"/>
              <a:t>de</a:t>
            </a:r>
            <a:r>
              <a:rPr sz="2400" spc="-15" dirty="0"/>
              <a:t> </a:t>
            </a:r>
            <a:r>
              <a:rPr sz="2400" dirty="0"/>
              <a:t>relés</a:t>
            </a:r>
            <a:r>
              <a:rPr sz="2400" spc="-40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sobreintensidad</a:t>
            </a:r>
            <a:r>
              <a:rPr sz="2400" spc="-155" dirty="0"/>
              <a:t> </a:t>
            </a:r>
            <a:r>
              <a:rPr sz="2400" dirty="0"/>
              <a:t>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18261" y="1410665"/>
            <a:ext cx="8124190" cy="38881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0" indent="-375285">
              <a:lnSpc>
                <a:spcPct val="100000"/>
              </a:lnSpc>
              <a:spcBef>
                <a:spcPts val="100"/>
              </a:spcBef>
              <a:buChar char="•"/>
              <a:tabLst>
                <a:tab pos="387350" algn="l"/>
                <a:tab pos="38798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385" dirty="0">
                <a:latin typeface="Microsoft Sans Serif"/>
                <a:cs typeface="Microsoft Sans Serif"/>
              </a:rPr>
              <a:t> </a:t>
            </a:r>
            <a:r>
              <a:rPr sz="1800" b="1" spc="-15" dirty="0">
                <a:solidFill>
                  <a:srgbClr val="990037"/>
                </a:solidFill>
                <a:latin typeface="Arial"/>
                <a:cs typeface="Arial"/>
              </a:rPr>
              <a:t>objetivo</a:t>
            </a:r>
            <a:r>
              <a:rPr sz="1800" b="1" spc="36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de</a:t>
            </a:r>
            <a:r>
              <a:rPr sz="1800" b="1" spc="36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las</a:t>
            </a:r>
            <a:r>
              <a:rPr sz="1800" b="1" spc="35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0037"/>
                </a:solidFill>
                <a:latin typeface="Arial"/>
                <a:cs typeface="Arial"/>
              </a:rPr>
              <a:t>protecciones</a:t>
            </a:r>
            <a:r>
              <a:rPr sz="1800" b="1" spc="36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spc="41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0099"/>
                </a:solidFill>
                <a:latin typeface="Arial"/>
                <a:cs typeface="Arial"/>
              </a:rPr>
              <a:t>despejar</a:t>
            </a:r>
            <a:r>
              <a:rPr sz="1800" b="1" spc="37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las</a:t>
            </a:r>
            <a:r>
              <a:rPr sz="1800" spc="39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faltas</a:t>
            </a:r>
            <a:r>
              <a:rPr sz="1800" spc="39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existentes</a:t>
            </a:r>
            <a:r>
              <a:rPr sz="1800" spc="38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38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el</a:t>
            </a:r>
            <a:endParaRPr sz="1800">
              <a:latin typeface="Microsoft Sans Serif"/>
              <a:cs typeface="Microsoft Sans Serif"/>
            </a:endParaRPr>
          </a:p>
          <a:p>
            <a:pPr marL="387350">
              <a:lnSpc>
                <a:spcPct val="100000"/>
              </a:lnSpc>
              <a:spcBef>
                <a:spcPts val="35"/>
              </a:spcBef>
            </a:pPr>
            <a:r>
              <a:rPr sz="1800" spc="-5" dirty="0">
                <a:latin typeface="Microsoft Sans Serif"/>
                <a:cs typeface="Microsoft Sans Serif"/>
              </a:rPr>
              <a:t>sistema</a:t>
            </a:r>
            <a:r>
              <a:rPr sz="1800" spc="1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7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potencia</a:t>
            </a:r>
            <a:r>
              <a:rPr sz="1800" spc="140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spc="2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dejando</a:t>
            </a:r>
            <a:r>
              <a:rPr sz="1800" spc="155" dirty="0">
                <a:latin typeface="Microsoft Sans Serif"/>
                <a:cs typeface="Microsoft Sans Serif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fuera</a:t>
            </a:r>
            <a:r>
              <a:rPr sz="1800" b="1" spc="1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sz="1800" b="1" spc="1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99"/>
                </a:solidFill>
                <a:latin typeface="Arial"/>
                <a:cs typeface="Arial"/>
              </a:rPr>
              <a:t>servicio</a:t>
            </a:r>
            <a:r>
              <a:rPr sz="1800" b="1" spc="16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la</a:t>
            </a:r>
            <a:r>
              <a:rPr sz="1800" b="1" spc="1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mínima</a:t>
            </a:r>
            <a:r>
              <a:rPr sz="1800" b="1" spc="1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área</a:t>
            </a:r>
            <a:r>
              <a:rPr sz="1800" b="1" spc="1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posible</a:t>
            </a:r>
            <a:endParaRPr sz="1800">
              <a:latin typeface="Microsoft Sans Serif"/>
              <a:cs typeface="Microsoft Sans Serif"/>
            </a:endParaRPr>
          </a:p>
          <a:p>
            <a:pPr marL="387350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spc="-1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minimizando</a:t>
            </a:r>
            <a:r>
              <a:rPr sz="1800" b="1" spc="-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este</a:t>
            </a:r>
            <a:r>
              <a:rPr sz="1800" spc="-5" dirty="0">
                <a:latin typeface="Microsoft Sans Serif"/>
                <a:cs typeface="Microsoft Sans Serif"/>
              </a:rPr>
              <a:t> modo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cortes</a:t>
            </a:r>
            <a:r>
              <a:rPr sz="1800" b="1" spc="-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sz="1800" b="1" spc="8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tensión</a:t>
            </a:r>
            <a:r>
              <a:rPr sz="1800" b="1" spc="-5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marL="387350" marR="5080" indent="-375285" algn="just">
              <a:lnSpc>
                <a:spcPct val="101200"/>
              </a:lnSpc>
              <a:spcBef>
                <a:spcPts val="660"/>
              </a:spcBef>
              <a:buChar char="•"/>
              <a:tabLst>
                <a:tab pos="387985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Para</a:t>
            </a:r>
            <a:r>
              <a:rPr sz="1800" spc="1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conseguir</a:t>
            </a:r>
            <a:r>
              <a:rPr sz="1800" spc="1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este</a:t>
            </a:r>
            <a:r>
              <a:rPr sz="1800" spc="1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objetivo</a:t>
            </a:r>
            <a:r>
              <a:rPr sz="1800" spc="1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selectividad</a:t>
            </a:r>
            <a:r>
              <a:rPr sz="1800" spc="135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spc="16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los</a:t>
            </a:r>
            <a:r>
              <a:rPr sz="1800" spc="1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ajustes</a:t>
            </a:r>
            <a:r>
              <a:rPr sz="1800" spc="1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4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las</a:t>
            </a:r>
            <a:r>
              <a:rPr sz="1800" spc="1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funciones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 </a:t>
            </a:r>
            <a:r>
              <a:rPr sz="1800" spc="-10" dirty="0">
                <a:latin typeface="Microsoft Sans Serif"/>
                <a:cs typeface="Microsoft Sans Serif"/>
              </a:rPr>
              <a:t>automatismos incorporadas </a:t>
            </a:r>
            <a:r>
              <a:rPr sz="1800" spc="-5" dirty="0">
                <a:latin typeface="Microsoft Sans Serif"/>
                <a:cs typeface="Microsoft Sans Serif"/>
              </a:rPr>
              <a:t>en </a:t>
            </a:r>
            <a:r>
              <a:rPr sz="1800" spc="-10" dirty="0">
                <a:latin typeface="Microsoft Sans Serif"/>
                <a:cs typeface="Microsoft Sans Serif"/>
              </a:rPr>
              <a:t>cada protección deben ser las correctas, </a:t>
            </a:r>
            <a:r>
              <a:rPr sz="1800" dirty="0">
                <a:latin typeface="Microsoft Sans Serif"/>
                <a:cs typeface="Microsoft Sans Serif"/>
              </a:rPr>
              <a:t>y 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además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deben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estar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coordinadas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</a:t>
            </a:r>
            <a:r>
              <a:rPr sz="1800" spc="-10" dirty="0">
                <a:latin typeface="Microsoft Sans Serif"/>
                <a:cs typeface="Microsoft Sans Serif"/>
              </a:rPr>
              <a:t> las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protecciones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adyacentes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9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ella.</a:t>
            </a:r>
            <a:endParaRPr sz="1800">
              <a:latin typeface="Microsoft Sans Serif"/>
              <a:cs typeface="Microsoft Sans Serif"/>
            </a:endParaRPr>
          </a:p>
          <a:p>
            <a:pPr marL="387350" marR="8890" indent="-375285" algn="just">
              <a:lnSpc>
                <a:spcPct val="101099"/>
              </a:lnSpc>
              <a:spcBef>
                <a:spcPts val="790"/>
              </a:spcBef>
              <a:buChar char="•"/>
              <a:tabLst>
                <a:tab pos="387985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Existen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diferentes</a:t>
            </a:r>
            <a:r>
              <a:rPr sz="1800" spc="-5" dirty="0">
                <a:latin typeface="Microsoft Sans Serif"/>
                <a:cs typeface="Microsoft Sans Serif"/>
              </a:rPr>
              <a:t> formas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de</a:t>
            </a:r>
            <a:r>
              <a:rPr sz="1800" spc="-10" dirty="0">
                <a:latin typeface="Microsoft Sans Serif"/>
                <a:cs typeface="Microsoft Sans Serif"/>
              </a:rPr>
              <a:t> obtener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dicha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selectividad.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continuación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analizaremos alguna</a:t>
            </a:r>
            <a:r>
              <a:rPr sz="1800" spc="-5" dirty="0">
                <a:latin typeface="Microsoft Sans Serif"/>
                <a:cs typeface="Microsoft Sans Serif"/>
              </a:rPr>
              <a:t> 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ellas</a:t>
            </a:r>
            <a:endParaRPr sz="18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695"/>
              </a:spcBef>
            </a:pPr>
            <a:r>
              <a:rPr sz="1600" spc="-10" dirty="0">
                <a:latin typeface="Microsoft Sans Serif"/>
                <a:cs typeface="Microsoft Sans Serif"/>
              </a:rPr>
              <a:t>Selectividad</a:t>
            </a:r>
            <a:r>
              <a:rPr sz="1600" spc="-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cronométrica</a:t>
            </a:r>
            <a:endParaRPr sz="1600">
              <a:latin typeface="Microsoft Sans Serif"/>
              <a:cs typeface="Microsoft Sans Serif"/>
            </a:endParaRPr>
          </a:p>
          <a:p>
            <a:pPr marL="1152525" marR="4537710">
              <a:lnSpc>
                <a:spcPts val="2810"/>
              </a:lnSpc>
              <a:spcBef>
                <a:spcPts val="229"/>
              </a:spcBef>
            </a:pPr>
            <a:r>
              <a:rPr sz="1600" spc="-10" dirty="0">
                <a:latin typeface="Microsoft Sans Serif"/>
                <a:cs typeface="Microsoft Sans Serif"/>
              </a:rPr>
              <a:t>Selectividad</a:t>
            </a:r>
            <a:r>
              <a:rPr sz="1600" spc="-8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amperimetrica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Selectividad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lógica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990"/>
              </a:spcBef>
            </a:pPr>
            <a:r>
              <a:rPr sz="1600" spc="-5" dirty="0">
                <a:latin typeface="Microsoft Sans Serif"/>
                <a:cs typeface="Microsoft Sans Serif"/>
              </a:rPr>
              <a:t>Uso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complemetario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selectividades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569" y="435102"/>
            <a:ext cx="72536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spc="-5" dirty="0"/>
              <a:t>relés</a:t>
            </a:r>
            <a:r>
              <a:rPr sz="2400" spc="-40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spc="-5" dirty="0"/>
              <a:t>sobreintensidad</a:t>
            </a:r>
            <a:r>
              <a:rPr sz="2400" spc="-95" dirty="0"/>
              <a:t> </a:t>
            </a:r>
            <a:r>
              <a:rPr sz="2400" spc="-10" dirty="0"/>
              <a:t>II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7971" y="1561846"/>
            <a:ext cx="155575" cy="1905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7958" y="2677414"/>
            <a:ext cx="155575" cy="1905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401189" y="4474083"/>
            <a:ext cx="2639695" cy="615950"/>
          </a:xfrm>
          <a:prstGeom prst="rect">
            <a:avLst/>
          </a:prstGeom>
          <a:ln w="22858">
            <a:solidFill>
              <a:srgbClr val="000099"/>
            </a:solidFill>
          </a:ln>
        </p:spPr>
        <p:txBody>
          <a:bodyPr vert="horz" wrap="square" lIns="0" tIns="130810" rIns="0" bIns="0" rtlCol="0">
            <a:spAutoFit/>
          </a:bodyPr>
          <a:lstStyle/>
          <a:p>
            <a:pPr marL="213360">
              <a:lnSpc>
                <a:spcPct val="100000"/>
              </a:lnSpc>
              <a:spcBef>
                <a:spcPts val="1030"/>
              </a:spcBef>
            </a:pPr>
            <a:r>
              <a:rPr sz="1600" spc="-10" dirty="0">
                <a:latin typeface="Symbol"/>
                <a:cs typeface="Symbol"/>
              </a:rPr>
              <a:t></a:t>
            </a:r>
            <a:r>
              <a:rPr sz="1600" spc="-5" dirty="0">
                <a:latin typeface="Microsoft Sans Serif"/>
                <a:cs typeface="Microsoft Sans Serif"/>
              </a:rPr>
              <a:t>t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=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t</a:t>
            </a:r>
            <a:r>
              <a:rPr sz="1650" spc="-7" baseline="-20202" dirty="0">
                <a:latin typeface="Microsoft Sans Serif"/>
                <a:cs typeface="Microsoft Sans Serif"/>
              </a:rPr>
              <a:t>5</a:t>
            </a:r>
            <a:r>
              <a:rPr sz="1650" baseline="-20202" dirty="0">
                <a:latin typeface="Microsoft Sans Serif"/>
                <a:cs typeface="Microsoft Sans Serif"/>
              </a:rPr>
              <a:t>2</a:t>
            </a:r>
            <a:r>
              <a:rPr sz="1650" spc="-15" baseline="-20202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+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</a:t>
            </a:r>
            <a:r>
              <a:rPr sz="1650" baseline="-20202" dirty="0">
                <a:latin typeface="Microsoft Sans Serif"/>
                <a:cs typeface="Microsoft Sans Serif"/>
              </a:rPr>
              <a:t>S</a:t>
            </a:r>
            <a:r>
              <a:rPr sz="1650" spc="37" baseline="-20202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+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</a:t>
            </a:r>
            <a:r>
              <a:rPr sz="1650" baseline="-20202" dirty="0">
                <a:latin typeface="Microsoft Sans Serif"/>
                <a:cs typeface="Microsoft Sans Serif"/>
              </a:rPr>
              <a:t>h</a:t>
            </a:r>
            <a:r>
              <a:rPr sz="1650" spc="-15" baseline="-20202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Symbol"/>
                <a:cs typeface="Symbol"/>
              </a:rPr>
              <a:t>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200</a:t>
            </a:r>
            <a:r>
              <a:rPr sz="1600" spc="-27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71014" y="5518810"/>
            <a:ext cx="9277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sz="1500" spc="-20" dirty="0">
                <a:latin typeface="Microsoft Sans Serif"/>
                <a:cs typeface="Microsoft Sans Serif"/>
              </a:rPr>
              <a:t>D</a:t>
            </a:r>
            <a:r>
              <a:rPr sz="1500" dirty="0">
                <a:latin typeface="Microsoft Sans Serif"/>
                <a:cs typeface="Microsoft Sans Serif"/>
              </a:rPr>
              <a:t>onde: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58973" y="5410606"/>
            <a:ext cx="3392804" cy="970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32700"/>
              </a:lnSpc>
              <a:spcBef>
                <a:spcPts val="100"/>
              </a:spcBef>
            </a:pPr>
            <a:r>
              <a:rPr sz="1500" spc="-5" dirty="0">
                <a:latin typeface="Microsoft Sans Serif"/>
                <a:cs typeface="Microsoft Sans Serif"/>
              </a:rPr>
              <a:t>t</a:t>
            </a:r>
            <a:r>
              <a:rPr sz="1500" spc="-7" baseline="-22222" dirty="0">
                <a:latin typeface="Microsoft Sans Serif"/>
                <a:cs typeface="Microsoft Sans Serif"/>
              </a:rPr>
              <a:t>52 </a:t>
            </a:r>
            <a:r>
              <a:rPr sz="1500" dirty="0">
                <a:latin typeface="Microsoft Sans Serif"/>
                <a:cs typeface="Microsoft Sans Serif"/>
              </a:rPr>
              <a:t>= </a:t>
            </a:r>
            <a:r>
              <a:rPr sz="1500" spc="-5" dirty="0">
                <a:latin typeface="Microsoft Sans Serif"/>
                <a:cs typeface="Microsoft Sans Serif"/>
              </a:rPr>
              <a:t>tiempo de actuación del Interruptor </a:t>
            </a:r>
            <a:r>
              <a:rPr sz="1500" spc="-38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t</a:t>
            </a:r>
            <a:r>
              <a:rPr sz="1500" spc="-7" baseline="-22222" dirty="0">
                <a:latin typeface="Microsoft Sans Serif"/>
                <a:cs typeface="Microsoft Sans Serif"/>
              </a:rPr>
              <a:t>S</a:t>
            </a:r>
            <a:r>
              <a:rPr sz="1500" spc="-37" baseline="-22222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=</a:t>
            </a:r>
            <a:r>
              <a:rPr sz="1500" spc="2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margen</a:t>
            </a:r>
            <a:r>
              <a:rPr sz="1500" spc="-4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 seguridad</a:t>
            </a:r>
            <a:endParaRPr sz="150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  <a:spcBef>
                <a:spcPts val="865"/>
              </a:spcBef>
            </a:pPr>
            <a:r>
              <a:rPr sz="1500" spc="-5" dirty="0">
                <a:latin typeface="Microsoft Sans Serif"/>
                <a:cs typeface="Microsoft Sans Serif"/>
              </a:rPr>
              <a:t>t</a:t>
            </a:r>
            <a:r>
              <a:rPr sz="1500" spc="-7" baseline="-22222" dirty="0">
                <a:latin typeface="Microsoft Sans Serif"/>
                <a:cs typeface="Microsoft Sans Serif"/>
              </a:rPr>
              <a:t>h</a:t>
            </a:r>
            <a:r>
              <a:rPr sz="1500" spc="-37" baseline="-22222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= </a:t>
            </a:r>
            <a:r>
              <a:rPr sz="1500" spc="-5" dirty="0">
                <a:latin typeface="Microsoft Sans Serif"/>
                <a:cs typeface="Microsoft Sans Serif"/>
              </a:rPr>
              <a:t>tiempo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debido</a:t>
            </a:r>
            <a:r>
              <a:rPr sz="1500" spc="-4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a</a:t>
            </a:r>
            <a:r>
              <a:rPr sz="1500" spc="1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la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histéresis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277546" y="4388040"/>
            <a:ext cx="1386840" cy="794385"/>
            <a:chOff x="6277546" y="4388040"/>
            <a:chExt cx="1386840" cy="794385"/>
          </a:xfrm>
        </p:grpSpPr>
        <p:sp>
          <p:nvSpPr>
            <p:cNvPr id="9" name="object 9"/>
            <p:cNvSpPr/>
            <p:nvPr/>
          </p:nvSpPr>
          <p:spPr>
            <a:xfrm>
              <a:off x="6317869" y="4588383"/>
              <a:ext cx="711835" cy="0"/>
            </a:xfrm>
            <a:custGeom>
              <a:avLst/>
              <a:gdLst/>
              <a:ahLst/>
              <a:cxnLst/>
              <a:rect l="l" t="t" r="r" b="b"/>
              <a:pathLst>
                <a:path w="711834">
                  <a:moveTo>
                    <a:pt x="0" y="0"/>
                  </a:moveTo>
                  <a:lnTo>
                    <a:pt x="711707" y="0"/>
                  </a:lnTo>
                </a:path>
              </a:pathLst>
            </a:custGeom>
            <a:ln w="3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279769" y="4565523"/>
              <a:ext cx="789940" cy="44450"/>
            </a:xfrm>
            <a:custGeom>
              <a:avLst/>
              <a:gdLst/>
              <a:ahLst/>
              <a:cxnLst/>
              <a:rect l="l" t="t" r="r" b="b"/>
              <a:pathLst>
                <a:path w="789940" h="44450">
                  <a:moveTo>
                    <a:pt x="44196" y="0"/>
                  </a:moveTo>
                  <a:lnTo>
                    <a:pt x="0" y="22860"/>
                  </a:lnTo>
                  <a:lnTo>
                    <a:pt x="44196" y="44196"/>
                  </a:lnTo>
                  <a:lnTo>
                    <a:pt x="44196" y="0"/>
                  </a:lnTo>
                  <a:close/>
                </a:path>
                <a:path w="789940" h="44450">
                  <a:moveTo>
                    <a:pt x="789432" y="22860"/>
                  </a:moveTo>
                  <a:lnTo>
                    <a:pt x="743712" y="0"/>
                  </a:lnTo>
                  <a:lnTo>
                    <a:pt x="743712" y="44196"/>
                  </a:lnTo>
                  <a:lnTo>
                    <a:pt x="789432" y="228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108825" y="4588383"/>
              <a:ext cx="315595" cy="0"/>
            </a:xfrm>
            <a:custGeom>
              <a:avLst/>
              <a:gdLst/>
              <a:ahLst/>
              <a:cxnLst/>
              <a:rect l="l" t="t" r="r" b="b"/>
              <a:pathLst>
                <a:path w="315595">
                  <a:moveTo>
                    <a:pt x="0" y="0"/>
                  </a:moveTo>
                  <a:lnTo>
                    <a:pt x="315468" y="0"/>
                  </a:lnTo>
                </a:path>
              </a:pathLst>
            </a:custGeom>
            <a:ln w="3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69201" y="4565523"/>
              <a:ext cx="394970" cy="44450"/>
            </a:xfrm>
            <a:custGeom>
              <a:avLst/>
              <a:gdLst/>
              <a:ahLst/>
              <a:cxnLst/>
              <a:rect l="l" t="t" r="r" b="b"/>
              <a:pathLst>
                <a:path w="394970" h="44450">
                  <a:moveTo>
                    <a:pt x="44196" y="0"/>
                  </a:moveTo>
                  <a:lnTo>
                    <a:pt x="0" y="22860"/>
                  </a:lnTo>
                  <a:lnTo>
                    <a:pt x="44196" y="44196"/>
                  </a:lnTo>
                  <a:lnTo>
                    <a:pt x="44196" y="0"/>
                  </a:lnTo>
                  <a:close/>
                </a:path>
                <a:path w="394970" h="44450">
                  <a:moveTo>
                    <a:pt x="394716" y="22860"/>
                  </a:moveTo>
                  <a:lnTo>
                    <a:pt x="350520" y="0"/>
                  </a:lnTo>
                  <a:lnTo>
                    <a:pt x="350520" y="44196"/>
                  </a:lnTo>
                  <a:lnTo>
                    <a:pt x="394716" y="228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503541" y="4588383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79">
                  <a:moveTo>
                    <a:pt x="0" y="0"/>
                  </a:moveTo>
                  <a:lnTo>
                    <a:pt x="118872" y="0"/>
                  </a:lnTo>
                </a:path>
              </a:pathLst>
            </a:custGeom>
            <a:ln w="3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463917" y="4565523"/>
              <a:ext cx="198120" cy="44450"/>
            </a:xfrm>
            <a:custGeom>
              <a:avLst/>
              <a:gdLst/>
              <a:ahLst/>
              <a:cxnLst/>
              <a:rect l="l" t="t" r="r" b="b"/>
              <a:pathLst>
                <a:path w="198120" h="44450">
                  <a:moveTo>
                    <a:pt x="44196" y="0"/>
                  </a:moveTo>
                  <a:lnTo>
                    <a:pt x="0" y="22860"/>
                  </a:lnTo>
                  <a:lnTo>
                    <a:pt x="44196" y="44196"/>
                  </a:lnTo>
                  <a:lnTo>
                    <a:pt x="44196" y="0"/>
                  </a:lnTo>
                  <a:close/>
                </a:path>
                <a:path w="198120" h="44450">
                  <a:moveTo>
                    <a:pt x="198120" y="22860"/>
                  </a:moveTo>
                  <a:lnTo>
                    <a:pt x="152400" y="0"/>
                  </a:lnTo>
                  <a:lnTo>
                    <a:pt x="152400" y="44196"/>
                  </a:lnTo>
                  <a:lnTo>
                    <a:pt x="198120" y="228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317869" y="4983099"/>
              <a:ext cx="1304925" cy="0"/>
            </a:xfrm>
            <a:custGeom>
              <a:avLst/>
              <a:gdLst/>
              <a:ahLst/>
              <a:cxnLst/>
              <a:rect l="l" t="t" r="r" b="b"/>
              <a:pathLst>
                <a:path w="1304925">
                  <a:moveTo>
                    <a:pt x="0" y="0"/>
                  </a:moveTo>
                  <a:lnTo>
                    <a:pt x="1304544" y="0"/>
                  </a:lnTo>
                </a:path>
              </a:pathLst>
            </a:custGeom>
            <a:ln w="394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279769" y="4960239"/>
              <a:ext cx="1382395" cy="44450"/>
            </a:xfrm>
            <a:custGeom>
              <a:avLst/>
              <a:gdLst/>
              <a:ahLst/>
              <a:cxnLst/>
              <a:rect l="l" t="t" r="r" b="b"/>
              <a:pathLst>
                <a:path w="1382395" h="44450">
                  <a:moveTo>
                    <a:pt x="44196" y="0"/>
                  </a:moveTo>
                  <a:lnTo>
                    <a:pt x="0" y="22860"/>
                  </a:lnTo>
                  <a:lnTo>
                    <a:pt x="44196" y="44196"/>
                  </a:lnTo>
                  <a:lnTo>
                    <a:pt x="44196" y="0"/>
                  </a:lnTo>
                  <a:close/>
                </a:path>
                <a:path w="1382395" h="44450">
                  <a:moveTo>
                    <a:pt x="1382268" y="22860"/>
                  </a:moveTo>
                  <a:lnTo>
                    <a:pt x="1336548" y="0"/>
                  </a:lnTo>
                  <a:lnTo>
                    <a:pt x="1336548" y="44196"/>
                  </a:lnTo>
                  <a:lnTo>
                    <a:pt x="1382268" y="2286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279769" y="4390263"/>
              <a:ext cx="1382395" cy="789940"/>
            </a:xfrm>
            <a:custGeom>
              <a:avLst/>
              <a:gdLst/>
              <a:ahLst/>
              <a:cxnLst/>
              <a:rect l="l" t="t" r="r" b="b"/>
              <a:pathLst>
                <a:path w="1382395" h="789939">
                  <a:moveTo>
                    <a:pt x="0" y="0"/>
                  </a:moveTo>
                  <a:lnTo>
                    <a:pt x="0" y="789432"/>
                  </a:lnTo>
                </a:path>
                <a:path w="1382395" h="789939">
                  <a:moveTo>
                    <a:pt x="1382267" y="0"/>
                  </a:moveTo>
                  <a:lnTo>
                    <a:pt x="1382267" y="789432"/>
                  </a:lnTo>
                </a:path>
              </a:pathLst>
            </a:custGeom>
            <a:ln w="3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628638" y="4356608"/>
            <a:ext cx="2038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500" b="1" spc="-15" baseline="16666" dirty="0">
                <a:latin typeface="Arial"/>
                <a:cs typeface="Arial"/>
              </a:rPr>
              <a:t>t</a:t>
            </a:r>
            <a:r>
              <a:rPr sz="700" b="1" spc="-10" dirty="0">
                <a:latin typeface="Arial"/>
                <a:cs typeface="Arial"/>
              </a:rPr>
              <a:t>52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95946" y="4338320"/>
            <a:ext cx="1568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000" b="1" spc="5" dirty="0">
                <a:latin typeface="Arial"/>
                <a:cs typeface="Arial"/>
              </a:rPr>
              <a:t>t</a:t>
            </a:r>
            <a:r>
              <a:rPr sz="1050" b="1" spc="7" baseline="-23809" dirty="0">
                <a:latin typeface="Arial"/>
                <a:cs typeface="Arial"/>
              </a:rPr>
              <a:t>s</a:t>
            </a:r>
            <a:endParaRPr sz="1050" baseline="-23809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90079" y="4362703"/>
            <a:ext cx="1606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Arial"/>
                <a:cs typeface="Arial"/>
              </a:rPr>
              <a:t>t</a:t>
            </a:r>
            <a:r>
              <a:rPr sz="1050" b="1" spc="-7" baseline="-23809" dirty="0">
                <a:latin typeface="Arial"/>
                <a:cs typeface="Arial"/>
              </a:rPr>
              <a:t>h</a:t>
            </a:r>
            <a:endParaRPr sz="1050" baseline="-23809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52157" y="5077409"/>
            <a:ext cx="2343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spc="5" dirty="0">
                <a:latin typeface="Microsoft Sans Serif"/>
                <a:cs typeface="Microsoft Sans Serif"/>
              </a:rPr>
              <a:t>D</a:t>
            </a:r>
            <a:r>
              <a:rPr sz="1000" spc="-5" dirty="0">
                <a:latin typeface="Microsoft Sans Serif"/>
                <a:cs typeface="Microsoft Sans Serif"/>
              </a:rPr>
              <a:t>if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t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743321" y="4135754"/>
            <a:ext cx="2562225" cy="1327785"/>
            <a:chOff x="5743321" y="4135754"/>
            <a:chExt cx="2562225" cy="1327785"/>
          </a:xfrm>
        </p:grpSpPr>
        <p:sp>
          <p:nvSpPr>
            <p:cNvPr id="23" name="object 23"/>
            <p:cNvSpPr/>
            <p:nvPr/>
          </p:nvSpPr>
          <p:spPr>
            <a:xfrm>
              <a:off x="5746369" y="4138802"/>
              <a:ext cx="2555875" cy="1321435"/>
            </a:xfrm>
            <a:custGeom>
              <a:avLst/>
              <a:gdLst/>
              <a:ahLst/>
              <a:cxnLst/>
              <a:rect l="l" t="t" r="r" b="b"/>
              <a:pathLst>
                <a:path w="2555875" h="1321435">
                  <a:moveTo>
                    <a:pt x="0" y="1321308"/>
                  </a:moveTo>
                  <a:lnTo>
                    <a:pt x="2555748" y="1321308"/>
                  </a:lnTo>
                  <a:lnTo>
                    <a:pt x="2555748" y="0"/>
                  </a:lnTo>
                  <a:lnTo>
                    <a:pt x="0" y="0"/>
                  </a:lnTo>
                  <a:lnTo>
                    <a:pt x="0" y="1321308"/>
                  </a:lnTo>
                  <a:close/>
                </a:path>
              </a:pathLst>
            </a:custGeom>
            <a:ln w="6096">
              <a:solidFill>
                <a:srgbClr val="373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761609" y="4154042"/>
              <a:ext cx="2525395" cy="1290955"/>
            </a:xfrm>
            <a:custGeom>
              <a:avLst/>
              <a:gdLst/>
              <a:ahLst/>
              <a:cxnLst/>
              <a:rect l="l" t="t" r="r" b="b"/>
              <a:pathLst>
                <a:path w="2525395" h="1290954">
                  <a:moveTo>
                    <a:pt x="0" y="1290827"/>
                  </a:moveTo>
                  <a:lnTo>
                    <a:pt x="2525267" y="1290827"/>
                  </a:lnTo>
                  <a:lnTo>
                    <a:pt x="2525267" y="0"/>
                  </a:lnTo>
                  <a:lnTo>
                    <a:pt x="0" y="0"/>
                  </a:lnTo>
                  <a:lnTo>
                    <a:pt x="0" y="1290827"/>
                  </a:lnTo>
                  <a:close/>
                </a:path>
              </a:pathLst>
            </a:custGeom>
            <a:ln w="12192">
              <a:solidFill>
                <a:srgbClr val="373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776849" y="4169282"/>
              <a:ext cx="2494915" cy="1260475"/>
            </a:xfrm>
            <a:custGeom>
              <a:avLst/>
              <a:gdLst/>
              <a:ahLst/>
              <a:cxnLst/>
              <a:rect l="l" t="t" r="r" b="b"/>
              <a:pathLst>
                <a:path w="2494915" h="1260475">
                  <a:moveTo>
                    <a:pt x="0" y="1260347"/>
                  </a:moveTo>
                  <a:lnTo>
                    <a:pt x="2494787" y="1260347"/>
                  </a:lnTo>
                  <a:lnTo>
                    <a:pt x="2494787" y="0"/>
                  </a:lnTo>
                  <a:lnTo>
                    <a:pt x="0" y="0"/>
                  </a:lnTo>
                  <a:lnTo>
                    <a:pt x="0" y="1260347"/>
                  </a:lnTo>
                  <a:close/>
                </a:path>
              </a:pathLst>
            </a:custGeom>
            <a:ln w="6096">
              <a:solidFill>
                <a:srgbClr val="373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51561" y="1113397"/>
            <a:ext cx="8122284" cy="317246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Selectividad</a:t>
            </a:r>
            <a:r>
              <a:rPr sz="1800" b="1" spc="-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cronométrica</a:t>
            </a:r>
            <a:endParaRPr sz="1800">
              <a:latin typeface="Arial"/>
              <a:cs typeface="Arial"/>
            </a:endParaRPr>
          </a:p>
          <a:p>
            <a:pPr marL="1152525" marR="6350" algn="just">
              <a:lnSpc>
                <a:spcPct val="98000"/>
              </a:lnSpc>
              <a:spcBef>
                <a:spcPts val="900"/>
              </a:spcBef>
            </a:pPr>
            <a:r>
              <a:rPr sz="1700" b="1" spc="-5" dirty="0">
                <a:solidFill>
                  <a:srgbClr val="990037"/>
                </a:solidFill>
                <a:latin typeface="Arial"/>
                <a:cs typeface="Arial"/>
              </a:rPr>
              <a:t>Consiste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 en</a:t>
            </a:r>
            <a:r>
              <a:rPr sz="1700" b="1" spc="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700" spc="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obtener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selectividad</a:t>
            </a:r>
            <a:r>
              <a:rPr sz="1700" dirty="0">
                <a:latin typeface="Microsoft Sans Serif"/>
                <a:cs typeface="Microsoft Sans Serif"/>
              </a:rPr>
              <a:t> ante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una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falta</a:t>
            </a:r>
            <a:r>
              <a:rPr sz="1700" dirty="0">
                <a:latin typeface="Microsoft Sans Serif"/>
                <a:cs typeface="Microsoft Sans Serif"/>
              </a:rPr>
              <a:t> coordinando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las </a:t>
            </a:r>
            <a:r>
              <a:rPr sz="1700" spc="-44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temporizaciones</a:t>
            </a:r>
            <a:r>
              <a:rPr sz="1700" dirty="0">
                <a:latin typeface="Microsoft Sans Serif"/>
                <a:cs typeface="Microsoft Sans Serif"/>
              </a:rPr>
              <a:t> de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las</a:t>
            </a:r>
            <a:r>
              <a:rPr sz="1700" dirty="0">
                <a:latin typeface="Microsoft Sans Serif"/>
                <a:cs typeface="Microsoft Sans Serif"/>
              </a:rPr>
              <a:t> funciones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protección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forma</a:t>
            </a:r>
            <a:r>
              <a:rPr sz="1700" spc="5" dirty="0">
                <a:latin typeface="Microsoft Sans Serif"/>
                <a:cs typeface="Microsoft Sans Serif"/>
              </a:rPr>
              <a:t> que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las </a:t>
            </a:r>
            <a:r>
              <a:rPr sz="1700" dirty="0">
                <a:latin typeface="Microsoft Sans Serif"/>
                <a:cs typeface="Microsoft Sans Serif"/>
              </a:rPr>
              <a:t> protecciones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instaladas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5" dirty="0">
                <a:latin typeface="Microsoft Sans Serif"/>
                <a:cs typeface="Microsoft Sans Serif"/>
              </a:rPr>
              <a:t>mas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cerca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</a:t>
            </a:r>
            <a:r>
              <a:rPr sz="1700" dirty="0">
                <a:latin typeface="Microsoft Sans Serif"/>
                <a:cs typeface="Microsoft Sans Serif"/>
              </a:rPr>
              <a:t> carga</a:t>
            </a:r>
            <a:r>
              <a:rPr sz="1700" spc="45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tengan</a:t>
            </a:r>
            <a:r>
              <a:rPr sz="1700" spc="45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una </a:t>
            </a:r>
            <a:r>
              <a:rPr sz="1700" spc="-44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temporización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menor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que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las instaladas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aguas</a:t>
            </a:r>
            <a:r>
              <a:rPr sz="1700" spc="4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arriba.</a:t>
            </a:r>
            <a:endParaRPr sz="1700">
              <a:latin typeface="Microsoft Sans Serif"/>
              <a:cs typeface="Microsoft Sans Serif"/>
            </a:endParaRPr>
          </a:p>
          <a:p>
            <a:pPr marL="1152525" algn="just">
              <a:lnSpc>
                <a:spcPts val="2014"/>
              </a:lnSpc>
              <a:spcBef>
                <a:spcPts val="865"/>
              </a:spcBef>
            </a:pPr>
            <a:r>
              <a:rPr sz="1700" dirty="0">
                <a:latin typeface="Microsoft Sans Serif"/>
                <a:cs typeface="Microsoft Sans Serif"/>
              </a:rPr>
              <a:t>La</a:t>
            </a:r>
            <a:r>
              <a:rPr sz="1700" spc="31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diferencia</a:t>
            </a:r>
            <a:r>
              <a:rPr sz="1700" spc="335" dirty="0">
                <a:latin typeface="Microsoft Sans Serif"/>
                <a:cs typeface="Microsoft Sans Serif"/>
              </a:rPr>
              <a:t> </a:t>
            </a:r>
            <a:r>
              <a:rPr sz="1700" spc="5" dirty="0">
                <a:latin typeface="Microsoft Sans Serif"/>
                <a:cs typeface="Microsoft Sans Serif"/>
              </a:rPr>
              <a:t>en</a:t>
            </a:r>
            <a:r>
              <a:rPr sz="1700" spc="33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tiempo</a:t>
            </a:r>
            <a:r>
              <a:rPr sz="1700" spc="325" dirty="0">
                <a:latin typeface="Microsoft Sans Serif"/>
                <a:cs typeface="Microsoft Sans Serif"/>
              </a:rPr>
              <a:t> </a:t>
            </a:r>
            <a:r>
              <a:rPr sz="1700" spc="5" dirty="0">
                <a:latin typeface="Microsoft Sans Serif"/>
                <a:cs typeface="Microsoft Sans Serif"/>
              </a:rPr>
              <a:t>de</a:t>
            </a:r>
            <a:r>
              <a:rPr sz="1700" spc="3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los</a:t>
            </a:r>
            <a:r>
              <a:rPr sz="1700" spc="3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ajustes</a:t>
            </a:r>
            <a:r>
              <a:rPr sz="1700" spc="3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33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las</a:t>
            </a:r>
            <a:r>
              <a:rPr sz="1700" spc="32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diferentes</a:t>
            </a:r>
            <a:r>
              <a:rPr sz="1700" spc="3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protecciones</a:t>
            </a:r>
            <a:endParaRPr sz="1700">
              <a:latin typeface="Microsoft Sans Serif"/>
              <a:cs typeface="Microsoft Sans Serif"/>
            </a:endParaRPr>
          </a:p>
          <a:p>
            <a:pPr marL="1152525" algn="just">
              <a:lnSpc>
                <a:spcPts val="2014"/>
              </a:lnSpc>
            </a:pPr>
            <a:r>
              <a:rPr sz="1700" dirty="0">
                <a:latin typeface="Microsoft Sans Serif"/>
                <a:cs typeface="Microsoft Sans Serif"/>
              </a:rPr>
              <a:t>deberá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ser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como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spc="10" dirty="0">
                <a:latin typeface="Microsoft Sans Serif"/>
                <a:cs typeface="Microsoft Sans Serif"/>
              </a:rPr>
              <a:t>mínimo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200 ms.</a:t>
            </a:r>
            <a:endParaRPr sz="1700">
              <a:latin typeface="Microsoft Sans Serif"/>
              <a:cs typeface="Microsoft Sans Serif"/>
            </a:endParaRPr>
          </a:p>
          <a:p>
            <a:pPr marL="1917700" marR="5080" lvl="1" indent="-375285" algn="just">
              <a:lnSpc>
                <a:spcPct val="100299"/>
              </a:lnSpc>
              <a:spcBef>
                <a:spcPts val="700"/>
              </a:spcBef>
              <a:buClr>
                <a:srgbClr val="000099"/>
              </a:buClr>
              <a:buFont typeface="Microsoft Sans Serif"/>
              <a:buChar char="•"/>
              <a:tabLst>
                <a:tab pos="1965325" algn="l"/>
              </a:tabLst>
            </a:pPr>
            <a:r>
              <a:rPr dirty="0"/>
              <a:t>	</a:t>
            </a:r>
            <a:r>
              <a:rPr sz="1500" spc="-5" dirty="0">
                <a:latin typeface="Microsoft Sans Serif"/>
                <a:cs typeface="Microsoft Sans Serif"/>
              </a:rPr>
              <a:t>Este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tiempo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comprende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el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tiempo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actuación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del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15" dirty="0">
                <a:latin typeface="Microsoft Sans Serif"/>
                <a:cs typeface="Microsoft Sans Serif"/>
              </a:rPr>
              <a:t>interruptor,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 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histéresis de la protección </a:t>
            </a:r>
            <a:r>
              <a:rPr sz="1500" dirty="0">
                <a:latin typeface="Microsoft Sans Serif"/>
                <a:cs typeface="Microsoft Sans Serif"/>
              </a:rPr>
              <a:t>( </a:t>
            </a:r>
            <a:r>
              <a:rPr sz="1500" spc="-5" dirty="0">
                <a:latin typeface="Microsoft Sans Serif"/>
                <a:cs typeface="Microsoft Sans Serif"/>
              </a:rPr>
              <a:t>la </a:t>
            </a:r>
            <a:r>
              <a:rPr sz="1500" spc="-10" dirty="0">
                <a:latin typeface="Microsoft Sans Serif"/>
                <a:cs typeface="Microsoft Sans Serif"/>
              </a:rPr>
              <a:t>protección </a:t>
            </a:r>
            <a:r>
              <a:rPr sz="1500" spc="-5" dirty="0">
                <a:latin typeface="Microsoft Sans Serif"/>
                <a:cs typeface="Microsoft Sans Serif"/>
              </a:rPr>
              <a:t>debido a </a:t>
            </a:r>
            <a:r>
              <a:rPr sz="1500" spc="-10" dirty="0">
                <a:latin typeface="Microsoft Sans Serif"/>
                <a:cs typeface="Microsoft Sans Serif"/>
              </a:rPr>
              <a:t>su inercia continua </a:t>
            </a:r>
            <a:r>
              <a:rPr sz="1500" spc="-5" dirty="0">
                <a:latin typeface="Microsoft Sans Serif"/>
                <a:cs typeface="Microsoft Sans Serif"/>
              </a:rPr>
              <a:t> operando</a:t>
            </a:r>
            <a:r>
              <a:rPr sz="1500" dirty="0">
                <a:latin typeface="Microsoft Sans Serif"/>
                <a:cs typeface="Microsoft Sans Serif"/>
              </a:rPr>
              <a:t> aun </a:t>
            </a:r>
            <a:r>
              <a:rPr sz="1500" spc="-5" dirty="0">
                <a:latin typeface="Microsoft Sans Serif"/>
                <a:cs typeface="Microsoft Sans Serif"/>
              </a:rPr>
              <a:t>cuando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falta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haya</a:t>
            </a:r>
            <a:r>
              <a:rPr sz="1500" spc="-5" dirty="0">
                <a:latin typeface="Microsoft Sans Serif"/>
                <a:cs typeface="Microsoft Sans Serif"/>
              </a:rPr>
              <a:t> sido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despejada)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y un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margen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25" dirty="0">
                <a:latin typeface="Microsoft Sans Serif"/>
                <a:cs typeface="Microsoft Sans Serif"/>
              </a:rPr>
              <a:t>de 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seguridad.</a:t>
            </a: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8584" y="329310"/>
            <a:ext cx="73710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55" dirty="0"/>
              <a:t> </a:t>
            </a:r>
            <a:r>
              <a:rPr sz="2400" dirty="0"/>
              <a:t>de</a:t>
            </a:r>
            <a:r>
              <a:rPr sz="2400" spc="-15" dirty="0"/>
              <a:t> </a:t>
            </a:r>
            <a:r>
              <a:rPr sz="2400" dirty="0"/>
              <a:t>relés</a:t>
            </a:r>
            <a:r>
              <a:rPr sz="2400" spc="-30" dirty="0"/>
              <a:t> </a:t>
            </a:r>
            <a:r>
              <a:rPr sz="2400" dirty="0"/>
              <a:t>de</a:t>
            </a:r>
            <a:r>
              <a:rPr sz="2400" spc="-15" dirty="0"/>
              <a:t> </a:t>
            </a:r>
            <a:r>
              <a:rPr sz="2400" spc="-5" dirty="0"/>
              <a:t>sobreintensidad</a:t>
            </a:r>
            <a:r>
              <a:rPr sz="2400" spc="-150" dirty="0"/>
              <a:t> </a:t>
            </a:r>
            <a:r>
              <a:rPr sz="2400" spc="-10" dirty="0"/>
              <a:t>III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1600961" y="1897799"/>
            <a:ext cx="1877695" cy="3763010"/>
            <a:chOff x="1600961" y="1897799"/>
            <a:chExt cx="1877695" cy="3763010"/>
          </a:xfrm>
        </p:grpSpPr>
        <p:sp>
          <p:nvSpPr>
            <p:cNvPr id="4" name="object 4"/>
            <p:cNvSpPr/>
            <p:nvPr/>
          </p:nvSpPr>
          <p:spPr>
            <a:xfrm>
              <a:off x="2335529" y="1899411"/>
              <a:ext cx="326390" cy="560705"/>
            </a:xfrm>
            <a:custGeom>
              <a:avLst/>
              <a:gdLst/>
              <a:ahLst/>
              <a:cxnLst/>
              <a:rect l="l" t="t" r="r" b="b"/>
              <a:pathLst>
                <a:path w="326389" h="560705">
                  <a:moveTo>
                    <a:pt x="0" y="160020"/>
                  </a:moveTo>
                  <a:lnTo>
                    <a:pt x="7619" y="111251"/>
                  </a:lnTo>
                  <a:lnTo>
                    <a:pt x="30480" y="66928"/>
                  </a:lnTo>
                  <a:lnTo>
                    <a:pt x="67056" y="30479"/>
                  </a:lnTo>
                  <a:lnTo>
                    <a:pt x="112775" y="9016"/>
                  </a:lnTo>
                  <a:lnTo>
                    <a:pt x="163068" y="0"/>
                  </a:lnTo>
                  <a:lnTo>
                    <a:pt x="188975" y="3048"/>
                  </a:lnTo>
                  <a:lnTo>
                    <a:pt x="236219" y="18161"/>
                  </a:lnTo>
                  <a:lnTo>
                    <a:pt x="277368" y="47243"/>
                  </a:lnTo>
                  <a:lnTo>
                    <a:pt x="307847" y="88391"/>
                  </a:lnTo>
                  <a:lnTo>
                    <a:pt x="324612" y="135509"/>
                  </a:lnTo>
                  <a:lnTo>
                    <a:pt x="326136" y="160020"/>
                  </a:lnTo>
                  <a:lnTo>
                    <a:pt x="324612" y="185800"/>
                  </a:lnTo>
                  <a:lnTo>
                    <a:pt x="307847" y="233045"/>
                  </a:lnTo>
                  <a:lnTo>
                    <a:pt x="259080" y="290957"/>
                  </a:lnTo>
                  <a:lnTo>
                    <a:pt x="213359" y="312292"/>
                  </a:lnTo>
                  <a:lnTo>
                    <a:pt x="163068" y="320039"/>
                  </a:lnTo>
                  <a:lnTo>
                    <a:pt x="137159" y="318515"/>
                  </a:lnTo>
                  <a:lnTo>
                    <a:pt x="88392" y="303149"/>
                  </a:lnTo>
                  <a:lnTo>
                    <a:pt x="47243" y="272796"/>
                  </a:lnTo>
                  <a:lnTo>
                    <a:pt x="18287" y="233045"/>
                  </a:lnTo>
                  <a:lnTo>
                    <a:pt x="1524" y="185800"/>
                  </a:lnTo>
                  <a:lnTo>
                    <a:pt x="0" y="160020"/>
                  </a:lnTo>
                </a:path>
                <a:path w="326389" h="560705">
                  <a:moveTo>
                    <a:pt x="0" y="400685"/>
                  </a:moveTo>
                  <a:lnTo>
                    <a:pt x="7619" y="350392"/>
                  </a:lnTo>
                  <a:lnTo>
                    <a:pt x="30480" y="306197"/>
                  </a:lnTo>
                  <a:lnTo>
                    <a:pt x="67056" y="271272"/>
                  </a:lnTo>
                  <a:lnTo>
                    <a:pt x="112775" y="248285"/>
                  </a:lnTo>
                  <a:lnTo>
                    <a:pt x="163068" y="240664"/>
                  </a:lnTo>
                  <a:lnTo>
                    <a:pt x="188975" y="242188"/>
                  </a:lnTo>
                  <a:lnTo>
                    <a:pt x="236219" y="259079"/>
                  </a:lnTo>
                  <a:lnTo>
                    <a:pt x="277368" y="286385"/>
                  </a:lnTo>
                  <a:lnTo>
                    <a:pt x="307847" y="327660"/>
                  </a:lnTo>
                  <a:lnTo>
                    <a:pt x="324612" y="376300"/>
                  </a:lnTo>
                  <a:lnTo>
                    <a:pt x="326136" y="400685"/>
                  </a:lnTo>
                  <a:lnTo>
                    <a:pt x="324612" y="425068"/>
                  </a:lnTo>
                  <a:lnTo>
                    <a:pt x="307847" y="472313"/>
                  </a:lnTo>
                  <a:lnTo>
                    <a:pt x="277368" y="513461"/>
                  </a:lnTo>
                  <a:lnTo>
                    <a:pt x="236219" y="542416"/>
                  </a:lnTo>
                  <a:lnTo>
                    <a:pt x="188975" y="559180"/>
                  </a:lnTo>
                  <a:lnTo>
                    <a:pt x="163068" y="560704"/>
                  </a:lnTo>
                  <a:lnTo>
                    <a:pt x="137159" y="559180"/>
                  </a:lnTo>
                  <a:lnTo>
                    <a:pt x="88392" y="542416"/>
                  </a:lnTo>
                  <a:lnTo>
                    <a:pt x="47243" y="513461"/>
                  </a:lnTo>
                  <a:lnTo>
                    <a:pt x="18287" y="472313"/>
                  </a:lnTo>
                  <a:lnTo>
                    <a:pt x="1524" y="425068"/>
                  </a:lnTo>
                  <a:lnTo>
                    <a:pt x="0" y="400685"/>
                  </a:lnTo>
                </a:path>
              </a:pathLst>
            </a:custGeom>
            <a:ln w="3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98597" y="2460116"/>
              <a:ext cx="0" cy="960119"/>
            </a:xfrm>
            <a:custGeom>
              <a:avLst/>
              <a:gdLst/>
              <a:ahLst/>
              <a:cxnLst/>
              <a:rect l="l" t="t" r="r" b="b"/>
              <a:pathLst>
                <a:path h="960120">
                  <a:moveTo>
                    <a:pt x="0" y="0"/>
                  </a:moveTo>
                  <a:lnTo>
                    <a:pt x="0" y="120396"/>
                  </a:lnTo>
                </a:path>
                <a:path h="960120">
                  <a:moveTo>
                    <a:pt x="0" y="280416"/>
                  </a:moveTo>
                  <a:lnTo>
                    <a:pt x="0" y="960120"/>
                  </a:lnTo>
                </a:path>
              </a:pathLst>
            </a:custGeom>
            <a:ln w="32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27097" y="3420236"/>
              <a:ext cx="1141730" cy="0"/>
            </a:xfrm>
            <a:custGeom>
              <a:avLst/>
              <a:gdLst/>
              <a:ahLst/>
              <a:cxnLst/>
              <a:rect l="l" t="t" r="r" b="b"/>
              <a:pathLst>
                <a:path w="1141730">
                  <a:moveTo>
                    <a:pt x="0" y="0"/>
                  </a:moveTo>
                  <a:lnTo>
                    <a:pt x="1141476" y="0"/>
                  </a:lnTo>
                </a:path>
              </a:pathLst>
            </a:custGeom>
            <a:ln w="202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90165" y="3420236"/>
              <a:ext cx="0" cy="120650"/>
            </a:xfrm>
            <a:custGeom>
              <a:avLst/>
              <a:gdLst/>
              <a:ahLst/>
              <a:cxnLst/>
              <a:rect l="l" t="t" r="r" b="b"/>
              <a:pathLst>
                <a:path h="120650">
                  <a:moveTo>
                    <a:pt x="0" y="0"/>
                  </a:moveTo>
                  <a:lnTo>
                    <a:pt x="0" y="120396"/>
                  </a:lnTo>
                </a:path>
              </a:pathLst>
            </a:custGeom>
            <a:ln w="32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09393" y="3540632"/>
              <a:ext cx="163195" cy="160020"/>
            </a:xfrm>
            <a:custGeom>
              <a:avLst/>
              <a:gdLst/>
              <a:ahLst/>
              <a:cxnLst/>
              <a:rect l="l" t="t" r="r" b="b"/>
              <a:pathLst>
                <a:path w="163194" h="160020">
                  <a:moveTo>
                    <a:pt x="0" y="160020"/>
                  </a:moveTo>
                  <a:lnTo>
                    <a:pt x="163055" y="160020"/>
                  </a:lnTo>
                  <a:lnTo>
                    <a:pt x="163055" y="0"/>
                  </a:lnTo>
                  <a:lnTo>
                    <a:pt x="0" y="0"/>
                  </a:lnTo>
                  <a:lnTo>
                    <a:pt x="0" y="160020"/>
                  </a:lnTo>
                  <a:close/>
                </a:path>
              </a:pathLst>
            </a:custGeom>
            <a:ln w="3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90165" y="3420236"/>
              <a:ext cx="0" cy="960119"/>
            </a:xfrm>
            <a:custGeom>
              <a:avLst/>
              <a:gdLst/>
              <a:ahLst/>
              <a:cxnLst/>
              <a:rect l="l" t="t" r="r" b="b"/>
              <a:pathLst>
                <a:path h="960120">
                  <a:moveTo>
                    <a:pt x="0" y="280415"/>
                  </a:moveTo>
                  <a:lnTo>
                    <a:pt x="0" y="960119"/>
                  </a:lnTo>
                </a:path>
                <a:path h="960120">
                  <a:moveTo>
                    <a:pt x="0" y="0"/>
                  </a:moveTo>
                  <a:lnTo>
                    <a:pt x="0" y="120396"/>
                  </a:lnTo>
                </a:path>
              </a:pathLst>
            </a:custGeom>
            <a:ln w="32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09393" y="3540632"/>
              <a:ext cx="163195" cy="160020"/>
            </a:xfrm>
            <a:custGeom>
              <a:avLst/>
              <a:gdLst/>
              <a:ahLst/>
              <a:cxnLst/>
              <a:rect l="l" t="t" r="r" b="b"/>
              <a:pathLst>
                <a:path w="163194" h="160020">
                  <a:moveTo>
                    <a:pt x="0" y="160020"/>
                  </a:moveTo>
                  <a:lnTo>
                    <a:pt x="163055" y="160020"/>
                  </a:lnTo>
                  <a:lnTo>
                    <a:pt x="163055" y="0"/>
                  </a:lnTo>
                  <a:lnTo>
                    <a:pt x="0" y="0"/>
                  </a:lnTo>
                  <a:lnTo>
                    <a:pt x="0" y="160020"/>
                  </a:lnTo>
                  <a:close/>
                </a:path>
              </a:pathLst>
            </a:custGeom>
            <a:ln w="3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98597" y="3420236"/>
              <a:ext cx="0" cy="120650"/>
            </a:xfrm>
            <a:custGeom>
              <a:avLst/>
              <a:gdLst/>
              <a:ahLst/>
              <a:cxnLst/>
              <a:rect l="l" t="t" r="r" b="b"/>
              <a:pathLst>
                <a:path h="120650">
                  <a:moveTo>
                    <a:pt x="0" y="0"/>
                  </a:moveTo>
                  <a:lnTo>
                    <a:pt x="0" y="120396"/>
                  </a:lnTo>
                </a:path>
              </a:pathLst>
            </a:custGeom>
            <a:ln w="32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416301" y="3540632"/>
              <a:ext cx="163195" cy="160020"/>
            </a:xfrm>
            <a:custGeom>
              <a:avLst/>
              <a:gdLst/>
              <a:ahLst/>
              <a:cxnLst/>
              <a:rect l="l" t="t" r="r" b="b"/>
              <a:pathLst>
                <a:path w="163194" h="160020">
                  <a:moveTo>
                    <a:pt x="0" y="160020"/>
                  </a:moveTo>
                  <a:lnTo>
                    <a:pt x="163055" y="160020"/>
                  </a:lnTo>
                  <a:lnTo>
                    <a:pt x="163055" y="0"/>
                  </a:lnTo>
                  <a:lnTo>
                    <a:pt x="0" y="0"/>
                  </a:lnTo>
                  <a:lnTo>
                    <a:pt x="0" y="160020"/>
                  </a:lnTo>
                  <a:close/>
                </a:path>
              </a:pathLst>
            </a:custGeom>
            <a:ln w="3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98597" y="3420236"/>
              <a:ext cx="0" cy="480059"/>
            </a:xfrm>
            <a:custGeom>
              <a:avLst/>
              <a:gdLst/>
              <a:ahLst/>
              <a:cxnLst/>
              <a:rect l="l" t="t" r="r" b="b"/>
              <a:pathLst>
                <a:path h="480060">
                  <a:moveTo>
                    <a:pt x="0" y="280415"/>
                  </a:moveTo>
                  <a:lnTo>
                    <a:pt x="0" y="480060"/>
                  </a:lnTo>
                </a:path>
                <a:path h="480060">
                  <a:moveTo>
                    <a:pt x="0" y="0"/>
                  </a:moveTo>
                  <a:lnTo>
                    <a:pt x="0" y="120396"/>
                  </a:lnTo>
                </a:path>
              </a:pathLst>
            </a:custGeom>
            <a:ln w="32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416301" y="3540632"/>
              <a:ext cx="163195" cy="160020"/>
            </a:xfrm>
            <a:custGeom>
              <a:avLst/>
              <a:gdLst/>
              <a:ahLst/>
              <a:cxnLst/>
              <a:rect l="l" t="t" r="r" b="b"/>
              <a:pathLst>
                <a:path w="163194" h="160020">
                  <a:moveTo>
                    <a:pt x="0" y="160020"/>
                  </a:moveTo>
                  <a:lnTo>
                    <a:pt x="163055" y="160020"/>
                  </a:lnTo>
                  <a:lnTo>
                    <a:pt x="163055" y="0"/>
                  </a:lnTo>
                  <a:lnTo>
                    <a:pt x="0" y="0"/>
                  </a:lnTo>
                  <a:lnTo>
                    <a:pt x="0" y="160020"/>
                  </a:lnTo>
                  <a:close/>
                </a:path>
              </a:pathLst>
            </a:custGeom>
            <a:ln w="3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05505" y="3420236"/>
              <a:ext cx="0" cy="120650"/>
            </a:xfrm>
            <a:custGeom>
              <a:avLst/>
              <a:gdLst/>
              <a:ahLst/>
              <a:cxnLst/>
              <a:rect l="l" t="t" r="r" b="b"/>
              <a:pathLst>
                <a:path h="120650">
                  <a:moveTo>
                    <a:pt x="0" y="0"/>
                  </a:moveTo>
                  <a:lnTo>
                    <a:pt x="0" y="120396"/>
                  </a:lnTo>
                </a:path>
              </a:pathLst>
            </a:custGeom>
            <a:ln w="32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824733" y="3540632"/>
              <a:ext cx="163195" cy="160020"/>
            </a:xfrm>
            <a:custGeom>
              <a:avLst/>
              <a:gdLst/>
              <a:ahLst/>
              <a:cxnLst/>
              <a:rect l="l" t="t" r="r" b="b"/>
              <a:pathLst>
                <a:path w="163194" h="160020">
                  <a:moveTo>
                    <a:pt x="0" y="160020"/>
                  </a:moveTo>
                  <a:lnTo>
                    <a:pt x="163055" y="160020"/>
                  </a:lnTo>
                  <a:lnTo>
                    <a:pt x="163055" y="0"/>
                  </a:lnTo>
                  <a:lnTo>
                    <a:pt x="0" y="0"/>
                  </a:lnTo>
                  <a:lnTo>
                    <a:pt x="0" y="160020"/>
                  </a:lnTo>
                  <a:close/>
                </a:path>
              </a:pathLst>
            </a:custGeom>
            <a:ln w="3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05505" y="3420236"/>
              <a:ext cx="0" cy="480059"/>
            </a:xfrm>
            <a:custGeom>
              <a:avLst/>
              <a:gdLst/>
              <a:ahLst/>
              <a:cxnLst/>
              <a:rect l="l" t="t" r="r" b="b"/>
              <a:pathLst>
                <a:path h="480060">
                  <a:moveTo>
                    <a:pt x="0" y="280415"/>
                  </a:moveTo>
                  <a:lnTo>
                    <a:pt x="0" y="480060"/>
                  </a:lnTo>
                </a:path>
                <a:path h="480060">
                  <a:moveTo>
                    <a:pt x="0" y="0"/>
                  </a:moveTo>
                  <a:lnTo>
                    <a:pt x="0" y="120396"/>
                  </a:lnTo>
                </a:path>
              </a:pathLst>
            </a:custGeom>
            <a:ln w="32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824733" y="3540632"/>
              <a:ext cx="163195" cy="160020"/>
            </a:xfrm>
            <a:custGeom>
              <a:avLst/>
              <a:gdLst/>
              <a:ahLst/>
              <a:cxnLst/>
              <a:rect l="l" t="t" r="r" b="b"/>
              <a:pathLst>
                <a:path w="163194" h="160020">
                  <a:moveTo>
                    <a:pt x="0" y="160020"/>
                  </a:moveTo>
                  <a:lnTo>
                    <a:pt x="163055" y="160020"/>
                  </a:lnTo>
                  <a:lnTo>
                    <a:pt x="163055" y="0"/>
                  </a:lnTo>
                  <a:lnTo>
                    <a:pt x="0" y="0"/>
                  </a:lnTo>
                  <a:lnTo>
                    <a:pt x="0" y="160020"/>
                  </a:lnTo>
                  <a:close/>
                </a:path>
              </a:pathLst>
            </a:custGeom>
            <a:ln w="3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00961" y="4380357"/>
              <a:ext cx="1141730" cy="0"/>
            </a:xfrm>
            <a:custGeom>
              <a:avLst/>
              <a:gdLst/>
              <a:ahLst/>
              <a:cxnLst/>
              <a:rect l="l" t="t" r="r" b="b"/>
              <a:pathLst>
                <a:path w="1141730">
                  <a:moveTo>
                    <a:pt x="0" y="0"/>
                  </a:moveTo>
                  <a:lnTo>
                    <a:pt x="1141476" y="0"/>
                  </a:lnTo>
                </a:path>
              </a:pathLst>
            </a:custGeom>
            <a:ln w="202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16301" y="2940177"/>
              <a:ext cx="82550" cy="320040"/>
            </a:xfrm>
            <a:custGeom>
              <a:avLst/>
              <a:gdLst/>
              <a:ahLst/>
              <a:cxnLst/>
              <a:rect l="l" t="t" r="r" b="b"/>
              <a:pathLst>
                <a:path w="82550" h="320039">
                  <a:moveTo>
                    <a:pt x="82296" y="0"/>
                  </a:moveTo>
                  <a:lnTo>
                    <a:pt x="32004" y="18287"/>
                  </a:lnTo>
                  <a:lnTo>
                    <a:pt x="3048" y="62484"/>
                  </a:lnTo>
                  <a:lnTo>
                    <a:pt x="0" y="79248"/>
                  </a:lnTo>
                  <a:lnTo>
                    <a:pt x="3048" y="97536"/>
                  </a:lnTo>
                  <a:lnTo>
                    <a:pt x="32004" y="141732"/>
                  </a:lnTo>
                  <a:lnTo>
                    <a:pt x="82296" y="160020"/>
                  </a:lnTo>
                  <a:lnTo>
                    <a:pt x="64008" y="161544"/>
                  </a:lnTo>
                  <a:lnTo>
                    <a:pt x="18287" y="190500"/>
                  </a:lnTo>
                  <a:lnTo>
                    <a:pt x="0" y="239268"/>
                  </a:lnTo>
                  <a:lnTo>
                    <a:pt x="3048" y="257556"/>
                  </a:lnTo>
                  <a:lnTo>
                    <a:pt x="32004" y="301751"/>
                  </a:lnTo>
                  <a:lnTo>
                    <a:pt x="64008" y="316992"/>
                  </a:lnTo>
                  <a:lnTo>
                    <a:pt x="82296" y="320039"/>
                  </a:lnTo>
                </a:path>
              </a:pathLst>
            </a:custGeom>
            <a:ln w="32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498597" y="2940177"/>
              <a:ext cx="407034" cy="320040"/>
            </a:xfrm>
            <a:custGeom>
              <a:avLst/>
              <a:gdLst/>
              <a:ahLst/>
              <a:cxnLst/>
              <a:rect l="l" t="t" r="r" b="b"/>
              <a:pathLst>
                <a:path w="407035" h="320039">
                  <a:moveTo>
                    <a:pt x="406907" y="160020"/>
                  </a:moveTo>
                  <a:lnTo>
                    <a:pt x="0" y="160020"/>
                  </a:lnTo>
                </a:path>
                <a:path w="407035" h="320039">
                  <a:moveTo>
                    <a:pt x="80771" y="320039"/>
                  </a:moveTo>
                  <a:lnTo>
                    <a:pt x="0" y="320039"/>
                  </a:lnTo>
                </a:path>
                <a:path w="407035" h="320039">
                  <a:moveTo>
                    <a:pt x="80771" y="0"/>
                  </a:moveTo>
                  <a:lnTo>
                    <a:pt x="0" y="0"/>
                  </a:lnTo>
                </a:path>
              </a:pathLst>
            </a:custGeom>
            <a:ln w="31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009393" y="3979545"/>
              <a:ext cx="81280" cy="320040"/>
            </a:xfrm>
            <a:custGeom>
              <a:avLst/>
              <a:gdLst/>
              <a:ahLst/>
              <a:cxnLst/>
              <a:rect l="l" t="t" r="r" b="b"/>
              <a:pathLst>
                <a:path w="81280" h="320039">
                  <a:moveTo>
                    <a:pt x="80772" y="0"/>
                  </a:moveTo>
                  <a:lnTo>
                    <a:pt x="30480" y="18287"/>
                  </a:lnTo>
                  <a:lnTo>
                    <a:pt x="1524" y="62483"/>
                  </a:lnTo>
                  <a:lnTo>
                    <a:pt x="0" y="80771"/>
                  </a:lnTo>
                  <a:lnTo>
                    <a:pt x="1524" y="99059"/>
                  </a:lnTo>
                  <a:lnTo>
                    <a:pt x="30480" y="143255"/>
                  </a:lnTo>
                  <a:lnTo>
                    <a:pt x="80772" y="160019"/>
                  </a:lnTo>
                  <a:lnTo>
                    <a:pt x="64007" y="163067"/>
                  </a:lnTo>
                  <a:lnTo>
                    <a:pt x="18287" y="190499"/>
                  </a:lnTo>
                  <a:lnTo>
                    <a:pt x="0" y="240791"/>
                  </a:lnTo>
                  <a:lnTo>
                    <a:pt x="1524" y="259079"/>
                  </a:lnTo>
                  <a:lnTo>
                    <a:pt x="30480" y="303275"/>
                  </a:lnTo>
                  <a:lnTo>
                    <a:pt x="64007" y="318515"/>
                  </a:lnTo>
                  <a:lnTo>
                    <a:pt x="80772" y="320039"/>
                  </a:lnTo>
                </a:path>
              </a:pathLst>
            </a:custGeom>
            <a:ln w="32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090165" y="3979545"/>
              <a:ext cx="245745" cy="320040"/>
            </a:xfrm>
            <a:custGeom>
              <a:avLst/>
              <a:gdLst/>
              <a:ahLst/>
              <a:cxnLst/>
              <a:rect l="l" t="t" r="r" b="b"/>
              <a:pathLst>
                <a:path w="245744" h="320039">
                  <a:moveTo>
                    <a:pt x="245363" y="160019"/>
                  </a:moveTo>
                  <a:lnTo>
                    <a:pt x="0" y="160019"/>
                  </a:lnTo>
                </a:path>
                <a:path w="245744" h="320039">
                  <a:moveTo>
                    <a:pt x="82295" y="320039"/>
                  </a:moveTo>
                  <a:lnTo>
                    <a:pt x="0" y="320039"/>
                  </a:lnTo>
                </a:path>
                <a:path w="245744" h="320039">
                  <a:moveTo>
                    <a:pt x="82295" y="0"/>
                  </a:moveTo>
                  <a:lnTo>
                    <a:pt x="0" y="0"/>
                  </a:lnTo>
                </a:path>
              </a:pathLst>
            </a:custGeom>
            <a:ln w="31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416301" y="2580512"/>
              <a:ext cx="163195" cy="160020"/>
            </a:xfrm>
            <a:custGeom>
              <a:avLst/>
              <a:gdLst/>
              <a:ahLst/>
              <a:cxnLst/>
              <a:rect l="l" t="t" r="r" b="b"/>
              <a:pathLst>
                <a:path w="163194" h="160019">
                  <a:moveTo>
                    <a:pt x="0" y="160020"/>
                  </a:moveTo>
                  <a:lnTo>
                    <a:pt x="163055" y="160020"/>
                  </a:lnTo>
                  <a:lnTo>
                    <a:pt x="163055" y="0"/>
                  </a:lnTo>
                  <a:lnTo>
                    <a:pt x="0" y="0"/>
                  </a:lnTo>
                  <a:lnTo>
                    <a:pt x="0" y="160020"/>
                  </a:lnTo>
                  <a:close/>
                </a:path>
              </a:pathLst>
            </a:custGeom>
            <a:ln w="3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846325" y="4394073"/>
              <a:ext cx="0" cy="119380"/>
            </a:xfrm>
            <a:custGeom>
              <a:avLst/>
              <a:gdLst/>
              <a:ahLst/>
              <a:cxnLst/>
              <a:rect l="l" t="t" r="r" b="b"/>
              <a:pathLst>
                <a:path h="119379">
                  <a:moveTo>
                    <a:pt x="0" y="0"/>
                  </a:moveTo>
                  <a:lnTo>
                    <a:pt x="0" y="118871"/>
                  </a:lnTo>
                </a:path>
              </a:pathLst>
            </a:custGeom>
            <a:ln w="32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64029" y="4512945"/>
              <a:ext cx="163195" cy="160020"/>
            </a:xfrm>
            <a:custGeom>
              <a:avLst/>
              <a:gdLst/>
              <a:ahLst/>
              <a:cxnLst/>
              <a:rect l="l" t="t" r="r" b="b"/>
              <a:pathLst>
                <a:path w="163194" h="160020">
                  <a:moveTo>
                    <a:pt x="0" y="160019"/>
                  </a:moveTo>
                  <a:lnTo>
                    <a:pt x="163055" y="160019"/>
                  </a:lnTo>
                  <a:lnTo>
                    <a:pt x="163055" y="0"/>
                  </a:lnTo>
                  <a:lnTo>
                    <a:pt x="0" y="0"/>
                  </a:lnTo>
                  <a:lnTo>
                    <a:pt x="0" y="160019"/>
                  </a:lnTo>
                  <a:close/>
                </a:path>
              </a:pathLst>
            </a:custGeom>
            <a:ln w="3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846325" y="4394073"/>
              <a:ext cx="0" cy="1266825"/>
            </a:xfrm>
            <a:custGeom>
              <a:avLst/>
              <a:gdLst/>
              <a:ahLst/>
              <a:cxnLst/>
              <a:rect l="l" t="t" r="r" b="b"/>
              <a:pathLst>
                <a:path h="1266825">
                  <a:moveTo>
                    <a:pt x="0" y="278891"/>
                  </a:moveTo>
                  <a:lnTo>
                    <a:pt x="0" y="1266405"/>
                  </a:lnTo>
                </a:path>
                <a:path h="1266825">
                  <a:moveTo>
                    <a:pt x="0" y="0"/>
                  </a:moveTo>
                  <a:lnTo>
                    <a:pt x="0" y="118871"/>
                  </a:lnTo>
                </a:path>
              </a:pathLst>
            </a:custGeom>
            <a:ln w="32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64029" y="4512945"/>
              <a:ext cx="163195" cy="160020"/>
            </a:xfrm>
            <a:custGeom>
              <a:avLst/>
              <a:gdLst/>
              <a:ahLst/>
              <a:cxnLst/>
              <a:rect l="l" t="t" r="r" b="b"/>
              <a:pathLst>
                <a:path w="163194" h="160020">
                  <a:moveTo>
                    <a:pt x="0" y="160019"/>
                  </a:moveTo>
                  <a:lnTo>
                    <a:pt x="163055" y="160019"/>
                  </a:lnTo>
                  <a:lnTo>
                    <a:pt x="163055" y="0"/>
                  </a:lnTo>
                  <a:lnTo>
                    <a:pt x="0" y="0"/>
                  </a:lnTo>
                  <a:lnTo>
                    <a:pt x="0" y="160019"/>
                  </a:lnTo>
                  <a:close/>
                </a:path>
              </a:pathLst>
            </a:custGeom>
            <a:ln w="3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53233" y="4394073"/>
              <a:ext cx="0" cy="119380"/>
            </a:xfrm>
            <a:custGeom>
              <a:avLst/>
              <a:gdLst/>
              <a:ahLst/>
              <a:cxnLst/>
              <a:rect l="l" t="t" r="r" b="b"/>
              <a:pathLst>
                <a:path h="119379">
                  <a:moveTo>
                    <a:pt x="0" y="0"/>
                  </a:moveTo>
                  <a:lnTo>
                    <a:pt x="0" y="118871"/>
                  </a:lnTo>
                </a:path>
              </a:pathLst>
            </a:custGeom>
            <a:ln w="32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172461" y="4512945"/>
              <a:ext cx="163195" cy="160020"/>
            </a:xfrm>
            <a:custGeom>
              <a:avLst/>
              <a:gdLst/>
              <a:ahLst/>
              <a:cxnLst/>
              <a:rect l="l" t="t" r="r" b="b"/>
              <a:pathLst>
                <a:path w="163194" h="160020">
                  <a:moveTo>
                    <a:pt x="0" y="160019"/>
                  </a:moveTo>
                  <a:lnTo>
                    <a:pt x="163055" y="160019"/>
                  </a:lnTo>
                  <a:lnTo>
                    <a:pt x="163055" y="0"/>
                  </a:lnTo>
                  <a:lnTo>
                    <a:pt x="0" y="0"/>
                  </a:lnTo>
                  <a:lnTo>
                    <a:pt x="0" y="160019"/>
                  </a:lnTo>
                  <a:close/>
                </a:path>
              </a:pathLst>
            </a:custGeom>
            <a:ln w="3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253233" y="4394073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278891"/>
                  </a:moveTo>
                  <a:lnTo>
                    <a:pt x="0" y="466344"/>
                  </a:lnTo>
                </a:path>
                <a:path h="466725">
                  <a:moveTo>
                    <a:pt x="0" y="0"/>
                  </a:moveTo>
                  <a:lnTo>
                    <a:pt x="0" y="118871"/>
                  </a:lnTo>
                </a:path>
              </a:pathLst>
            </a:custGeom>
            <a:ln w="32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172461" y="4512945"/>
              <a:ext cx="163195" cy="160020"/>
            </a:xfrm>
            <a:custGeom>
              <a:avLst/>
              <a:gdLst/>
              <a:ahLst/>
              <a:cxnLst/>
              <a:rect l="l" t="t" r="r" b="b"/>
              <a:pathLst>
                <a:path w="163194" h="160020">
                  <a:moveTo>
                    <a:pt x="0" y="160019"/>
                  </a:moveTo>
                  <a:lnTo>
                    <a:pt x="163055" y="160019"/>
                  </a:lnTo>
                  <a:lnTo>
                    <a:pt x="163055" y="0"/>
                  </a:lnTo>
                  <a:lnTo>
                    <a:pt x="0" y="0"/>
                  </a:lnTo>
                  <a:lnTo>
                    <a:pt x="0" y="160019"/>
                  </a:lnTo>
                  <a:close/>
                </a:path>
              </a:pathLst>
            </a:custGeom>
            <a:ln w="3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661665" y="4394073"/>
              <a:ext cx="0" cy="119380"/>
            </a:xfrm>
            <a:custGeom>
              <a:avLst/>
              <a:gdLst/>
              <a:ahLst/>
              <a:cxnLst/>
              <a:rect l="l" t="t" r="r" b="b"/>
              <a:pathLst>
                <a:path h="119379">
                  <a:moveTo>
                    <a:pt x="0" y="0"/>
                  </a:moveTo>
                  <a:lnTo>
                    <a:pt x="0" y="118871"/>
                  </a:lnTo>
                </a:path>
              </a:pathLst>
            </a:custGeom>
            <a:ln w="32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79369" y="4512945"/>
              <a:ext cx="163195" cy="160020"/>
            </a:xfrm>
            <a:custGeom>
              <a:avLst/>
              <a:gdLst/>
              <a:ahLst/>
              <a:cxnLst/>
              <a:rect l="l" t="t" r="r" b="b"/>
              <a:pathLst>
                <a:path w="163194" h="160020">
                  <a:moveTo>
                    <a:pt x="0" y="160019"/>
                  </a:moveTo>
                  <a:lnTo>
                    <a:pt x="163055" y="160019"/>
                  </a:lnTo>
                  <a:lnTo>
                    <a:pt x="163055" y="0"/>
                  </a:lnTo>
                  <a:lnTo>
                    <a:pt x="0" y="0"/>
                  </a:lnTo>
                  <a:lnTo>
                    <a:pt x="0" y="160019"/>
                  </a:lnTo>
                  <a:close/>
                </a:path>
              </a:pathLst>
            </a:custGeom>
            <a:ln w="3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661665" y="4394073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278891"/>
                  </a:moveTo>
                  <a:lnTo>
                    <a:pt x="0" y="466344"/>
                  </a:lnTo>
                </a:path>
                <a:path h="466725">
                  <a:moveTo>
                    <a:pt x="0" y="0"/>
                  </a:moveTo>
                  <a:lnTo>
                    <a:pt x="0" y="118871"/>
                  </a:lnTo>
                </a:path>
              </a:pathLst>
            </a:custGeom>
            <a:ln w="32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579369" y="4512945"/>
              <a:ext cx="163195" cy="160020"/>
            </a:xfrm>
            <a:custGeom>
              <a:avLst/>
              <a:gdLst/>
              <a:ahLst/>
              <a:cxnLst/>
              <a:rect l="l" t="t" r="r" b="b"/>
              <a:pathLst>
                <a:path w="163194" h="160020">
                  <a:moveTo>
                    <a:pt x="0" y="160019"/>
                  </a:moveTo>
                  <a:lnTo>
                    <a:pt x="163055" y="160019"/>
                  </a:lnTo>
                  <a:lnTo>
                    <a:pt x="163055" y="0"/>
                  </a:lnTo>
                  <a:lnTo>
                    <a:pt x="0" y="0"/>
                  </a:lnTo>
                  <a:lnTo>
                    <a:pt x="0" y="160019"/>
                  </a:lnTo>
                  <a:close/>
                </a:path>
              </a:pathLst>
            </a:custGeom>
            <a:ln w="3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24733" y="2940189"/>
              <a:ext cx="652780" cy="320040"/>
            </a:xfrm>
            <a:custGeom>
              <a:avLst/>
              <a:gdLst/>
              <a:ahLst/>
              <a:cxnLst/>
              <a:rect l="l" t="t" r="r" b="b"/>
              <a:pathLst>
                <a:path w="652779" h="320039">
                  <a:moveTo>
                    <a:pt x="0" y="320027"/>
                  </a:moveTo>
                  <a:lnTo>
                    <a:pt x="652246" y="320027"/>
                  </a:lnTo>
                  <a:lnTo>
                    <a:pt x="652246" y="0"/>
                  </a:lnTo>
                  <a:lnTo>
                    <a:pt x="0" y="0"/>
                  </a:lnTo>
                  <a:lnTo>
                    <a:pt x="0" y="320027"/>
                  </a:lnTo>
                  <a:close/>
                </a:path>
              </a:pathLst>
            </a:custGeom>
            <a:ln w="32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905505" y="2979800"/>
              <a:ext cx="532130" cy="239395"/>
            </a:xfrm>
            <a:custGeom>
              <a:avLst/>
              <a:gdLst/>
              <a:ahLst/>
              <a:cxnLst/>
              <a:rect l="l" t="t" r="r" b="b"/>
              <a:pathLst>
                <a:path w="532129" h="239394">
                  <a:moveTo>
                    <a:pt x="0" y="120396"/>
                  </a:moveTo>
                  <a:lnTo>
                    <a:pt x="9143" y="77724"/>
                  </a:lnTo>
                  <a:lnTo>
                    <a:pt x="33527" y="39624"/>
                  </a:lnTo>
                  <a:lnTo>
                    <a:pt x="68580" y="13715"/>
                  </a:lnTo>
                  <a:lnTo>
                    <a:pt x="111251" y="0"/>
                  </a:lnTo>
                  <a:lnTo>
                    <a:pt x="134112" y="0"/>
                  </a:lnTo>
                  <a:lnTo>
                    <a:pt x="178307" y="13715"/>
                  </a:lnTo>
                  <a:lnTo>
                    <a:pt x="213360" y="39624"/>
                  </a:lnTo>
                  <a:lnTo>
                    <a:pt x="237744" y="77724"/>
                  </a:lnTo>
                  <a:lnTo>
                    <a:pt x="245363" y="120396"/>
                  </a:lnTo>
                  <a:lnTo>
                    <a:pt x="243839" y="141732"/>
                  </a:lnTo>
                  <a:lnTo>
                    <a:pt x="228600" y="184403"/>
                  </a:lnTo>
                  <a:lnTo>
                    <a:pt x="198119" y="216408"/>
                  </a:lnTo>
                  <a:lnTo>
                    <a:pt x="156971" y="236220"/>
                  </a:lnTo>
                  <a:lnTo>
                    <a:pt x="134112" y="239268"/>
                  </a:lnTo>
                  <a:lnTo>
                    <a:pt x="111251" y="239268"/>
                  </a:lnTo>
                  <a:lnTo>
                    <a:pt x="68580" y="227075"/>
                  </a:lnTo>
                  <a:lnTo>
                    <a:pt x="33527" y="201168"/>
                  </a:lnTo>
                  <a:lnTo>
                    <a:pt x="9143" y="163068"/>
                  </a:lnTo>
                  <a:lnTo>
                    <a:pt x="0" y="120396"/>
                  </a:lnTo>
                </a:path>
                <a:path w="532129" h="239394">
                  <a:moveTo>
                    <a:pt x="286512" y="120396"/>
                  </a:moveTo>
                  <a:lnTo>
                    <a:pt x="294131" y="77724"/>
                  </a:lnTo>
                  <a:lnTo>
                    <a:pt x="318516" y="39624"/>
                  </a:lnTo>
                  <a:lnTo>
                    <a:pt x="353568" y="13715"/>
                  </a:lnTo>
                  <a:lnTo>
                    <a:pt x="397764" y="0"/>
                  </a:lnTo>
                  <a:lnTo>
                    <a:pt x="420623" y="0"/>
                  </a:lnTo>
                  <a:lnTo>
                    <a:pt x="463169" y="13715"/>
                  </a:lnTo>
                  <a:lnTo>
                    <a:pt x="499744" y="39624"/>
                  </a:lnTo>
                  <a:lnTo>
                    <a:pt x="522731" y="77724"/>
                  </a:lnTo>
                  <a:lnTo>
                    <a:pt x="531876" y="120396"/>
                  </a:lnTo>
                  <a:lnTo>
                    <a:pt x="528828" y="141732"/>
                  </a:lnTo>
                  <a:lnTo>
                    <a:pt x="513588" y="184403"/>
                  </a:lnTo>
                  <a:lnTo>
                    <a:pt x="482981" y="216408"/>
                  </a:lnTo>
                  <a:lnTo>
                    <a:pt x="441959" y="236220"/>
                  </a:lnTo>
                  <a:lnTo>
                    <a:pt x="420623" y="239268"/>
                  </a:lnTo>
                  <a:lnTo>
                    <a:pt x="397764" y="239268"/>
                  </a:lnTo>
                  <a:lnTo>
                    <a:pt x="353568" y="227075"/>
                  </a:lnTo>
                  <a:lnTo>
                    <a:pt x="318516" y="201168"/>
                  </a:lnTo>
                  <a:lnTo>
                    <a:pt x="294131" y="163068"/>
                  </a:lnTo>
                  <a:lnTo>
                    <a:pt x="286512" y="120396"/>
                  </a:lnTo>
                </a:path>
              </a:pathLst>
            </a:custGeom>
            <a:ln w="3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150869" y="3100197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0" y="0"/>
                  </a:moveTo>
                  <a:lnTo>
                    <a:pt x="41148" y="0"/>
                  </a:lnTo>
                </a:path>
              </a:pathLst>
            </a:custGeom>
            <a:ln w="31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335529" y="4020692"/>
              <a:ext cx="530860" cy="239395"/>
            </a:xfrm>
            <a:custGeom>
              <a:avLst/>
              <a:gdLst/>
              <a:ahLst/>
              <a:cxnLst/>
              <a:rect l="l" t="t" r="r" b="b"/>
              <a:pathLst>
                <a:path w="530860" h="239395">
                  <a:moveTo>
                    <a:pt x="0" y="118871"/>
                  </a:moveTo>
                  <a:lnTo>
                    <a:pt x="7619" y="76199"/>
                  </a:lnTo>
                  <a:lnTo>
                    <a:pt x="32003" y="39623"/>
                  </a:lnTo>
                  <a:lnTo>
                    <a:pt x="68580" y="12191"/>
                  </a:lnTo>
                  <a:lnTo>
                    <a:pt x="111251" y="0"/>
                  </a:lnTo>
                  <a:lnTo>
                    <a:pt x="134112" y="0"/>
                  </a:lnTo>
                  <a:lnTo>
                    <a:pt x="176783" y="12191"/>
                  </a:lnTo>
                  <a:lnTo>
                    <a:pt x="213359" y="39623"/>
                  </a:lnTo>
                  <a:lnTo>
                    <a:pt x="236219" y="76199"/>
                  </a:lnTo>
                  <a:lnTo>
                    <a:pt x="243839" y="118871"/>
                  </a:lnTo>
                  <a:lnTo>
                    <a:pt x="242315" y="141731"/>
                  </a:lnTo>
                  <a:lnTo>
                    <a:pt x="227075" y="182879"/>
                  </a:lnTo>
                  <a:lnTo>
                    <a:pt x="196595" y="214883"/>
                  </a:lnTo>
                  <a:lnTo>
                    <a:pt x="156971" y="234695"/>
                  </a:lnTo>
                  <a:lnTo>
                    <a:pt x="134112" y="239267"/>
                  </a:lnTo>
                  <a:lnTo>
                    <a:pt x="111251" y="239267"/>
                  </a:lnTo>
                  <a:lnTo>
                    <a:pt x="68580" y="227075"/>
                  </a:lnTo>
                  <a:lnTo>
                    <a:pt x="32003" y="199643"/>
                  </a:lnTo>
                  <a:lnTo>
                    <a:pt x="7619" y="163067"/>
                  </a:lnTo>
                  <a:lnTo>
                    <a:pt x="0" y="118871"/>
                  </a:lnTo>
                </a:path>
                <a:path w="530860" h="239395">
                  <a:moveTo>
                    <a:pt x="284988" y="118871"/>
                  </a:moveTo>
                  <a:lnTo>
                    <a:pt x="292607" y="76199"/>
                  </a:lnTo>
                  <a:lnTo>
                    <a:pt x="316992" y="39623"/>
                  </a:lnTo>
                  <a:lnTo>
                    <a:pt x="353568" y="12191"/>
                  </a:lnTo>
                  <a:lnTo>
                    <a:pt x="396239" y="0"/>
                  </a:lnTo>
                  <a:lnTo>
                    <a:pt x="419100" y="0"/>
                  </a:lnTo>
                  <a:lnTo>
                    <a:pt x="463295" y="12191"/>
                  </a:lnTo>
                  <a:lnTo>
                    <a:pt x="498347" y="39623"/>
                  </a:lnTo>
                  <a:lnTo>
                    <a:pt x="521207" y="76199"/>
                  </a:lnTo>
                  <a:lnTo>
                    <a:pt x="530351" y="118871"/>
                  </a:lnTo>
                  <a:lnTo>
                    <a:pt x="528827" y="141731"/>
                  </a:lnTo>
                  <a:lnTo>
                    <a:pt x="512063" y="182879"/>
                  </a:lnTo>
                  <a:lnTo>
                    <a:pt x="481583" y="214883"/>
                  </a:lnTo>
                  <a:lnTo>
                    <a:pt x="440436" y="234695"/>
                  </a:lnTo>
                  <a:lnTo>
                    <a:pt x="419100" y="239267"/>
                  </a:lnTo>
                  <a:lnTo>
                    <a:pt x="396239" y="239267"/>
                  </a:lnTo>
                  <a:lnTo>
                    <a:pt x="353568" y="227075"/>
                  </a:lnTo>
                  <a:lnTo>
                    <a:pt x="316992" y="199643"/>
                  </a:lnTo>
                  <a:lnTo>
                    <a:pt x="292607" y="163067"/>
                  </a:lnTo>
                  <a:lnTo>
                    <a:pt x="284988" y="118871"/>
                  </a:lnTo>
                </a:path>
              </a:pathLst>
            </a:custGeom>
            <a:ln w="3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579369" y="4139564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0" y="0"/>
                  </a:moveTo>
                  <a:lnTo>
                    <a:pt x="41148" y="0"/>
                  </a:lnTo>
                </a:path>
              </a:pathLst>
            </a:custGeom>
            <a:ln w="31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253233" y="3993273"/>
              <a:ext cx="652780" cy="320040"/>
            </a:xfrm>
            <a:custGeom>
              <a:avLst/>
              <a:gdLst/>
              <a:ahLst/>
              <a:cxnLst/>
              <a:rect l="l" t="t" r="r" b="b"/>
              <a:pathLst>
                <a:path w="652780" h="320039">
                  <a:moveTo>
                    <a:pt x="0" y="320027"/>
                  </a:moveTo>
                  <a:lnTo>
                    <a:pt x="652246" y="320027"/>
                  </a:lnTo>
                  <a:lnTo>
                    <a:pt x="652246" y="0"/>
                  </a:lnTo>
                  <a:lnTo>
                    <a:pt x="0" y="0"/>
                  </a:lnTo>
                  <a:lnTo>
                    <a:pt x="0" y="320027"/>
                  </a:lnTo>
                  <a:close/>
                </a:path>
              </a:pathLst>
            </a:custGeom>
            <a:ln w="32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335529" y="4020692"/>
              <a:ext cx="530860" cy="239395"/>
            </a:xfrm>
            <a:custGeom>
              <a:avLst/>
              <a:gdLst/>
              <a:ahLst/>
              <a:cxnLst/>
              <a:rect l="l" t="t" r="r" b="b"/>
              <a:pathLst>
                <a:path w="530860" h="239395">
                  <a:moveTo>
                    <a:pt x="0" y="118871"/>
                  </a:moveTo>
                  <a:lnTo>
                    <a:pt x="7619" y="76199"/>
                  </a:lnTo>
                  <a:lnTo>
                    <a:pt x="32003" y="39623"/>
                  </a:lnTo>
                  <a:lnTo>
                    <a:pt x="68580" y="12191"/>
                  </a:lnTo>
                  <a:lnTo>
                    <a:pt x="111251" y="0"/>
                  </a:lnTo>
                  <a:lnTo>
                    <a:pt x="134112" y="0"/>
                  </a:lnTo>
                  <a:lnTo>
                    <a:pt x="176783" y="12191"/>
                  </a:lnTo>
                  <a:lnTo>
                    <a:pt x="213359" y="39623"/>
                  </a:lnTo>
                  <a:lnTo>
                    <a:pt x="236219" y="76199"/>
                  </a:lnTo>
                  <a:lnTo>
                    <a:pt x="243839" y="118871"/>
                  </a:lnTo>
                  <a:lnTo>
                    <a:pt x="242315" y="141731"/>
                  </a:lnTo>
                  <a:lnTo>
                    <a:pt x="227075" y="182879"/>
                  </a:lnTo>
                  <a:lnTo>
                    <a:pt x="196595" y="214883"/>
                  </a:lnTo>
                  <a:lnTo>
                    <a:pt x="156971" y="234695"/>
                  </a:lnTo>
                  <a:lnTo>
                    <a:pt x="134112" y="239267"/>
                  </a:lnTo>
                  <a:lnTo>
                    <a:pt x="111251" y="239267"/>
                  </a:lnTo>
                  <a:lnTo>
                    <a:pt x="68580" y="227075"/>
                  </a:lnTo>
                  <a:lnTo>
                    <a:pt x="32003" y="199643"/>
                  </a:lnTo>
                  <a:lnTo>
                    <a:pt x="7619" y="163067"/>
                  </a:lnTo>
                  <a:lnTo>
                    <a:pt x="0" y="118871"/>
                  </a:lnTo>
                </a:path>
                <a:path w="530860" h="239395">
                  <a:moveTo>
                    <a:pt x="284988" y="118871"/>
                  </a:moveTo>
                  <a:lnTo>
                    <a:pt x="292607" y="76199"/>
                  </a:lnTo>
                  <a:lnTo>
                    <a:pt x="316992" y="39623"/>
                  </a:lnTo>
                  <a:lnTo>
                    <a:pt x="353568" y="12191"/>
                  </a:lnTo>
                  <a:lnTo>
                    <a:pt x="396239" y="0"/>
                  </a:lnTo>
                  <a:lnTo>
                    <a:pt x="419100" y="0"/>
                  </a:lnTo>
                  <a:lnTo>
                    <a:pt x="463295" y="12191"/>
                  </a:lnTo>
                  <a:lnTo>
                    <a:pt x="498347" y="39623"/>
                  </a:lnTo>
                  <a:lnTo>
                    <a:pt x="521207" y="76199"/>
                  </a:lnTo>
                  <a:lnTo>
                    <a:pt x="530351" y="118871"/>
                  </a:lnTo>
                  <a:lnTo>
                    <a:pt x="528827" y="141731"/>
                  </a:lnTo>
                  <a:lnTo>
                    <a:pt x="512063" y="182879"/>
                  </a:lnTo>
                  <a:lnTo>
                    <a:pt x="481583" y="214883"/>
                  </a:lnTo>
                  <a:lnTo>
                    <a:pt x="440436" y="234695"/>
                  </a:lnTo>
                  <a:lnTo>
                    <a:pt x="419100" y="239267"/>
                  </a:lnTo>
                  <a:lnTo>
                    <a:pt x="396239" y="239267"/>
                  </a:lnTo>
                  <a:lnTo>
                    <a:pt x="353568" y="227075"/>
                  </a:lnTo>
                  <a:lnTo>
                    <a:pt x="316992" y="199643"/>
                  </a:lnTo>
                  <a:lnTo>
                    <a:pt x="292607" y="163067"/>
                  </a:lnTo>
                  <a:lnTo>
                    <a:pt x="284988" y="118871"/>
                  </a:lnTo>
                </a:path>
              </a:pathLst>
            </a:custGeom>
            <a:ln w="3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579369" y="4139564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0" y="0"/>
                  </a:moveTo>
                  <a:lnTo>
                    <a:pt x="41148" y="0"/>
                  </a:lnTo>
                </a:path>
              </a:pathLst>
            </a:custGeom>
            <a:ln w="31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764029" y="4927473"/>
              <a:ext cx="82550" cy="320040"/>
            </a:xfrm>
            <a:custGeom>
              <a:avLst/>
              <a:gdLst/>
              <a:ahLst/>
              <a:cxnLst/>
              <a:rect l="l" t="t" r="r" b="b"/>
              <a:pathLst>
                <a:path w="82550" h="320039">
                  <a:moveTo>
                    <a:pt x="82295" y="0"/>
                  </a:moveTo>
                  <a:lnTo>
                    <a:pt x="32003" y="16763"/>
                  </a:lnTo>
                  <a:lnTo>
                    <a:pt x="3047" y="60959"/>
                  </a:lnTo>
                  <a:lnTo>
                    <a:pt x="0" y="79247"/>
                  </a:lnTo>
                  <a:lnTo>
                    <a:pt x="3047" y="97535"/>
                  </a:lnTo>
                  <a:lnTo>
                    <a:pt x="32003" y="143256"/>
                  </a:lnTo>
                  <a:lnTo>
                    <a:pt x="82295" y="160019"/>
                  </a:lnTo>
                  <a:lnTo>
                    <a:pt x="64007" y="161544"/>
                  </a:lnTo>
                  <a:lnTo>
                    <a:pt x="18287" y="188975"/>
                  </a:lnTo>
                  <a:lnTo>
                    <a:pt x="0" y="239268"/>
                  </a:lnTo>
                  <a:lnTo>
                    <a:pt x="3047" y="257556"/>
                  </a:lnTo>
                  <a:lnTo>
                    <a:pt x="32003" y="303275"/>
                  </a:lnTo>
                  <a:lnTo>
                    <a:pt x="64007" y="316991"/>
                  </a:lnTo>
                  <a:lnTo>
                    <a:pt x="82295" y="320039"/>
                  </a:lnTo>
                </a:path>
              </a:pathLst>
            </a:custGeom>
            <a:ln w="32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846325" y="4927473"/>
              <a:ext cx="243840" cy="320040"/>
            </a:xfrm>
            <a:custGeom>
              <a:avLst/>
              <a:gdLst/>
              <a:ahLst/>
              <a:cxnLst/>
              <a:rect l="l" t="t" r="r" b="b"/>
              <a:pathLst>
                <a:path w="243839" h="320039">
                  <a:moveTo>
                    <a:pt x="243840" y="160019"/>
                  </a:moveTo>
                  <a:lnTo>
                    <a:pt x="0" y="160019"/>
                  </a:lnTo>
                </a:path>
                <a:path w="243839" h="320039">
                  <a:moveTo>
                    <a:pt x="80772" y="320039"/>
                  </a:moveTo>
                  <a:lnTo>
                    <a:pt x="0" y="320039"/>
                  </a:lnTo>
                </a:path>
                <a:path w="243839" h="320039">
                  <a:moveTo>
                    <a:pt x="80772" y="0"/>
                  </a:moveTo>
                  <a:lnTo>
                    <a:pt x="0" y="0"/>
                  </a:lnTo>
                </a:path>
              </a:pathLst>
            </a:custGeom>
            <a:ln w="31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090165" y="4967097"/>
              <a:ext cx="530860" cy="239395"/>
            </a:xfrm>
            <a:custGeom>
              <a:avLst/>
              <a:gdLst/>
              <a:ahLst/>
              <a:cxnLst/>
              <a:rect l="l" t="t" r="r" b="b"/>
              <a:pathLst>
                <a:path w="530860" h="239395">
                  <a:moveTo>
                    <a:pt x="0" y="120395"/>
                  </a:moveTo>
                  <a:lnTo>
                    <a:pt x="9143" y="76200"/>
                  </a:lnTo>
                  <a:lnTo>
                    <a:pt x="33527" y="39623"/>
                  </a:lnTo>
                  <a:lnTo>
                    <a:pt x="68579" y="12191"/>
                  </a:lnTo>
                  <a:lnTo>
                    <a:pt x="111251" y="0"/>
                  </a:lnTo>
                  <a:lnTo>
                    <a:pt x="134111" y="0"/>
                  </a:lnTo>
                  <a:lnTo>
                    <a:pt x="178307" y="12191"/>
                  </a:lnTo>
                  <a:lnTo>
                    <a:pt x="213359" y="39623"/>
                  </a:lnTo>
                  <a:lnTo>
                    <a:pt x="237744" y="76200"/>
                  </a:lnTo>
                  <a:lnTo>
                    <a:pt x="245363" y="120395"/>
                  </a:lnTo>
                  <a:lnTo>
                    <a:pt x="242315" y="141731"/>
                  </a:lnTo>
                  <a:lnTo>
                    <a:pt x="227075" y="182879"/>
                  </a:lnTo>
                  <a:lnTo>
                    <a:pt x="196595" y="216407"/>
                  </a:lnTo>
                  <a:lnTo>
                    <a:pt x="156971" y="234695"/>
                  </a:lnTo>
                  <a:lnTo>
                    <a:pt x="134111" y="239267"/>
                  </a:lnTo>
                  <a:lnTo>
                    <a:pt x="111251" y="239267"/>
                  </a:lnTo>
                  <a:lnTo>
                    <a:pt x="68579" y="227075"/>
                  </a:lnTo>
                  <a:lnTo>
                    <a:pt x="33527" y="201167"/>
                  </a:lnTo>
                  <a:lnTo>
                    <a:pt x="9143" y="163067"/>
                  </a:lnTo>
                  <a:lnTo>
                    <a:pt x="0" y="120395"/>
                  </a:lnTo>
                </a:path>
                <a:path w="530860" h="239395">
                  <a:moveTo>
                    <a:pt x="286511" y="120395"/>
                  </a:moveTo>
                  <a:lnTo>
                    <a:pt x="294131" y="76200"/>
                  </a:lnTo>
                  <a:lnTo>
                    <a:pt x="318515" y="39623"/>
                  </a:lnTo>
                  <a:lnTo>
                    <a:pt x="353567" y="12191"/>
                  </a:lnTo>
                  <a:lnTo>
                    <a:pt x="397763" y="0"/>
                  </a:lnTo>
                  <a:lnTo>
                    <a:pt x="420623" y="0"/>
                  </a:lnTo>
                  <a:lnTo>
                    <a:pt x="463295" y="12191"/>
                  </a:lnTo>
                  <a:lnTo>
                    <a:pt x="499871" y="39623"/>
                  </a:lnTo>
                  <a:lnTo>
                    <a:pt x="522731" y="76200"/>
                  </a:lnTo>
                  <a:lnTo>
                    <a:pt x="530351" y="120395"/>
                  </a:lnTo>
                  <a:lnTo>
                    <a:pt x="528827" y="141731"/>
                  </a:lnTo>
                  <a:lnTo>
                    <a:pt x="512063" y="182879"/>
                  </a:lnTo>
                  <a:lnTo>
                    <a:pt x="481583" y="216407"/>
                  </a:lnTo>
                  <a:lnTo>
                    <a:pt x="441959" y="234695"/>
                  </a:lnTo>
                  <a:lnTo>
                    <a:pt x="420623" y="239267"/>
                  </a:lnTo>
                  <a:lnTo>
                    <a:pt x="397763" y="239267"/>
                  </a:lnTo>
                  <a:lnTo>
                    <a:pt x="353567" y="227075"/>
                  </a:lnTo>
                  <a:lnTo>
                    <a:pt x="318515" y="201167"/>
                  </a:lnTo>
                  <a:lnTo>
                    <a:pt x="294131" y="163067"/>
                  </a:lnTo>
                  <a:lnTo>
                    <a:pt x="286511" y="120395"/>
                  </a:lnTo>
                </a:path>
              </a:pathLst>
            </a:custGeom>
            <a:ln w="3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335529" y="5087492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0" y="0"/>
                  </a:moveTo>
                  <a:lnTo>
                    <a:pt x="41147" y="0"/>
                  </a:lnTo>
                </a:path>
              </a:pathLst>
            </a:custGeom>
            <a:ln w="31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009393" y="4939677"/>
              <a:ext cx="652780" cy="320040"/>
            </a:xfrm>
            <a:custGeom>
              <a:avLst/>
              <a:gdLst/>
              <a:ahLst/>
              <a:cxnLst/>
              <a:rect l="l" t="t" r="r" b="b"/>
              <a:pathLst>
                <a:path w="652780" h="320039">
                  <a:moveTo>
                    <a:pt x="0" y="320027"/>
                  </a:moveTo>
                  <a:lnTo>
                    <a:pt x="652246" y="320027"/>
                  </a:lnTo>
                  <a:lnTo>
                    <a:pt x="652246" y="0"/>
                  </a:lnTo>
                  <a:lnTo>
                    <a:pt x="0" y="0"/>
                  </a:lnTo>
                  <a:lnTo>
                    <a:pt x="0" y="320027"/>
                  </a:lnTo>
                  <a:close/>
                </a:path>
              </a:pathLst>
            </a:custGeom>
            <a:ln w="32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090165" y="4967097"/>
              <a:ext cx="530860" cy="239395"/>
            </a:xfrm>
            <a:custGeom>
              <a:avLst/>
              <a:gdLst/>
              <a:ahLst/>
              <a:cxnLst/>
              <a:rect l="l" t="t" r="r" b="b"/>
              <a:pathLst>
                <a:path w="530860" h="239395">
                  <a:moveTo>
                    <a:pt x="0" y="120395"/>
                  </a:moveTo>
                  <a:lnTo>
                    <a:pt x="9143" y="76200"/>
                  </a:lnTo>
                  <a:lnTo>
                    <a:pt x="33527" y="39623"/>
                  </a:lnTo>
                  <a:lnTo>
                    <a:pt x="68579" y="12191"/>
                  </a:lnTo>
                  <a:lnTo>
                    <a:pt x="111251" y="0"/>
                  </a:lnTo>
                  <a:lnTo>
                    <a:pt x="134111" y="0"/>
                  </a:lnTo>
                  <a:lnTo>
                    <a:pt x="178307" y="12191"/>
                  </a:lnTo>
                  <a:lnTo>
                    <a:pt x="213359" y="39623"/>
                  </a:lnTo>
                  <a:lnTo>
                    <a:pt x="237744" y="76200"/>
                  </a:lnTo>
                  <a:lnTo>
                    <a:pt x="245363" y="120395"/>
                  </a:lnTo>
                  <a:lnTo>
                    <a:pt x="242315" y="141731"/>
                  </a:lnTo>
                  <a:lnTo>
                    <a:pt x="227075" y="182879"/>
                  </a:lnTo>
                  <a:lnTo>
                    <a:pt x="196595" y="216407"/>
                  </a:lnTo>
                  <a:lnTo>
                    <a:pt x="156971" y="234695"/>
                  </a:lnTo>
                  <a:lnTo>
                    <a:pt x="134111" y="239267"/>
                  </a:lnTo>
                  <a:lnTo>
                    <a:pt x="111251" y="239267"/>
                  </a:lnTo>
                  <a:lnTo>
                    <a:pt x="68579" y="227075"/>
                  </a:lnTo>
                  <a:lnTo>
                    <a:pt x="33527" y="201167"/>
                  </a:lnTo>
                  <a:lnTo>
                    <a:pt x="9143" y="163067"/>
                  </a:lnTo>
                  <a:lnTo>
                    <a:pt x="0" y="120395"/>
                  </a:lnTo>
                </a:path>
                <a:path w="530860" h="239395">
                  <a:moveTo>
                    <a:pt x="286511" y="120395"/>
                  </a:moveTo>
                  <a:lnTo>
                    <a:pt x="294131" y="76200"/>
                  </a:lnTo>
                  <a:lnTo>
                    <a:pt x="318515" y="39623"/>
                  </a:lnTo>
                  <a:lnTo>
                    <a:pt x="353567" y="12191"/>
                  </a:lnTo>
                  <a:lnTo>
                    <a:pt x="397763" y="0"/>
                  </a:lnTo>
                  <a:lnTo>
                    <a:pt x="420623" y="0"/>
                  </a:lnTo>
                  <a:lnTo>
                    <a:pt x="463295" y="12191"/>
                  </a:lnTo>
                  <a:lnTo>
                    <a:pt x="499871" y="39623"/>
                  </a:lnTo>
                  <a:lnTo>
                    <a:pt x="522731" y="76200"/>
                  </a:lnTo>
                  <a:lnTo>
                    <a:pt x="530351" y="120395"/>
                  </a:lnTo>
                  <a:lnTo>
                    <a:pt x="528827" y="141731"/>
                  </a:lnTo>
                  <a:lnTo>
                    <a:pt x="512063" y="182879"/>
                  </a:lnTo>
                  <a:lnTo>
                    <a:pt x="481583" y="216407"/>
                  </a:lnTo>
                  <a:lnTo>
                    <a:pt x="441959" y="234695"/>
                  </a:lnTo>
                  <a:lnTo>
                    <a:pt x="420623" y="239267"/>
                  </a:lnTo>
                  <a:lnTo>
                    <a:pt x="397763" y="239267"/>
                  </a:lnTo>
                  <a:lnTo>
                    <a:pt x="353567" y="227075"/>
                  </a:lnTo>
                  <a:lnTo>
                    <a:pt x="318515" y="201167"/>
                  </a:lnTo>
                  <a:lnTo>
                    <a:pt x="294131" y="163067"/>
                  </a:lnTo>
                  <a:lnTo>
                    <a:pt x="286511" y="120395"/>
                  </a:lnTo>
                </a:path>
              </a:pathLst>
            </a:custGeom>
            <a:ln w="3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335529" y="5087492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0" y="0"/>
                  </a:moveTo>
                  <a:lnTo>
                    <a:pt x="41147" y="0"/>
                  </a:lnTo>
                </a:path>
              </a:pathLst>
            </a:custGeom>
            <a:ln w="31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709165" y="5340476"/>
              <a:ext cx="300355" cy="222885"/>
            </a:xfrm>
            <a:custGeom>
              <a:avLst/>
              <a:gdLst/>
              <a:ahLst/>
              <a:cxnLst/>
              <a:rect l="l" t="t" r="r" b="b"/>
              <a:pathLst>
                <a:path w="300355" h="222885">
                  <a:moveTo>
                    <a:pt x="300227" y="0"/>
                  </a:moveTo>
                  <a:lnTo>
                    <a:pt x="54863" y="79248"/>
                  </a:lnTo>
                  <a:lnTo>
                    <a:pt x="217931" y="79248"/>
                  </a:lnTo>
                  <a:lnTo>
                    <a:pt x="0" y="222478"/>
                  </a:lnTo>
                </a:path>
              </a:pathLst>
            </a:custGeom>
            <a:ln w="321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683384" y="5544819"/>
              <a:ext cx="41275" cy="35560"/>
            </a:xfrm>
            <a:custGeom>
              <a:avLst/>
              <a:gdLst/>
              <a:ahLst/>
              <a:cxnLst/>
              <a:rect l="l" t="t" r="r" b="b"/>
              <a:pathLst>
                <a:path w="41275" h="35560">
                  <a:moveTo>
                    <a:pt x="19812" y="0"/>
                  </a:moveTo>
                  <a:lnTo>
                    <a:pt x="0" y="35051"/>
                  </a:lnTo>
                  <a:lnTo>
                    <a:pt x="41147" y="30479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1021219" y="1759966"/>
            <a:ext cx="2847340" cy="4165600"/>
          </a:xfrm>
          <a:prstGeom prst="rect">
            <a:avLst/>
          </a:prstGeom>
          <a:ln w="16764">
            <a:solidFill>
              <a:srgbClr val="9937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R="288290" algn="ctr">
              <a:lnSpc>
                <a:spcPts val="944"/>
              </a:lnSpc>
            </a:pPr>
            <a:r>
              <a:rPr sz="800" b="1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  <a:p>
            <a:pPr marL="1473835" algn="ctr">
              <a:lnSpc>
                <a:spcPts val="825"/>
              </a:lnSpc>
              <a:tabLst>
                <a:tab pos="1758950" algn="l"/>
              </a:tabLst>
            </a:pPr>
            <a:r>
              <a:rPr sz="700" b="1" spc="-5" dirty="0">
                <a:latin typeface="Arial"/>
                <a:cs typeface="Arial"/>
              </a:rPr>
              <a:t>50	</a:t>
            </a:r>
            <a:r>
              <a:rPr sz="700" b="1" spc="-10" dirty="0">
                <a:latin typeface="Arial"/>
                <a:cs typeface="Arial"/>
              </a:rPr>
              <a:t>51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600">
              <a:latin typeface="Arial"/>
              <a:cs typeface="Arial"/>
            </a:endParaRPr>
          </a:p>
          <a:p>
            <a:pPr marL="835025">
              <a:lnSpc>
                <a:spcPct val="100000"/>
              </a:lnSpc>
            </a:pPr>
            <a:r>
              <a:rPr sz="800" b="1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  <a:p>
            <a:pPr marL="1388745">
              <a:lnSpc>
                <a:spcPct val="100000"/>
              </a:lnSpc>
              <a:spcBef>
                <a:spcPts val="400"/>
              </a:spcBef>
              <a:tabLst>
                <a:tab pos="1673225" algn="l"/>
              </a:tabLst>
            </a:pPr>
            <a:r>
              <a:rPr sz="700" b="1" spc="-5" dirty="0">
                <a:latin typeface="Arial"/>
                <a:cs typeface="Arial"/>
              </a:rPr>
              <a:t>50	</a:t>
            </a:r>
            <a:r>
              <a:rPr sz="700" b="1" spc="-10" dirty="0">
                <a:latin typeface="Arial"/>
                <a:cs typeface="Arial"/>
              </a:rPr>
              <a:t>51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50">
              <a:latin typeface="Arial"/>
              <a:cs typeface="Arial"/>
            </a:endParaRPr>
          </a:p>
          <a:p>
            <a:pPr marL="589280">
              <a:lnSpc>
                <a:spcPct val="100000"/>
              </a:lnSpc>
            </a:pPr>
            <a:r>
              <a:rPr sz="800" b="1" dirty="0">
                <a:solidFill>
                  <a:srgbClr val="0000FF"/>
                </a:solidFill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  <a:p>
            <a:pPr marL="1147445">
              <a:lnSpc>
                <a:spcPct val="100000"/>
              </a:lnSpc>
              <a:spcBef>
                <a:spcPts val="400"/>
              </a:spcBef>
              <a:tabLst>
                <a:tab pos="1432560" algn="l"/>
              </a:tabLst>
            </a:pPr>
            <a:r>
              <a:rPr sz="700" b="1" spc="-5" dirty="0">
                <a:latin typeface="Arial"/>
                <a:cs typeface="Arial"/>
              </a:rPr>
              <a:t>50	</a:t>
            </a:r>
            <a:r>
              <a:rPr sz="700" b="1" spc="-10" dirty="0">
                <a:latin typeface="Arial"/>
                <a:cs typeface="Arial"/>
              </a:rPr>
              <a:t>51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00">
              <a:latin typeface="Arial"/>
              <a:cs typeface="Arial"/>
            </a:endParaRPr>
          </a:p>
          <a:p>
            <a:pPr marL="505459">
              <a:lnSpc>
                <a:spcPct val="100000"/>
              </a:lnSpc>
              <a:spcBef>
                <a:spcPts val="5"/>
              </a:spcBef>
            </a:pPr>
            <a:r>
              <a:rPr sz="800" b="1" dirty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5265039" y="1911604"/>
            <a:ext cx="2252345" cy="1420495"/>
            <a:chOff x="5265039" y="1911604"/>
            <a:chExt cx="2252345" cy="1420495"/>
          </a:xfrm>
        </p:grpSpPr>
        <p:sp>
          <p:nvSpPr>
            <p:cNvPr id="56" name="object 56"/>
            <p:cNvSpPr/>
            <p:nvPr/>
          </p:nvSpPr>
          <p:spPr>
            <a:xfrm>
              <a:off x="5365115" y="1958721"/>
              <a:ext cx="0" cy="1347470"/>
            </a:xfrm>
            <a:custGeom>
              <a:avLst/>
              <a:gdLst/>
              <a:ahLst/>
              <a:cxnLst/>
              <a:rect l="l" t="t" r="r" b="b"/>
              <a:pathLst>
                <a:path h="1347470">
                  <a:moveTo>
                    <a:pt x="0" y="0"/>
                  </a:moveTo>
                  <a:lnTo>
                    <a:pt x="0" y="1347215"/>
                  </a:lnTo>
                </a:path>
              </a:pathLst>
            </a:custGeom>
            <a:ln w="42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340985" y="1911604"/>
              <a:ext cx="48895" cy="53340"/>
            </a:xfrm>
            <a:custGeom>
              <a:avLst/>
              <a:gdLst/>
              <a:ahLst/>
              <a:cxnLst/>
              <a:rect l="l" t="t" r="r" b="b"/>
              <a:pathLst>
                <a:path w="48895" h="53339">
                  <a:moveTo>
                    <a:pt x="24384" y="0"/>
                  </a:moveTo>
                  <a:lnTo>
                    <a:pt x="0" y="53340"/>
                  </a:lnTo>
                  <a:lnTo>
                    <a:pt x="48767" y="53340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365115" y="3305937"/>
              <a:ext cx="2110740" cy="0"/>
            </a:xfrm>
            <a:custGeom>
              <a:avLst/>
              <a:gdLst/>
              <a:ahLst/>
              <a:cxnLst/>
              <a:rect l="l" t="t" r="r" b="b"/>
              <a:pathLst>
                <a:path w="2110740">
                  <a:moveTo>
                    <a:pt x="0" y="0"/>
                  </a:moveTo>
                  <a:lnTo>
                    <a:pt x="2110613" y="0"/>
                  </a:lnTo>
                </a:path>
              </a:pathLst>
            </a:custGeom>
            <a:ln w="4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468489" y="3278632"/>
              <a:ext cx="48895" cy="53340"/>
            </a:xfrm>
            <a:custGeom>
              <a:avLst/>
              <a:gdLst/>
              <a:ahLst/>
              <a:cxnLst/>
              <a:rect l="l" t="t" r="r" b="b"/>
              <a:pathLst>
                <a:path w="48895" h="53339">
                  <a:moveTo>
                    <a:pt x="0" y="0"/>
                  </a:moveTo>
                  <a:lnTo>
                    <a:pt x="0" y="53339"/>
                  </a:lnTo>
                  <a:lnTo>
                    <a:pt x="48767" y="274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579999" y="2144649"/>
              <a:ext cx="1505585" cy="928369"/>
            </a:xfrm>
            <a:custGeom>
              <a:avLst/>
              <a:gdLst/>
              <a:ahLst/>
              <a:cxnLst/>
              <a:rect l="l" t="t" r="r" b="b"/>
              <a:pathLst>
                <a:path w="1505584" h="928369">
                  <a:moveTo>
                    <a:pt x="0" y="0"/>
                  </a:moveTo>
                  <a:lnTo>
                    <a:pt x="0" y="928115"/>
                  </a:lnTo>
                  <a:lnTo>
                    <a:pt x="1505584" y="928115"/>
                  </a:lnTo>
                </a:path>
              </a:pathLst>
            </a:custGeom>
            <a:ln w="454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267579" y="2841117"/>
              <a:ext cx="312420" cy="231775"/>
            </a:xfrm>
            <a:custGeom>
              <a:avLst/>
              <a:gdLst/>
              <a:ahLst/>
              <a:cxnLst/>
              <a:rect l="l" t="t" r="r" b="b"/>
              <a:pathLst>
                <a:path w="312420" h="231775">
                  <a:moveTo>
                    <a:pt x="0" y="231601"/>
                  </a:moveTo>
                  <a:lnTo>
                    <a:pt x="312420" y="231601"/>
                  </a:lnTo>
                </a:path>
                <a:path w="312420" h="231775">
                  <a:moveTo>
                    <a:pt x="0" y="0"/>
                  </a:moveTo>
                  <a:lnTo>
                    <a:pt x="312420" y="0"/>
                  </a:lnTo>
                </a:path>
              </a:pathLst>
            </a:custGeom>
            <a:ln w="4639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794883" y="2144649"/>
              <a:ext cx="1290955" cy="696595"/>
            </a:xfrm>
            <a:custGeom>
              <a:avLst/>
              <a:gdLst/>
              <a:ahLst/>
              <a:cxnLst/>
              <a:rect l="l" t="t" r="r" b="b"/>
              <a:pathLst>
                <a:path w="1290954" h="696594">
                  <a:moveTo>
                    <a:pt x="0" y="0"/>
                  </a:moveTo>
                  <a:lnTo>
                    <a:pt x="0" y="696467"/>
                  </a:lnTo>
                  <a:lnTo>
                    <a:pt x="1290700" y="696467"/>
                  </a:lnTo>
                </a:path>
              </a:pathLst>
            </a:custGeom>
            <a:ln w="455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267579" y="2609469"/>
              <a:ext cx="312420" cy="0"/>
            </a:xfrm>
            <a:custGeom>
              <a:avLst/>
              <a:gdLst/>
              <a:ahLst/>
              <a:cxnLst/>
              <a:rect l="l" t="t" r="r" b="b"/>
              <a:pathLst>
                <a:path w="312420">
                  <a:moveTo>
                    <a:pt x="0" y="0"/>
                  </a:moveTo>
                  <a:lnTo>
                    <a:pt x="312420" y="0"/>
                  </a:lnTo>
                </a:path>
              </a:pathLst>
            </a:custGeom>
            <a:ln w="4639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009640" y="2144649"/>
              <a:ext cx="1076325" cy="464820"/>
            </a:xfrm>
            <a:custGeom>
              <a:avLst/>
              <a:gdLst/>
              <a:ahLst/>
              <a:cxnLst/>
              <a:rect l="l" t="t" r="r" b="b"/>
              <a:pathLst>
                <a:path w="1076325" h="464819">
                  <a:moveTo>
                    <a:pt x="0" y="0"/>
                  </a:moveTo>
                  <a:lnTo>
                    <a:pt x="0" y="464820"/>
                  </a:lnTo>
                  <a:lnTo>
                    <a:pt x="1075943" y="464820"/>
                  </a:lnTo>
                </a:path>
              </a:pathLst>
            </a:custGeom>
            <a:ln w="45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5044694" y="1776222"/>
            <a:ext cx="33972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800" spc="-25" dirty="0">
                <a:latin typeface="Microsoft Sans Serif"/>
                <a:cs typeface="Microsoft Sans Serif"/>
              </a:rPr>
              <a:t>T</a:t>
            </a:r>
            <a:r>
              <a:rPr sz="800" spc="-30" dirty="0">
                <a:latin typeface="Microsoft Sans Serif"/>
                <a:cs typeface="Microsoft Sans Serif"/>
              </a:rPr>
              <a:t>ie</a:t>
            </a:r>
            <a:r>
              <a:rPr sz="800" spc="-10" dirty="0">
                <a:latin typeface="Microsoft Sans Serif"/>
                <a:cs typeface="Microsoft Sans Serif"/>
              </a:rPr>
              <a:t>m</a:t>
            </a:r>
            <a:r>
              <a:rPr sz="800" spc="-30" dirty="0">
                <a:latin typeface="Microsoft Sans Serif"/>
                <a:cs typeface="Microsoft Sans Serif"/>
              </a:rPr>
              <a:t>p</a:t>
            </a:r>
            <a:r>
              <a:rPr sz="800" dirty="0">
                <a:latin typeface="Microsoft Sans Serif"/>
                <a:cs typeface="Microsoft Sans Serif"/>
              </a:rPr>
              <a:t>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082663" y="3402583"/>
            <a:ext cx="470534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800" spc="-15" dirty="0">
                <a:latin typeface="Microsoft Sans Serif"/>
                <a:cs typeface="Microsoft Sans Serif"/>
              </a:rPr>
              <a:t>Intensidad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059934" y="2792983"/>
            <a:ext cx="196850" cy="3587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800" spc="-30" dirty="0">
                <a:latin typeface="Microsoft Sans Serif"/>
                <a:cs typeface="Microsoft Sans Serif"/>
              </a:rPr>
              <a:t>0</a:t>
            </a:r>
            <a:r>
              <a:rPr sz="800" spc="-20" dirty="0">
                <a:latin typeface="Microsoft Sans Serif"/>
                <a:cs typeface="Microsoft Sans Serif"/>
              </a:rPr>
              <a:t>.</a:t>
            </a:r>
            <a:r>
              <a:rPr sz="800" spc="-30" dirty="0">
                <a:latin typeface="Microsoft Sans Serif"/>
                <a:cs typeface="Microsoft Sans Serif"/>
              </a:rPr>
              <a:t>4</a:t>
            </a:r>
            <a:r>
              <a:rPr sz="800" dirty="0">
                <a:latin typeface="Microsoft Sans Serif"/>
                <a:cs typeface="Microsoft Sans Serif"/>
              </a:rPr>
              <a:t>s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r>
              <a:rPr sz="800" spc="-30" dirty="0">
                <a:latin typeface="Microsoft Sans Serif"/>
                <a:cs typeface="Microsoft Sans Serif"/>
              </a:rPr>
              <a:t>0</a:t>
            </a:r>
            <a:r>
              <a:rPr sz="800" spc="-20" dirty="0">
                <a:latin typeface="Microsoft Sans Serif"/>
                <a:cs typeface="Microsoft Sans Serif"/>
              </a:rPr>
              <a:t>.</a:t>
            </a:r>
            <a:r>
              <a:rPr sz="800" spc="-30" dirty="0">
                <a:latin typeface="Microsoft Sans Serif"/>
                <a:cs typeface="Microsoft Sans Serif"/>
              </a:rPr>
              <a:t>2</a:t>
            </a:r>
            <a:r>
              <a:rPr sz="800" dirty="0">
                <a:latin typeface="Microsoft Sans Serif"/>
                <a:cs typeface="Microsoft Sans Serif"/>
              </a:rPr>
              <a:t>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059934" y="2559812"/>
            <a:ext cx="19685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800" spc="-30" dirty="0">
                <a:latin typeface="Microsoft Sans Serif"/>
                <a:cs typeface="Microsoft Sans Serif"/>
              </a:rPr>
              <a:t>0</a:t>
            </a:r>
            <a:r>
              <a:rPr sz="800" spc="-20" dirty="0">
                <a:latin typeface="Microsoft Sans Serif"/>
                <a:cs typeface="Microsoft Sans Serif"/>
              </a:rPr>
              <a:t>.</a:t>
            </a:r>
            <a:r>
              <a:rPr sz="800" spc="-30" dirty="0">
                <a:latin typeface="Microsoft Sans Serif"/>
                <a:cs typeface="Microsoft Sans Serif"/>
              </a:rPr>
              <a:t>6</a:t>
            </a:r>
            <a:r>
              <a:rPr sz="800" dirty="0">
                <a:latin typeface="Microsoft Sans Serif"/>
                <a:cs typeface="Microsoft Sans Serif"/>
              </a:rPr>
              <a:t>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555234" y="2012442"/>
            <a:ext cx="49974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214629" algn="l"/>
                <a:tab pos="429259" algn="l"/>
              </a:tabLst>
            </a:pPr>
            <a:r>
              <a:rPr sz="800" b="1" dirty="0">
                <a:solidFill>
                  <a:srgbClr val="FF0000"/>
                </a:solidFill>
                <a:latin typeface="Arial"/>
                <a:cs typeface="Arial"/>
              </a:rPr>
              <a:t>3	</a:t>
            </a:r>
            <a:r>
              <a:rPr sz="800" b="1" dirty="0">
                <a:solidFill>
                  <a:srgbClr val="00FF00"/>
                </a:solidFill>
                <a:latin typeface="Arial"/>
                <a:cs typeface="Arial"/>
              </a:rPr>
              <a:t>2	</a:t>
            </a:r>
            <a:r>
              <a:rPr sz="800" b="1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7169784" y="2609595"/>
            <a:ext cx="48895" cy="463550"/>
            <a:chOff x="7169784" y="2609595"/>
            <a:chExt cx="48895" cy="463550"/>
          </a:xfrm>
        </p:grpSpPr>
        <p:sp>
          <p:nvSpPr>
            <p:cNvPr id="71" name="object 71"/>
            <p:cNvSpPr/>
            <p:nvPr/>
          </p:nvSpPr>
          <p:spPr>
            <a:xfrm>
              <a:off x="7193787" y="2886836"/>
              <a:ext cx="0" cy="140335"/>
            </a:xfrm>
            <a:custGeom>
              <a:avLst/>
              <a:gdLst/>
              <a:ahLst/>
              <a:cxnLst/>
              <a:rect l="l" t="t" r="r" b="b"/>
              <a:pathLst>
                <a:path h="140335">
                  <a:moveTo>
                    <a:pt x="0" y="0"/>
                  </a:moveTo>
                  <a:lnTo>
                    <a:pt x="0" y="140208"/>
                  </a:lnTo>
                </a:path>
              </a:pathLst>
            </a:custGeom>
            <a:ln w="42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169785" y="2841243"/>
              <a:ext cx="48895" cy="231775"/>
            </a:xfrm>
            <a:custGeom>
              <a:avLst/>
              <a:gdLst/>
              <a:ahLst/>
              <a:cxnLst/>
              <a:rect l="l" t="t" r="r" b="b"/>
              <a:pathLst>
                <a:path w="48895" h="231775">
                  <a:moveTo>
                    <a:pt x="48768" y="179832"/>
                  </a:moveTo>
                  <a:lnTo>
                    <a:pt x="0" y="179832"/>
                  </a:lnTo>
                  <a:lnTo>
                    <a:pt x="24384" y="231648"/>
                  </a:lnTo>
                  <a:lnTo>
                    <a:pt x="48768" y="179832"/>
                  </a:lnTo>
                  <a:close/>
                </a:path>
                <a:path w="48895" h="231775">
                  <a:moveTo>
                    <a:pt x="48768" y="51816"/>
                  </a:moveTo>
                  <a:lnTo>
                    <a:pt x="24384" y="0"/>
                  </a:lnTo>
                  <a:lnTo>
                    <a:pt x="0" y="51816"/>
                  </a:lnTo>
                  <a:lnTo>
                    <a:pt x="48768" y="518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193787" y="2655188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4">
                  <a:moveTo>
                    <a:pt x="0" y="0"/>
                  </a:moveTo>
                  <a:lnTo>
                    <a:pt x="0" y="138684"/>
                  </a:lnTo>
                </a:path>
              </a:pathLst>
            </a:custGeom>
            <a:ln w="42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169785" y="2609595"/>
              <a:ext cx="48895" cy="231775"/>
            </a:xfrm>
            <a:custGeom>
              <a:avLst/>
              <a:gdLst/>
              <a:ahLst/>
              <a:cxnLst/>
              <a:rect l="l" t="t" r="r" b="b"/>
              <a:pathLst>
                <a:path w="48895" h="231775">
                  <a:moveTo>
                    <a:pt x="48768" y="178308"/>
                  </a:moveTo>
                  <a:lnTo>
                    <a:pt x="0" y="178308"/>
                  </a:lnTo>
                  <a:lnTo>
                    <a:pt x="24384" y="231648"/>
                  </a:lnTo>
                  <a:lnTo>
                    <a:pt x="48768" y="178308"/>
                  </a:lnTo>
                  <a:close/>
                </a:path>
                <a:path w="48895" h="231775">
                  <a:moveTo>
                    <a:pt x="48768" y="51816"/>
                  </a:moveTo>
                  <a:lnTo>
                    <a:pt x="24384" y="0"/>
                  </a:lnTo>
                  <a:lnTo>
                    <a:pt x="0" y="51816"/>
                  </a:lnTo>
                  <a:lnTo>
                    <a:pt x="48768" y="518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7264018" y="2817113"/>
            <a:ext cx="104139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Symbol"/>
                <a:cs typeface="Symbol"/>
              </a:rPr>
              <a:t></a:t>
            </a:r>
            <a:r>
              <a:rPr sz="800" dirty="0">
                <a:latin typeface="Microsoft Sans Serif"/>
                <a:cs typeface="Microsoft Sans Serif"/>
              </a:rPr>
              <a:t>t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250303" y="2577845"/>
            <a:ext cx="104139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Symbol"/>
                <a:cs typeface="Symbol"/>
              </a:rPr>
              <a:t></a:t>
            </a:r>
            <a:r>
              <a:rPr sz="800" dirty="0">
                <a:latin typeface="Microsoft Sans Serif"/>
                <a:cs typeface="Microsoft Sans Serif"/>
              </a:rPr>
              <a:t>t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4877689" y="1559560"/>
            <a:ext cx="2932430" cy="2208530"/>
            <a:chOff x="4877689" y="1559560"/>
            <a:chExt cx="2932430" cy="2208530"/>
          </a:xfrm>
        </p:grpSpPr>
        <p:sp>
          <p:nvSpPr>
            <p:cNvPr id="78" name="object 78"/>
            <p:cNvSpPr/>
            <p:nvPr/>
          </p:nvSpPr>
          <p:spPr>
            <a:xfrm>
              <a:off x="4880737" y="1562608"/>
              <a:ext cx="2926080" cy="2202180"/>
            </a:xfrm>
            <a:custGeom>
              <a:avLst/>
              <a:gdLst/>
              <a:ahLst/>
              <a:cxnLst/>
              <a:rect l="l" t="t" r="r" b="b"/>
              <a:pathLst>
                <a:path w="2926079" h="2202179">
                  <a:moveTo>
                    <a:pt x="0" y="0"/>
                  </a:moveTo>
                  <a:lnTo>
                    <a:pt x="0" y="2202179"/>
                  </a:lnTo>
                  <a:lnTo>
                    <a:pt x="2926080" y="2202179"/>
                  </a:lnTo>
                  <a:lnTo>
                    <a:pt x="2926080" y="0"/>
                  </a:lnTo>
                  <a:lnTo>
                    <a:pt x="0" y="0"/>
                  </a:lnTo>
                  <a:close/>
                </a:path>
              </a:pathLst>
            </a:custGeom>
            <a:ln w="6096">
              <a:solidFill>
                <a:srgbClr val="373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895977" y="1577848"/>
              <a:ext cx="2895600" cy="2171700"/>
            </a:xfrm>
            <a:custGeom>
              <a:avLst/>
              <a:gdLst/>
              <a:ahLst/>
              <a:cxnLst/>
              <a:rect l="l" t="t" r="r" b="b"/>
              <a:pathLst>
                <a:path w="2895600" h="2171700">
                  <a:moveTo>
                    <a:pt x="0" y="0"/>
                  </a:moveTo>
                  <a:lnTo>
                    <a:pt x="0" y="2171700"/>
                  </a:lnTo>
                  <a:lnTo>
                    <a:pt x="2895600" y="2171700"/>
                  </a:lnTo>
                  <a:lnTo>
                    <a:pt x="2895600" y="0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373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911217" y="1593088"/>
              <a:ext cx="2865120" cy="2141220"/>
            </a:xfrm>
            <a:custGeom>
              <a:avLst/>
              <a:gdLst/>
              <a:ahLst/>
              <a:cxnLst/>
              <a:rect l="l" t="t" r="r" b="b"/>
              <a:pathLst>
                <a:path w="2865120" h="2141220">
                  <a:moveTo>
                    <a:pt x="0" y="0"/>
                  </a:moveTo>
                  <a:lnTo>
                    <a:pt x="0" y="2141220"/>
                  </a:lnTo>
                  <a:lnTo>
                    <a:pt x="2865119" y="2141220"/>
                  </a:lnTo>
                  <a:lnTo>
                    <a:pt x="2865119" y="0"/>
                  </a:lnTo>
                  <a:lnTo>
                    <a:pt x="0" y="0"/>
                  </a:lnTo>
                  <a:close/>
                </a:path>
              </a:pathLst>
            </a:custGeom>
            <a:ln w="6096">
              <a:solidFill>
                <a:srgbClr val="373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5382133" y="4378959"/>
            <a:ext cx="2277110" cy="1313815"/>
            <a:chOff x="5382133" y="4378959"/>
            <a:chExt cx="2277110" cy="1313815"/>
          </a:xfrm>
        </p:grpSpPr>
        <p:sp>
          <p:nvSpPr>
            <p:cNvPr id="82" name="object 82"/>
            <p:cNvSpPr/>
            <p:nvPr/>
          </p:nvSpPr>
          <p:spPr>
            <a:xfrm>
              <a:off x="5407914" y="4422901"/>
              <a:ext cx="0" cy="1245235"/>
            </a:xfrm>
            <a:custGeom>
              <a:avLst/>
              <a:gdLst/>
              <a:ahLst/>
              <a:cxnLst/>
              <a:rect l="l" t="t" r="r" b="b"/>
              <a:pathLst>
                <a:path h="1245235">
                  <a:moveTo>
                    <a:pt x="0" y="0"/>
                  </a:moveTo>
                  <a:lnTo>
                    <a:pt x="0" y="1245069"/>
                  </a:lnTo>
                </a:path>
              </a:pathLst>
            </a:custGeom>
            <a:ln w="44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382133" y="4378959"/>
              <a:ext cx="52069" cy="48895"/>
            </a:xfrm>
            <a:custGeom>
              <a:avLst/>
              <a:gdLst/>
              <a:ahLst/>
              <a:cxnLst/>
              <a:rect l="l" t="t" r="r" b="b"/>
              <a:pathLst>
                <a:path w="52070" h="48895">
                  <a:moveTo>
                    <a:pt x="25907" y="0"/>
                  </a:moveTo>
                  <a:lnTo>
                    <a:pt x="0" y="48767"/>
                  </a:lnTo>
                  <a:lnTo>
                    <a:pt x="51815" y="48767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407914" y="5667971"/>
              <a:ext cx="2208530" cy="0"/>
            </a:xfrm>
            <a:custGeom>
              <a:avLst/>
              <a:gdLst/>
              <a:ahLst/>
              <a:cxnLst/>
              <a:rect l="l" t="t" r="r" b="b"/>
              <a:pathLst>
                <a:path w="2208529">
                  <a:moveTo>
                    <a:pt x="0" y="0"/>
                  </a:moveTo>
                  <a:lnTo>
                    <a:pt x="2208149" y="0"/>
                  </a:lnTo>
                </a:path>
              </a:pathLst>
            </a:custGeom>
            <a:ln w="42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608697" y="5643879"/>
              <a:ext cx="50800" cy="48895"/>
            </a:xfrm>
            <a:custGeom>
              <a:avLst/>
              <a:gdLst/>
              <a:ahLst/>
              <a:cxnLst/>
              <a:rect l="l" t="t" r="r" b="b"/>
              <a:pathLst>
                <a:path w="50800" h="48895">
                  <a:moveTo>
                    <a:pt x="0" y="0"/>
                  </a:moveTo>
                  <a:lnTo>
                    <a:pt x="0" y="48768"/>
                  </a:lnTo>
                  <a:lnTo>
                    <a:pt x="50292" y="24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321931" y="5280913"/>
              <a:ext cx="0" cy="129539"/>
            </a:xfrm>
            <a:custGeom>
              <a:avLst/>
              <a:gdLst/>
              <a:ahLst/>
              <a:cxnLst/>
              <a:rect l="l" t="t" r="r" b="b"/>
              <a:pathLst>
                <a:path h="129539">
                  <a:moveTo>
                    <a:pt x="0" y="0"/>
                  </a:moveTo>
                  <a:lnTo>
                    <a:pt x="0" y="129540"/>
                  </a:lnTo>
                </a:path>
              </a:pathLst>
            </a:custGeom>
            <a:ln w="44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296277" y="5238495"/>
              <a:ext cx="50800" cy="215265"/>
            </a:xfrm>
            <a:custGeom>
              <a:avLst/>
              <a:gdLst/>
              <a:ahLst/>
              <a:cxnLst/>
              <a:rect l="l" t="t" r="r" b="b"/>
              <a:pathLst>
                <a:path w="50800" h="215264">
                  <a:moveTo>
                    <a:pt x="50292" y="166116"/>
                  </a:moveTo>
                  <a:lnTo>
                    <a:pt x="0" y="166116"/>
                  </a:lnTo>
                  <a:lnTo>
                    <a:pt x="25908" y="214884"/>
                  </a:lnTo>
                  <a:lnTo>
                    <a:pt x="50292" y="166116"/>
                  </a:lnTo>
                  <a:close/>
                </a:path>
                <a:path w="50800" h="215264">
                  <a:moveTo>
                    <a:pt x="50292" y="48768"/>
                  </a:moveTo>
                  <a:lnTo>
                    <a:pt x="25908" y="0"/>
                  </a:lnTo>
                  <a:lnTo>
                    <a:pt x="0" y="48768"/>
                  </a:lnTo>
                  <a:lnTo>
                    <a:pt x="50292" y="487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606034" y="4575301"/>
              <a:ext cx="1688464" cy="864235"/>
            </a:xfrm>
            <a:custGeom>
              <a:avLst/>
              <a:gdLst/>
              <a:ahLst/>
              <a:cxnLst/>
              <a:rect l="l" t="t" r="r" b="b"/>
              <a:pathLst>
                <a:path w="1688465" h="864235">
                  <a:moveTo>
                    <a:pt x="0" y="0"/>
                  </a:moveTo>
                  <a:lnTo>
                    <a:pt x="15239" y="54864"/>
                  </a:lnTo>
                  <a:lnTo>
                    <a:pt x="33527" y="106680"/>
                  </a:lnTo>
                  <a:lnTo>
                    <a:pt x="51815" y="156972"/>
                  </a:lnTo>
                  <a:lnTo>
                    <a:pt x="73151" y="205740"/>
                  </a:lnTo>
                  <a:lnTo>
                    <a:pt x="97536" y="252984"/>
                  </a:lnTo>
                  <a:lnTo>
                    <a:pt x="123443" y="298704"/>
                  </a:lnTo>
                  <a:lnTo>
                    <a:pt x="150875" y="342900"/>
                  </a:lnTo>
                  <a:lnTo>
                    <a:pt x="181355" y="384048"/>
                  </a:lnTo>
                  <a:lnTo>
                    <a:pt x="213360" y="423672"/>
                  </a:lnTo>
                  <a:lnTo>
                    <a:pt x="246887" y="461772"/>
                  </a:lnTo>
                  <a:lnTo>
                    <a:pt x="283463" y="499872"/>
                  </a:lnTo>
                  <a:lnTo>
                    <a:pt x="323088" y="533400"/>
                  </a:lnTo>
                  <a:lnTo>
                    <a:pt x="361188" y="566928"/>
                  </a:lnTo>
                  <a:lnTo>
                    <a:pt x="405383" y="598932"/>
                  </a:lnTo>
                  <a:lnTo>
                    <a:pt x="448055" y="627888"/>
                  </a:lnTo>
                  <a:lnTo>
                    <a:pt x="495300" y="655320"/>
                  </a:lnTo>
                  <a:lnTo>
                    <a:pt x="544067" y="681228"/>
                  </a:lnTo>
                  <a:lnTo>
                    <a:pt x="595883" y="705612"/>
                  </a:lnTo>
                  <a:lnTo>
                    <a:pt x="647700" y="728472"/>
                  </a:lnTo>
                  <a:lnTo>
                    <a:pt x="702563" y="749808"/>
                  </a:lnTo>
                  <a:lnTo>
                    <a:pt x="758951" y="768096"/>
                  </a:lnTo>
                  <a:lnTo>
                    <a:pt x="818388" y="786384"/>
                  </a:lnTo>
                  <a:lnTo>
                    <a:pt x="879348" y="801624"/>
                  </a:lnTo>
                  <a:lnTo>
                    <a:pt x="941832" y="815340"/>
                  </a:lnTo>
                  <a:lnTo>
                    <a:pt x="1008888" y="829056"/>
                  </a:lnTo>
                  <a:lnTo>
                    <a:pt x="1074419" y="838200"/>
                  </a:lnTo>
                  <a:lnTo>
                    <a:pt x="1144396" y="847344"/>
                  </a:lnTo>
                  <a:lnTo>
                    <a:pt x="1216024" y="854964"/>
                  </a:lnTo>
                  <a:lnTo>
                    <a:pt x="1289176" y="859536"/>
                  </a:lnTo>
                  <a:lnTo>
                    <a:pt x="1363852" y="862584"/>
                  </a:lnTo>
                  <a:lnTo>
                    <a:pt x="1441576" y="864108"/>
                  </a:lnTo>
                  <a:lnTo>
                    <a:pt x="1520824" y="864108"/>
                  </a:lnTo>
                  <a:lnTo>
                    <a:pt x="1604644" y="862584"/>
                  </a:lnTo>
                  <a:lnTo>
                    <a:pt x="1688464" y="859536"/>
                  </a:lnTo>
                </a:path>
              </a:pathLst>
            </a:custGeom>
            <a:ln w="1010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886450" y="4575301"/>
              <a:ext cx="1408430" cy="646430"/>
            </a:xfrm>
            <a:custGeom>
              <a:avLst/>
              <a:gdLst/>
              <a:ahLst/>
              <a:cxnLst/>
              <a:rect l="l" t="t" r="r" b="b"/>
              <a:pathLst>
                <a:path w="1408429" h="646429">
                  <a:moveTo>
                    <a:pt x="0" y="0"/>
                  </a:moveTo>
                  <a:lnTo>
                    <a:pt x="60960" y="71628"/>
                  </a:lnTo>
                  <a:lnTo>
                    <a:pt x="123444" y="140208"/>
                  </a:lnTo>
                  <a:lnTo>
                    <a:pt x="190500" y="204216"/>
                  </a:lnTo>
                  <a:lnTo>
                    <a:pt x="260603" y="265175"/>
                  </a:lnTo>
                  <a:lnTo>
                    <a:pt x="336803" y="321564"/>
                  </a:lnTo>
                  <a:lnTo>
                    <a:pt x="414527" y="374904"/>
                  </a:lnTo>
                  <a:lnTo>
                    <a:pt x="493775" y="423672"/>
                  </a:lnTo>
                  <a:lnTo>
                    <a:pt x="577596" y="466344"/>
                  </a:lnTo>
                  <a:lnTo>
                    <a:pt x="662940" y="507492"/>
                  </a:lnTo>
                  <a:lnTo>
                    <a:pt x="751331" y="541020"/>
                  </a:lnTo>
                  <a:lnTo>
                    <a:pt x="842645" y="571500"/>
                  </a:lnTo>
                  <a:lnTo>
                    <a:pt x="935608" y="595884"/>
                  </a:lnTo>
                  <a:lnTo>
                    <a:pt x="1028573" y="615696"/>
                  </a:lnTo>
                  <a:lnTo>
                    <a:pt x="1121536" y="630936"/>
                  </a:lnTo>
                  <a:lnTo>
                    <a:pt x="1217549" y="641604"/>
                  </a:lnTo>
                  <a:lnTo>
                    <a:pt x="1312036" y="646176"/>
                  </a:lnTo>
                  <a:lnTo>
                    <a:pt x="1408049" y="644652"/>
                  </a:lnTo>
                </a:path>
              </a:pathLst>
            </a:custGeom>
            <a:ln w="4326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 txBox="1"/>
          <p:nvPr/>
        </p:nvSpPr>
        <p:spPr>
          <a:xfrm>
            <a:off x="4927980" y="4119879"/>
            <a:ext cx="2958465" cy="1941830"/>
          </a:xfrm>
          <a:prstGeom prst="rect">
            <a:avLst/>
          </a:prstGeom>
          <a:ln w="12192">
            <a:solidFill>
              <a:srgbClr val="373799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900">
              <a:latin typeface="Times New Roman"/>
              <a:cs typeface="Times New Roman"/>
            </a:endParaRPr>
          </a:p>
          <a:p>
            <a:pPr marL="144145">
              <a:lnSpc>
                <a:spcPts val="850"/>
              </a:lnSpc>
            </a:pPr>
            <a:r>
              <a:rPr sz="750" spc="15" dirty="0">
                <a:latin typeface="Microsoft Sans Serif"/>
                <a:cs typeface="Microsoft Sans Serif"/>
              </a:rPr>
              <a:t>Tiempo</a:t>
            </a:r>
            <a:endParaRPr sz="750">
              <a:latin typeface="Microsoft Sans Serif"/>
              <a:cs typeface="Microsoft Sans Serif"/>
            </a:endParaRPr>
          </a:p>
          <a:p>
            <a:pPr marL="649605">
              <a:lnSpc>
                <a:spcPts val="850"/>
              </a:lnSpc>
              <a:tabLst>
                <a:tab pos="930275" algn="l"/>
              </a:tabLst>
            </a:pPr>
            <a:r>
              <a:rPr sz="750" b="1" dirty="0">
                <a:solidFill>
                  <a:srgbClr val="FF0000"/>
                </a:solidFill>
                <a:latin typeface="Arial"/>
                <a:cs typeface="Arial"/>
              </a:rPr>
              <a:t>3	</a:t>
            </a:r>
            <a:r>
              <a:rPr sz="750" b="1" dirty="0">
                <a:solidFill>
                  <a:srgbClr val="00FF00"/>
                </a:solidFill>
                <a:latin typeface="Arial"/>
                <a:cs typeface="Arial"/>
              </a:rPr>
              <a:t>2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 marL="2025650" algn="ctr">
              <a:lnSpc>
                <a:spcPct val="100000"/>
              </a:lnSpc>
              <a:spcBef>
                <a:spcPts val="535"/>
              </a:spcBef>
            </a:pPr>
            <a:r>
              <a:rPr sz="900" dirty="0">
                <a:latin typeface="Symbol"/>
                <a:cs typeface="Symbol"/>
              </a:rPr>
              <a:t></a:t>
            </a:r>
            <a:r>
              <a:rPr sz="900" dirty="0">
                <a:latin typeface="Microsoft Sans Serif"/>
                <a:cs typeface="Microsoft Sans Serif"/>
              </a:rPr>
              <a:t>t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 marL="2082800" algn="ctr">
              <a:lnSpc>
                <a:spcPct val="100000"/>
              </a:lnSpc>
              <a:spcBef>
                <a:spcPts val="960"/>
              </a:spcBef>
            </a:pPr>
            <a:r>
              <a:rPr sz="750" spc="15" dirty="0">
                <a:latin typeface="Microsoft Sans Serif"/>
                <a:cs typeface="Microsoft Sans Serif"/>
              </a:rPr>
              <a:t>Intensidad</a:t>
            </a:r>
            <a:endParaRPr sz="750">
              <a:latin typeface="Microsoft Sans Serif"/>
              <a:cs typeface="Microsoft Sans Serif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4024248" y="2847339"/>
            <a:ext cx="655320" cy="177165"/>
            <a:chOff x="4024248" y="2847339"/>
            <a:chExt cx="655320" cy="177165"/>
          </a:xfrm>
        </p:grpSpPr>
        <p:sp>
          <p:nvSpPr>
            <p:cNvPr id="92" name="object 92"/>
            <p:cNvSpPr/>
            <p:nvPr/>
          </p:nvSpPr>
          <p:spPr>
            <a:xfrm>
              <a:off x="4028821" y="2851911"/>
              <a:ext cx="646430" cy="167640"/>
            </a:xfrm>
            <a:custGeom>
              <a:avLst/>
              <a:gdLst/>
              <a:ahLst/>
              <a:cxnLst/>
              <a:rect l="l" t="t" r="r" b="b"/>
              <a:pathLst>
                <a:path w="646429" h="167639">
                  <a:moveTo>
                    <a:pt x="646176" y="83820"/>
                  </a:moveTo>
                  <a:lnTo>
                    <a:pt x="484632" y="0"/>
                  </a:lnTo>
                  <a:lnTo>
                    <a:pt x="484632" y="42672"/>
                  </a:lnTo>
                  <a:lnTo>
                    <a:pt x="0" y="42672"/>
                  </a:lnTo>
                  <a:lnTo>
                    <a:pt x="80772" y="83820"/>
                  </a:lnTo>
                  <a:lnTo>
                    <a:pt x="0" y="124968"/>
                  </a:lnTo>
                  <a:lnTo>
                    <a:pt x="80772" y="124968"/>
                  </a:lnTo>
                  <a:lnTo>
                    <a:pt x="484632" y="124968"/>
                  </a:lnTo>
                  <a:lnTo>
                    <a:pt x="484632" y="167640"/>
                  </a:lnTo>
                  <a:lnTo>
                    <a:pt x="646176" y="83820"/>
                  </a:lnTo>
                  <a:close/>
                </a:path>
              </a:pathLst>
            </a:custGeom>
            <a:solidFill>
              <a:srgbClr val="990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028820" y="2851911"/>
              <a:ext cx="646430" cy="167640"/>
            </a:xfrm>
            <a:custGeom>
              <a:avLst/>
              <a:gdLst/>
              <a:ahLst/>
              <a:cxnLst/>
              <a:rect l="l" t="t" r="r" b="b"/>
              <a:pathLst>
                <a:path w="646429" h="167639">
                  <a:moveTo>
                    <a:pt x="484631" y="0"/>
                  </a:moveTo>
                  <a:lnTo>
                    <a:pt x="484631" y="42672"/>
                  </a:lnTo>
                  <a:lnTo>
                    <a:pt x="0" y="42672"/>
                  </a:lnTo>
                  <a:lnTo>
                    <a:pt x="80771" y="83820"/>
                  </a:lnTo>
                  <a:lnTo>
                    <a:pt x="0" y="124967"/>
                  </a:lnTo>
                  <a:lnTo>
                    <a:pt x="484631" y="124967"/>
                  </a:lnTo>
                  <a:lnTo>
                    <a:pt x="484631" y="167639"/>
                  </a:lnTo>
                  <a:lnTo>
                    <a:pt x="646176" y="83820"/>
                  </a:lnTo>
                  <a:lnTo>
                    <a:pt x="484631" y="0"/>
                  </a:lnTo>
                  <a:close/>
                </a:path>
              </a:pathLst>
            </a:custGeom>
            <a:ln w="9143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3972433" y="4580128"/>
            <a:ext cx="655320" cy="175260"/>
            <a:chOff x="3972433" y="4580128"/>
            <a:chExt cx="655320" cy="175260"/>
          </a:xfrm>
        </p:grpSpPr>
        <p:sp>
          <p:nvSpPr>
            <p:cNvPr id="95" name="object 95"/>
            <p:cNvSpPr/>
            <p:nvPr/>
          </p:nvSpPr>
          <p:spPr>
            <a:xfrm>
              <a:off x="3977005" y="4584699"/>
              <a:ext cx="646430" cy="166370"/>
            </a:xfrm>
            <a:custGeom>
              <a:avLst/>
              <a:gdLst/>
              <a:ahLst/>
              <a:cxnLst/>
              <a:rect l="l" t="t" r="r" b="b"/>
              <a:pathLst>
                <a:path w="646429" h="166370">
                  <a:moveTo>
                    <a:pt x="646176" y="83820"/>
                  </a:moveTo>
                  <a:lnTo>
                    <a:pt x="484632" y="0"/>
                  </a:lnTo>
                  <a:lnTo>
                    <a:pt x="484632" y="41148"/>
                  </a:lnTo>
                  <a:lnTo>
                    <a:pt x="0" y="41148"/>
                  </a:lnTo>
                  <a:lnTo>
                    <a:pt x="80772" y="83820"/>
                  </a:lnTo>
                  <a:lnTo>
                    <a:pt x="0" y="124968"/>
                  </a:lnTo>
                  <a:lnTo>
                    <a:pt x="80772" y="124968"/>
                  </a:lnTo>
                  <a:lnTo>
                    <a:pt x="484632" y="124968"/>
                  </a:lnTo>
                  <a:lnTo>
                    <a:pt x="484632" y="166116"/>
                  </a:lnTo>
                  <a:lnTo>
                    <a:pt x="646176" y="83820"/>
                  </a:lnTo>
                  <a:close/>
                </a:path>
              </a:pathLst>
            </a:custGeom>
            <a:solidFill>
              <a:srgbClr val="990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977004" y="4584700"/>
              <a:ext cx="646430" cy="166370"/>
            </a:xfrm>
            <a:custGeom>
              <a:avLst/>
              <a:gdLst/>
              <a:ahLst/>
              <a:cxnLst/>
              <a:rect l="l" t="t" r="r" b="b"/>
              <a:pathLst>
                <a:path w="646429" h="166370">
                  <a:moveTo>
                    <a:pt x="484632" y="0"/>
                  </a:moveTo>
                  <a:lnTo>
                    <a:pt x="484632" y="41148"/>
                  </a:lnTo>
                  <a:lnTo>
                    <a:pt x="0" y="41148"/>
                  </a:lnTo>
                  <a:lnTo>
                    <a:pt x="80772" y="83819"/>
                  </a:lnTo>
                  <a:lnTo>
                    <a:pt x="0" y="124968"/>
                  </a:lnTo>
                  <a:lnTo>
                    <a:pt x="484632" y="124968"/>
                  </a:lnTo>
                  <a:lnTo>
                    <a:pt x="484632" y="166116"/>
                  </a:lnTo>
                  <a:lnTo>
                    <a:pt x="646176" y="83819"/>
                  </a:lnTo>
                  <a:lnTo>
                    <a:pt x="484632" y="0"/>
                  </a:lnTo>
                  <a:close/>
                </a:path>
              </a:pathLst>
            </a:custGeom>
            <a:ln w="9142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 txBox="1"/>
          <p:nvPr/>
        </p:nvSpPr>
        <p:spPr>
          <a:xfrm>
            <a:off x="416153" y="1203705"/>
            <a:ext cx="4356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Selectividad</a:t>
            </a:r>
            <a:r>
              <a:rPr sz="1800" b="1" spc="-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cronométrica</a:t>
            </a:r>
            <a:r>
              <a:rPr sz="1800" b="1" spc="-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spc="2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ejemplo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95541" y="898652"/>
            <a:ext cx="8322945" cy="152400"/>
            <a:chOff x="295541" y="898652"/>
            <a:chExt cx="8322945" cy="152400"/>
          </a:xfrm>
        </p:grpSpPr>
        <p:sp>
          <p:nvSpPr>
            <p:cNvPr id="4" name="object 4"/>
            <p:cNvSpPr/>
            <p:nvPr/>
          </p:nvSpPr>
          <p:spPr>
            <a:xfrm>
              <a:off x="295541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1F1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0593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28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28" y="15240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1F1F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2221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02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8797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222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3849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32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0425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727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5477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828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0529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92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7105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A2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52157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B2B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88733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C2C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23785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C2C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0361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D2D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95413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E2E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31989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2F2F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67041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030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02093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333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38669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434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73721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53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10297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737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45349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838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81925" y="898651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4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393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52029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A3A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88605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3B3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260233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C3C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295273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040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31848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141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366901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242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03476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44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38529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54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73581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464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545209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74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581784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848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16837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848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53412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A4A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688465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D4D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23517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E4E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60093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F4F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95145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151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831721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5252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03348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353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938400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454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974976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555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010028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757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045081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A57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081657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A5A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116709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C5C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153285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D5D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188337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E5E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224913" y="898651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5F5F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295016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060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331593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262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366644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36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03220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6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438272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868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474848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96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509900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B6B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546477" y="898651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6C6C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616581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D6D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653157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D6D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688209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E6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724785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F6F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759837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070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796413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474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831465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676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866516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777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903093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979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938144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979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974720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979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009772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A7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046348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B7B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081400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C7C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117976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282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153028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38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188081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484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224657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585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259709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585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296285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585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331337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787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367913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88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402965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D8D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438016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E8E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474593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F8F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509644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090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546220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19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581272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292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617848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29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652901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292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689477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393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724528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595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759581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9999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831208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A9A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867784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C9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902837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D9D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939413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E9E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974465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9F9F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046093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0A0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081145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1A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117721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3A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152772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6A6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189348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7A7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224401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8A8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260977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AAA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296028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BAB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331081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CAC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367657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CA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402708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DA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439284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EA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474337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FAF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510913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0B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545964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3B3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581016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5B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617593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6B6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652645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7B7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689221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8B8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724273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B8B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795901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9B9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832477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BBB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867528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CBC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902581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DBD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939157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0C0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974208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1C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010784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2C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045837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3C3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082413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4C4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117464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5C5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152516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5C5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189093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5C5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224145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6C6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260721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7C7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295772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8C8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332348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9C9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367401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CC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403977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DC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439028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EC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474081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FCF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510657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0D0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545708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1D1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582284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2D2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617337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2D2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688964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2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724016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3D3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760593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4D4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795645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5D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832221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6D6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867272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9D9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903849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AD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975477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BDB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010528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CD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045581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DDD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082157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DDD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117208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EDE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153785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FDF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225413" y="898651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DFDF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295516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E0E0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332093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2E1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6367145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E2E1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403721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3E2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438773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6E3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510401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7E7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582028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8E8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617081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E9E9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653657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9E9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688709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AEA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760337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BEB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831965" y="898651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EBE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938645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CEC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7010273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DED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7081901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EEEE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7118477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E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7153529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28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EFEF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7225156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FEF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7260209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0F0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7331837" y="898651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106679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3F3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7438517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4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7475092" y="898652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F4F4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7510145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5F5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7581772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5F5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7618348" y="898651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6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7725029" y="898651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7F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7831709" y="898651"/>
              <a:ext cx="215265" cy="152400"/>
            </a:xfrm>
            <a:custGeom>
              <a:avLst/>
              <a:gdLst/>
              <a:ahLst/>
              <a:cxnLst/>
              <a:rect l="l" t="t" r="r" b="b"/>
              <a:pathLst>
                <a:path w="215265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215265" h="152400">
                  <a:moveTo>
                    <a:pt x="108191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8191" y="152400"/>
                  </a:lnTo>
                  <a:lnTo>
                    <a:pt x="108191" y="0"/>
                  </a:lnTo>
                  <a:close/>
                </a:path>
                <a:path w="215265" h="152400">
                  <a:moveTo>
                    <a:pt x="143243" y="0"/>
                  </a:moveTo>
                  <a:lnTo>
                    <a:pt x="108204" y="0"/>
                  </a:lnTo>
                  <a:lnTo>
                    <a:pt x="108204" y="152400"/>
                  </a:lnTo>
                  <a:lnTo>
                    <a:pt x="143243" y="152400"/>
                  </a:lnTo>
                  <a:lnTo>
                    <a:pt x="143243" y="0"/>
                  </a:lnTo>
                  <a:close/>
                </a:path>
                <a:path w="215265" h="152400">
                  <a:moveTo>
                    <a:pt x="178295" y="0"/>
                  </a:moveTo>
                  <a:lnTo>
                    <a:pt x="143256" y="0"/>
                  </a:lnTo>
                  <a:lnTo>
                    <a:pt x="143256" y="152400"/>
                  </a:lnTo>
                  <a:lnTo>
                    <a:pt x="178295" y="152400"/>
                  </a:lnTo>
                  <a:lnTo>
                    <a:pt x="178295" y="0"/>
                  </a:lnTo>
                  <a:close/>
                </a:path>
                <a:path w="215265" h="152400">
                  <a:moveTo>
                    <a:pt x="214884" y="0"/>
                  </a:moveTo>
                  <a:lnTo>
                    <a:pt x="178308" y="0"/>
                  </a:lnTo>
                  <a:lnTo>
                    <a:pt x="178308" y="152400"/>
                  </a:lnTo>
                  <a:lnTo>
                    <a:pt x="214884" y="15240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8046593" y="898651"/>
              <a:ext cx="178435" cy="152400"/>
            </a:xfrm>
            <a:custGeom>
              <a:avLst/>
              <a:gdLst/>
              <a:ahLst/>
              <a:cxnLst/>
              <a:rect l="l" t="t" r="r" b="b"/>
              <a:pathLst>
                <a:path w="17843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78434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  <a:path w="178434" h="152400">
                  <a:moveTo>
                    <a:pt x="178295" y="0"/>
                  </a:moveTo>
                  <a:lnTo>
                    <a:pt x="143256" y="0"/>
                  </a:lnTo>
                  <a:lnTo>
                    <a:pt x="106680" y="0"/>
                  </a:lnTo>
                  <a:lnTo>
                    <a:pt x="106680" y="152400"/>
                  </a:lnTo>
                  <a:lnTo>
                    <a:pt x="143256" y="152400"/>
                  </a:lnTo>
                  <a:lnTo>
                    <a:pt x="178295" y="152400"/>
                  </a:lnTo>
                  <a:lnTo>
                    <a:pt x="178295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8224901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8261477" y="898651"/>
              <a:ext cx="142240" cy="152400"/>
            </a:xfrm>
            <a:custGeom>
              <a:avLst/>
              <a:gdLst/>
              <a:ahLst/>
              <a:cxnLst/>
              <a:rect l="l" t="t" r="r" b="b"/>
              <a:pathLst>
                <a:path w="142240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42240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  <a:path w="142240" h="152400">
                  <a:moveTo>
                    <a:pt x="141719" y="0"/>
                  </a:moveTo>
                  <a:lnTo>
                    <a:pt x="106680" y="0"/>
                  </a:lnTo>
                  <a:lnTo>
                    <a:pt x="70104" y="0"/>
                  </a:lnTo>
                  <a:lnTo>
                    <a:pt x="70104" y="152400"/>
                  </a:lnTo>
                  <a:lnTo>
                    <a:pt x="106680" y="152400"/>
                  </a:lnTo>
                  <a:lnTo>
                    <a:pt x="141719" y="152400"/>
                  </a:lnTo>
                  <a:lnTo>
                    <a:pt x="141719" y="0"/>
                  </a:lnTo>
                  <a:close/>
                </a:path>
              </a:pathLst>
            </a:custGeom>
            <a:solidFill>
              <a:srgbClr val="F9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8403209" y="898651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8474837" y="898651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106679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AFA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8581517" y="898652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1" name="object 191"/>
          <p:cNvSpPr txBox="1">
            <a:spLocks noGrp="1"/>
          </p:cNvSpPr>
          <p:nvPr>
            <p:ph type="title"/>
          </p:nvPr>
        </p:nvSpPr>
        <p:spPr>
          <a:xfrm>
            <a:off x="208584" y="342087"/>
            <a:ext cx="73723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55" dirty="0"/>
              <a:t> </a:t>
            </a:r>
            <a:r>
              <a:rPr sz="2400" dirty="0"/>
              <a:t>de</a:t>
            </a:r>
            <a:r>
              <a:rPr sz="2400" spc="-15" dirty="0"/>
              <a:t> </a:t>
            </a:r>
            <a:r>
              <a:rPr sz="2400" dirty="0"/>
              <a:t>relés</a:t>
            </a:r>
            <a:r>
              <a:rPr sz="2400" spc="-35" dirty="0"/>
              <a:t> </a:t>
            </a:r>
            <a:r>
              <a:rPr sz="2400" dirty="0"/>
              <a:t>de</a:t>
            </a:r>
            <a:r>
              <a:rPr sz="2400" spc="-15" dirty="0"/>
              <a:t> </a:t>
            </a:r>
            <a:r>
              <a:rPr sz="2400" spc="-5" dirty="0"/>
              <a:t>sobreintensidad</a:t>
            </a:r>
            <a:r>
              <a:rPr sz="2400" spc="-155" dirty="0"/>
              <a:t> </a:t>
            </a:r>
            <a:r>
              <a:rPr sz="2400" spc="-15" dirty="0"/>
              <a:t>IV</a:t>
            </a:r>
            <a:endParaRPr sz="2400"/>
          </a:p>
        </p:txBody>
      </p:sp>
      <p:sp>
        <p:nvSpPr>
          <p:cNvPr id="192" name="object 192"/>
          <p:cNvSpPr txBox="1"/>
          <p:nvPr/>
        </p:nvSpPr>
        <p:spPr>
          <a:xfrm>
            <a:off x="407009" y="1052278"/>
            <a:ext cx="8125459" cy="1841500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1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Selectividad</a:t>
            </a:r>
            <a:r>
              <a:rPr sz="1600" b="1" spc="-3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amperimétrica</a:t>
            </a:r>
            <a:endParaRPr sz="1600">
              <a:latin typeface="Arial"/>
              <a:cs typeface="Arial"/>
            </a:endParaRPr>
          </a:p>
          <a:p>
            <a:pPr marL="1152525" marR="5080" algn="just">
              <a:lnSpc>
                <a:spcPts val="1610"/>
              </a:lnSpc>
              <a:spcBef>
                <a:spcPts val="825"/>
              </a:spcBef>
            </a:pPr>
            <a:r>
              <a:rPr sz="1400" spc="-5" dirty="0">
                <a:latin typeface="Microsoft Sans Serif"/>
                <a:cs typeface="Microsoft Sans Serif"/>
              </a:rPr>
              <a:t>Se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basa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400" spc="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en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el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amortiguamiento</a:t>
            </a:r>
            <a:r>
              <a:rPr sz="1400" spc="-10" dirty="0">
                <a:latin typeface="Microsoft Sans Serif"/>
                <a:cs typeface="Microsoft Sans Serif"/>
              </a:rPr>
              <a:t> que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sufre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la</a:t>
            </a:r>
            <a:r>
              <a:rPr sz="1400" spc="-10" dirty="0">
                <a:latin typeface="Microsoft Sans Serif"/>
                <a:cs typeface="Microsoft Sans Serif"/>
              </a:rPr>
              <a:t> corriente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de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cortocircuito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con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 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impedancia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del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circuito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en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falta.</a:t>
            </a:r>
            <a:endParaRPr sz="1400">
              <a:latin typeface="Microsoft Sans Serif"/>
              <a:cs typeface="Microsoft Sans Serif"/>
            </a:endParaRPr>
          </a:p>
          <a:p>
            <a:pPr marL="1152525" marR="5080" indent="50165" algn="just">
              <a:lnSpc>
                <a:spcPts val="1600"/>
              </a:lnSpc>
              <a:spcBef>
                <a:spcPts val="595"/>
              </a:spcBef>
            </a:pPr>
            <a:r>
              <a:rPr sz="1400" spc="-5" dirty="0">
                <a:latin typeface="Microsoft Sans Serif"/>
                <a:cs typeface="Microsoft Sans Serif"/>
              </a:rPr>
              <a:t>Se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suele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utilizar</a:t>
            </a:r>
            <a:r>
              <a:rPr sz="1400" spc="-10" dirty="0">
                <a:latin typeface="Microsoft Sans Serif"/>
                <a:cs typeface="Microsoft Sans Serif"/>
              </a:rPr>
              <a:t> en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la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parte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final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del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sistema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de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protección</a:t>
            </a:r>
            <a:r>
              <a:rPr sz="1400" spc="-15" dirty="0">
                <a:latin typeface="Microsoft Sans Serif"/>
                <a:cs typeface="Microsoft Sans Serif"/>
              </a:rPr>
              <a:t> (carga),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o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en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aquellos 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sistemas</a:t>
            </a:r>
            <a:r>
              <a:rPr sz="1400" spc="-5" dirty="0">
                <a:latin typeface="Microsoft Sans Serif"/>
                <a:cs typeface="Microsoft Sans Serif"/>
              </a:rPr>
              <a:t> en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los</a:t>
            </a:r>
            <a:r>
              <a:rPr sz="1400" spc="-10" dirty="0">
                <a:latin typeface="Microsoft Sans Serif"/>
                <a:cs typeface="Microsoft Sans Serif"/>
              </a:rPr>
              <a:t> que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existe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una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diferencia</a:t>
            </a:r>
            <a:r>
              <a:rPr sz="1400" spc="-10" dirty="0">
                <a:latin typeface="Microsoft Sans Serif"/>
                <a:cs typeface="Microsoft Sans Serif"/>
              </a:rPr>
              <a:t> de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impedancia</a:t>
            </a:r>
            <a:r>
              <a:rPr sz="1400" spc="-15" dirty="0">
                <a:latin typeface="Microsoft Sans Serif"/>
                <a:cs typeface="Microsoft Sans Serif"/>
              </a:rPr>
              <a:t> entre</a:t>
            </a:r>
            <a:r>
              <a:rPr sz="1400" spc="-10" dirty="0">
                <a:latin typeface="Microsoft Sans Serif"/>
                <a:cs typeface="Microsoft Sans Serif"/>
              </a:rPr>
              <a:t> dos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protecciones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 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coordinar.</a:t>
            </a:r>
            <a:endParaRPr sz="1400">
              <a:latin typeface="Microsoft Sans Serif"/>
              <a:cs typeface="Microsoft Sans Serif"/>
            </a:endParaRPr>
          </a:p>
          <a:p>
            <a:pPr marL="1152525" algn="just">
              <a:lnSpc>
                <a:spcPct val="100000"/>
              </a:lnSpc>
              <a:spcBef>
                <a:spcPts val="445"/>
              </a:spcBef>
            </a:pPr>
            <a:r>
              <a:rPr sz="1400" dirty="0">
                <a:latin typeface="Microsoft Sans Serif"/>
                <a:cs typeface="Microsoft Sans Serif"/>
              </a:rPr>
              <a:t>A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continuación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se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muestra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un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ejemplo: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93" name="object 193"/>
          <p:cNvGrpSpPr/>
          <p:nvPr/>
        </p:nvGrpSpPr>
        <p:grpSpPr>
          <a:xfrm>
            <a:off x="2961258" y="3008883"/>
            <a:ext cx="3049905" cy="1464945"/>
            <a:chOff x="2961258" y="3008883"/>
            <a:chExt cx="3049905" cy="1464945"/>
          </a:xfrm>
        </p:grpSpPr>
        <p:sp>
          <p:nvSpPr>
            <p:cNvPr id="194" name="object 194"/>
            <p:cNvSpPr/>
            <p:nvPr/>
          </p:nvSpPr>
          <p:spPr>
            <a:xfrm>
              <a:off x="3074796" y="3933189"/>
              <a:ext cx="2593975" cy="279400"/>
            </a:xfrm>
            <a:custGeom>
              <a:avLst/>
              <a:gdLst/>
              <a:ahLst/>
              <a:cxnLst/>
              <a:rect l="l" t="t" r="r" b="b"/>
              <a:pathLst>
                <a:path w="2593975" h="279400">
                  <a:moveTo>
                    <a:pt x="2244852" y="140208"/>
                  </a:moveTo>
                  <a:lnTo>
                    <a:pt x="2593848" y="140208"/>
                  </a:lnTo>
                </a:path>
                <a:path w="2593975" h="279400">
                  <a:moveTo>
                    <a:pt x="1946148" y="140208"/>
                  </a:moveTo>
                  <a:lnTo>
                    <a:pt x="2145791" y="140208"/>
                  </a:lnTo>
                </a:path>
                <a:path w="2593975" h="279400">
                  <a:moveTo>
                    <a:pt x="1446276" y="140208"/>
                  </a:moveTo>
                  <a:lnTo>
                    <a:pt x="1845564" y="140208"/>
                  </a:lnTo>
                </a:path>
                <a:path w="2593975" h="279400">
                  <a:moveTo>
                    <a:pt x="1147572" y="140208"/>
                  </a:moveTo>
                  <a:lnTo>
                    <a:pt x="1347215" y="140208"/>
                  </a:lnTo>
                </a:path>
                <a:path w="2593975" h="279400">
                  <a:moveTo>
                    <a:pt x="0" y="140208"/>
                  </a:moveTo>
                  <a:lnTo>
                    <a:pt x="12191" y="86868"/>
                  </a:lnTo>
                  <a:lnTo>
                    <a:pt x="44195" y="41148"/>
                  </a:lnTo>
                  <a:lnTo>
                    <a:pt x="92963" y="12192"/>
                  </a:lnTo>
                  <a:lnTo>
                    <a:pt x="131063" y="1524"/>
                  </a:lnTo>
                  <a:lnTo>
                    <a:pt x="149351" y="0"/>
                  </a:lnTo>
                  <a:lnTo>
                    <a:pt x="169163" y="1524"/>
                  </a:lnTo>
                  <a:lnTo>
                    <a:pt x="207263" y="12192"/>
                  </a:lnTo>
                  <a:lnTo>
                    <a:pt x="256031" y="41148"/>
                  </a:lnTo>
                  <a:lnTo>
                    <a:pt x="288036" y="86868"/>
                  </a:lnTo>
                  <a:lnTo>
                    <a:pt x="300227" y="140208"/>
                  </a:lnTo>
                  <a:lnTo>
                    <a:pt x="298703" y="158496"/>
                  </a:lnTo>
                  <a:lnTo>
                    <a:pt x="278891" y="210312"/>
                  </a:lnTo>
                  <a:lnTo>
                    <a:pt x="240791" y="251460"/>
                  </a:lnTo>
                  <a:lnTo>
                    <a:pt x="188975" y="274320"/>
                  </a:lnTo>
                  <a:lnTo>
                    <a:pt x="169163" y="278892"/>
                  </a:lnTo>
                  <a:lnTo>
                    <a:pt x="131063" y="278892"/>
                  </a:lnTo>
                  <a:lnTo>
                    <a:pt x="92963" y="268224"/>
                  </a:lnTo>
                  <a:lnTo>
                    <a:pt x="44195" y="239268"/>
                  </a:lnTo>
                  <a:lnTo>
                    <a:pt x="12191" y="193548"/>
                  </a:lnTo>
                  <a:lnTo>
                    <a:pt x="0" y="14020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5" name="object 19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4326" y="4002531"/>
              <a:ext cx="201167" cy="141731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75025" y="3979672"/>
              <a:ext cx="448818" cy="187451"/>
            </a:xfrm>
            <a:prstGeom prst="rect">
              <a:avLst/>
            </a:prstGeom>
          </p:spPr>
        </p:pic>
        <p:sp>
          <p:nvSpPr>
            <p:cNvPr id="197" name="object 197"/>
            <p:cNvSpPr/>
            <p:nvPr/>
          </p:nvSpPr>
          <p:spPr>
            <a:xfrm>
              <a:off x="3823080" y="4026155"/>
              <a:ext cx="1496695" cy="93345"/>
            </a:xfrm>
            <a:custGeom>
              <a:avLst/>
              <a:gdLst/>
              <a:ahLst/>
              <a:cxnLst/>
              <a:rect l="l" t="t" r="r" b="b"/>
              <a:pathLst>
                <a:path w="1496695" h="93345">
                  <a:moveTo>
                    <a:pt x="0" y="47242"/>
                  </a:moveTo>
                  <a:lnTo>
                    <a:pt x="300228" y="47242"/>
                  </a:lnTo>
                </a:path>
                <a:path w="1496695" h="93345">
                  <a:moveTo>
                    <a:pt x="300228" y="92962"/>
                  </a:moveTo>
                  <a:lnTo>
                    <a:pt x="399288" y="92962"/>
                  </a:lnTo>
                  <a:lnTo>
                    <a:pt x="399288" y="0"/>
                  </a:lnTo>
                  <a:lnTo>
                    <a:pt x="300228" y="0"/>
                  </a:lnTo>
                  <a:lnTo>
                    <a:pt x="300228" y="92962"/>
                  </a:lnTo>
                  <a:close/>
                </a:path>
                <a:path w="1496695" h="93345">
                  <a:moveTo>
                    <a:pt x="598932" y="92962"/>
                  </a:moveTo>
                  <a:lnTo>
                    <a:pt x="697992" y="92962"/>
                  </a:lnTo>
                  <a:lnTo>
                    <a:pt x="697992" y="0"/>
                  </a:lnTo>
                  <a:lnTo>
                    <a:pt x="598932" y="0"/>
                  </a:lnTo>
                  <a:lnTo>
                    <a:pt x="598932" y="92962"/>
                  </a:lnTo>
                  <a:close/>
                </a:path>
                <a:path w="1496695" h="93345">
                  <a:moveTo>
                    <a:pt x="1097280" y="92962"/>
                  </a:moveTo>
                  <a:lnTo>
                    <a:pt x="1197864" y="92962"/>
                  </a:lnTo>
                  <a:lnTo>
                    <a:pt x="1197864" y="0"/>
                  </a:lnTo>
                  <a:lnTo>
                    <a:pt x="1097280" y="0"/>
                  </a:lnTo>
                  <a:lnTo>
                    <a:pt x="1097280" y="92962"/>
                  </a:lnTo>
                  <a:close/>
                </a:path>
                <a:path w="1496695" h="93345">
                  <a:moveTo>
                    <a:pt x="1397508" y="92962"/>
                  </a:moveTo>
                  <a:lnTo>
                    <a:pt x="1496568" y="92962"/>
                  </a:lnTo>
                  <a:lnTo>
                    <a:pt x="1496568" y="0"/>
                  </a:lnTo>
                  <a:lnTo>
                    <a:pt x="1397508" y="0"/>
                  </a:lnTo>
                  <a:lnTo>
                    <a:pt x="1397508" y="9296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322952" y="3980433"/>
              <a:ext cx="797560" cy="186055"/>
            </a:xfrm>
            <a:custGeom>
              <a:avLst/>
              <a:gdLst/>
              <a:ahLst/>
              <a:cxnLst/>
              <a:rect l="l" t="t" r="r" b="b"/>
              <a:pathLst>
                <a:path w="797560" h="186054">
                  <a:moveTo>
                    <a:pt x="0" y="0"/>
                  </a:moveTo>
                  <a:lnTo>
                    <a:pt x="0" y="185928"/>
                  </a:lnTo>
                </a:path>
                <a:path w="797560" h="186054">
                  <a:moveTo>
                    <a:pt x="797051" y="0"/>
                  </a:moveTo>
                  <a:lnTo>
                    <a:pt x="797051" y="185928"/>
                  </a:lnTo>
                </a:path>
              </a:pathLst>
            </a:custGeom>
            <a:ln w="125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873372" y="3515613"/>
              <a:ext cx="0" cy="558165"/>
            </a:xfrm>
            <a:custGeom>
              <a:avLst/>
              <a:gdLst/>
              <a:ahLst/>
              <a:cxnLst/>
              <a:rect l="l" t="t" r="r" b="b"/>
              <a:pathLst>
                <a:path h="558164">
                  <a:moveTo>
                    <a:pt x="0" y="0"/>
                  </a:moveTo>
                  <a:lnTo>
                    <a:pt x="0" y="30480"/>
                  </a:lnTo>
                </a:path>
                <a:path h="558164">
                  <a:moveTo>
                    <a:pt x="0" y="48768"/>
                  </a:moveTo>
                  <a:lnTo>
                    <a:pt x="0" y="77724"/>
                  </a:lnTo>
                </a:path>
                <a:path h="558164">
                  <a:moveTo>
                    <a:pt x="0" y="97536"/>
                  </a:moveTo>
                  <a:lnTo>
                    <a:pt x="0" y="126492"/>
                  </a:lnTo>
                </a:path>
                <a:path h="558164">
                  <a:moveTo>
                    <a:pt x="0" y="144780"/>
                  </a:moveTo>
                  <a:lnTo>
                    <a:pt x="0" y="175260"/>
                  </a:lnTo>
                </a:path>
                <a:path h="558164">
                  <a:moveTo>
                    <a:pt x="0" y="193548"/>
                  </a:moveTo>
                  <a:lnTo>
                    <a:pt x="0" y="222504"/>
                  </a:lnTo>
                </a:path>
                <a:path h="558164">
                  <a:moveTo>
                    <a:pt x="0" y="242316"/>
                  </a:moveTo>
                  <a:lnTo>
                    <a:pt x="0" y="271272"/>
                  </a:lnTo>
                </a:path>
                <a:path h="558164">
                  <a:moveTo>
                    <a:pt x="0" y="289560"/>
                  </a:moveTo>
                  <a:lnTo>
                    <a:pt x="0" y="320040"/>
                  </a:lnTo>
                </a:path>
                <a:path h="558164">
                  <a:moveTo>
                    <a:pt x="0" y="338328"/>
                  </a:moveTo>
                  <a:lnTo>
                    <a:pt x="0" y="368808"/>
                  </a:lnTo>
                </a:path>
                <a:path h="558164">
                  <a:moveTo>
                    <a:pt x="0" y="387096"/>
                  </a:moveTo>
                  <a:lnTo>
                    <a:pt x="0" y="416052"/>
                  </a:lnTo>
                </a:path>
                <a:path h="558164">
                  <a:moveTo>
                    <a:pt x="0" y="434340"/>
                  </a:moveTo>
                  <a:lnTo>
                    <a:pt x="0" y="464819"/>
                  </a:lnTo>
                </a:path>
                <a:path h="558164">
                  <a:moveTo>
                    <a:pt x="0" y="483108"/>
                  </a:moveTo>
                  <a:lnTo>
                    <a:pt x="0" y="513588"/>
                  </a:lnTo>
                </a:path>
                <a:path h="558164">
                  <a:moveTo>
                    <a:pt x="0" y="531876"/>
                  </a:moveTo>
                  <a:lnTo>
                    <a:pt x="0" y="557784"/>
                  </a:lnTo>
                </a:path>
              </a:pathLst>
            </a:custGeom>
            <a:ln w="46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873372" y="3143757"/>
              <a:ext cx="748665" cy="464820"/>
            </a:xfrm>
            <a:custGeom>
              <a:avLst/>
              <a:gdLst/>
              <a:ahLst/>
              <a:cxnLst/>
              <a:rect l="l" t="t" r="r" b="b"/>
              <a:pathLst>
                <a:path w="748664" h="464820">
                  <a:moveTo>
                    <a:pt x="748284" y="0"/>
                  </a:moveTo>
                  <a:lnTo>
                    <a:pt x="746760" y="18287"/>
                  </a:lnTo>
                  <a:lnTo>
                    <a:pt x="742188" y="36575"/>
                  </a:lnTo>
                  <a:lnTo>
                    <a:pt x="739139" y="54863"/>
                  </a:lnTo>
                  <a:lnTo>
                    <a:pt x="733043" y="71627"/>
                  </a:lnTo>
                  <a:lnTo>
                    <a:pt x="726948" y="89915"/>
                  </a:lnTo>
                  <a:lnTo>
                    <a:pt x="719327" y="106679"/>
                  </a:lnTo>
                  <a:lnTo>
                    <a:pt x="699515" y="140207"/>
                  </a:lnTo>
                  <a:lnTo>
                    <a:pt x="662939" y="187451"/>
                  </a:lnTo>
                  <a:lnTo>
                    <a:pt x="632460" y="216407"/>
                  </a:lnTo>
                  <a:lnTo>
                    <a:pt x="615696" y="230124"/>
                  </a:lnTo>
                  <a:lnTo>
                    <a:pt x="598931" y="245363"/>
                  </a:lnTo>
                  <a:lnTo>
                    <a:pt x="559307" y="272795"/>
                  </a:lnTo>
                  <a:lnTo>
                    <a:pt x="537972" y="286512"/>
                  </a:lnTo>
                  <a:lnTo>
                    <a:pt x="515112" y="298703"/>
                  </a:lnTo>
                  <a:lnTo>
                    <a:pt x="466343" y="323088"/>
                  </a:lnTo>
                  <a:lnTo>
                    <a:pt x="440436" y="336803"/>
                  </a:lnTo>
                  <a:lnTo>
                    <a:pt x="413003" y="347471"/>
                  </a:lnTo>
                  <a:lnTo>
                    <a:pt x="385572" y="359663"/>
                  </a:lnTo>
                  <a:lnTo>
                    <a:pt x="356615" y="370331"/>
                  </a:lnTo>
                  <a:lnTo>
                    <a:pt x="326136" y="381000"/>
                  </a:lnTo>
                  <a:lnTo>
                    <a:pt x="294131" y="391667"/>
                  </a:lnTo>
                  <a:lnTo>
                    <a:pt x="260603" y="402336"/>
                  </a:lnTo>
                  <a:lnTo>
                    <a:pt x="227075" y="411479"/>
                  </a:lnTo>
                  <a:lnTo>
                    <a:pt x="192024" y="422147"/>
                  </a:lnTo>
                  <a:lnTo>
                    <a:pt x="118872" y="440435"/>
                  </a:lnTo>
                  <a:lnTo>
                    <a:pt x="80772" y="449579"/>
                  </a:lnTo>
                  <a:lnTo>
                    <a:pt x="41148" y="457199"/>
                  </a:lnTo>
                  <a:lnTo>
                    <a:pt x="0" y="464819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322952" y="3608577"/>
              <a:ext cx="0" cy="464820"/>
            </a:xfrm>
            <a:custGeom>
              <a:avLst/>
              <a:gdLst/>
              <a:ahLst/>
              <a:cxnLst/>
              <a:rect l="l" t="t" r="r" b="b"/>
              <a:pathLst>
                <a:path h="464820">
                  <a:moveTo>
                    <a:pt x="0" y="0"/>
                  </a:moveTo>
                  <a:lnTo>
                    <a:pt x="0" y="30480"/>
                  </a:lnTo>
                </a:path>
                <a:path h="464820">
                  <a:moveTo>
                    <a:pt x="0" y="48768"/>
                  </a:moveTo>
                  <a:lnTo>
                    <a:pt x="0" y="77724"/>
                  </a:lnTo>
                </a:path>
                <a:path h="464820">
                  <a:moveTo>
                    <a:pt x="0" y="97536"/>
                  </a:moveTo>
                  <a:lnTo>
                    <a:pt x="0" y="126492"/>
                  </a:lnTo>
                </a:path>
                <a:path h="464820">
                  <a:moveTo>
                    <a:pt x="0" y="144780"/>
                  </a:moveTo>
                  <a:lnTo>
                    <a:pt x="0" y="175260"/>
                  </a:lnTo>
                </a:path>
                <a:path h="464820">
                  <a:moveTo>
                    <a:pt x="0" y="193548"/>
                  </a:moveTo>
                  <a:lnTo>
                    <a:pt x="0" y="222504"/>
                  </a:lnTo>
                </a:path>
                <a:path h="464820">
                  <a:moveTo>
                    <a:pt x="0" y="242316"/>
                  </a:moveTo>
                  <a:lnTo>
                    <a:pt x="0" y="271272"/>
                  </a:lnTo>
                </a:path>
                <a:path h="464820">
                  <a:moveTo>
                    <a:pt x="0" y="289560"/>
                  </a:moveTo>
                  <a:lnTo>
                    <a:pt x="0" y="320040"/>
                  </a:lnTo>
                </a:path>
                <a:path h="464820">
                  <a:moveTo>
                    <a:pt x="0" y="338328"/>
                  </a:moveTo>
                  <a:lnTo>
                    <a:pt x="0" y="368808"/>
                  </a:lnTo>
                </a:path>
                <a:path h="464820">
                  <a:moveTo>
                    <a:pt x="0" y="387096"/>
                  </a:moveTo>
                  <a:lnTo>
                    <a:pt x="0" y="416052"/>
                  </a:lnTo>
                </a:path>
                <a:path h="464820">
                  <a:moveTo>
                    <a:pt x="0" y="434340"/>
                  </a:moveTo>
                  <a:lnTo>
                    <a:pt x="0" y="464820"/>
                  </a:lnTo>
                </a:path>
              </a:pathLst>
            </a:custGeom>
            <a:ln w="46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322952" y="3283965"/>
              <a:ext cx="748665" cy="464820"/>
            </a:xfrm>
            <a:custGeom>
              <a:avLst/>
              <a:gdLst/>
              <a:ahLst/>
              <a:cxnLst/>
              <a:rect l="l" t="t" r="r" b="b"/>
              <a:pathLst>
                <a:path w="748664" h="464820">
                  <a:moveTo>
                    <a:pt x="748284" y="0"/>
                  </a:moveTo>
                  <a:lnTo>
                    <a:pt x="742188" y="36575"/>
                  </a:lnTo>
                  <a:lnTo>
                    <a:pt x="737616" y="53339"/>
                  </a:lnTo>
                  <a:lnTo>
                    <a:pt x="733044" y="71628"/>
                  </a:lnTo>
                  <a:lnTo>
                    <a:pt x="710184" y="121920"/>
                  </a:lnTo>
                  <a:lnTo>
                    <a:pt x="688848" y="155448"/>
                  </a:lnTo>
                  <a:lnTo>
                    <a:pt x="649224" y="201168"/>
                  </a:lnTo>
                  <a:lnTo>
                    <a:pt x="615696" y="230124"/>
                  </a:lnTo>
                  <a:lnTo>
                    <a:pt x="597408" y="243839"/>
                  </a:lnTo>
                  <a:lnTo>
                    <a:pt x="579120" y="259080"/>
                  </a:lnTo>
                  <a:lnTo>
                    <a:pt x="559308" y="272796"/>
                  </a:lnTo>
                  <a:lnTo>
                    <a:pt x="537972" y="284988"/>
                  </a:lnTo>
                  <a:lnTo>
                    <a:pt x="515112" y="298704"/>
                  </a:lnTo>
                  <a:lnTo>
                    <a:pt x="466344" y="323088"/>
                  </a:lnTo>
                  <a:lnTo>
                    <a:pt x="413004" y="347472"/>
                  </a:lnTo>
                  <a:lnTo>
                    <a:pt x="355092" y="368808"/>
                  </a:lnTo>
                  <a:lnTo>
                    <a:pt x="324612" y="381000"/>
                  </a:lnTo>
                  <a:lnTo>
                    <a:pt x="292608" y="391668"/>
                  </a:lnTo>
                  <a:lnTo>
                    <a:pt x="260604" y="400812"/>
                  </a:lnTo>
                  <a:lnTo>
                    <a:pt x="227075" y="411480"/>
                  </a:lnTo>
                  <a:lnTo>
                    <a:pt x="192024" y="420624"/>
                  </a:lnTo>
                  <a:lnTo>
                    <a:pt x="118872" y="438912"/>
                  </a:lnTo>
                  <a:lnTo>
                    <a:pt x="79248" y="448056"/>
                  </a:lnTo>
                  <a:lnTo>
                    <a:pt x="39624" y="455676"/>
                  </a:lnTo>
                  <a:lnTo>
                    <a:pt x="0" y="46482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5120004" y="3701541"/>
              <a:ext cx="0" cy="464820"/>
            </a:xfrm>
            <a:custGeom>
              <a:avLst/>
              <a:gdLst/>
              <a:ahLst/>
              <a:cxnLst/>
              <a:rect l="l" t="t" r="r" b="b"/>
              <a:pathLst>
                <a:path h="464820">
                  <a:moveTo>
                    <a:pt x="0" y="0"/>
                  </a:moveTo>
                  <a:lnTo>
                    <a:pt x="0" y="30479"/>
                  </a:lnTo>
                </a:path>
                <a:path h="464820">
                  <a:moveTo>
                    <a:pt x="0" y="48767"/>
                  </a:moveTo>
                  <a:lnTo>
                    <a:pt x="0" y="77723"/>
                  </a:lnTo>
                </a:path>
                <a:path h="464820">
                  <a:moveTo>
                    <a:pt x="0" y="96011"/>
                  </a:moveTo>
                  <a:lnTo>
                    <a:pt x="0" y="126491"/>
                  </a:lnTo>
                </a:path>
                <a:path h="464820">
                  <a:moveTo>
                    <a:pt x="0" y="144779"/>
                  </a:moveTo>
                  <a:lnTo>
                    <a:pt x="0" y="175259"/>
                  </a:lnTo>
                </a:path>
                <a:path h="464820">
                  <a:moveTo>
                    <a:pt x="0" y="193547"/>
                  </a:moveTo>
                  <a:lnTo>
                    <a:pt x="0" y="222503"/>
                  </a:lnTo>
                </a:path>
                <a:path h="464820">
                  <a:moveTo>
                    <a:pt x="0" y="242315"/>
                  </a:moveTo>
                  <a:lnTo>
                    <a:pt x="0" y="271271"/>
                  </a:lnTo>
                </a:path>
                <a:path h="464820">
                  <a:moveTo>
                    <a:pt x="0" y="289559"/>
                  </a:moveTo>
                  <a:lnTo>
                    <a:pt x="0" y="320039"/>
                  </a:lnTo>
                </a:path>
                <a:path h="464820">
                  <a:moveTo>
                    <a:pt x="0" y="338327"/>
                  </a:moveTo>
                  <a:lnTo>
                    <a:pt x="0" y="367283"/>
                  </a:lnTo>
                </a:path>
                <a:path h="464820">
                  <a:moveTo>
                    <a:pt x="0" y="387095"/>
                  </a:moveTo>
                  <a:lnTo>
                    <a:pt x="0" y="416051"/>
                  </a:lnTo>
                </a:path>
                <a:path h="464820">
                  <a:moveTo>
                    <a:pt x="0" y="434339"/>
                  </a:moveTo>
                  <a:lnTo>
                    <a:pt x="0" y="464819"/>
                  </a:lnTo>
                </a:path>
              </a:pathLst>
            </a:custGeom>
            <a:ln w="46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5120004" y="3376929"/>
              <a:ext cx="748665" cy="463550"/>
            </a:xfrm>
            <a:custGeom>
              <a:avLst/>
              <a:gdLst/>
              <a:ahLst/>
              <a:cxnLst/>
              <a:rect l="l" t="t" r="r" b="b"/>
              <a:pathLst>
                <a:path w="748664" h="463550">
                  <a:moveTo>
                    <a:pt x="748284" y="0"/>
                  </a:moveTo>
                  <a:lnTo>
                    <a:pt x="746760" y="18287"/>
                  </a:lnTo>
                  <a:lnTo>
                    <a:pt x="743712" y="36575"/>
                  </a:lnTo>
                  <a:lnTo>
                    <a:pt x="739140" y="53340"/>
                  </a:lnTo>
                  <a:lnTo>
                    <a:pt x="734568" y="71628"/>
                  </a:lnTo>
                  <a:lnTo>
                    <a:pt x="726948" y="88392"/>
                  </a:lnTo>
                  <a:lnTo>
                    <a:pt x="719328" y="106680"/>
                  </a:lnTo>
                  <a:lnTo>
                    <a:pt x="710184" y="121920"/>
                  </a:lnTo>
                  <a:lnTo>
                    <a:pt x="701040" y="138684"/>
                  </a:lnTo>
                  <a:lnTo>
                    <a:pt x="688848" y="155448"/>
                  </a:lnTo>
                  <a:lnTo>
                    <a:pt x="678180" y="170687"/>
                  </a:lnTo>
                  <a:lnTo>
                    <a:pt x="664464" y="185928"/>
                  </a:lnTo>
                  <a:lnTo>
                    <a:pt x="633984" y="216408"/>
                  </a:lnTo>
                  <a:lnTo>
                    <a:pt x="617220" y="230124"/>
                  </a:lnTo>
                  <a:lnTo>
                    <a:pt x="598932" y="243840"/>
                  </a:lnTo>
                  <a:lnTo>
                    <a:pt x="579120" y="259080"/>
                  </a:lnTo>
                  <a:lnTo>
                    <a:pt x="559308" y="271272"/>
                  </a:lnTo>
                  <a:lnTo>
                    <a:pt x="516636" y="298704"/>
                  </a:lnTo>
                  <a:lnTo>
                    <a:pt x="467868" y="323088"/>
                  </a:lnTo>
                  <a:lnTo>
                    <a:pt x="441960" y="335280"/>
                  </a:lnTo>
                  <a:lnTo>
                    <a:pt x="414528" y="347472"/>
                  </a:lnTo>
                  <a:lnTo>
                    <a:pt x="356616" y="368808"/>
                  </a:lnTo>
                  <a:lnTo>
                    <a:pt x="326136" y="381000"/>
                  </a:lnTo>
                  <a:lnTo>
                    <a:pt x="294132" y="391668"/>
                  </a:lnTo>
                  <a:lnTo>
                    <a:pt x="262128" y="400812"/>
                  </a:lnTo>
                  <a:lnTo>
                    <a:pt x="228600" y="411480"/>
                  </a:lnTo>
                  <a:lnTo>
                    <a:pt x="192024" y="420624"/>
                  </a:lnTo>
                  <a:lnTo>
                    <a:pt x="156972" y="429768"/>
                  </a:lnTo>
                  <a:lnTo>
                    <a:pt x="80772" y="448056"/>
                  </a:lnTo>
                  <a:lnTo>
                    <a:pt x="41148" y="455676"/>
                  </a:lnTo>
                  <a:lnTo>
                    <a:pt x="0" y="463296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2965068" y="3012693"/>
              <a:ext cx="3042285" cy="1457325"/>
            </a:xfrm>
            <a:custGeom>
              <a:avLst/>
              <a:gdLst/>
              <a:ahLst/>
              <a:cxnLst/>
              <a:rect l="l" t="t" r="r" b="b"/>
              <a:pathLst>
                <a:path w="3042285" h="1457325">
                  <a:moveTo>
                    <a:pt x="0" y="1456943"/>
                  </a:moveTo>
                  <a:lnTo>
                    <a:pt x="3041904" y="1456943"/>
                  </a:lnTo>
                  <a:lnTo>
                    <a:pt x="3041904" y="0"/>
                  </a:lnTo>
                  <a:lnTo>
                    <a:pt x="0" y="0"/>
                  </a:lnTo>
                  <a:lnTo>
                    <a:pt x="0" y="1456943"/>
                  </a:lnTo>
                  <a:close/>
                </a:path>
              </a:pathLst>
            </a:custGeom>
            <a:ln w="7620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2983356" y="3030981"/>
              <a:ext cx="3005455" cy="1420495"/>
            </a:xfrm>
            <a:custGeom>
              <a:avLst/>
              <a:gdLst/>
              <a:ahLst/>
              <a:cxnLst/>
              <a:rect l="l" t="t" r="r" b="b"/>
              <a:pathLst>
                <a:path w="3005454" h="1420495">
                  <a:moveTo>
                    <a:pt x="0" y="0"/>
                  </a:moveTo>
                  <a:lnTo>
                    <a:pt x="0" y="1420367"/>
                  </a:lnTo>
                  <a:lnTo>
                    <a:pt x="3005328" y="1420367"/>
                  </a:lnTo>
                  <a:lnTo>
                    <a:pt x="3005328" y="0"/>
                  </a:lnTo>
                  <a:lnTo>
                    <a:pt x="0" y="0"/>
                  </a:lnTo>
                  <a:close/>
                </a:path>
              </a:pathLst>
            </a:custGeom>
            <a:ln w="13716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001644" y="3049269"/>
              <a:ext cx="2969260" cy="1384300"/>
            </a:xfrm>
            <a:custGeom>
              <a:avLst/>
              <a:gdLst/>
              <a:ahLst/>
              <a:cxnLst/>
              <a:rect l="l" t="t" r="r" b="b"/>
              <a:pathLst>
                <a:path w="2969260" h="1384300">
                  <a:moveTo>
                    <a:pt x="0" y="0"/>
                  </a:moveTo>
                  <a:lnTo>
                    <a:pt x="0" y="1383791"/>
                  </a:lnTo>
                  <a:lnTo>
                    <a:pt x="2968752" y="1383791"/>
                  </a:lnTo>
                  <a:lnTo>
                    <a:pt x="2968752" y="0"/>
                  </a:lnTo>
                  <a:lnTo>
                    <a:pt x="0" y="0"/>
                  </a:lnTo>
                  <a:close/>
                </a:path>
              </a:pathLst>
            </a:custGeom>
            <a:ln w="7619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8" name="object 208"/>
          <p:cNvSpPr txBox="1"/>
          <p:nvPr/>
        </p:nvSpPr>
        <p:spPr>
          <a:xfrm>
            <a:off x="1546986" y="4489964"/>
            <a:ext cx="6596380" cy="156400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400" spc="-5" dirty="0">
                <a:latin typeface="Microsoft Sans Serif"/>
                <a:cs typeface="Microsoft Sans Serif"/>
              </a:rPr>
              <a:t>El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relé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mas </a:t>
            </a:r>
            <a:r>
              <a:rPr sz="1400" spc="-15" dirty="0">
                <a:latin typeface="Microsoft Sans Serif"/>
                <a:cs typeface="Microsoft Sans Serif"/>
              </a:rPr>
              <a:t>lejano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alimentación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tendrá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el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ajuste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mas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bajo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400" dirty="0">
                <a:latin typeface="Microsoft Sans Serif"/>
                <a:cs typeface="Microsoft Sans Serif"/>
              </a:rPr>
              <a:t>Entre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dos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protecciones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hay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que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tener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en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cuenta</a:t>
            </a:r>
            <a:endParaRPr sz="1400">
              <a:latin typeface="Microsoft Sans Serif"/>
              <a:cs typeface="Microsoft Sans Serif"/>
            </a:endParaRPr>
          </a:p>
          <a:p>
            <a:pPr marL="687705" marR="5080" indent="-285115">
              <a:lnSpc>
                <a:spcPts val="1500"/>
              </a:lnSpc>
              <a:spcBef>
                <a:spcPts val="860"/>
              </a:spcBef>
              <a:buChar char="•"/>
              <a:tabLst>
                <a:tab pos="687705" algn="l"/>
                <a:tab pos="688340" algn="l"/>
              </a:tabLst>
            </a:pPr>
            <a:r>
              <a:rPr sz="1300" spc="-15" dirty="0">
                <a:latin typeface="Microsoft Sans Serif"/>
                <a:cs typeface="Microsoft Sans Serif"/>
              </a:rPr>
              <a:t>Tiempo</a:t>
            </a:r>
            <a:r>
              <a:rPr sz="130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de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eliminación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de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falta</a:t>
            </a:r>
            <a:r>
              <a:rPr sz="130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mediante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interruptor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(tiempo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de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apertura</a:t>
            </a:r>
            <a:r>
              <a:rPr sz="130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+</a:t>
            </a:r>
            <a:r>
              <a:rPr sz="1300" spc="15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tiempo </a:t>
            </a:r>
            <a:r>
              <a:rPr sz="1300" spc="-33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extinción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arco)</a:t>
            </a:r>
            <a:endParaRPr sz="1300">
              <a:latin typeface="Microsoft Sans Serif"/>
              <a:cs typeface="Microsoft Sans Serif"/>
            </a:endParaRPr>
          </a:p>
          <a:p>
            <a:pPr marL="688975" indent="-287020">
              <a:lnSpc>
                <a:spcPct val="100000"/>
              </a:lnSpc>
              <a:spcBef>
                <a:spcPts val="370"/>
              </a:spcBef>
              <a:buChar char="•"/>
              <a:tabLst>
                <a:tab pos="688975" algn="l"/>
                <a:tab pos="689610" algn="l"/>
              </a:tabLst>
            </a:pPr>
            <a:r>
              <a:rPr sz="1300" spc="-10" dirty="0">
                <a:latin typeface="Microsoft Sans Serif"/>
                <a:cs typeface="Microsoft Sans Serif"/>
              </a:rPr>
              <a:t>Errores</a:t>
            </a:r>
            <a:r>
              <a:rPr sz="1300" spc="-5" dirty="0">
                <a:latin typeface="Microsoft Sans Serif"/>
                <a:cs typeface="Microsoft Sans Serif"/>
              </a:rPr>
              <a:t> en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los elementos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asociados</a:t>
            </a:r>
            <a:endParaRPr sz="1300">
              <a:latin typeface="Microsoft Sans Serif"/>
              <a:cs typeface="Microsoft Sans Serif"/>
            </a:endParaRPr>
          </a:p>
          <a:p>
            <a:pPr marL="688975" indent="-287020">
              <a:lnSpc>
                <a:spcPct val="100000"/>
              </a:lnSpc>
              <a:spcBef>
                <a:spcPts val="395"/>
              </a:spcBef>
              <a:buChar char="•"/>
              <a:tabLst>
                <a:tab pos="688975" algn="l"/>
                <a:tab pos="689610" algn="l"/>
              </a:tabLst>
            </a:pPr>
            <a:r>
              <a:rPr sz="1300" spc="-5" dirty="0">
                <a:latin typeface="Microsoft Sans Serif"/>
                <a:cs typeface="Microsoft Sans Serif"/>
              </a:rPr>
              <a:t>Márgenes</a:t>
            </a:r>
            <a:r>
              <a:rPr sz="130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de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seguridad</a:t>
            </a:r>
            <a:endParaRPr sz="13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8584" y="343280"/>
            <a:ext cx="7254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55" dirty="0"/>
              <a:t> </a:t>
            </a:r>
            <a:r>
              <a:rPr sz="2400" dirty="0"/>
              <a:t>de</a:t>
            </a:r>
            <a:r>
              <a:rPr sz="2400" spc="-15" dirty="0"/>
              <a:t> </a:t>
            </a:r>
            <a:r>
              <a:rPr sz="2400" dirty="0"/>
              <a:t>relés</a:t>
            </a:r>
            <a:r>
              <a:rPr sz="2400" spc="-30" dirty="0"/>
              <a:t> </a:t>
            </a:r>
            <a:r>
              <a:rPr sz="2400" dirty="0"/>
              <a:t>de</a:t>
            </a:r>
            <a:r>
              <a:rPr sz="2400" spc="-15" dirty="0"/>
              <a:t> </a:t>
            </a:r>
            <a:r>
              <a:rPr sz="2400" spc="-5" dirty="0"/>
              <a:t>sobreintensidad</a:t>
            </a:r>
            <a:r>
              <a:rPr sz="2400" spc="-160" dirty="0"/>
              <a:t> </a:t>
            </a:r>
            <a:r>
              <a:rPr sz="2400" dirty="0"/>
              <a:t>V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07009" y="1210183"/>
            <a:ext cx="7932420" cy="9671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600" b="1" spc="-10" dirty="0">
                <a:solidFill>
                  <a:srgbClr val="000099"/>
                </a:solidFill>
                <a:latin typeface="Arial"/>
                <a:cs typeface="Arial"/>
              </a:rPr>
              <a:t>Selectividad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 amperimétrica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50">
              <a:latin typeface="Arial"/>
              <a:cs typeface="Arial"/>
            </a:endParaRPr>
          </a:p>
          <a:p>
            <a:pPr marL="1152525" marR="5080">
              <a:lnSpc>
                <a:spcPts val="1800"/>
              </a:lnSpc>
              <a:spcBef>
                <a:spcPts val="5"/>
              </a:spcBef>
            </a:pPr>
            <a:r>
              <a:rPr sz="1600" spc="-10" dirty="0">
                <a:latin typeface="Microsoft Sans Serif"/>
                <a:cs typeface="Microsoft Sans Serif"/>
              </a:rPr>
              <a:t>Al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coordinar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relés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sobreintensidad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temporizados,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preferible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todos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posean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características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similares,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contrario habrá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descoordinación.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995043" y="2738374"/>
            <a:ext cx="4932045" cy="2766060"/>
            <a:chOff x="1995043" y="2738374"/>
            <a:chExt cx="4932045" cy="2766060"/>
          </a:xfrm>
        </p:grpSpPr>
        <p:sp>
          <p:nvSpPr>
            <p:cNvPr id="5" name="object 5"/>
            <p:cNvSpPr/>
            <p:nvPr/>
          </p:nvSpPr>
          <p:spPr>
            <a:xfrm>
              <a:off x="4411345" y="4389640"/>
              <a:ext cx="1854835" cy="121920"/>
            </a:xfrm>
            <a:custGeom>
              <a:avLst/>
              <a:gdLst/>
              <a:ahLst/>
              <a:cxnLst/>
              <a:rect l="l" t="t" r="r" b="b"/>
              <a:pathLst>
                <a:path w="1854835" h="121920">
                  <a:moveTo>
                    <a:pt x="371856" y="0"/>
                  </a:moveTo>
                  <a:lnTo>
                    <a:pt x="0" y="0"/>
                  </a:lnTo>
                  <a:lnTo>
                    <a:pt x="0" y="121907"/>
                  </a:lnTo>
                  <a:lnTo>
                    <a:pt x="371856" y="121907"/>
                  </a:lnTo>
                  <a:lnTo>
                    <a:pt x="371856" y="0"/>
                  </a:lnTo>
                  <a:close/>
                </a:path>
                <a:path w="1854835" h="121920">
                  <a:moveTo>
                    <a:pt x="1298448" y="0"/>
                  </a:moveTo>
                  <a:lnTo>
                    <a:pt x="556260" y="0"/>
                  </a:lnTo>
                  <a:lnTo>
                    <a:pt x="556260" y="121907"/>
                  </a:lnTo>
                  <a:lnTo>
                    <a:pt x="1298448" y="121907"/>
                  </a:lnTo>
                  <a:lnTo>
                    <a:pt x="1298448" y="0"/>
                  </a:lnTo>
                  <a:close/>
                </a:path>
                <a:path w="1854835" h="121920">
                  <a:moveTo>
                    <a:pt x="1854708" y="0"/>
                  </a:moveTo>
                  <a:lnTo>
                    <a:pt x="1482852" y="0"/>
                  </a:lnTo>
                  <a:lnTo>
                    <a:pt x="1482852" y="121907"/>
                  </a:lnTo>
                  <a:lnTo>
                    <a:pt x="1854708" y="121907"/>
                  </a:lnTo>
                  <a:lnTo>
                    <a:pt x="1854708" y="0"/>
                  </a:lnTo>
                  <a:close/>
                </a:path>
              </a:pathLst>
            </a:custGeom>
            <a:solidFill>
              <a:srgbClr val="D4D4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98853" y="2742184"/>
              <a:ext cx="4924425" cy="2758440"/>
            </a:xfrm>
            <a:custGeom>
              <a:avLst/>
              <a:gdLst/>
              <a:ahLst/>
              <a:cxnLst/>
              <a:rect l="l" t="t" r="r" b="b"/>
              <a:pathLst>
                <a:path w="4924425" h="2758440">
                  <a:moveTo>
                    <a:pt x="0" y="2758440"/>
                  </a:moveTo>
                  <a:lnTo>
                    <a:pt x="4924044" y="2758440"/>
                  </a:lnTo>
                  <a:lnTo>
                    <a:pt x="4924044" y="0"/>
                  </a:lnTo>
                  <a:lnTo>
                    <a:pt x="0" y="0"/>
                  </a:lnTo>
                  <a:lnTo>
                    <a:pt x="0" y="2758440"/>
                  </a:lnTo>
                  <a:close/>
                </a:path>
              </a:pathLst>
            </a:custGeom>
            <a:ln w="7618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18665" y="2761996"/>
              <a:ext cx="4886325" cy="2720340"/>
            </a:xfrm>
            <a:custGeom>
              <a:avLst/>
              <a:gdLst/>
              <a:ahLst/>
              <a:cxnLst/>
              <a:rect l="l" t="t" r="r" b="b"/>
              <a:pathLst>
                <a:path w="4886325" h="2720340">
                  <a:moveTo>
                    <a:pt x="0" y="0"/>
                  </a:moveTo>
                  <a:lnTo>
                    <a:pt x="0" y="2720340"/>
                  </a:lnTo>
                  <a:lnTo>
                    <a:pt x="4885944" y="2720340"/>
                  </a:lnTo>
                  <a:lnTo>
                    <a:pt x="4885944" y="0"/>
                  </a:lnTo>
                  <a:lnTo>
                    <a:pt x="0" y="0"/>
                  </a:lnTo>
                  <a:close/>
                </a:path>
              </a:pathLst>
            </a:custGeom>
            <a:ln w="15240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36953" y="2780284"/>
              <a:ext cx="4848225" cy="2682240"/>
            </a:xfrm>
            <a:custGeom>
              <a:avLst/>
              <a:gdLst/>
              <a:ahLst/>
              <a:cxnLst/>
              <a:rect l="l" t="t" r="r" b="b"/>
              <a:pathLst>
                <a:path w="4848225" h="2682240">
                  <a:moveTo>
                    <a:pt x="0" y="2682240"/>
                  </a:moveTo>
                  <a:lnTo>
                    <a:pt x="4847844" y="2682240"/>
                  </a:lnTo>
                  <a:lnTo>
                    <a:pt x="4847844" y="0"/>
                  </a:lnTo>
                  <a:lnTo>
                    <a:pt x="0" y="0"/>
                  </a:lnTo>
                  <a:lnTo>
                    <a:pt x="0" y="2682240"/>
                  </a:lnTo>
                  <a:close/>
                </a:path>
              </a:pathLst>
            </a:custGeom>
            <a:ln w="7620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79269" y="4196080"/>
              <a:ext cx="4357370" cy="554990"/>
            </a:xfrm>
            <a:custGeom>
              <a:avLst/>
              <a:gdLst/>
              <a:ahLst/>
              <a:cxnLst/>
              <a:rect l="l" t="t" r="r" b="b"/>
              <a:pathLst>
                <a:path w="4357370" h="554989">
                  <a:moveTo>
                    <a:pt x="4171188" y="277368"/>
                  </a:moveTo>
                  <a:lnTo>
                    <a:pt x="4357115" y="277368"/>
                  </a:lnTo>
                </a:path>
                <a:path w="4357370" h="554989">
                  <a:moveTo>
                    <a:pt x="3614928" y="277368"/>
                  </a:moveTo>
                  <a:lnTo>
                    <a:pt x="3986783" y="277368"/>
                  </a:lnTo>
                </a:path>
                <a:path w="4357370" h="554989">
                  <a:moveTo>
                    <a:pt x="2688335" y="277368"/>
                  </a:moveTo>
                  <a:lnTo>
                    <a:pt x="3430524" y="277368"/>
                  </a:lnTo>
                </a:path>
                <a:path w="4357370" h="554989">
                  <a:moveTo>
                    <a:pt x="2132076" y="277368"/>
                  </a:moveTo>
                  <a:lnTo>
                    <a:pt x="2503932" y="277368"/>
                  </a:lnTo>
                </a:path>
                <a:path w="4357370" h="554989">
                  <a:moveTo>
                    <a:pt x="0" y="277368"/>
                  </a:moveTo>
                  <a:lnTo>
                    <a:pt x="10668" y="205740"/>
                  </a:lnTo>
                  <a:lnTo>
                    <a:pt x="38100" y="140208"/>
                  </a:lnTo>
                  <a:lnTo>
                    <a:pt x="82295" y="82296"/>
                  </a:lnTo>
                  <a:lnTo>
                    <a:pt x="140207" y="38100"/>
                  </a:lnTo>
                  <a:lnTo>
                    <a:pt x="207263" y="10668"/>
                  </a:lnTo>
                  <a:lnTo>
                    <a:pt x="278892" y="0"/>
                  </a:lnTo>
                  <a:lnTo>
                    <a:pt x="313944" y="3048"/>
                  </a:lnTo>
                  <a:lnTo>
                    <a:pt x="385572" y="22860"/>
                  </a:lnTo>
                  <a:lnTo>
                    <a:pt x="448056" y="57912"/>
                  </a:lnTo>
                  <a:lnTo>
                    <a:pt x="499872" y="108204"/>
                  </a:lnTo>
                  <a:lnTo>
                    <a:pt x="536448" y="172212"/>
                  </a:lnTo>
                  <a:lnTo>
                    <a:pt x="554736" y="242316"/>
                  </a:lnTo>
                  <a:lnTo>
                    <a:pt x="556260" y="277368"/>
                  </a:lnTo>
                  <a:lnTo>
                    <a:pt x="554736" y="315468"/>
                  </a:lnTo>
                  <a:lnTo>
                    <a:pt x="536448" y="384048"/>
                  </a:lnTo>
                  <a:lnTo>
                    <a:pt x="499872" y="446532"/>
                  </a:lnTo>
                  <a:lnTo>
                    <a:pt x="448056" y="498348"/>
                  </a:lnTo>
                  <a:lnTo>
                    <a:pt x="385572" y="534924"/>
                  </a:lnTo>
                  <a:lnTo>
                    <a:pt x="313944" y="553212"/>
                  </a:lnTo>
                  <a:lnTo>
                    <a:pt x="278892" y="554736"/>
                  </a:lnTo>
                  <a:lnTo>
                    <a:pt x="242316" y="553212"/>
                  </a:lnTo>
                  <a:lnTo>
                    <a:pt x="172212" y="534924"/>
                  </a:lnTo>
                  <a:lnTo>
                    <a:pt x="109728" y="498348"/>
                  </a:lnTo>
                  <a:lnTo>
                    <a:pt x="57912" y="446532"/>
                  </a:lnTo>
                  <a:lnTo>
                    <a:pt x="21336" y="384048"/>
                  </a:lnTo>
                  <a:lnTo>
                    <a:pt x="3048" y="315468"/>
                  </a:lnTo>
                  <a:lnTo>
                    <a:pt x="0" y="277368"/>
                  </a:lnTo>
                  <a:close/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0455" y="4334497"/>
              <a:ext cx="374027" cy="28106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835529" y="4289044"/>
              <a:ext cx="3615054" cy="370840"/>
            </a:xfrm>
            <a:custGeom>
              <a:avLst/>
              <a:gdLst/>
              <a:ahLst/>
              <a:cxnLst/>
              <a:rect l="l" t="t" r="r" b="b"/>
              <a:pathLst>
                <a:path w="3615054" h="370839">
                  <a:moveTo>
                    <a:pt x="278891" y="184403"/>
                  </a:moveTo>
                  <a:lnTo>
                    <a:pt x="286512" y="128015"/>
                  </a:lnTo>
                  <a:lnTo>
                    <a:pt x="313944" y="76199"/>
                  </a:lnTo>
                  <a:lnTo>
                    <a:pt x="355091" y="35051"/>
                  </a:lnTo>
                  <a:lnTo>
                    <a:pt x="406907" y="9143"/>
                  </a:lnTo>
                  <a:lnTo>
                    <a:pt x="463295" y="0"/>
                  </a:lnTo>
                  <a:lnTo>
                    <a:pt x="493775" y="3047"/>
                  </a:lnTo>
                  <a:lnTo>
                    <a:pt x="548640" y="21335"/>
                  </a:lnTo>
                  <a:lnTo>
                    <a:pt x="594359" y="54863"/>
                  </a:lnTo>
                  <a:lnTo>
                    <a:pt x="629411" y="100583"/>
                  </a:lnTo>
                  <a:lnTo>
                    <a:pt x="646175" y="156971"/>
                  </a:lnTo>
                  <a:lnTo>
                    <a:pt x="649223" y="184403"/>
                  </a:lnTo>
                  <a:lnTo>
                    <a:pt x="646175" y="214883"/>
                  </a:lnTo>
                  <a:lnTo>
                    <a:pt x="629411" y="268223"/>
                  </a:lnTo>
                  <a:lnTo>
                    <a:pt x="594359" y="315467"/>
                  </a:lnTo>
                  <a:lnTo>
                    <a:pt x="548640" y="350519"/>
                  </a:lnTo>
                  <a:lnTo>
                    <a:pt x="493775" y="368807"/>
                  </a:lnTo>
                  <a:lnTo>
                    <a:pt x="463295" y="370331"/>
                  </a:lnTo>
                  <a:lnTo>
                    <a:pt x="435863" y="368807"/>
                  </a:lnTo>
                  <a:lnTo>
                    <a:pt x="379475" y="350519"/>
                  </a:lnTo>
                  <a:lnTo>
                    <a:pt x="332231" y="315467"/>
                  </a:lnTo>
                  <a:lnTo>
                    <a:pt x="298703" y="268223"/>
                  </a:lnTo>
                  <a:lnTo>
                    <a:pt x="280415" y="214883"/>
                  </a:lnTo>
                  <a:lnTo>
                    <a:pt x="278891" y="184403"/>
                  </a:lnTo>
                </a:path>
                <a:path w="3615054" h="370839">
                  <a:moveTo>
                    <a:pt x="463295" y="184403"/>
                  </a:moveTo>
                  <a:lnTo>
                    <a:pt x="472440" y="128015"/>
                  </a:lnTo>
                  <a:lnTo>
                    <a:pt x="499871" y="76199"/>
                  </a:lnTo>
                  <a:lnTo>
                    <a:pt x="541019" y="35051"/>
                  </a:lnTo>
                  <a:lnTo>
                    <a:pt x="592835" y="9143"/>
                  </a:lnTo>
                  <a:lnTo>
                    <a:pt x="649223" y="0"/>
                  </a:lnTo>
                  <a:lnTo>
                    <a:pt x="679704" y="3047"/>
                  </a:lnTo>
                  <a:lnTo>
                    <a:pt x="733044" y="21335"/>
                  </a:lnTo>
                  <a:lnTo>
                    <a:pt x="780287" y="54863"/>
                  </a:lnTo>
                  <a:lnTo>
                    <a:pt x="815340" y="100583"/>
                  </a:lnTo>
                  <a:lnTo>
                    <a:pt x="832104" y="156971"/>
                  </a:lnTo>
                  <a:lnTo>
                    <a:pt x="835151" y="184403"/>
                  </a:lnTo>
                  <a:lnTo>
                    <a:pt x="832104" y="214883"/>
                  </a:lnTo>
                  <a:lnTo>
                    <a:pt x="815340" y="268223"/>
                  </a:lnTo>
                  <a:lnTo>
                    <a:pt x="780287" y="315467"/>
                  </a:lnTo>
                  <a:lnTo>
                    <a:pt x="733044" y="350519"/>
                  </a:lnTo>
                  <a:lnTo>
                    <a:pt x="679704" y="368807"/>
                  </a:lnTo>
                  <a:lnTo>
                    <a:pt x="649223" y="370331"/>
                  </a:lnTo>
                  <a:lnTo>
                    <a:pt x="620268" y="368807"/>
                  </a:lnTo>
                  <a:lnTo>
                    <a:pt x="565404" y="350519"/>
                  </a:lnTo>
                  <a:lnTo>
                    <a:pt x="518159" y="315467"/>
                  </a:lnTo>
                  <a:lnTo>
                    <a:pt x="483107" y="268223"/>
                  </a:lnTo>
                  <a:lnTo>
                    <a:pt x="466344" y="214883"/>
                  </a:lnTo>
                  <a:lnTo>
                    <a:pt x="463295" y="184403"/>
                  </a:lnTo>
                </a:path>
                <a:path w="3615054" h="370839">
                  <a:moveTo>
                    <a:pt x="0" y="184403"/>
                  </a:moveTo>
                  <a:lnTo>
                    <a:pt x="278891" y="184403"/>
                  </a:lnTo>
                </a:path>
                <a:path w="3615054" h="370839">
                  <a:moveTo>
                    <a:pt x="835151" y="184403"/>
                  </a:moveTo>
                  <a:lnTo>
                    <a:pt x="1391411" y="184403"/>
                  </a:lnTo>
                </a:path>
                <a:path w="3615054" h="370839">
                  <a:moveTo>
                    <a:pt x="1391411" y="277367"/>
                  </a:moveTo>
                  <a:lnTo>
                    <a:pt x="1575815" y="277367"/>
                  </a:lnTo>
                  <a:lnTo>
                    <a:pt x="1575815" y="92963"/>
                  </a:lnTo>
                  <a:lnTo>
                    <a:pt x="1391411" y="92963"/>
                  </a:lnTo>
                  <a:lnTo>
                    <a:pt x="1391411" y="277367"/>
                  </a:lnTo>
                  <a:close/>
                </a:path>
                <a:path w="3615054" h="370839">
                  <a:moveTo>
                    <a:pt x="1947671" y="277367"/>
                  </a:moveTo>
                  <a:lnTo>
                    <a:pt x="2132075" y="277367"/>
                  </a:lnTo>
                  <a:lnTo>
                    <a:pt x="2132075" y="92963"/>
                  </a:lnTo>
                  <a:lnTo>
                    <a:pt x="1947671" y="92963"/>
                  </a:lnTo>
                  <a:lnTo>
                    <a:pt x="1947671" y="277367"/>
                  </a:lnTo>
                  <a:close/>
                </a:path>
                <a:path w="3615054" h="370839">
                  <a:moveTo>
                    <a:pt x="2874263" y="277367"/>
                  </a:moveTo>
                  <a:lnTo>
                    <a:pt x="3058667" y="277367"/>
                  </a:lnTo>
                  <a:lnTo>
                    <a:pt x="3058667" y="92963"/>
                  </a:lnTo>
                  <a:lnTo>
                    <a:pt x="2874263" y="92963"/>
                  </a:lnTo>
                  <a:lnTo>
                    <a:pt x="2874263" y="277367"/>
                  </a:lnTo>
                  <a:close/>
                </a:path>
                <a:path w="3615054" h="370839">
                  <a:moveTo>
                    <a:pt x="3430524" y="277367"/>
                  </a:moveTo>
                  <a:lnTo>
                    <a:pt x="3614928" y="277367"/>
                  </a:lnTo>
                  <a:lnTo>
                    <a:pt x="3614928" y="92963"/>
                  </a:lnTo>
                  <a:lnTo>
                    <a:pt x="3430524" y="92963"/>
                  </a:lnTo>
                  <a:lnTo>
                    <a:pt x="3430524" y="277367"/>
                  </a:lnTo>
                  <a:close/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97273" y="4289044"/>
              <a:ext cx="1483360" cy="370840"/>
            </a:xfrm>
            <a:custGeom>
              <a:avLst/>
              <a:gdLst/>
              <a:ahLst/>
              <a:cxnLst/>
              <a:rect l="l" t="t" r="r" b="b"/>
              <a:pathLst>
                <a:path w="1483360" h="370839">
                  <a:moveTo>
                    <a:pt x="0" y="0"/>
                  </a:moveTo>
                  <a:lnTo>
                    <a:pt x="0" y="370331"/>
                  </a:lnTo>
                </a:path>
                <a:path w="1483360" h="370839">
                  <a:moveTo>
                    <a:pt x="1482852" y="0"/>
                  </a:moveTo>
                  <a:lnTo>
                    <a:pt x="1482852" y="370331"/>
                  </a:lnTo>
                </a:path>
              </a:pathLst>
            </a:custGeom>
            <a:ln w="23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63645" y="3549904"/>
              <a:ext cx="0" cy="923925"/>
            </a:xfrm>
            <a:custGeom>
              <a:avLst/>
              <a:gdLst/>
              <a:ahLst/>
              <a:cxnLst/>
              <a:rect l="l" t="t" r="r" b="b"/>
              <a:pathLst>
                <a:path h="923925">
                  <a:moveTo>
                    <a:pt x="0" y="0"/>
                  </a:moveTo>
                  <a:lnTo>
                    <a:pt x="0" y="57912"/>
                  </a:lnTo>
                </a:path>
                <a:path h="923925">
                  <a:moveTo>
                    <a:pt x="0" y="96012"/>
                  </a:moveTo>
                  <a:lnTo>
                    <a:pt x="0" y="155448"/>
                  </a:lnTo>
                </a:path>
                <a:path h="923925">
                  <a:moveTo>
                    <a:pt x="0" y="192024"/>
                  </a:moveTo>
                  <a:lnTo>
                    <a:pt x="0" y="251460"/>
                  </a:lnTo>
                </a:path>
                <a:path h="923925">
                  <a:moveTo>
                    <a:pt x="0" y="288036"/>
                  </a:moveTo>
                  <a:lnTo>
                    <a:pt x="0" y="347472"/>
                  </a:lnTo>
                </a:path>
                <a:path h="923925">
                  <a:moveTo>
                    <a:pt x="0" y="384048"/>
                  </a:moveTo>
                  <a:lnTo>
                    <a:pt x="0" y="443484"/>
                  </a:lnTo>
                </a:path>
                <a:path h="923925">
                  <a:moveTo>
                    <a:pt x="0" y="480060"/>
                  </a:moveTo>
                  <a:lnTo>
                    <a:pt x="0" y="539496"/>
                  </a:lnTo>
                </a:path>
                <a:path h="923925">
                  <a:moveTo>
                    <a:pt x="0" y="576072"/>
                  </a:moveTo>
                  <a:lnTo>
                    <a:pt x="0" y="635508"/>
                  </a:lnTo>
                </a:path>
                <a:path h="923925">
                  <a:moveTo>
                    <a:pt x="0" y="672084"/>
                  </a:moveTo>
                  <a:lnTo>
                    <a:pt x="0" y="731520"/>
                  </a:lnTo>
                </a:path>
                <a:path h="923925">
                  <a:moveTo>
                    <a:pt x="0" y="768096"/>
                  </a:moveTo>
                  <a:lnTo>
                    <a:pt x="0" y="827532"/>
                  </a:lnTo>
                </a:path>
                <a:path h="923925">
                  <a:moveTo>
                    <a:pt x="0" y="864108"/>
                  </a:moveTo>
                  <a:lnTo>
                    <a:pt x="0" y="923544"/>
                  </a:lnTo>
                </a:path>
              </a:pathLst>
            </a:custGeom>
            <a:ln w="86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63645" y="3318256"/>
              <a:ext cx="2131060" cy="567055"/>
            </a:xfrm>
            <a:custGeom>
              <a:avLst/>
              <a:gdLst/>
              <a:ahLst/>
              <a:cxnLst/>
              <a:rect l="l" t="t" r="r" b="b"/>
              <a:pathLst>
                <a:path w="2131060" h="567054">
                  <a:moveTo>
                    <a:pt x="2130552" y="0"/>
                  </a:moveTo>
                  <a:lnTo>
                    <a:pt x="2106167" y="36576"/>
                  </a:lnTo>
                  <a:lnTo>
                    <a:pt x="2080259" y="70104"/>
                  </a:lnTo>
                  <a:lnTo>
                    <a:pt x="2052827" y="102108"/>
                  </a:lnTo>
                  <a:lnTo>
                    <a:pt x="2022347" y="134112"/>
                  </a:lnTo>
                  <a:lnTo>
                    <a:pt x="1990343" y="166116"/>
                  </a:lnTo>
                  <a:lnTo>
                    <a:pt x="1920239" y="224028"/>
                  </a:lnTo>
                  <a:lnTo>
                    <a:pt x="1882139" y="251460"/>
                  </a:lnTo>
                  <a:lnTo>
                    <a:pt x="1842515" y="277368"/>
                  </a:lnTo>
                  <a:lnTo>
                    <a:pt x="1799843" y="303276"/>
                  </a:lnTo>
                  <a:lnTo>
                    <a:pt x="1755647" y="327660"/>
                  </a:lnTo>
                  <a:lnTo>
                    <a:pt x="1708403" y="348996"/>
                  </a:lnTo>
                  <a:lnTo>
                    <a:pt x="1659635" y="371856"/>
                  </a:lnTo>
                  <a:lnTo>
                    <a:pt x="1610867" y="391668"/>
                  </a:lnTo>
                  <a:lnTo>
                    <a:pt x="1559052" y="411480"/>
                  </a:lnTo>
                  <a:lnTo>
                    <a:pt x="1504188" y="429768"/>
                  </a:lnTo>
                  <a:lnTo>
                    <a:pt x="1447800" y="446532"/>
                  </a:lnTo>
                  <a:lnTo>
                    <a:pt x="1389888" y="463296"/>
                  </a:lnTo>
                  <a:lnTo>
                    <a:pt x="1267967" y="490728"/>
                  </a:lnTo>
                  <a:lnTo>
                    <a:pt x="1136903" y="515112"/>
                  </a:lnTo>
                  <a:lnTo>
                    <a:pt x="1068324" y="525780"/>
                  </a:lnTo>
                  <a:lnTo>
                    <a:pt x="998219" y="534924"/>
                  </a:lnTo>
                  <a:lnTo>
                    <a:pt x="926591" y="542544"/>
                  </a:lnTo>
                  <a:lnTo>
                    <a:pt x="851915" y="548640"/>
                  </a:lnTo>
                  <a:lnTo>
                    <a:pt x="775715" y="554736"/>
                  </a:lnTo>
                  <a:lnTo>
                    <a:pt x="697991" y="560832"/>
                  </a:lnTo>
                  <a:lnTo>
                    <a:pt x="617219" y="562356"/>
                  </a:lnTo>
                  <a:lnTo>
                    <a:pt x="534924" y="565404"/>
                  </a:lnTo>
                  <a:lnTo>
                    <a:pt x="451103" y="566928"/>
                  </a:lnTo>
                  <a:lnTo>
                    <a:pt x="364235" y="566928"/>
                  </a:lnTo>
                  <a:lnTo>
                    <a:pt x="275843" y="565404"/>
                  </a:lnTo>
                  <a:lnTo>
                    <a:pt x="185927" y="562356"/>
                  </a:lnTo>
                  <a:lnTo>
                    <a:pt x="92963" y="560832"/>
                  </a:lnTo>
                  <a:lnTo>
                    <a:pt x="0" y="554736"/>
                  </a:lnTo>
                </a:path>
              </a:pathLst>
            </a:custGeom>
            <a:ln w="3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97273" y="3549904"/>
              <a:ext cx="0" cy="1478280"/>
            </a:xfrm>
            <a:custGeom>
              <a:avLst/>
              <a:gdLst/>
              <a:ahLst/>
              <a:cxnLst/>
              <a:rect l="l" t="t" r="r" b="b"/>
              <a:pathLst>
                <a:path h="1478279">
                  <a:moveTo>
                    <a:pt x="0" y="0"/>
                  </a:moveTo>
                  <a:lnTo>
                    <a:pt x="0" y="1478280"/>
                  </a:lnTo>
                </a:path>
              </a:pathLst>
            </a:custGeom>
            <a:ln w="863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97273" y="2995168"/>
              <a:ext cx="772795" cy="1109980"/>
            </a:xfrm>
            <a:custGeom>
              <a:avLst/>
              <a:gdLst/>
              <a:ahLst/>
              <a:cxnLst/>
              <a:rect l="l" t="t" r="r" b="b"/>
              <a:pathLst>
                <a:path w="772795" h="1109979">
                  <a:moveTo>
                    <a:pt x="740663" y="0"/>
                  </a:moveTo>
                  <a:lnTo>
                    <a:pt x="751331" y="53340"/>
                  </a:lnTo>
                  <a:lnTo>
                    <a:pt x="760476" y="106680"/>
                  </a:lnTo>
                  <a:lnTo>
                    <a:pt x="766572" y="156972"/>
                  </a:lnTo>
                  <a:lnTo>
                    <a:pt x="769619" y="207264"/>
                  </a:lnTo>
                  <a:lnTo>
                    <a:pt x="772667" y="256032"/>
                  </a:lnTo>
                  <a:lnTo>
                    <a:pt x="772667" y="303276"/>
                  </a:lnTo>
                  <a:lnTo>
                    <a:pt x="771143" y="348996"/>
                  </a:lnTo>
                  <a:lnTo>
                    <a:pt x="768096" y="393192"/>
                  </a:lnTo>
                  <a:lnTo>
                    <a:pt x="760476" y="437388"/>
                  </a:lnTo>
                  <a:lnTo>
                    <a:pt x="754379" y="480060"/>
                  </a:lnTo>
                  <a:lnTo>
                    <a:pt x="745236" y="521208"/>
                  </a:lnTo>
                  <a:lnTo>
                    <a:pt x="734567" y="560832"/>
                  </a:lnTo>
                  <a:lnTo>
                    <a:pt x="720851" y="598932"/>
                  </a:lnTo>
                  <a:lnTo>
                    <a:pt x="705612" y="635508"/>
                  </a:lnTo>
                  <a:lnTo>
                    <a:pt x="688848" y="670560"/>
                  </a:lnTo>
                  <a:lnTo>
                    <a:pt x="669036" y="705612"/>
                  </a:lnTo>
                  <a:lnTo>
                    <a:pt x="649224" y="739140"/>
                  </a:lnTo>
                  <a:lnTo>
                    <a:pt x="626363" y="771144"/>
                  </a:lnTo>
                  <a:lnTo>
                    <a:pt x="601979" y="801624"/>
                  </a:lnTo>
                  <a:lnTo>
                    <a:pt x="574548" y="832104"/>
                  </a:lnTo>
                  <a:lnTo>
                    <a:pt x="545591" y="859536"/>
                  </a:lnTo>
                  <a:lnTo>
                    <a:pt x="515112" y="886968"/>
                  </a:lnTo>
                  <a:lnTo>
                    <a:pt x="483107" y="912876"/>
                  </a:lnTo>
                  <a:lnTo>
                    <a:pt x="448055" y="935736"/>
                  </a:lnTo>
                  <a:lnTo>
                    <a:pt x="413003" y="960120"/>
                  </a:lnTo>
                  <a:lnTo>
                    <a:pt x="374903" y="981456"/>
                  </a:lnTo>
                  <a:lnTo>
                    <a:pt x="335279" y="1001268"/>
                  </a:lnTo>
                  <a:lnTo>
                    <a:pt x="292607" y="1021080"/>
                  </a:lnTo>
                  <a:lnTo>
                    <a:pt x="248412" y="1039368"/>
                  </a:lnTo>
                  <a:lnTo>
                    <a:pt x="202691" y="1056132"/>
                  </a:lnTo>
                  <a:lnTo>
                    <a:pt x="153924" y="1071372"/>
                  </a:lnTo>
                  <a:lnTo>
                    <a:pt x="105155" y="1085088"/>
                  </a:lnTo>
                  <a:lnTo>
                    <a:pt x="53339" y="1097280"/>
                  </a:lnTo>
                  <a:lnTo>
                    <a:pt x="0" y="1109472"/>
                  </a:lnTo>
                </a:path>
              </a:pathLst>
            </a:custGeom>
            <a:ln w="369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46497" y="3549904"/>
              <a:ext cx="0" cy="1478280"/>
            </a:xfrm>
            <a:custGeom>
              <a:avLst/>
              <a:gdLst/>
              <a:ahLst/>
              <a:cxnLst/>
              <a:rect l="l" t="t" r="r" b="b"/>
              <a:pathLst>
                <a:path h="1478279">
                  <a:moveTo>
                    <a:pt x="0" y="0"/>
                  </a:moveTo>
                  <a:lnTo>
                    <a:pt x="0" y="1478280"/>
                  </a:lnTo>
                </a:path>
              </a:pathLst>
            </a:custGeom>
            <a:ln w="863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633848" y="4843779"/>
              <a:ext cx="574675" cy="0"/>
            </a:xfrm>
            <a:custGeom>
              <a:avLst/>
              <a:gdLst/>
              <a:ahLst/>
              <a:cxnLst/>
              <a:rect l="l" t="t" r="r" b="b"/>
              <a:pathLst>
                <a:path w="574675">
                  <a:moveTo>
                    <a:pt x="0" y="0"/>
                  </a:moveTo>
                  <a:lnTo>
                    <a:pt x="574548" y="0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97273" y="4822443"/>
              <a:ext cx="649605" cy="43180"/>
            </a:xfrm>
            <a:custGeom>
              <a:avLst/>
              <a:gdLst/>
              <a:ahLst/>
              <a:cxnLst/>
              <a:rect l="l" t="t" r="r" b="b"/>
              <a:pathLst>
                <a:path w="649604" h="43179">
                  <a:moveTo>
                    <a:pt x="41148" y="0"/>
                  </a:moveTo>
                  <a:lnTo>
                    <a:pt x="0" y="21336"/>
                  </a:lnTo>
                  <a:lnTo>
                    <a:pt x="41148" y="42672"/>
                  </a:lnTo>
                  <a:lnTo>
                    <a:pt x="41148" y="0"/>
                  </a:lnTo>
                  <a:close/>
                </a:path>
                <a:path w="649604" h="43179">
                  <a:moveTo>
                    <a:pt x="649224" y="21336"/>
                  </a:moveTo>
                  <a:lnTo>
                    <a:pt x="606552" y="0"/>
                  </a:lnTo>
                  <a:lnTo>
                    <a:pt x="606552" y="42672"/>
                  </a:lnTo>
                  <a:lnTo>
                    <a:pt x="649224" y="213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472938" y="4851019"/>
            <a:ext cx="84137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b="1" spc="-5" dirty="0">
                <a:latin typeface="Arial"/>
                <a:cs typeface="Arial"/>
              </a:rPr>
              <a:t>Desc</a:t>
            </a:r>
            <a:r>
              <a:rPr sz="800" b="1" dirty="0">
                <a:latin typeface="Arial"/>
                <a:cs typeface="Arial"/>
              </a:rPr>
              <a:t>oordin</a:t>
            </a:r>
            <a:r>
              <a:rPr sz="800" b="1" spc="5" dirty="0">
                <a:latin typeface="Arial"/>
                <a:cs typeface="Arial"/>
              </a:rPr>
              <a:t>a</a:t>
            </a:r>
            <a:r>
              <a:rPr sz="800" b="1" spc="-5" dirty="0">
                <a:latin typeface="Arial"/>
                <a:cs typeface="Arial"/>
              </a:rPr>
              <a:t>c</a:t>
            </a:r>
            <a:r>
              <a:rPr sz="800" b="1" dirty="0">
                <a:latin typeface="Arial"/>
                <a:cs typeface="Arial"/>
              </a:rPr>
              <a:t>ión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56759" y="4874133"/>
            <a:ext cx="83058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238760">
              <a:lnSpc>
                <a:spcPct val="100000"/>
              </a:lnSpc>
              <a:spcBef>
                <a:spcPts val="100"/>
              </a:spcBef>
            </a:pPr>
            <a:r>
              <a:rPr sz="800" b="1" spc="-5" dirty="0">
                <a:latin typeface="Arial"/>
                <a:cs typeface="Arial"/>
              </a:rPr>
              <a:t>Riesgo </a:t>
            </a:r>
            <a:r>
              <a:rPr sz="800" b="1" dirty="0">
                <a:latin typeface="Arial"/>
                <a:cs typeface="Arial"/>
              </a:rPr>
              <a:t> de</a:t>
            </a:r>
            <a:r>
              <a:rPr sz="800" b="1" spc="-10" dirty="0">
                <a:latin typeface="Arial"/>
                <a:cs typeface="Arial"/>
              </a:rPr>
              <a:t>s</a:t>
            </a:r>
            <a:r>
              <a:rPr sz="800" b="1" spc="-5" dirty="0">
                <a:latin typeface="Arial"/>
                <a:cs typeface="Arial"/>
              </a:rPr>
              <a:t>c</a:t>
            </a:r>
            <a:r>
              <a:rPr sz="800" b="1" dirty="0">
                <a:latin typeface="Arial"/>
                <a:cs typeface="Arial"/>
              </a:rPr>
              <a:t>oordina</a:t>
            </a:r>
            <a:r>
              <a:rPr sz="800" b="1" spc="5" dirty="0">
                <a:latin typeface="Arial"/>
                <a:cs typeface="Arial"/>
              </a:rPr>
              <a:t>c</a:t>
            </a:r>
            <a:r>
              <a:rPr sz="800" b="1" dirty="0">
                <a:latin typeface="Arial"/>
                <a:cs typeface="Arial"/>
              </a:rPr>
              <a:t>ión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17119"/>
            <a:ext cx="7373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dirty="0"/>
              <a:t>relés</a:t>
            </a:r>
            <a:r>
              <a:rPr sz="2400" spc="-3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sobreintensidad</a:t>
            </a:r>
            <a:r>
              <a:rPr sz="2400" spc="-175" dirty="0"/>
              <a:t> </a:t>
            </a:r>
            <a:r>
              <a:rPr sz="2400" spc="-5" dirty="0"/>
              <a:t>VI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6027102" y="1635251"/>
            <a:ext cx="2249805" cy="4347845"/>
            <a:chOff x="6027102" y="1635251"/>
            <a:chExt cx="2249805" cy="4347845"/>
          </a:xfrm>
        </p:grpSpPr>
        <p:sp>
          <p:nvSpPr>
            <p:cNvPr id="4" name="object 4"/>
            <p:cNvSpPr/>
            <p:nvPr/>
          </p:nvSpPr>
          <p:spPr>
            <a:xfrm>
              <a:off x="6913626" y="1637156"/>
              <a:ext cx="388620" cy="646430"/>
            </a:xfrm>
            <a:custGeom>
              <a:avLst/>
              <a:gdLst/>
              <a:ahLst/>
              <a:cxnLst/>
              <a:rect l="l" t="t" r="r" b="b"/>
              <a:pathLst>
                <a:path w="388620" h="646430">
                  <a:moveTo>
                    <a:pt x="0" y="184403"/>
                  </a:moveTo>
                  <a:lnTo>
                    <a:pt x="10668" y="128015"/>
                  </a:lnTo>
                  <a:lnTo>
                    <a:pt x="38100" y="76200"/>
                  </a:lnTo>
                  <a:lnTo>
                    <a:pt x="80772" y="35051"/>
                  </a:lnTo>
                  <a:lnTo>
                    <a:pt x="135635" y="9143"/>
                  </a:lnTo>
                  <a:lnTo>
                    <a:pt x="195072" y="0"/>
                  </a:lnTo>
                  <a:lnTo>
                    <a:pt x="225551" y="1523"/>
                  </a:lnTo>
                  <a:lnTo>
                    <a:pt x="283464" y="19812"/>
                  </a:lnTo>
                  <a:lnTo>
                    <a:pt x="332231" y="53339"/>
                  </a:lnTo>
                  <a:lnTo>
                    <a:pt x="368807" y="100583"/>
                  </a:lnTo>
                  <a:lnTo>
                    <a:pt x="388620" y="155447"/>
                  </a:lnTo>
                  <a:lnTo>
                    <a:pt x="388620" y="213359"/>
                  </a:lnTo>
                  <a:lnTo>
                    <a:pt x="368807" y="268223"/>
                  </a:lnTo>
                  <a:lnTo>
                    <a:pt x="332231" y="315467"/>
                  </a:lnTo>
                  <a:lnTo>
                    <a:pt x="283464" y="348995"/>
                  </a:lnTo>
                  <a:lnTo>
                    <a:pt x="225551" y="367283"/>
                  </a:lnTo>
                  <a:lnTo>
                    <a:pt x="195072" y="368807"/>
                  </a:lnTo>
                  <a:lnTo>
                    <a:pt x="164592" y="367283"/>
                  </a:lnTo>
                  <a:lnTo>
                    <a:pt x="106679" y="348995"/>
                  </a:lnTo>
                  <a:lnTo>
                    <a:pt x="57912" y="315467"/>
                  </a:lnTo>
                  <a:lnTo>
                    <a:pt x="22859" y="268223"/>
                  </a:lnTo>
                  <a:lnTo>
                    <a:pt x="3048" y="213359"/>
                  </a:lnTo>
                  <a:lnTo>
                    <a:pt x="0" y="184403"/>
                  </a:lnTo>
                </a:path>
                <a:path w="388620" h="646430">
                  <a:moveTo>
                    <a:pt x="0" y="461771"/>
                  </a:moveTo>
                  <a:lnTo>
                    <a:pt x="10668" y="405383"/>
                  </a:lnTo>
                  <a:lnTo>
                    <a:pt x="38100" y="353567"/>
                  </a:lnTo>
                  <a:lnTo>
                    <a:pt x="80772" y="312419"/>
                  </a:lnTo>
                  <a:lnTo>
                    <a:pt x="135635" y="286512"/>
                  </a:lnTo>
                  <a:lnTo>
                    <a:pt x="195072" y="277367"/>
                  </a:lnTo>
                  <a:lnTo>
                    <a:pt x="225551" y="278891"/>
                  </a:lnTo>
                  <a:lnTo>
                    <a:pt x="283464" y="297179"/>
                  </a:lnTo>
                  <a:lnTo>
                    <a:pt x="332231" y="330707"/>
                  </a:lnTo>
                  <a:lnTo>
                    <a:pt x="368807" y="377951"/>
                  </a:lnTo>
                  <a:lnTo>
                    <a:pt x="388620" y="432815"/>
                  </a:lnTo>
                  <a:lnTo>
                    <a:pt x="388620" y="490727"/>
                  </a:lnTo>
                  <a:lnTo>
                    <a:pt x="368807" y="545591"/>
                  </a:lnTo>
                  <a:lnTo>
                    <a:pt x="332231" y="592835"/>
                  </a:lnTo>
                  <a:lnTo>
                    <a:pt x="283464" y="626363"/>
                  </a:lnTo>
                  <a:lnTo>
                    <a:pt x="225551" y="644651"/>
                  </a:lnTo>
                  <a:lnTo>
                    <a:pt x="195072" y="646176"/>
                  </a:lnTo>
                  <a:lnTo>
                    <a:pt x="164592" y="644651"/>
                  </a:lnTo>
                  <a:lnTo>
                    <a:pt x="106679" y="626363"/>
                  </a:lnTo>
                  <a:lnTo>
                    <a:pt x="57912" y="592835"/>
                  </a:lnTo>
                  <a:lnTo>
                    <a:pt x="22859" y="545591"/>
                  </a:lnTo>
                  <a:lnTo>
                    <a:pt x="3048" y="490727"/>
                  </a:lnTo>
                  <a:lnTo>
                    <a:pt x="0" y="461771"/>
                  </a:lnTo>
                </a:path>
              </a:pathLst>
            </a:custGeom>
            <a:ln w="3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8698" y="2283332"/>
              <a:ext cx="0" cy="1109980"/>
            </a:xfrm>
            <a:custGeom>
              <a:avLst/>
              <a:gdLst/>
              <a:ahLst/>
              <a:cxnLst/>
              <a:rect l="l" t="t" r="r" b="b"/>
              <a:pathLst>
                <a:path h="1109979">
                  <a:moveTo>
                    <a:pt x="0" y="0"/>
                  </a:moveTo>
                  <a:lnTo>
                    <a:pt x="0" y="140207"/>
                  </a:lnTo>
                </a:path>
                <a:path h="1109979">
                  <a:moveTo>
                    <a:pt x="0" y="324612"/>
                  </a:moveTo>
                  <a:lnTo>
                    <a:pt x="0" y="1109471"/>
                  </a:lnTo>
                </a:path>
              </a:pathLst>
            </a:custGeom>
            <a:ln w="3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28994" y="3392804"/>
              <a:ext cx="1359535" cy="0"/>
            </a:xfrm>
            <a:custGeom>
              <a:avLst/>
              <a:gdLst/>
              <a:ahLst/>
              <a:cxnLst/>
              <a:rect l="l" t="t" r="r" b="b"/>
              <a:pathLst>
                <a:path w="1359534">
                  <a:moveTo>
                    <a:pt x="0" y="0"/>
                  </a:moveTo>
                  <a:lnTo>
                    <a:pt x="1359407" y="0"/>
                  </a:lnTo>
                </a:path>
              </a:pathLst>
            </a:custGeom>
            <a:ln w="234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22542" y="3392804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4">
                  <a:moveTo>
                    <a:pt x="0" y="0"/>
                  </a:moveTo>
                  <a:lnTo>
                    <a:pt x="0" y="138684"/>
                  </a:lnTo>
                </a:path>
              </a:pathLst>
            </a:custGeom>
            <a:ln w="3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525006" y="3531488"/>
              <a:ext cx="195580" cy="186055"/>
            </a:xfrm>
            <a:custGeom>
              <a:avLst/>
              <a:gdLst/>
              <a:ahLst/>
              <a:cxnLst/>
              <a:rect l="l" t="t" r="r" b="b"/>
              <a:pathLst>
                <a:path w="195579" h="186054">
                  <a:moveTo>
                    <a:pt x="0" y="185928"/>
                  </a:moveTo>
                  <a:lnTo>
                    <a:pt x="195072" y="185928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185928"/>
                  </a:lnTo>
                  <a:close/>
                </a:path>
              </a:pathLst>
            </a:custGeom>
            <a:ln w="37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22542" y="3392804"/>
              <a:ext cx="0" cy="1109980"/>
            </a:xfrm>
            <a:custGeom>
              <a:avLst/>
              <a:gdLst/>
              <a:ahLst/>
              <a:cxnLst/>
              <a:rect l="l" t="t" r="r" b="b"/>
              <a:pathLst>
                <a:path h="1109979">
                  <a:moveTo>
                    <a:pt x="0" y="324612"/>
                  </a:moveTo>
                  <a:lnTo>
                    <a:pt x="0" y="1109472"/>
                  </a:lnTo>
                </a:path>
                <a:path h="1109979">
                  <a:moveTo>
                    <a:pt x="0" y="0"/>
                  </a:moveTo>
                  <a:lnTo>
                    <a:pt x="0" y="138684"/>
                  </a:lnTo>
                </a:path>
              </a:pathLst>
            </a:custGeom>
            <a:ln w="3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25006" y="3531488"/>
              <a:ext cx="195580" cy="186055"/>
            </a:xfrm>
            <a:custGeom>
              <a:avLst/>
              <a:gdLst/>
              <a:ahLst/>
              <a:cxnLst/>
              <a:rect l="l" t="t" r="r" b="b"/>
              <a:pathLst>
                <a:path w="195579" h="186054">
                  <a:moveTo>
                    <a:pt x="0" y="185928"/>
                  </a:moveTo>
                  <a:lnTo>
                    <a:pt x="195072" y="185928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185928"/>
                  </a:lnTo>
                  <a:close/>
                </a:path>
              </a:pathLst>
            </a:custGeom>
            <a:ln w="37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108698" y="3392804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4">
                  <a:moveTo>
                    <a:pt x="0" y="0"/>
                  </a:moveTo>
                  <a:lnTo>
                    <a:pt x="0" y="138684"/>
                  </a:lnTo>
                </a:path>
              </a:pathLst>
            </a:custGeom>
            <a:ln w="3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11162" y="3531488"/>
              <a:ext cx="195580" cy="186055"/>
            </a:xfrm>
            <a:custGeom>
              <a:avLst/>
              <a:gdLst/>
              <a:ahLst/>
              <a:cxnLst/>
              <a:rect l="l" t="t" r="r" b="b"/>
              <a:pathLst>
                <a:path w="195579" h="186054">
                  <a:moveTo>
                    <a:pt x="0" y="185928"/>
                  </a:moveTo>
                  <a:lnTo>
                    <a:pt x="195072" y="185928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185928"/>
                  </a:lnTo>
                  <a:close/>
                </a:path>
              </a:pathLst>
            </a:custGeom>
            <a:ln w="37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108698" y="3392804"/>
              <a:ext cx="0" cy="554990"/>
            </a:xfrm>
            <a:custGeom>
              <a:avLst/>
              <a:gdLst/>
              <a:ahLst/>
              <a:cxnLst/>
              <a:rect l="l" t="t" r="r" b="b"/>
              <a:pathLst>
                <a:path h="554989">
                  <a:moveTo>
                    <a:pt x="0" y="324612"/>
                  </a:moveTo>
                  <a:lnTo>
                    <a:pt x="0" y="554736"/>
                  </a:lnTo>
                </a:path>
                <a:path h="554989">
                  <a:moveTo>
                    <a:pt x="0" y="0"/>
                  </a:moveTo>
                  <a:lnTo>
                    <a:pt x="0" y="138684"/>
                  </a:lnTo>
                </a:path>
              </a:pathLst>
            </a:custGeom>
            <a:ln w="3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011162" y="3531488"/>
              <a:ext cx="195580" cy="186055"/>
            </a:xfrm>
            <a:custGeom>
              <a:avLst/>
              <a:gdLst/>
              <a:ahLst/>
              <a:cxnLst/>
              <a:rect l="l" t="t" r="r" b="b"/>
              <a:pathLst>
                <a:path w="195579" h="186054">
                  <a:moveTo>
                    <a:pt x="0" y="185928"/>
                  </a:moveTo>
                  <a:lnTo>
                    <a:pt x="195072" y="185928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185928"/>
                  </a:lnTo>
                  <a:close/>
                </a:path>
              </a:pathLst>
            </a:custGeom>
            <a:ln w="37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594854" y="3392804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4">
                  <a:moveTo>
                    <a:pt x="0" y="0"/>
                  </a:moveTo>
                  <a:lnTo>
                    <a:pt x="0" y="138684"/>
                  </a:lnTo>
                </a:path>
              </a:pathLst>
            </a:custGeom>
            <a:ln w="3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497318" y="3531488"/>
              <a:ext cx="195580" cy="186055"/>
            </a:xfrm>
            <a:custGeom>
              <a:avLst/>
              <a:gdLst/>
              <a:ahLst/>
              <a:cxnLst/>
              <a:rect l="l" t="t" r="r" b="b"/>
              <a:pathLst>
                <a:path w="195579" h="186054">
                  <a:moveTo>
                    <a:pt x="0" y="185928"/>
                  </a:moveTo>
                  <a:lnTo>
                    <a:pt x="195072" y="185928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185928"/>
                  </a:lnTo>
                  <a:close/>
                </a:path>
              </a:pathLst>
            </a:custGeom>
            <a:ln w="37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594854" y="3392804"/>
              <a:ext cx="0" cy="554990"/>
            </a:xfrm>
            <a:custGeom>
              <a:avLst/>
              <a:gdLst/>
              <a:ahLst/>
              <a:cxnLst/>
              <a:rect l="l" t="t" r="r" b="b"/>
              <a:pathLst>
                <a:path h="554989">
                  <a:moveTo>
                    <a:pt x="0" y="324612"/>
                  </a:moveTo>
                  <a:lnTo>
                    <a:pt x="0" y="554736"/>
                  </a:lnTo>
                </a:path>
                <a:path h="554989">
                  <a:moveTo>
                    <a:pt x="0" y="0"/>
                  </a:moveTo>
                  <a:lnTo>
                    <a:pt x="0" y="138684"/>
                  </a:lnTo>
                </a:path>
              </a:pathLst>
            </a:custGeom>
            <a:ln w="3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497318" y="3531488"/>
              <a:ext cx="195580" cy="186055"/>
            </a:xfrm>
            <a:custGeom>
              <a:avLst/>
              <a:gdLst/>
              <a:ahLst/>
              <a:cxnLst/>
              <a:rect l="l" t="t" r="r" b="b"/>
              <a:pathLst>
                <a:path w="195579" h="186054">
                  <a:moveTo>
                    <a:pt x="0" y="185928"/>
                  </a:moveTo>
                  <a:lnTo>
                    <a:pt x="195072" y="185928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185928"/>
                  </a:lnTo>
                  <a:close/>
                </a:path>
              </a:pathLst>
            </a:custGeom>
            <a:ln w="37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038850" y="4502276"/>
              <a:ext cx="1361440" cy="0"/>
            </a:xfrm>
            <a:custGeom>
              <a:avLst/>
              <a:gdLst/>
              <a:ahLst/>
              <a:cxnLst/>
              <a:rect l="l" t="t" r="r" b="b"/>
              <a:pathLst>
                <a:path w="1361440">
                  <a:moveTo>
                    <a:pt x="0" y="0"/>
                  </a:moveTo>
                  <a:lnTo>
                    <a:pt x="1360931" y="0"/>
                  </a:lnTo>
                </a:path>
              </a:pathLst>
            </a:custGeom>
            <a:ln w="234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011162" y="2838068"/>
              <a:ext cx="97790" cy="370840"/>
            </a:xfrm>
            <a:custGeom>
              <a:avLst/>
              <a:gdLst/>
              <a:ahLst/>
              <a:cxnLst/>
              <a:rect l="l" t="t" r="r" b="b"/>
              <a:pathLst>
                <a:path w="97790" h="370839">
                  <a:moveTo>
                    <a:pt x="97536" y="0"/>
                  </a:moveTo>
                  <a:lnTo>
                    <a:pt x="56388" y="10667"/>
                  </a:lnTo>
                  <a:lnTo>
                    <a:pt x="22860" y="35051"/>
                  </a:lnTo>
                  <a:lnTo>
                    <a:pt x="3048" y="73151"/>
                  </a:lnTo>
                  <a:lnTo>
                    <a:pt x="0" y="92963"/>
                  </a:lnTo>
                  <a:lnTo>
                    <a:pt x="3048" y="112775"/>
                  </a:lnTo>
                  <a:lnTo>
                    <a:pt x="22860" y="150875"/>
                  </a:lnTo>
                  <a:lnTo>
                    <a:pt x="56388" y="176783"/>
                  </a:lnTo>
                  <a:lnTo>
                    <a:pt x="97536" y="184403"/>
                  </a:lnTo>
                  <a:lnTo>
                    <a:pt x="76200" y="187451"/>
                  </a:lnTo>
                  <a:lnTo>
                    <a:pt x="38100" y="205739"/>
                  </a:lnTo>
                  <a:lnTo>
                    <a:pt x="10668" y="237743"/>
                  </a:lnTo>
                  <a:lnTo>
                    <a:pt x="0" y="277367"/>
                  </a:lnTo>
                  <a:lnTo>
                    <a:pt x="3048" y="298703"/>
                  </a:lnTo>
                  <a:lnTo>
                    <a:pt x="22860" y="335279"/>
                  </a:lnTo>
                  <a:lnTo>
                    <a:pt x="56388" y="361188"/>
                  </a:lnTo>
                  <a:lnTo>
                    <a:pt x="76200" y="367283"/>
                  </a:lnTo>
                  <a:lnTo>
                    <a:pt x="97536" y="370331"/>
                  </a:lnTo>
                </a:path>
              </a:pathLst>
            </a:custGeom>
            <a:ln w="38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108698" y="2838068"/>
              <a:ext cx="486409" cy="370840"/>
            </a:xfrm>
            <a:custGeom>
              <a:avLst/>
              <a:gdLst/>
              <a:ahLst/>
              <a:cxnLst/>
              <a:rect l="l" t="t" r="r" b="b"/>
              <a:pathLst>
                <a:path w="486409" h="370839">
                  <a:moveTo>
                    <a:pt x="486155" y="184403"/>
                  </a:moveTo>
                  <a:lnTo>
                    <a:pt x="0" y="184403"/>
                  </a:lnTo>
                </a:path>
                <a:path w="486409" h="370839">
                  <a:moveTo>
                    <a:pt x="97535" y="370331"/>
                  </a:moveTo>
                  <a:lnTo>
                    <a:pt x="0" y="370331"/>
                  </a:lnTo>
                </a:path>
                <a:path w="486409" h="370839">
                  <a:moveTo>
                    <a:pt x="97535" y="0"/>
                  </a:moveTo>
                  <a:lnTo>
                    <a:pt x="0" y="0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525006" y="4040504"/>
              <a:ext cx="97790" cy="368935"/>
            </a:xfrm>
            <a:custGeom>
              <a:avLst/>
              <a:gdLst/>
              <a:ahLst/>
              <a:cxnLst/>
              <a:rect l="l" t="t" r="r" b="b"/>
              <a:pathLst>
                <a:path w="97790" h="368935">
                  <a:moveTo>
                    <a:pt x="97536" y="0"/>
                  </a:moveTo>
                  <a:lnTo>
                    <a:pt x="56388" y="9144"/>
                  </a:lnTo>
                  <a:lnTo>
                    <a:pt x="22860" y="35052"/>
                  </a:lnTo>
                  <a:lnTo>
                    <a:pt x="3048" y="71628"/>
                  </a:lnTo>
                  <a:lnTo>
                    <a:pt x="0" y="91440"/>
                  </a:lnTo>
                  <a:lnTo>
                    <a:pt x="3048" y="112776"/>
                  </a:lnTo>
                  <a:lnTo>
                    <a:pt x="22860" y="149352"/>
                  </a:lnTo>
                  <a:lnTo>
                    <a:pt x="56388" y="175260"/>
                  </a:lnTo>
                  <a:lnTo>
                    <a:pt x="97536" y="184404"/>
                  </a:lnTo>
                  <a:lnTo>
                    <a:pt x="76200" y="185928"/>
                  </a:lnTo>
                  <a:lnTo>
                    <a:pt x="38100" y="205740"/>
                  </a:lnTo>
                  <a:lnTo>
                    <a:pt x="10668" y="237744"/>
                  </a:lnTo>
                  <a:lnTo>
                    <a:pt x="0" y="275844"/>
                  </a:lnTo>
                  <a:lnTo>
                    <a:pt x="3048" y="297180"/>
                  </a:lnTo>
                  <a:lnTo>
                    <a:pt x="22860" y="333756"/>
                  </a:lnTo>
                  <a:lnTo>
                    <a:pt x="56388" y="359664"/>
                  </a:lnTo>
                  <a:lnTo>
                    <a:pt x="76200" y="367284"/>
                  </a:lnTo>
                  <a:lnTo>
                    <a:pt x="97536" y="368808"/>
                  </a:lnTo>
                </a:path>
              </a:pathLst>
            </a:custGeom>
            <a:ln w="38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622542" y="4040504"/>
              <a:ext cx="291465" cy="368935"/>
            </a:xfrm>
            <a:custGeom>
              <a:avLst/>
              <a:gdLst/>
              <a:ahLst/>
              <a:cxnLst/>
              <a:rect l="l" t="t" r="r" b="b"/>
              <a:pathLst>
                <a:path w="291465" h="368935">
                  <a:moveTo>
                    <a:pt x="291083" y="184404"/>
                  </a:moveTo>
                  <a:lnTo>
                    <a:pt x="0" y="184404"/>
                  </a:lnTo>
                </a:path>
                <a:path w="291465" h="368935">
                  <a:moveTo>
                    <a:pt x="97535" y="368808"/>
                  </a:moveTo>
                  <a:lnTo>
                    <a:pt x="0" y="368808"/>
                  </a:lnTo>
                </a:path>
                <a:path w="291465" h="368935">
                  <a:moveTo>
                    <a:pt x="97535" y="0"/>
                  </a:moveTo>
                  <a:lnTo>
                    <a:pt x="0" y="0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011162" y="2423540"/>
              <a:ext cx="195580" cy="184785"/>
            </a:xfrm>
            <a:custGeom>
              <a:avLst/>
              <a:gdLst/>
              <a:ahLst/>
              <a:cxnLst/>
              <a:rect l="l" t="t" r="r" b="b"/>
              <a:pathLst>
                <a:path w="195579" h="184785">
                  <a:moveTo>
                    <a:pt x="0" y="184403"/>
                  </a:moveTo>
                  <a:lnTo>
                    <a:pt x="195072" y="184403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184403"/>
                  </a:lnTo>
                  <a:close/>
                </a:path>
              </a:pathLst>
            </a:custGeom>
            <a:ln w="3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331458" y="4517516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4">
                  <a:moveTo>
                    <a:pt x="0" y="0"/>
                  </a:moveTo>
                  <a:lnTo>
                    <a:pt x="0" y="138683"/>
                  </a:lnTo>
                </a:path>
              </a:pathLst>
            </a:custGeom>
            <a:ln w="3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233922" y="4656200"/>
              <a:ext cx="195580" cy="184785"/>
            </a:xfrm>
            <a:custGeom>
              <a:avLst/>
              <a:gdLst/>
              <a:ahLst/>
              <a:cxnLst/>
              <a:rect l="l" t="t" r="r" b="b"/>
              <a:pathLst>
                <a:path w="195579" h="184785">
                  <a:moveTo>
                    <a:pt x="0" y="184404"/>
                  </a:moveTo>
                  <a:lnTo>
                    <a:pt x="195072" y="184404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184404"/>
                  </a:lnTo>
                  <a:close/>
                </a:path>
              </a:pathLst>
            </a:custGeom>
            <a:ln w="3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331458" y="4517516"/>
              <a:ext cx="0" cy="1463040"/>
            </a:xfrm>
            <a:custGeom>
              <a:avLst/>
              <a:gdLst/>
              <a:ahLst/>
              <a:cxnLst/>
              <a:rect l="l" t="t" r="r" b="b"/>
              <a:pathLst>
                <a:path h="1463039">
                  <a:moveTo>
                    <a:pt x="0" y="323087"/>
                  </a:moveTo>
                  <a:lnTo>
                    <a:pt x="0" y="1462938"/>
                  </a:lnTo>
                </a:path>
                <a:path h="1463039">
                  <a:moveTo>
                    <a:pt x="0" y="0"/>
                  </a:moveTo>
                  <a:lnTo>
                    <a:pt x="0" y="138683"/>
                  </a:lnTo>
                </a:path>
              </a:pathLst>
            </a:custGeom>
            <a:ln w="3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233922" y="4656200"/>
              <a:ext cx="195580" cy="184785"/>
            </a:xfrm>
            <a:custGeom>
              <a:avLst/>
              <a:gdLst/>
              <a:ahLst/>
              <a:cxnLst/>
              <a:rect l="l" t="t" r="r" b="b"/>
              <a:pathLst>
                <a:path w="195579" h="184785">
                  <a:moveTo>
                    <a:pt x="0" y="184404"/>
                  </a:moveTo>
                  <a:lnTo>
                    <a:pt x="195072" y="184404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184404"/>
                  </a:lnTo>
                  <a:close/>
                </a:path>
              </a:pathLst>
            </a:custGeom>
            <a:ln w="3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817614" y="4517516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4">
                  <a:moveTo>
                    <a:pt x="0" y="0"/>
                  </a:moveTo>
                  <a:lnTo>
                    <a:pt x="0" y="138683"/>
                  </a:lnTo>
                </a:path>
              </a:pathLst>
            </a:custGeom>
            <a:ln w="3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720078" y="4656200"/>
              <a:ext cx="193675" cy="184785"/>
            </a:xfrm>
            <a:custGeom>
              <a:avLst/>
              <a:gdLst/>
              <a:ahLst/>
              <a:cxnLst/>
              <a:rect l="l" t="t" r="r" b="b"/>
              <a:pathLst>
                <a:path w="193675" h="184785">
                  <a:moveTo>
                    <a:pt x="0" y="184404"/>
                  </a:moveTo>
                  <a:lnTo>
                    <a:pt x="193535" y="184404"/>
                  </a:lnTo>
                  <a:lnTo>
                    <a:pt x="193535" y="0"/>
                  </a:lnTo>
                  <a:lnTo>
                    <a:pt x="0" y="0"/>
                  </a:lnTo>
                  <a:lnTo>
                    <a:pt x="0" y="184404"/>
                  </a:lnTo>
                  <a:close/>
                </a:path>
              </a:pathLst>
            </a:custGeom>
            <a:ln w="37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817614" y="4517516"/>
              <a:ext cx="0" cy="539750"/>
            </a:xfrm>
            <a:custGeom>
              <a:avLst/>
              <a:gdLst/>
              <a:ahLst/>
              <a:cxnLst/>
              <a:rect l="l" t="t" r="r" b="b"/>
              <a:pathLst>
                <a:path h="539750">
                  <a:moveTo>
                    <a:pt x="0" y="323087"/>
                  </a:moveTo>
                  <a:lnTo>
                    <a:pt x="0" y="539368"/>
                  </a:lnTo>
                </a:path>
                <a:path h="539750">
                  <a:moveTo>
                    <a:pt x="0" y="0"/>
                  </a:moveTo>
                  <a:lnTo>
                    <a:pt x="0" y="138683"/>
                  </a:lnTo>
                </a:path>
              </a:pathLst>
            </a:custGeom>
            <a:ln w="3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720078" y="4656200"/>
              <a:ext cx="193675" cy="184785"/>
            </a:xfrm>
            <a:custGeom>
              <a:avLst/>
              <a:gdLst/>
              <a:ahLst/>
              <a:cxnLst/>
              <a:rect l="l" t="t" r="r" b="b"/>
              <a:pathLst>
                <a:path w="193675" h="184785">
                  <a:moveTo>
                    <a:pt x="0" y="184404"/>
                  </a:moveTo>
                  <a:lnTo>
                    <a:pt x="193535" y="184404"/>
                  </a:lnTo>
                  <a:lnTo>
                    <a:pt x="193535" y="0"/>
                  </a:lnTo>
                  <a:lnTo>
                    <a:pt x="0" y="0"/>
                  </a:lnTo>
                  <a:lnTo>
                    <a:pt x="0" y="184404"/>
                  </a:lnTo>
                  <a:close/>
                </a:path>
              </a:pathLst>
            </a:custGeom>
            <a:ln w="37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302246" y="4517516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4">
                  <a:moveTo>
                    <a:pt x="0" y="0"/>
                  </a:moveTo>
                  <a:lnTo>
                    <a:pt x="0" y="138683"/>
                  </a:lnTo>
                </a:path>
              </a:pathLst>
            </a:custGeom>
            <a:ln w="3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06234" y="4656200"/>
              <a:ext cx="193675" cy="184785"/>
            </a:xfrm>
            <a:custGeom>
              <a:avLst/>
              <a:gdLst/>
              <a:ahLst/>
              <a:cxnLst/>
              <a:rect l="l" t="t" r="r" b="b"/>
              <a:pathLst>
                <a:path w="193675" h="184785">
                  <a:moveTo>
                    <a:pt x="0" y="184404"/>
                  </a:moveTo>
                  <a:lnTo>
                    <a:pt x="193535" y="184404"/>
                  </a:lnTo>
                  <a:lnTo>
                    <a:pt x="193535" y="0"/>
                  </a:lnTo>
                  <a:lnTo>
                    <a:pt x="0" y="0"/>
                  </a:lnTo>
                  <a:lnTo>
                    <a:pt x="0" y="184404"/>
                  </a:lnTo>
                  <a:close/>
                </a:path>
              </a:pathLst>
            </a:custGeom>
            <a:ln w="37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302246" y="4517516"/>
              <a:ext cx="0" cy="539750"/>
            </a:xfrm>
            <a:custGeom>
              <a:avLst/>
              <a:gdLst/>
              <a:ahLst/>
              <a:cxnLst/>
              <a:rect l="l" t="t" r="r" b="b"/>
              <a:pathLst>
                <a:path h="539750">
                  <a:moveTo>
                    <a:pt x="0" y="323087"/>
                  </a:moveTo>
                  <a:lnTo>
                    <a:pt x="0" y="539368"/>
                  </a:lnTo>
                </a:path>
                <a:path h="539750">
                  <a:moveTo>
                    <a:pt x="0" y="0"/>
                  </a:moveTo>
                  <a:lnTo>
                    <a:pt x="0" y="138683"/>
                  </a:lnTo>
                </a:path>
              </a:pathLst>
            </a:custGeom>
            <a:ln w="3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206234" y="4656200"/>
              <a:ext cx="193675" cy="184785"/>
            </a:xfrm>
            <a:custGeom>
              <a:avLst/>
              <a:gdLst/>
              <a:ahLst/>
              <a:cxnLst/>
              <a:rect l="l" t="t" r="r" b="b"/>
              <a:pathLst>
                <a:path w="193675" h="184785">
                  <a:moveTo>
                    <a:pt x="0" y="184404"/>
                  </a:moveTo>
                  <a:lnTo>
                    <a:pt x="193535" y="184404"/>
                  </a:lnTo>
                  <a:lnTo>
                    <a:pt x="193535" y="0"/>
                  </a:lnTo>
                  <a:lnTo>
                    <a:pt x="0" y="0"/>
                  </a:lnTo>
                  <a:lnTo>
                    <a:pt x="0" y="184404"/>
                  </a:lnTo>
                  <a:close/>
                </a:path>
              </a:pathLst>
            </a:custGeom>
            <a:ln w="37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497318" y="2838081"/>
              <a:ext cx="777240" cy="370840"/>
            </a:xfrm>
            <a:custGeom>
              <a:avLst/>
              <a:gdLst/>
              <a:ahLst/>
              <a:cxnLst/>
              <a:rect l="l" t="t" r="r" b="b"/>
              <a:pathLst>
                <a:path w="777240" h="370839">
                  <a:moveTo>
                    <a:pt x="0" y="370319"/>
                  </a:moveTo>
                  <a:lnTo>
                    <a:pt x="777227" y="370319"/>
                  </a:lnTo>
                  <a:lnTo>
                    <a:pt x="777227" y="0"/>
                  </a:lnTo>
                  <a:lnTo>
                    <a:pt x="0" y="0"/>
                  </a:lnTo>
                  <a:lnTo>
                    <a:pt x="0" y="370319"/>
                  </a:lnTo>
                  <a:close/>
                </a:path>
              </a:pathLst>
            </a:custGeom>
            <a:ln w="3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594854" y="2885312"/>
              <a:ext cx="632460" cy="276225"/>
            </a:xfrm>
            <a:custGeom>
              <a:avLst/>
              <a:gdLst/>
              <a:ahLst/>
              <a:cxnLst/>
              <a:rect l="l" t="t" r="r" b="b"/>
              <a:pathLst>
                <a:path w="632459" h="276225">
                  <a:moveTo>
                    <a:pt x="0" y="137160"/>
                  </a:moveTo>
                  <a:lnTo>
                    <a:pt x="10668" y="88391"/>
                  </a:lnTo>
                  <a:lnTo>
                    <a:pt x="38100" y="45720"/>
                  </a:lnTo>
                  <a:lnTo>
                    <a:pt x="80772" y="13715"/>
                  </a:lnTo>
                  <a:lnTo>
                    <a:pt x="131064" y="0"/>
                  </a:lnTo>
                  <a:lnTo>
                    <a:pt x="158496" y="0"/>
                  </a:lnTo>
                  <a:lnTo>
                    <a:pt x="210312" y="13715"/>
                  </a:lnTo>
                  <a:lnTo>
                    <a:pt x="252984" y="45720"/>
                  </a:lnTo>
                  <a:lnTo>
                    <a:pt x="281940" y="88391"/>
                  </a:lnTo>
                  <a:lnTo>
                    <a:pt x="291084" y="137160"/>
                  </a:lnTo>
                  <a:lnTo>
                    <a:pt x="288036" y="163067"/>
                  </a:lnTo>
                  <a:lnTo>
                    <a:pt x="269748" y="211836"/>
                  </a:lnTo>
                  <a:lnTo>
                    <a:pt x="234696" y="248412"/>
                  </a:lnTo>
                  <a:lnTo>
                    <a:pt x="185927" y="271272"/>
                  </a:lnTo>
                  <a:lnTo>
                    <a:pt x="158496" y="275844"/>
                  </a:lnTo>
                  <a:lnTo>
                    <a:pt x="131064" y="275844"/>
                  </a:lnTo>
                  <a:lnTo>
                    <a:pt x="80772" y="262127"/>
                  </a:lnTo>
                  <a:lnTo>
                    <a:pt x="38100" y="231648"/>
                  </a:lnTo>
                  <a:lnTo>
                    <a:pt x="10668" y="187451"/>
                  </a:lnTo>
                  <a:lnTo>
                    <a:pt x="0" y="137160"/>
                  </a:lnTo>
                </a:path>
                <a:path w="632459" h="276225">
                  <a:moveTo>
                    <a:pt x="339851" y="137160"/>
                  </a:moveTo>
                  <a:lnTo>
                    <a:pt x="348996" y="88391"/>
                  </a:lnTo>
                  <a:lnTo>
                    <a:pt x="377951" y="45720"/>
                  </a:lnTo>
                  <a:lnTo>
                    <a:pt x="420624" y="13715"/>
                  </a:lnTo>
                  <a:lnTo>
                    <a:pt x="472440" y="0"/>
                  </a:lnTo>
                  <a:lnTo>
                    <a:pt x="499872" y="0"/>
                  </a:lnTo>
                  <a:lnTo>
                    <a:pt x="551688" y="13715"/>
                  </a:lnTo>
                  <a:lnTo>
                    <a:pt x="594360" y="45720"/>
                  </a:lnTo>
                  <a:lnTo>
                    <a:pt x="621792" y="88391"/>
                  </a:lnTo>
                  <a:lnTo>
                    <a:pt x="632460" y="137160"/>
                  </a:lnTo>
                  <a:lnTo>
                    <a:pt x="629412" y="163067"/>
                  </a:lnTo>
                  <a:lnTo>
                    <a:pt x="609600" y="211836"/>
                  </a:lnTo>
                  <a:lnTo>
                    <a:pt x="573024" y="248412"/>
                  </a:lnTo>
                  <a:lnTo>
                    <a:pt x="525779" y="271272"/>
                  </a:lnTo>
                  <a:lnTo>
                    <a:pt x="499872" y="275844"/>
                  </a:lnTo>
                  <a:lnTo>
                    <a:pt x="472440" y="275844"/>
                  </a:lnTo>
                  <a:lnTo>
                    <a:pt x="420624" y="262127"/>
                  </a:lnTo>
                  <a:lnTo>
                    <a:pt x="377951" y="231648"/>
                  </a:lnTo>
                  <a:lnTo>
                    <a:pt x="348996" y="187451"/>
                  </a:lnTo>
                  <a:lnTo>
                    <a:pt x="339851" y="137160"/>
                  </a:lnTo>
                </a:path>
              </a:pathLst>
            </a:custGeom>
            <a:ln w="3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885938" y="3022472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767" y="0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913626" y="4086225"/>
              <a:ext cx="632460" cy="276225"/>
            </a:xfrm>
            <a:custGeom>
              <a:avLst/>
              <a:gdLst/>
              <a:ahLst/>
              <a:cxnLst/>
              <a:rect l="l" t="t" r="r" b="b"/>
              <a:pathLst>
                <a:path w="632459" h="276225">
                  <a:moveTo>
                    <a:pt x="0" y="138683"/>
                  </a:moveTo>
                  <a:lnTo>
                    <a:pt x="10668" y="88392"/>
                  </a:lnTo>
                  <a:lnTo>
                    <a:pt x="39624" y="45719"/>
                  </a:lnTo>
                  <a:lnTo>
                    <a:pt x="82296" y="15239"/>
                  </a:lnTo>
                  <a:lnTo>
                    <a:pt x="132588" y="0"/>
                  </a:lnTo>
                  <a:lnTo>
                    <a:pt x="160020" y="0"/>
                  </a:lnTo>
                  <a:lnTo>
                    <a:pt x="211835" y="15239"/>
                  </a:lnTo>
                  <a:lnTo>
                    <a:pt x="254507" y="45719"/>
                  </a:lnTo>
                  <a:lnTo>
                    <a:pt x="283464" y="88392"/>
                  </a:lnTo>
                  <a:lnTo>
                    <a:pt x="292607" y="138683"/>
                  </a:lnTo>
                  <a:lnTo>
                    <a:pt x="289559" y="164592"/>
                  </a:lnTo>
                  <a:lnTo>
                    <a:pt x="271272" y="211836"/>
                  </a:lnTo>
                  <a:lnTo>
                    <a:pt x="234696" y="249936"/>
                  </a:lnTo>
                  <a:lnTo>
                    <a:pt x="187451" y="272795"/>
                  </a:lnTo>
                  <a:lnTo>
                    <a:pt x="160020" y="275844"/>
                  </a:lnTo>
                  <a:lnTo>
                    <a:pt x="132588" y="275844"/>
                  </a:lnTo>
                  <a:lnTo>
                    <a:pt x="82296" y="263651"/>
                  </a:lnTo>
                  <a:lnTo>
                    <a:pt x="39624" y="231648"/>
                  </a:lnTo>
                  <a:lnTo>
                    <a:pt x="10668" y="188975"/>
                  </a:lnTo>
                  <a:lnTo>
                    <a:pt x="0" y="138683"/>
                  </a:lnTo>
                </a:path>
                <a:path w="632459" h="276225">
                  <a:moveTo>
                    <a:pt x="341375" y="138683"/>
                  </a:moveTo>
                  <a:lnTo>
                    <a:pt x="350520" y="88392"/>
                  </a:lnTo>
                  <a:lnTo>
                    <a:pt x="379475" y="45719"/>
                  </a:lnTo>
                  <a:lnTo>
                    <a:pt x="422148" y="15239"/>
                  </a:lnTo>
                  <a:lnTo>
                    <a:pt x="473964" y="0"/>
                  </a:lnTo>
                  <a:lnTo>
                    <a:pt x="501396" y="0"/>
                  </a:lnTo>
                  <a:lnTo>
                    <a:pt x="553212" y="15239"/>
                  </a:lnTo>
                  <a:lnTo>
                    <a:pt x="595883" y="45719"/>
                  </a:lnTo>
                  <a:lnTo>
                    <a:pt x="621792" y="88392"/>
                  </a:lnTo>
                  <a:lnTo>
                    <a:pt x="632459" y="138683"/>
                  </a:lnTo>
                  <a:lnTo>
                    <a:pt x="630935" y="164592"/>
                  </a:lnTo>
                  <a:lnTo>
                    <a:pt x="611124" y="211836"/>
                  </a:lnTo>
                  <a:lnTo>
                    <a:pt x="574548" y="249936"/>
                  </a:lnTo>
                  <a:lnTo>
                    <a:pt x="527303" y="272795"/>
                  </a:lnTo>
                  <a:lnTo>
                    <a:pt x="501396" y="275844"/>
                  </a:lnTo>
                  <a:lnTo>
                    <a:pt x="473964" y="275844"/>
                  </a:lnTo>
                  <a:lnTo>
                    <a:pt x="422148" y="263651"/>
                  </a:lnTo>
                  <a:lnTo>
                    <a:pt x="379475" y="231648"/>
                  </a:lnTo>
                  <a:lnTo>
                    <a:pt x="350520" y="188975"/>
                  </a:lnTo>
                  <a:lnTo>
                    <a:pt x="341375" y="138683"/>
                  </a:lnTo>
                </a:path>
              </a:pathLst>
            </a:custGeom>
            <a:ln w="3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206234" y="4224908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768" y="0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817614" y="4055757"/>
              <a:ext cx="777240" cy="370840"/>
            </a:xfrm>
            <a:custGeom>
              <a:avLst/>
              <a:gdLst/>
              <a:ahLst/>
              <a:cxnLst/>
              <a:rect l="l" t="t" r="r" b="b"/>
              <a:pathLst>
                <a:path w="777240" h="370839">
                  <a:moveTo>
                    <a:pt x="0" y="370319"/>
                  </a:moveTo>
                  <a:lnTo>
                    <a:pt x="777227" y="370319"/>
                  </a:lnTo>
                  <a:lnTo>
                    <a:pt x="777227" y="0"/>
                  </a:lnTo>
                  <a:lnTo>
                    <a:pt x="0" y="0"/>
                  </a:lnTo>
                  <a:lnTo>
                    <a:pt x="0" y="370319"/>
                  </a:lnTo>
                  <a:close/>
                </a:path>
              </a:pathLst>
            </a:custGeom>
            <a:ln w="3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913626" y="4086225"/>
              <a:ext cx="632460" cy="276225"/>
            </a:xfrm>
            <a:custGeom>
              <a:avLst/>
              <a:gdLst/>
              <a:ahLst/>
              <a:cxnLst/>
              <a:rect l="l" t="t" r="r" b="b"/>
              <a:pathLst>
                <a:path w="632459" h="276225">
                  <a:moveTo>
                    <a:pt x="0" y="138683"/>
                  </a:moveTo>
                  <a:lnTo>
                    <a:pt x="10668" y="88392"/>
                  </a:lnTo>
                  <a:lnTo>
                    <a:pt x="39624" y="45719"/>
                  </a:lnTo>
                  <a:lnTo>
                    <a:pt x="82296" y="15239"/>
                  </a:lnTo>
                  <a:lnTo>
                    <a:pt x="132588" y="0"/>
                  </a:lnTo>
                  <a:lnTo>
                    <a:pt x="160020" y="0"/>
                  </a:lnTo>
                  <a:lnTo>
                    <a:pt x="211835" y="15239"/>
                  </a:lnTo>
                  <a:lnTo>
                    <a:pt x="254507" y="45719"/>
                  </a:lnTo>
                  <a:lnTo>
                    <a:pt x="283464" y="88392"/>
                  </a:lnTo>
                  <a:lnTo>
                    <a:pt x="292607" y="138683"/>
                  </a:lnTo>
                  <a:lnTo>
                    <a:pt x="289559" y="164592"/>
                  </a:lnTo>
                  <a:lnTo>
                    <a:pt x="271272" y="211836"/>
                  </a:lnTo>
                  <a:lnTo>
                    <a:pt x="234696" y="249936"/>
                  </a:lnTo>
                  <a:lnTo>
                    <a:pt x="187451" y="272795"/>
                  </a:lnTo>
                  <a:lnTo>
                    <a:pt x="160020" y="275844"/>
                  </a:lnTo>
                  <a:lnTo>
                    <a:pt x="132588" y="275844"/>
                  </a:lnTo>
                  <a:lnTo>
                    <a:pt x="82296" y="263651"/>
                  </a:lnTo>
                  <a:lnTo>
                    <a:pt x="39624" y="231648"/>
                  </a:lnTo>
                  <a:lnTo>
                    <a:pt x="10668" y="188975"/>
                  </a:lnTo>
                  <a:lnTo>
                    <a:pt x="0" y="138683"/>
                  </a:lnTo>
                </a:path>
                <a:path w="632459" h="276225">
                  <a:moveTo>
                    <a:pt x="341375" y="138683"/>
                  </a:moveTo>
                  <a:lnTo>
                    <a:pt x="350520" y="88392"/>
                  </a:lnTo>
                  <a:lnTo>
                    <a:pt x="379475" y="45719"/>
                  </a:lnTo>
                  <a:lnTo>
                    <a:pt x="422148" y="15239"/>
                  </a:lnTo>
                  <a:lnTo>
                    <a:pt x="473964" y="0"/>
                  </a:lnTo>
                  <a:lnTo>
                    <a:pt x="501396" y="0"/>
                  </a:lnTo>
                  <a:lnTo>
                    <a:pt x="553212" y="15239"/>
                  </a:lnTo>
                  <a:lnTo>
                    <a:pt x="595883" y="45719"/>
                  </a:lnTo>
                  <a:lnTo>
                    <a:pt x="621792" y="88392"/>
                  </a:lnTo>
                  <a:lnTo>
                    <a:pt x="632459" y="138683"/>
                  </a:lnTo>
                  <a:lnTo>
                    <a:pt x="630935" y="164592"/>
                  </a:lnTo>
                  <a:lnTo>
                    <a:pt x="611124" y="211836"/>
                  </a:lnTo>
                  <a:lnTo>
                    <a:pt x="574548" y="249936"/>
                  </a:lnTo>
                  <a:lnTo>
                    <a:pt x="527303" y="272795"/>
                  </a:lnTo>
                  <a:lnTo>
                    <a:pt x="501396" y="275844"/>
                  </a:lnTo>
                  <a:lnTo>
                    <a:pt x="473964" y="275844"/>
                  </a:lnTo>
                  <a:lnTo>
                    <a:pt x="422148" y="263651"/>
                  </a:lnTo>
                  <a:lnTo>
                    <a:pt x="379475" y="231648"/>
                  </a:lnTo>
                  <a:lnTo>
                    <a:pt x="350520" y="188975"/>
                  </a:lnTo>
                  <a:lnTo>
                    <a:pt x="341375" y="138683"/>
                  </a:lnTo>
                </a:path>
              </a:pathLst>
            </a:custGeom>
            <a:ln w="3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206234" y="4224908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768" y="0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233922" y="5134736"/>
              <a:ext cx="97790" cy="368935"/>
            </a:xfrm>
            <a:custGeom>
              <a:avLst/>
              <a:gdLst/>
              <a:ahLst/>
              <a:cxnLst/>
              <a:rect l="l" t="t" r="r" b="b"/>
              <a:pathLst>
                <a:path w="97789" h="368935">
                  <a:moveTo>
                    <a:pt x="97536" y="0"/>
                  </a:moveTo>
                  <a:lnTo>
                    <a:pt x="56387" y="7493"/>
                  </a:lnTo>
                  <a:lnTo>
                    <a:pt x="21336" y="33527"/>
                  </a:lnTo>
                  <a:lnTo>
                    <a:pt x="3048" y="71500"/>
                  </a:lnTo>
                  <a:lnTo>
                    <a:pt x="0" y="91312"/>
                  </a:lnTo>
                  <a:lnTo>
                    <a:pt x="3048" y="112649"/>
                  </a:lnTo>
                  <a:lnTo>
                    <a:pt x="21336" y="149225"/>
                  </a:lnTo>
                  <a:lnTo>
                    <a:pt x="56387" y="173609"/>
                  </a:lnTo>
                  <a:lnTo>
                    <a:pt x="97536" y="184276"/>
                  </a:lnTo>
                  <a:lnTo>
                    <a:pt x="76200" y="187325"/>
                  </a:lnTo>
                  <a:lnTo>
                    <a:pt x="38100" y="204088"/>
                  </a:lnTo>
                  <a:lnTo>
                    <a:pt x="10667" y="236093"/>
                  </a:lnTo>
                  <a:lnTo>
                    <a:pt x="0" y="277241"/>
                  </a:lnTo>
                  <a:lnTo>
                    <a:pt x="3048" y="297053"/>
                  </a:lnTo>
                  <a:lnTo>
                    <a:pt x="21336" y="335153"/>
                  </a:lnTo>
                  <a:lnTo>
                    <a:pt x="56387" y="359537"/>
                  </a:lnTo>
                  <a:lnTo>
                    <a:pt x="76200" y="367156"/>
                  </a:lnTo>
                  <a:lnTo>
                    <a:pt x="97536" y="368681"/>
                  </a:lnTo>
                </a:path>
              </a:pathLst>
            </a:custGeom>
            <a:ln w="38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331458" y="5134736"/>
              <a:ext cx="291465" cy="368935"/>
            </a:xfrm>
            <a:custGeom>
              <a:avLst/>
              <a:gdLst/>
              <a:ahLst/>
              <a:cxnLst/>
              <a:rect l="l" t="t" r="r" b="b"/>
              <a:pathLst>
                <a:path w="291465" h="368935">
                  <a:moveTo>
                    <a:pt x="291084" y="184276"/>
                  </a:moveTo>
                  <a:lnTo>
                    <a:pt x="0" y="184276"/>
                  </a:lnTo>
                </a:path>
                <a:path w="291465" h="368935">
                  <a:moveTo>
                    <a:pt x="97536" y="368681"/>
                  </a:moveTo>
                  <a:lnTo>
                    <a:pt x="0" y="368681"/>
                  </a:lnTo>
                </a:path>
                <a:path w="291465" h="368935">
                  <a:moveTo>
                    <a:pt x="97536" y="0"/>
                  </a:moveTo>
                  <a:lnTo>
                    <a:pt x="0" y="0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622542" y="5180456"/>
              <a:ext cx="632460" cy="277495"/>
            </a:xfrm>
            <a:custGeom>
              <a:avLst/>
              <a:gdLst/>
              <a:ahLst/>
              <a:cxnLst/>
              <a:rect l="l" t="t" r="r" b="b"/>
              <a:pathLst>
                <a:path w="632459" h="277495">
                  <a:moveTo>
                    <a:pt x="0" y="138557"/>
                  </a:moveTo>
                  <a:lnTo>
                    <a:pt x="10667" y="88265"/>
                  </a:lnTo>
                  <a:lnTo>
                    <a:pt x="39624" y="45593"/>
                  </a:lnTo>
                  <a:lnTo>
                    <a:pt x="82296" y="13589"/>
                  </a:lnTo>
                  <a:lnTo>
                    <a:pt x="132587" y="0"/>
                  </a:lnTo>
                  <a:lnTo>
                    <a:pt x="160019" y="0"/>
                  </a:lnTo>
                  <a:lnTo>
                    <a:pt x="211835" y="13589"/>
                  </a:lnTo>
                  <a:lnTo>
                    <a:pt x="254507" y="45593"/>
                  </a:lnTo>
                  <a:lnTo>
                    <a:pt x="281939" y="88265"/>
                  </a:lnTo>
                  <a:lnTo>
                    <a:pt x="291083" y="138557"/>
                  </a:lnTo>
                  <a:lnTo>
                    <a:pt x="289559" y="164465"/>
                  </a:lnTo>
                  <a:lnTo>
                    <a:pt x="271272" y="211709"/>
                  </a:lnTo>
                  <a:lnTo>
                    <a:pt x="234696" y="249809"/>
                  </a:lnTo>
                  <a:lnTo>
                    <a:pt x="185927" y="271145"/>
                  </a:lnTo>
                  <a:lnTo>
                    <a:pt x="160019" y="277241"/>
                  </a:lnTo>
                  <a:lnTo>
                    <a:pt x="132587" y="277241"/>
                  </a:lnTo>
                  <a:lnTo>
                    <a:pt x="82296" y="263525"/>
                  </a:lnTo>
                  <a:lnTo>
                    <a:pt x="39624" y="231521"/>
                  </a:lnTo>
                  <a:lnTo>
                    <a:pt x="10667" y="188849"/>
                  </a:lnTo>
                  <a:lnTo>
                    <a:pt x="0" y="138557"/>
                  </a:lnTo>
                </a:path>
                <a:path w="632459" h="277495">
                  <a:moveTo>
                    <a:pt x="341375" y="138557"/>
                  </a:moveTo>
                  <a:lnTo>
                    <a:pt x="350519" y="88265"/>
                  </a:lnTo>
                  <a:lnTo>
                    <a:pt x="377951" y="45593"/>
                  </a:lnTo>
                  <a:lnTo>
                    <a:pt x="420624" y="13589"/>
                  </a:lnTo>
                  <a:lnTo>
                    <a:pt x="472439" y="0"/>
                  </a:lnTo>
                  <a:lnTo>
                    <a:pt x="499872" y="0"/>
                  </a:lnTo>
                  <a:lnTo>
                    <a:pt x="551687" y="13589"/>
                  </a:lnTo>
                  <a:lnTo>
                    <a:pt x="594359" y="45593"/>
                  </a:lnTo>
                  <a:lnTo>
                    <a:pt x="621791" y="88265"/>
                  </a:lnTo>
                  <a:lnTo>
                    <a:pt x="632459" y="138557"/>
                  </a:lnTo>
                  <a:lnTo>
                    <a:pt x="629411" y="164465"/>
                  </a:lnTo>
                  <a:lnTo>
                    <a:pt x="611124" y="211709"/>
                  </a:lnTo>
                  <a:lnTo>
                    <a:pt x="574548" y="249809"/>
                  </a:lnTo>
                  <a:lnTo>
                    <a:pt x="525779" y="271145"/>
                  </a:lnTo>
                  <a:lnTo>
                    <a:pt x="499872" y="277241"/>
                  </a:lnTo>
                  <a:lnTo>
                    <a:pt x="472439" y="277241"/>
                  </a:lnTo>
                  <a:lnTo>
                    <a:pt x="420624" y="263525"/>
                  </a:lnTo>
                  <a:lnTo>
                    <a:pt x="377951" y="231521"/>
                  </a:lnTo>
                  <a:lnTo>
                    <a:pt x="350519" y="188849"/>
                  </a:lnTo>
                  <a:lnTo>
                    <a:pt x="341375" y="138557"/>
                  </a:lnTo>
                </a:path>
              </a:pathLst>
            </a:custGeom>
            <a:ln w="37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913626" y="5319013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0" y="0"/>
                  </a:moveTo>
                  <a:lnTo>
                    <a:pt x="50292" y="0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525006" y="5148338"/>
              <a:ext cx="777240" cy="370840"/>
            </a:xfrm>
            <a:custGeom>
              <a:avLst/>
              <a:gdLst/>
              <a:ahLst/>
              <a:cxnLst/>
              <a:rect l="l" t="t" r="r" b="b"/>
              <a:pathLst>
                <a:path w="777240" h="370839">
                  <a:moveTo>
                    <a:pt x="0" y="370319"/>
                  </a:moveTo>
                  <a:lnTo>
                    <a:pt x="777227" y="370319"/>
                  </a:lnTo>
                  <a:lnTo>
                    <a:pt x="777227" y="0"/>
                  </a:lnTo>
                  <a:lnTo>
                    <a:pt x="0" y="0"/>
                  </a:lnTo>
                  <a:lnTo>
                    <a:pt x="0" y="370319"/>
                  </a:lnTo>
                  <a:close/>
                </a:path>
              </a:pathLst>
            </a:custGeom>
            <a:ln w="3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622542" y="5180456"/>
              <a:ext cx="632460" cy="277495"/>
            </a:xfrm>
            <a:custGeom>
              <a:avLst/>
              <a:gdLst/>
              <a:ahLst/>
              <a:cxnLst/>
              <a:rect l="l" t="t" r="r" b="b"/>
              <a:pathLst>
                <a:path w="632459" h="277495">
                  <a:moveTo>
                    <a:pt x="0" y="138557"/>
                  </a:moveTo>
                  <a:lnTo>
                    <a:pt x="10667" y="88265"/>
                  </a:lnTo>
                  <a:lnTo>
                    <a:pt x="39624" y="45593"/>
                  </a:lnTo>
                  <a:lnTo>
                    <a:pt x="82296" y="13589"/>
                  </a:lnTo>
                  <a:lnTo>
                    <a:pt x="132587" y="0"/>
                  </a:lnTo>
                  <a:lnTo>
                    <a:pt x="160019" y="0"/>
                  </a:lnTo>
                  <a:lnTo>
                    <a:pt x="211835" y="13589"/>
                  </a:lnTo>
                  <a:lnTo>
                    <a:pt x="254507" y="45593"/>
                  </a:lnTo>
                  <a:lnTo>
                    <a:pt x="281939" y="88265"/>
                  </a:lnTo>
                  <a:lnTo>
                    <a:pt x="291083" y="138557"/>
                  </a:lnTo>
                  <a:lnTo>
                    <a:pt x="289559" y="164465"/>
                  </a:lnTo>
                  <a:lnTo>
                    <a:pt x="271272" y="211709"/>
                  </a:lnTo>
                  <a:lnTo>
                    <a:pt x="234696" y="249809"/>
                  </a:lnTo>
                  <a:lnTo>
                    <a:pt x="185927" y="271145"/>
                  </a:lnTo>
                  <a:lnTo>
                    <a:pt x="160019" y="277241"/>
                  </a:lnTo>
                  <a:lnTo>
                    <a:pt x="132587" y="277241"/>
                  </a:lnTo>
                  <a:lnTo>
                    <a:pt x="82296" y="263525"/>
                  </a:lnTo>
                  <a:lnTo>
                    <a:pt x="39624" y="231521"/>
                  </a:lnTo>
                  <a:lnTo>
                    <a:pt x="10667" y="188849"/>
                  </a:lnTo>
                  <a:lnTo>
                    <a:pt x="0" y="138557"/>
                  </a:lnTo>
                </a:path>
                <a:path w="632459" h="277495">
                  <a:moveTo>
                    <a:pt x="341375" y="138557"/>
                  </a:moveTo>
                  <a:lnTo>
                    <a:pt x="350519" y="88265"/>
                  </a:lnTo>
                  <a:lnTo>
                    <a:pt x="377951" y="45593"/>
                  </a:lnTo>
                  <a:lnTo>
                    <a:pt x="420624" y="13589"/>
                  </a:lnTo>
                  <a:lnTo>
                    <a:pt x="472439" y="0"/>
                  </a:lnTo>
                  <a:lnTo>
                    <a:pt x="499872" y="0"/>
                  </a:lnTo>
                  <a:lnTo>
                    <a:pt x="551687" y="13589"/>
                  </a:lnTo>
                  <a:lnTo>
                    <a:pt x="594359" y="45593"/>
                  </a:lnTo>
                  <a:lnTo>
                    <a:pt x="621791" y="88265"/>
                  </a:lnTo>
                  <a:lnTo>
                    <a:pt x="632459" y="138557"/>
                  </a:lnTo>
                  <a:lnTo>
                    <a:pt x="629411" y="164465"/>
                  </a:lnTo>
                  <a:lnTo>
                    <a:pt x="611124" y="211709"/>
                  </a:lnTo>
                  <a:lnTo>
                    <a:pt x="574548" y="249809"/>
                  </a:lnTo>
                  <a:lnTo>
                    <a:pt x="525779" y="271145"/>
                  </a:lnTo>
                  <a:lnTo>
                    <a:pt x="499872" y="277241"/>
                  </a:lnTo>
                  <a:lnTo>
                    <a:pt x="472439" y="277241"/>
                  </a:lnTo>
                  <a:lnTo>
                    <a:pt x="420624" y="263525"/>
                  </a:lnTo>
                  <a:lnTo>
                    <a:pt x="377951" y="231521"/>
                  </a:lnTo>
                  <a:lnTo>
                    <a:pt x="350519" y="188849"/>
                  </a:lnTo>
                  <a:lnTo>
                    <a:pt x="341375" y="138557"/>
                  </a:lnTo>
                </a:path>
              </a:pathLst>
            </a:custGeom>
            <a:ln w="37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913626" y="5319013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0" y="0"/>
                  </a:moveTo>
                  <a:lnTo>
                    <a:pt x="50292" y="0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168390" y="5611659"/>
              <a:ext cx="356870" cy="257810"/>
            </a:xfrm>
            <a:custGeom>
              <a:avLst/>
              <a:gdLst/>
              <a:ahLst/>
              <a:cxnLst/>
              <a:rect l="l" t="t" r="r" b="b"/>
              <a:pathLst>
                <a:path w="356870" h="257810">
                  <a:moveTo>
                    <a:pt x="356615" y="0"/>
                  </a:moveTo>
                  <a:lnTo>
                    <a:pt x="65532" y="91440"/>
                  </a:lnTo>
                  <a:lnTo>
                    <a:pt x="260604" y="91440"/>
                  </a:lnTo>
                  <a:lnTo>
                    <a:pt x="0" y="257543"/>
                  </a:lnTo>
                </a:path>
              </a:pathLst>
            </a:custGeom>
            <a:ln w="37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136513" y="5848095"/>
              <a:ext cx="50800" cy="41275"/>
            </a:xfrm>
            <a:custGeom>
              <a:avLst/>
              <a:gdLst/>
              <a:ahLst/>
              <a:cxnLst/>
              <a:rect l="l" t="t" r="r" b="b"/>
              <a:pathLst>
                <a:path w="50800" h="41275">
                  <a:moveTo>
                    <a:pt x="24384" y="0"/>
                  </a:moveTo>
                  <a:lnTo>
                    <a:pt x="0" y="41147"/>
                  </a:lnTo>
                  <a:lnTo>
                    <a:pt x="50291" y="35051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5626735" y="1439926"/>
            <a:ext cx="2967355" cy="4685030"/>
          </a:xfrm>
          <a:prstGeom prst="rect">
            <a:avLst/>
          </a:prstGeom>
          <a:ln w="15240">
            <a:solidFill>
              <a:srgbClr val="9937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50">
              <a:latin typeface="Times New Roman"/>
              <a:cs typeface="Times New Roman"/>
            </a:endParaRPr>
          </a:p>
          <a:p>
            <a:pPr marR="484505" algn="ctr">
              <a:lnSpc>
                <a:spcPts val="1065"/>
              </a:lnSpc>
            </a:pPr>
            <a:r>
              <a:rPr sz="950" b="1" spc="-5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  <a:p>
            <a:pPr marL="1600835" algn="ctr">
              <a:lnSpc>
                <a:spcPts val="885"/>
              </a:lnSpc>
              <a:tabLst>
                <a:tab pos="1939289" algn="l"/>
              </a:tabLst>
            </a:pPr>
            <a:r>
              <a:rPr sz="800" b="1" spc="10" dirty="0">
                <a:latin typeface="Arial"/>
                <a:cs typeface="Arial"/>
              </a:rPr>
              <a:t>50	</a:t>
            </a:r>
            <a:r>
              <a:rPr sz="800" b="1" spc="15" dirty="0">
                <a:latin typeface="Arial"/>
                <a:cs typeface="Arial"/>
              </a:rPr>
              <a:t>51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 marL="717550">
              <a:lnSpc>
                <a:spcPct val="100000"/>
              </a:lnSpc>
              <a:spcBef>
                <a:spcPts val="730"/>
              </a:spcBef>
            </a:pPr>
            <a:r>
              <a:rPr sz="950" b="1" spc="-5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  <a:p>
            <a:pPr marL="1374140">
              <a:lnSpc>
                <a:spcPct val="100000"/>
              </a:lnSpc>
              <a:spcBef>
                <a:spcPts val="420"/>
              </a:spcBef>
              <a:tabLst>
                <a:tab pos="1713864" algn="l"/>
              </a:tabLst>
            </a:pPr>
            <a:r>
              <a:rPr sz="800" b="1" spc="10" dirty="0">
                <a:latin typeface="Arial"/>
                <a:cs typeface="Arial"/>
              </a:rPr>
              <a:t>50	</a:t>
            </a:r>
            <a:r>
              <a:rPr sz="800" b="1" spc="15" dirty="0">
                <a:latin typeface="Arial"/>
                <a:cs typeface="Arial"/>
              </a:rPr>
              <a:t>51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800">
              <a:latin typeface="Arial"/>
              <a:cs typeface="Arial"/>
            </a:endParaRPr>
          </a:p>
          <a:p>
            <a:pPr marL="426084">
              <a:lnSpc>
                <a:spcPct val="100000"/>
              </a:lnSpc>
            </a:pPr>
            <a:r>
              <a:rPr sz="950" b="1" spc="-5" dirty="0">
                <a:solidFill>
                  <a:srgbClr val="0000FF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  <a:p>
            <a:pPr marL="1083310">
              <a:lnSpc>
                <a:spcPct val="100000"/>
              </a:lnSpc>
              <a:spcBef>
                <a:spcPts val="420"/>
              </a:spcBef>
              <a:tabLst>
                <a:tab pos="1423035" algn="l"/>
              </a:tabLst>
            </a:pPr>
            <a:r>
              <a:rPr sz="800" b="1" spc="10" dirty="0">
                <a:latin typeface="Arial"/>
                <a:cs typeface="Arial"/>
              </a:rPr>
              <a:t>50	</a:t>
            </a:r>
            <a:r>
              <a:rPr sz="800" b="1" spc="20" dirty="0">
                <a:latin typeface="Arial"/>
                <a:cs typeface="Arial"/>
              </a:rPr>
              <a:t>51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50">
              <a:latin typeface="Arial"/>
              <a:cs typeface="Arial"/>
            </a:endParaRPr>
          </a:p>
          <a:p>
            <a:pPr marL="325120">
              <a:lnSpc>
                <a:spcPct val="100000"/>
              </a:lnSpc>
            </a:pPr>
            <a:r>
              <a:rPr sz="950" b="1" spc="-5" dirty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7302245" y="3208527"/>
            <a:ext cx="716915" cy="2130425"/>
            <a:chOff x="7302245" y="3208527"/>
            <a:chExt cx="716915" cy="2130425"/>
          </a:xfrm>
        </p:grpSpPr>
        <p:sp>
          <p:nvSpPr>
            <p:cNvPr id="56" name="object 56"/>
            <p:cNvSpPr/>
            <p:nvPr/>
          </p:nvSpPr>
          <p:spPr>
            <a:xfrm>
              <a:off x="7302245" y="5334254"/>
              <a:ext cx="165100" cy="0"/>
            </a:xfrm>
            <a:custGeom>
              <a:avLst/>
              <a:gdLst/>
              <a:ahLst/>
              <a:cxnLst/>
              <a:rect l="l" t="t" r="r" b="b"/>
              <a:pathLst>
                <a:path w="165100">
                  <a:moveTo>
                    <a:pt x="0" y="0"/>
                  </a:moveTo>
                  <a:lnTo>
                    <a:pt x="62483" y="0"/>
                  </a:lnTo>
                </a:path>
                <a:path w="165100">
                  <a:moveTo>
                    <a:pt x="102107" y="0"/>
                  </a:moveTo>
                  <a:lnTo>
                    <a:pt x="164592" y="0"/>
                  </a:lnTo>
                </a:path>
              </a:pathLst>
            </a:custGeom>
            <a:ln w="86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497317" y="4468749"/>
              <a:ext cx="0" cy="827405"/>
            </a:xfrm>
            <a:custGeom>
              <a:avLst/>
              <a:gdLst/>
              <a:ahLst/>
              <a:cxnLst/>
              <a:rect l="l" t="t" r="r" b="b"/>
              <a:pathLst>
                <a:path h="827404">
                  <a:moveTo>
                    <a:pt x="0" y="0"/>
                  </a:moveTo>
                  <a:lnTo>
                    <a:pt x="0" y="59436"/>
                  </a:lnTo>
                </a:path>
                <a:path h="827404">
                  <a:moveTo>
                    <a:pt x="0" y="96012"/>
                  </a:moveTo>
                  <a:lnTo>
                    <a:pt x="0" y="155448"/>
                  </a:lnTo>
                </a:path>
                <a:path h="827404">
                  <a:moveTo>
                    <a:pt x="0" y="192024"/>
                  </a:moveTo>
                  <a:lnTo>
                    <a:pt x="0" y="251459"/>
                  </a:lnTo>
                </a:path>
                <a:path h="827404">
                  <a:moveTo>
                    <a:pt x="0" y="288036"/>
                  </a:moveTo>
                  <a:lnTo>
                    <a:pt x="0" y="347471"/>
                  </a:lnTo>
                </a:path>
                <a:path h="827404">
                  <a:moveTo>
                    <a:pt x="0" y="384048"/>
                  </a:moveTo>
                  <a:lnTo>
                    <a:pt x="0" y="443356"/>
                  </a:lnTo>
                </a:path>
                <a:path h="827404">
                  <a:moveTo>
                    <a:pt x="0" y="480059"/>
                  </a:moveTo>
                  <a:lnTo>
                    <a:pt x="0" y="539495"/>
                  </a:lnTo>
                </a:path>
                <a:path h="827404">
                  <a:moveTo>
                    <a:pt x="0" y="575944"/>
                  </a:moveTo>
                  <a:lnTo>
                    <a:pt x="0" y="635507"/>
                  </a:lnTo>
                </a:path>
                <a:path h="827404">
                  <a:moveTo>
                    <a:pt x="0" y="673481"/>
                  </a:moveTo>
                  <a:lnTo>
                    <a:pt x="0" y="731392"/>
                  </a:lnTo>
                </a:path>
                <a:path h="827404">
                  <a:moveTo>
                    <a:pt x="0" y="769492"/>
                  </a:moveTo>
                  <a:lnTo>
                    <a:pt x="0" y="827404"/>
                  </a:lnTo>
                </a:path>
              </a:pathLst>
            </a:custGeom>
            <a:ln w="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462392" y="4409439"/>
              <a:ext cx="70485" cy="67310"/>
            </a:xfrm>
            <a:custGeom>
              <a:avLst/>
              <a:gdLst/>
              <a:ahLst/>
              <a:cxnLst/>
              <a:rect l="l" t="t" r="r" b="b"/>
              <a:pathLst>
                <a:path w="70484" h="67310">
                  <a:moveTo>
                    <a:pt x="35051" y="0"/>
                  </a:moveTo>
                  <a:lnTo>
                    <a:pt x="0" y="67056"/>
                  </a:lnTo>
                  <a:lnTo>
                    <a:pt x="70103" y="67056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594853" y="4131944"/>
              <a:ext cx="365760" cy="0"/>
            </a:xfrm>
            <a:custGeom>
              <a:avLst/>
              <a:gdLst/>
              <a:ahLst/>
              <a:cxnLst/>
              <a:rect l="l" t="t" r="r" b="b"/>
              <a:pathLst>
                <a:path w="365759">
                  <a:moveTo>
                    <a:pt x="0" y="0"/>
                  </a:moveTo>
                  <a:lnTo>
                    <a:pt x="62484" y="0"/>
                  </a:lnTo>
                </a:path>
                <a:path w="365759">
                  <a:moveTo>
                    <a:pt x="100584" y="0"/>
                  </a:moveTo>
                  <a:lnTo>
                    <a:pt x="163068" y="0"/>
                  </a:lnTo>
                </a:path>
                <a:path w="365759">
                  <a:moveTo>
                    <a:pt x="201168" y="0"/>
                  </a:moveTo>
                  <a:lnTo>
                    <a:pt x="263651" y="0"/>
                  </a:lnTo>
                </a:path>
                <a:path w="365759">
                  <a:moveTo>
                    <a:pt x="303275" y="0"/>
                  </a:moveTo>
                  <a:lnTo>
                    <a:pt x="365760" y="0"/>
                  </a:lnTo>
                </a:path>
              </a:pathLst>
            </a:custGeom>
            <a:ln w="86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983473" y="3266312"/>
              <a:ext cx="0" cy="829310"/>
            </a:xfrm>
            <a:custGeom>
              <a:avLst/>
              <a:gdLst/>
              <a:ahLst/>
              <a:cxnLst/>
              <a:rect l="l" t="t" r="r" b="b"/>
              <a:pathLst>
                <a:path h="829310">
                  <a:moveTo>
                    <a:pt x="0" y="0"/>
                  </a:moveTo>
                  <a:lnTo>
                    <a:pt x="0" y="59436"/>
                  </a:lnTo>
                </a:path>
                <a:path h="829310">
                  <a:moveTo>
                    <a:pt x="0" y="97536"/>
                  </a:moveTo>
                  <a:lnTo>
                    <a:pt x="0" y="155448"/>
                  </a:lnTo>
                </a:path>
                <a:path h="829310">
                  <a:moveTo>
                    <a:pt x="0" y="193548"/>
                  </a:moveTo>
                  <a:lnTo>
                    <a:pt x="0" y="251460"/>
                  </a:lnTo>
                </a:path>
                <a:path h="829310">
                  <a:moveTo>
                    <a:pt x="0" y="289560"/>
                  </a:moveTo>
                  <a:lnTo>
                    <a:pt x="0" y="348995"/>
                  </a:lnTo>
                </a:path>
                <a:path h="829310">
                  <a:moveTo>
                    <a:pt x="0" y="385572"/>
                  </a:moveTo>
                  <a:lnTo>
                    <a:pt x="0" y="445007"/>
                  </a:lnTo>
                </a:path>
                <a:path h="829310">
                  <a:moveTo>
                    <a:pt x="0" y="481584"/>
                  </a:moveTo>
                  <a:lnTo>
                    <a:pt x="0" y="541019"/>
                  </a:lnTo>
                </a:path>
                <a:path h="829310">
                  <a:moveTo>
                    <a:pt x="0" y="577595"/>
                  </a:moveTo>
                  <a:lnTo>
                    <a:pt x="0" y="637032"/>
                  </a:lnTo>
                </a:path>
                <a:path h="829310">
                  <a:moveTo>
                    <a:pt x="0" y="673607"/>
                  </a:moveTo>
                  <a:lnTo>
                    <a:pt x="0" y="733044"/>
                  </a:lnTo>
                </a:path>
                <a:path h="829310">
                  <a:moveTo>
                    <a:pt x="0" y="769619"/>
                  </a:moveTo>
                  <a:lnTo>
                    <a:pt x="0" y="829056"/>
                  </a:lnTo>
                </a:path>
              </a:pathLst>
            </a:custGeom>
            <a:ln w="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948548" y="3208527"/>
              <a:ext cx="70485" cy="66040"/>
            </a:xfrm>
            <a:custGeom>
              <a:avLst/>
              <a:gdLst/>
              <a:ahLst/>
              <a:cxnLst/>
              <a:rect l="l" t="t" r="r" b="b"/>
              <a:pathLst>
                <a:path w="70484" h="66039">
                  <a:moveTo>
                    <a:pt x="35051" y="0"/>
                  </a:moveTo>
                  <a:lnTo>
                    <a:pt x="0" y="65532"/>
                  </a:lnTo>
                  <a:lnTo>
                    <a:pt x="70103" y="65532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2" name="object 6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160" y="1720850"/>
            <a:ext cx="146050" cy="177800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160" y="2394457"/>
            <a:ext cx="146050" cy="177800"/>
          </a:xfrm>
          <a:prstGeom prst="rect">
            <a:avLst/>
          </a:prstGeom>
        </p:spPr>
      </p:pic>
      <p:sp>
        <p:nvSpPr>
          <p:cNvPr id="64" name="object 64"/>
          <p:cNvSpPr txBox="1"/>
          <p:nvPr/>
        </p:nvSpPr>
        <p:spPr>
          <a:xfrm>
            <a:off x="870305" y="2343149"/>
            <a:ext cx="4277995" cy="118300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180975">
              <a:lnSpc>
                <a:spcPct val="93700"/>
              </a:lnSpc>
              <a:spcBef>
                <a:spcPts val="215"/>
              </a:spcBef>
              <a:tabLst>
                <a:tab pos="554990" algn="l"/>
                <a:tab pos="914400" algn="l"/>
                <a:tab pos="993775" algn="l"/>
                <a:tab pos="1478280" algn="l"/>
                <a:tab pos="1781810" algn="l"/>
                <a:tab pos="2044064" algn="l"/>
                <a:tab pos="2222500" algn="l"/>
                <a:tab pos="2536190" algn="l"/>
                <a:tab pos="2889885" algn="l"/>
                <a:tab pos="3031490" algn="l"/>
                <a:tab pos="3205480" algn="l"/>
                <a:tab pos="3300095" algn="l"/>
                <a:tab pos="3614420" algn="l"/>
                <a:tab pos="410654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Ante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existencia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los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tres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relés </a:t>
            </a:r>
            <a:r>
              <a:rPr sz="1600" spc="-10" dirty="0">
                <a:latin typeface="Microsoft Sans Serif"/>
                <a:cs typeface="Microsoft Sans Serif"/>
              </a:rPr>
              <a:t>instalados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cascada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(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3,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2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1)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verán</a:t>
            </a:r>
            <a:r>
              <a:rPr sz="1600" spc="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dirty="0">
                <a:solidFill>
                  <a:srgbClr val="990037"/>
                </a:solidFill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Microsoft Sans Serif"/>
                <a:cs typeface="Microsoft Sans Serif"/>
              </a:rPr>
              <a:t>pero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5" dirty="0">
                <a:latin typeface="Microsoft Sans Serif"/>
                <a:cs typeface="Microsoft Sans Serif"/>
              </a:rPr>
              <a:t>obtener</a:t>
            </a:r>
            <a:r>
              <a:rPr sz="1600" dirty="0">
                <a:latin typeface="Microsoft Sans Serif"/>
                <a:cs typeface="Microsoft Sans Serif"/>
              </a:rPr>
              <a:t>	l</a:t>
            </a:r>
            <a:r>
              <a:rPr sz="1600" spc="-10" dirty="0">
                <a:latin typeface="Microsoft Sans Serif"/>
                <a:cs typeface="Microsoft Sans Serif"/>
              </a:rPr>
              <a:t>a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5" dirty="0">
                <a:latin typeface="Microsoft Sans Serif"/>
                <a:cs typeface="Microsoft Sans Serif"/>
              </a:rPr>
              <a:t>s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-5" dirty="0">
                <a:latin typeface="Microsoft Sans Serif"/>
                <a:cs typeface="Microsoft Sans Serif"/>
              </a:rPr>
              <a:t>e</a:t>
            </a:r>
            <a:r>
              <a:rPr sz="1600" spc="-10" dirty="0">
                <a:latin typeface="Microsoft Sans Serif"/>
                <a:cs typeface="Microsoft Sans Serif"/>
              </a:rPr>
              <a:t>ct</a:t>
            </a:r>
            <a:r>
              <a:rPr sz="1600" spc="-20" dirty="0">
                <a:latin typeface="Microsoft Sans Serif"/>
                <a:cs typeface="Microsoft Sans Serif"/>
              </a:rPr>
              <a:t>i</a:t>
            </a:r>
            <a:r>
              <a:rPr sz="1600" spc="-15" dirty="0">
                <a:latin typeface="Microsoft Sans Serif"/>
                <a:cs typeface="Microsoft Sans Serif"/>
              </a:rPr>
              <a:t>v</a:t>
            </a:r>
            <a:r>
              <a:rPr sz="1600" spc="-25" dirty="0">
                <a:latin typeface="Microsoft Sans Serif"/>
                <a:cs typeface="Microsoft Sans Serif"/>
              </a:rPr>
              <a:t>i</a:t>
            </a:r>
            <a:r>
              <a:rPr sz="1600" spc="-5" dirty="0">
                <a:latin typeface="Microsoft Sans Serif"/>
                <a:cs typeface="Microsoft Sans Serif"/>
              </a:rPr>
              <a:t>d</a:t>
            </a:r>
            <a:r>
              <a:rPr sz="1600" spc="-20" dirty="0">
                <a:latin typeface="Microsoft Sans Serif"/>
                <a:cs typeface="Microsoft Sans Serif"/>
              </a:rPr>
              <a:t>a</a:t>
            </a:r>
            <a:r>
              <a:rPr sz="1600" spc="-5" dirty="0">
                <a:latin typeface="Microsoft Sans Serif"/>
                <a:cs typeface="Microsoft Sans Serif"/>
              </a:rPr>
              <a:t>d  bus</a:t>
            </a:r>
            <a:r>
              <a:rPr sz="1600" dirty="0">
                <a:latin typeface="Microsoft Sans Serif"/>
                <a:cs typeface="Microsoft Sans Serif"/>
              </a:rPr>
              <a:t>c</a:t>
            </a:r>
            <a:r>
              <a:rPr sz="1600" spc="-5" dirty="0">
                <a:latin typeface="Microsoft Sans Serif"/>
                <a:cs typeface="Microsoft Sans Serif"/>
              </a:rPr>
              <a:t>ad</a:t>
            </a:r>
            <a:r>
              <a:rPr sz="1600" spc="-20" dirty="0">
                <a:latin typeface="Microsoft Sans Serif"/>
                <a:cs typeface="Microsoft Sans Serif"/>
              </a:rPr>
              <a:t>a</a:t>
            </a:r>
            <a:r>
              <a:rPr sz="1600" spc="-5" dirty="0">
                <a:latin typeface="Microsoft Sans Serif"/>
                <a:cs typeface="Microsoft Sans Serif"/>
              </a:rPr>
              <a:t>,</a:t>
            </a:r>
            <a:r>
              <a:rPr sz="1600" dirty="0">
                <a:latin typeface="Microsoft Sans Serif"/>
                <a:cs typeface="Microsoft Sans Serif"/>
              </a:rPr>
              <a:t>		</a:t>
            </a:r>
            <a:r>
              <a:rPr sz="1600" spc="-5" dirty="0">
                <a:latin typeface="Microsoft Sans Serif"/>
                <a:cs typeface="Microsoft Sans Serif"/>
              </a:rPr>
              <a:t>debe</a:t>
            </a:r>
            <a:r>
              <a:rPr sz="1600" spc="-15" dirty="0">
                <a:latin typeface="Microsoft Sans Serif"/>
                <a:cs typeface="Microsoft Sans Serif"/>
              </a:rPr>
              <a:t>r</a:t>
            </a:r>
            <a:r>
              <a:rPr sz="1600" spc="-5" dirty="0">
                <a:latin typeface="Microsoft Sans Serif"/>
                <a:cs typeface="Microsoft Sans Serif"/>
              </a:rPr>
              <a:t>á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5" dirty="0">
                <a:latin typeface="Microsoft Sans Serif"/>
                <a:cs typeface="Microsoft Sans Serif"/>
              </a:rPr>
              <a:t>s</a:t>
            </a:r>
            <a:r>
              <a:rPr sz="1600" spc="-10" dirty="0">
                <a:latin typeface="Microsoft Sans Serif"/>
                <a:cs typeface="Microsoft Sans Serif"/>
              </a:rPr>
              <a:t>e</a:t>
            </a:r>
            <a:r>
              <a:rPr sz="1600" spc="-5" dirty="0">
                <a:latin typeface="Microsoft Sans Serif"/>
                <a:cs typeface="Microsoft Sans Serif"/>
              </a:rPr>
              <a:t>r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15" dirty="0">
                <a:latin typeface="Microsoft Sans Serif"/>
                <a:cs typeface="Microsoft Sans Serif"/>
              </a:rPr>
              <a:t>e</a:t>
            </a:r>
            <a:r>
              <a:rPr sz="1600" spc="-5" dirty="0">
                <a:latin typeface="Microsoft Sans Serif"/>
                <a:cs typeface="Microsoft Sans Serif"/>
              </a:rPr>
              <a:t>l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5" dirty="0">
                <a:latin typeface="Microsoft Sans Serif"/>
                <a:cs typeface="Microsoft Sans Serif"/>
              </a:rPr>
              <a:t>r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-5" dirty="0">
                <a:latin typeface="Microsoft Sans Serif"/>
                <a:cs typeface="Microsoft Sans Serif"/>
              </a:rPr>
              <a:t>é</a:t>
            </a:r>
            <a:r>
              <a:rPr sz="1600" dirty="0">
                <a:latin typeface="Microsoft Sans Serif"/>
                <a:cs typeface="Microsoft Sans Serif"/>
              </a:rPr>
              <a:t>		</a:t>
            </a:r>
            <a:r>
              <a:rPr sz="1600" spc="-5" dirty="0">
                <a:latin typeface="Microsoft Sans Serif"/>
                <a:cs typeface="Microsoft Sans Serif"/>
              </a:rPr>
              <a:t>3</a:t>
            </a:r>
            <a:r>
              <a:rPr sz="1600" dirty="0">
                <a:latin typeface="Microsoft Sans Serif"/>
                <a:cs typeface="Microsoft Sans Serif"/>
              </a:rPr>
              <a:t>		</a:t>
            </a:r>
            <a:r>
              <a:rPr sz="1600" spc="-15" dirty="0">
                <a:latin typeface="Microsoft Sans Serif"/>
                <a:cs typeface="Microsoft Sans Serif"/>
              </a:rPr>
              <a:t>e</a:t>
            </a:r>
            <a:r>
              <a:rPr sz="1600" spc="-5" dirty="0">
                <a:latin typeface="Microsoft Sans Serif"/>
                <a:cs typeface="Microsoft Sans Serif"/>
              </a:rPr>
              <a:t>l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10" dirty="0">
                <a:latin typeface="Microsoft Sans Serif"/>
                <a:cs typeface="Microsoft Sans Serif"/>
              </a:rPr>
              <a:t>qu</a:t>
            </a:r>
            <a:r>
              <a:rPr sz="1600" spc="-5" dirty="0">
                <a:latin typeface="Microsoft Sans Serif"/>
                <a:cs typeface="Microsoft Sans Serif"/>
              </a:rPr>
              <a:t>e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10" dirty="0">
                <a:latin typeface="Microsoft Sans Serif"/>
                <a:cs typeface="Microsoft Sans Serif"/>
              </a:rPr>
              <a:t>l</a:t>
            </a:r>
            <a:r>
              <a:rPr sz="1600" spc="-5" dirty="0">
                <a:latin typeface="Microsoft Sans Serif"/>
                <a:cs typeface="Microsoft Sans Serif"/>
              </a:rPr>
              <a:t>a  despeje.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65" name="object 6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160" y="3758438"/>
            <a:ext cx="146050" cy="177800"/>
          </a:xfrm>
          <a:prstGeom prst="rect">
            <a:avLst/>
          </a:prstGeom>
        </p:spPr>
      </p:pic>
      <p:sp>
        <p:nvSpPr>
          <p:cNvPr id="66" name="object 66"/>
          <p:cNvSpPr txBox="1"/>
          <p:nvPr/>
        </p:nvSpPr>
        <p:spPr>
          <a:xfrm>
            <a:off x="870305" y="3696715"/>
            <a:ext cx="4288155" cy="96393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indent="180975" algn="just">
              <a:lnSpc>
                <a:spcPct val="95000"/>
              </a:lnSpc>
              <a:spcBef>
                <a:spcPts val="190"/>
              </a:spcBef>
            </a:pP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ello,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el</a:t>
            </a:r>
            <a:r>
              <a:rPr sz="1600" spc="-10" dirty="0">
                <a:latin typeface="Microsoft Sans Serif"/>
                <a:cs typeface="Microsoft Sans Serif"/>
              </a:rPr>
              <a:t> relés</a:t>
            </a:r>
            <a:r>
              <a:rPr sz="1600" spc="-5" dirty="0">
                <a:latin typeface="Microsoft Sans Serif"/>
                <a:cs typeface="Microsoft Sans Serif"/>
              </a:rPr>
              <a:t> 3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vez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detectada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falta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enviará </a:t>
            </a:r>
            <a:r>
              <a:rPr sz="1600" spc="-5" dirty="0">
                <a:latin typeface="Microsoft Sans Serif"/>
                <a:cs typeface="Microsoft Sans Serif"/>
              </a:rPr>
              <a:t>una </a:t>
            </a:r>
            <a:r>
              <a:rPr sz="1600" spc="-10" dirty="0">
                <a:latin typeface="Microsoft Sans Serif"/>
                <a:cs typeface="Microsoft Sans Serif"/>
              </a:rPr>
              <a:t>señal de bloqueo </a:t>
            </a:r>
            <a:r>
              <a:rPr sz="1600" spc="-15" dirty="0">
                <a:latin typeface="Microsoft Sans Serif"/>
                <a:cs typeface="Microsoft Sans Serif"/>
              </a:rPr>
              <a:t>al relé </a:t>
            </a:r>
            <a:r>
              <a:rPr sz="1600" spc="-10" dirty="0">
                <a:latin typeface="Microsoft Sans Serif"/>
                <a:cs typeface="Microsoft Sans Serif"/>
              </a:rPr>
              <a:t> instalado aguas arriba </a:t>
            </a:r>
            <a:r>
              <a:rPr sz="1600" spc="-5" dirty="0">
                <a:latin typeface="Microsoft Sans Serif"/>
                <a:cs typeface="Microsoft Sans Serif"/>
              </a:rPr>
              <a:t>( en este caso </a:t>
            </a:r>
            <a:r>
              <a:rPr sz="1600" spc="-15" dirty="0">
                <a:latin typeface="Microsoft Sans Serif"/>
                <a:cs typeface="Microsoft Sans Serif"/>
              </a:rPr>
              <a:t>el</a:t>
            </a:r>
            <a:r>
              <a:rPr sz="1600" spc="39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2) y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este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su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vez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al</a:t>
            </a:r>
            <a:r>
              <a:rPr sz="1600" spc="-5" dirty="0">
                <a:latin typeface="Microsoft Sans Serif"/>
                <a:cs typeface="Microsoft Sans Serif"/>
              </a:rPr>
              <a:t> que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instalado</a:t>
            </a:r>
            <a:r>
              <a:rPr sz="1600" spc="-15" dirty="0">
                <a:latin typeface="Microsoft Sans Serif"/>
                <a:cs typeface="Microsoft Sans Serif"/>
              </a:rPr>
              <a:t> aguas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arriba.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67" name="object 6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160" y="5070602"/>
            <a:ext cx="146050" cy="177800"/>
          </a:xfrm>
          <a:prstGeom prst="rect">
            <a:avLst/>
          </a:prstGeom>
        </p:spPr>
      </p:pic>
      <p:sp>
        <p:nvSpPr>
          <p:cNvPr id="68" name="object 68"/>
          <p:cNvSpPr txBox="1"/>
          <p:nvPr/>
        </p:nvSpPr>
        <p:spPr>
          <a:xfrm>
            <a:off x="870305" y="5013197"/>
            <a:ext cx="4286885" cy="95504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180975" algn="just">
              <a:lnSpc>
                <a:spcPct val="93800"/>
              </a:lnSpc>
              <a:spcBef>
                <a:spcPts val="215"/>
              </a:spcBef>
            </a:pPr>
            <a:r>
              <a:rPr sz="1600" spc="-15" dirty="0">
                <a:latin typeface="Microsoft Sans Serif"/>
                <a:cs typeface="Microsoft Sans Serif"/>
              </a:rPr>
              <a:t>El </a:t>
            </a:r>
            <a:r>
              <a:rPr sz="1600" spc="-10" dirty="0">
                <a:latin typeface="Microsoft Sans Serif"/>
                <a:cs typeface="Microsoft Sans Serif"/>
              </a:rPr>
              <a:t>relé </a:t>
            </a:r>
            <a:r>
              <a:rPr sz="1600" spc="-5" dirty="0">
                <a:latin typeface="Microsoft Sans Serif"/>
                <a:cs typeface="Microsoft Sans Serif"/>
              </a:rPr>
              <a:t>3 a </a:t>
            </a:r>
            <a:r>
              <a:rPr sz="1600" spc="-10" dirty="0">
                <a:latin typeface="Microsoft Sans Serif"/>
                <a:cs typeface="Microsoft Sans Serif"/>
              </a:rPr>
              <a:t>su vez, </a:t>
            </a:r>
            <a:r>
              <a:rPr sz="1600" spc="-15" dirty="0">
                <a:latin typeface="Microsoft Sans Serif"/>
                <a:cs typeface="Microsoft Sans Serif"/>
              </a:rPr>
              <a:t>al </a:t>
            </a:r>
            <a:r>
              <a:rPr sz="1600" spc="-5" dirty="0">
                <a:latin typeface="Microsoft Sans Serif"/>
                <a:cs typeface="Microsoft Sans Serif"/>
              </a:rPr>
              <a:t>ver la </a:t>
            </a:r>
            <a:r>
              <a:rPr sz="1600" spc="-10" dirty="0">
                <a:latin typeface="Microsoft Sans Serif"/>
                <a:cs typeface="Microsoft Sans Serif"/>
              </a:rPr>
              <a:t>falta </a:t>
            </a:r>
            <a:r>
              <a:rPr sz="1600" spc="-5" dirty="0">
                <a:latin typeface="Microsoft Sans Serif"/>
                <a:cs typeface="Microsoft Sans Serif"/>
              </a:rPr>
              <a:t>y no </a:t>
            </a:r>
            <a:r>
              <a:rPr sz="1600" spc="-10" dirty="0">
                <a:latin typeface="Microsoft Sans Serif"/>
                <a:cs typeface="Microsoft Sans Serif"/>
              </a:rPr>
              <a:t>recibir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ninguna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orden</a:t>
            </a:r>
            <a:r>
              <a:rPr sz="1600" spc="-5" dirty="0">
                <a:latin typeface="Microsoft Sans Serif"/>
                <a:cs typeface="Microsoft Sans Serif"/>
              </a:rPr>
              <a:t> 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bloqueo,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interpreta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falta</a:t>
            </a:r>
            <a:r>
              <a:rPr sz="1600" spc="-5" dirty="0">
                <a:latin typeface="Microsoft Sans Serif"/>
                <a:cs typeface="Microsoft Sans Serif"/>
              </a:rPr>
              <a:t> en su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tramo 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protección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 da</a:t>
            </a:r>
            <a:r>
              <a:rPr sz="1600" spc="4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 orden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disparo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despejar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falta.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13105" y="1173860"/>
            <a:ext cx="4570730" cy="989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5780" indent="-51371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525780" algn="l"/>
                <a:tab pos="526415" algn="l"/>
              </a:tabLst>
            </a:pP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Selectividad</a:t>
            </a:r>
            <a:r>
              <a:rPr sz="1800" b="1" spc="-6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lógica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Arial"/>
              <a:cs typeface="Arial"/>
            </a:endParaRPr>
          </a:p>
          <a:p>
            <a:pPr marL="469900" marR="5080" indent="180975">
              <a:lnSpc>
                <a:spcPts val="1810"/>
              </a:lnSpc>
            </a:pP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analizar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coordinación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lógica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caso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representado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 figura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2.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8584" y="316229"/>
            <a:ext cx="7491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55" dirty="0"/>
              <a:t> </a:t>
            </a:r>
            <a:r>
              <a:rPr sz="2400" dirty="0"/>
              <a:t>de</a:t>
            </a:r>
            <a:r>
              <a:rPr sz="2400" spc="-15" dirty="0"/>
              <a:t> </a:t>
            </a:r>
            <a:r>
              <a:rPr sz="2400" dirty="0"/>
              <a:t>relés</a:t>
            </a:r>
            <a:r>
              <a:rPr sz="2400" spc="-30" dirty="0"/>
              <a:t> </a:t>
            </a:r>
            <a:r>
              <a:rPr sz="2400" dirty="0"/>
              <a:t>de</a:t>
            </a:r>
            <a:r>
              <a:rPr sz="2400" spc="-15" dirty="0"/>
              <a:t> </a:t>
            </a:r>
            <a:r>
              <a:rPr sz="2400" spc="-5" dirty="0"/>
              <a:t>sobreintensidad</a:t>
            </a:r>
            <a:r>
              <a:rPr sz="2400" spc="-150" dirty="0"/>
              <a:t> </a:t>
            </a:r>
            <a:r>
              <a:rPr sz="2400" spc="-5" dirty="0"/>
              <a:t>VII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07009" y="1354962"/>
            <a:ext cx="7884795" cy="3043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600" b="1" spc="-10" dirty="0">
                <a:solidFill>
                  <a:srgbClr val="000099"/>
                </a:solidFill>
                <a:latin typeface="Arial"/>
                <a:cs typeface="Arial"/>
              </a:rPr>
              <a:t>Selectividad</a:t>
            </a:r>
            <a:r>
              <a:rPr sz="1600" b="1" spc="-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lógica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50">
              <a:latin typeface="Arial"/>
              <a:cs typeface="Arial"/>
            </a:endParaRPr>
          </a:p>
          <a:p>
            <a:pPr marL="1152525" marR="5080" algn="just">
              <a:lnSpc>
                <a:spcPct val="95200"/>
              </a:lnSpc>
              <a:spcBef>
                <a:spcPts val="5"/>
              </a:spcBef>
            </a:pPr>
            <a:r>
              <a:rPr sz="1600" b="1" spc="-25" dirty="0">
                <a:solidFill>
                  <a:srgbClr val="990037"/>
                </a:solidFill>
                <a:latin typeface="Arial"/>
                <a:cs typeface="Arial"/>
              </a:rPr>
              <a:t>Ventaja</a:t>
            </a:r>
            <a:r>
              <a:rPr sz="1600" b="1" spc="-2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pueden</a:t>
            </a:r>
            <a:r>
              <a:rPr sz="1600" spc="-5" dirty="0">
                <a:latin typeface="Microsoft Sans Serif"/>
                <a:cs typeface="Microsoft Sans Serif"/>
              </a:rPr>
              <a:t> tener</a:t>
            </a:r>
            <a:r>
              <a:rPr sz="1600" dirty="0">
                <a:latin typeface="Microsoft Sans Serif"/>
                <a:cs typeface="Microsoft Sans Serif"/>
              </a:rPr>
              <a:t> todos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los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relés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ajustados</a:t>
            </a:r>
            <a:r>
              <a:rPr sz="1600" spc="-5" dirty="0">
                <a:latin typeface="Microsoft Sans Serif"/>
                <a:cs typeface="Microsoft Sans Serif"/>
              </a:rPr>
              <a:t> con</a:t>
            </a:r>
            <a:r>
              <a:rPr sz="1600" spc="4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un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mismo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tiempo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actuación, dado </a:t>
            </a:r>
            <a:r>
              <a:rPr sz="1600" spc="-15" dirty="0">
                <a:latin typeface="Microsoft Sans Serif"/>
                <a:cs typeface="Microsoft Sans Serif"/>
              </a:rPr>
              <a:t>que la </a:t>
            </a:r>
            <a:r>
              <a:rPr sz="1600" spc="-20" dirty="0">
                <a:latin typeface="Microsoft Sans Serif"/>
                <a:cs typeface="Microsoft Sans Serif"/>
              </a:rPr>
              <a:t>selectividad </a:t>
            </a:r>
            <a:r>
              <a:rPr sz="1600" spc="-10" dirty="0">
                <a:latin typeface="Microsoft Sans Serif"/>
                <a:cs typeface="Microsoft Sans Serif"/>
              </a:rPr>
              <a:t>se obtiene con </a:t>
            </a:r>
            <a:r>
              <a:rPr sz="1600" spc="-15" dirty="0">
                <a:latin typeface="Microsoft Sans Serif"/>
                <a:cs typeface="Microsoft Sans Serif"/>
              </a:rPr>
              <a:t>las</a:t>
            </a:r>
            <a:r>
              <a:rPr sz="1600" spc="80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señales 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bloqueo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no se </a:t>
            </a:r>
            <a:r>
              <a:rPr sz="1600" spc="-15" dirty="0">
                <a:latin typeface="Microsoft Sans Serif"/>
                <a:cs typeface="Microsoft Sans Serif"/>
              </a:rPr>
              <a:t>tiene la limitación </a:t>
            </a:r>
            <a:r>
              <a:rPr sz="1600" spc="-10" dirty="0">
                <a:latin typeface="Microsoft Sans Serif"/>
                <a:cs typeface="Microsoft Sans Serif"/>
              </a:rPr>
              <a:t>en cuanto </a:t>
            </a:r>
            <a:r>
              <a:rPr sz="1600" spc="-5" dirty="0">
                <a:latin typeface="Microsoft Sans Serif"/>
                <a:cs typeface="Microsoft Sans Serif"/>
              </a:rPr>
              <a:t>a </a:t>
            </a:r>
            <a:r>
              <a:rPr sz="1600" spc="-10" dirty="0">
                <a:latin typeface="Microsoft Sans Serif"/>
                <a:cs typeface="Microsoft Sans Serif"/>
              </a:rPr>
              <a:t>tiempo de</a:t>
            </a:r>
            <a:r>
              <a:rPr sz="1600" spc="-5" dirty="0">
                <a:latin typeface="Microsoft Sans Serif"/>
                <a:cs typeface="Microsoft Sans Serif"/>
              </a:rPr>
              <a:t> espera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admisible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 </a:t>
            </a:r>
            <a:r>
              <a:rPr sz="1600" dirty="0">
                <a:latin typeface="Microsoft Sans Serif"/>
                <a:cs typeface="Microsoft Sans Serif"/>
              </a:rPr>
              <a:t>se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tiene en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selectividad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cronométrica.</a:t>
            </a:r>
            <a:endParaRPr sz="1600">
              <a:latin typeface="Microsoft Sans Serif"/>
              <a:cs typeface="Microsoft Sans Serif"/>
            </a:endParaRPr>
          </a:p>
          <a:p>
            <a:pPr marL="1152525" marR="5080" algn="just">
              <a:lnSpc>
                <a:spcPct val="95400"/>
              </a:lnSpc>
              <a:spcBef>
                <a:spcPts val="580"/>
              </a:spcBef>
            </a:pPr>
            <a:r>
              <a:rPr sz="1600" spc="-10" dirty="0">
                <a:latin typeface="Microsoft Sans Serif"/>
                <a:cs typeface="Microsoft Sans Serif"/>
              </a:rPr>
              <a:t>Una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las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b="1" spc="-10" dirty="0">
                <a:solidFill>
                  <a:srgbClr val="000099"/>
                </a:solidFill>
                <a:latin typeface="Arial"/>
                <a:cs typeface="Arial"/>
              </a:rPr>
              <a:t>aplicaciones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esta </a:t>
            </a:r>
            <a:r>
              <a:rPr sz="1600" spc="-15" dirty="0">
                <a:latin typeface="Microsoft Sans Serif"/>
                <a:cs typeface="Microsoft Sans Serif"/>
              </a:rPr>
              <a:t>selectividad </a:t>
            </a:r>
            <a:r>
              <a:rPr sz="1600" spc="-5" dirty="0">
                <a:latin typeface="Microsoft Sans Serif"/>
                <a:cs typeface="Microsoft Sans Serif"/>
              </a:rPr>
              <a:t>es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 </a:t>
            </a:r>
            <a:r>
              <a:rPr sz="1600" spc="-15" dirty="0">
                <a:latin typeface="Microsoft Sans Serif"/>
                <a:cs typeface="Microsoft Sans Serif"/>
              </a:rPr>
              <a:t>aquellos</a:t>
            </a:r>
            <a:r>
              <a:rPr sz="1600" spc="-10" dirty="0">
                <a:latin typeface="Microsoft Sans Serif"/>
                <a:cs typeface="Microsoft Sans Serif"/>
              </a:rPr>
              <a:t> casos </a:t>
            </a:r>
            <a:r>
              <a:rPr sz="1600" spc="-5" dirty="0">
                <a:latin typeface="Microsoft Sans Serif"/>
                <a:cs typeface="Microsoft Sans Serif"/>
              </a:rPr>
              <a:t>en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los</a:t>
            </a:r>
            <a:r>
              <a:rPr sz="1600" spc="1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que</a:t>
            </a:r>
            <a:r>
              <a:rPr sz="1600" spc="1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no</a:t>
            </a:r>
            <a:r>
              <a:rPr sz="1600" spc="16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</a:t>
            </a:r>
            <a:r>
              <a:rPr sz="1600" spc="1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pueda</a:t>
            </a:r>
            <a:r>
              <a:rPr sz="1600" spc="1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aplicar</a:t>
            </a:r>
            <a:r>
              <a:rPr sz="1600" spc="1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1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selectividad</a:t>
            </a:r>
            <a:r>
              <a:rPr sz="1600" spc="1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cronometrica</a:t>
            </a:r>
            <a:r>
              <a:rPr sz="1600" spc="1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1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necesitar</a:t>
            </a:r>
            <a:r>
              <a:rPr sz="1600" spc="1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en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los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equipos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cabecera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unos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tiempos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retardo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cercanos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1</a:t>
            </a:r>
            <a:r>
              <a:rPr sz="1600" spc="1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segundo.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650">
              <a:latin typeface="Microsoft Sans Serif"/>
              <a:cs typeface="Microsoft Sans Serif"/>
            </a:endParaRPr>
          </a:p>
          <a:p>
            <a:pPr marL="1152525" marR="5715" algn="just">
              <a:lnSpc>
                <a:spcPts val="1839"/>
              </a:lnSpc>
              <a:spcBef>
                <a:spcPts val="5"/>
              </a:spcBef>
            </a:pPr>
            <a:r>
              <a:rPr sz="1600" b="1" spc="-15" dirty="0">
                <a:solidFill>
                  <a:srgbClr val="990037"/>
                </a:solidFill>
                <a:latin typeface="Arial"/>
                <a:cs typeface="Arial"/>
              </a:rPr>
              <a:t>Desventaja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requiere </a:t>
            </a:r>
            <a:r>
              <a:rPr sz="1600" spc="-5" dirty="0">
                <a:latin typeface="Microsoft Sans Serif"/>
                <a:cs typeface="Microsoft Sans Serif"/>
              </a:rPr>
              <a:t>un </a:t>
            </a:r>
            <a:r>
              <a:rPr sz="1600" spc="-10" dirty="0">
                <a:latin typeface="Microsoft Sans Serif"/>
                <a:cs typeface="Microsoft Sans Serif"/>
              </a:rPr>
              <a:t>cableado </a:t>
            </a:r>
            <a:r>
              <a:rPr sz="1600" spc="-5" dirty="0">
                <a:latin typeface="Microsoft Sans Serif"/>
                <a:cs typeface="Microsoft Sans Serif"/>
              </a:rPr>
              <a:t>entre </a:t>
            </a:r>
            <a:r>
              <a:rPr sz="1600" spc="-10" dirty="0">
                <a:latin typeface="Microsoft Sans Serif"/>
                <a:cs typeface="Microsoft Sans Serif"/>
              </a:rPr>
              <a:t>protecciones </a:t>
            </a:r>
            <a:r>
              <a:rPr sz="1600" spc="-5" dirty="0">
                <a:latin typeface="Microsoft Sans Serif"/>
                <a:cs typeface="Microsoft Sans Serif"/>
              </a:rPr>
              <a:t>( </a:t>
            </a:r>
            <a:r>
              <a:rPr sz="1600" spc="-10" dirty="0">
                <a:latin typeface="Microsoft Sans Serif"/>
                <a:cs typeface="Microsoft Sans Serif"/>
              </a:rPr>
              <a:t>para </a:t>
            </a:r>
            <a:r>
              <a:rPr sz="1600" spc="-15" dirty="0">
                <a:latin typeface="Microsoft Sans Serif"/>
                <a:cs typeface="Microsoft Sans Serif"/>
              </a:rPr>
              <a:t>enviar </a:t>
            </a:r>
            <a:r>
              <a:rPr sz="1600" spc="-20" dirty="0">
                <a:latin typeface="Microsoft Sans Serif"/>
                <a:cs typeface="Microsoft Sans Serif"/>
              </a:rPr>
              <a:t>la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señal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bloqueo)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o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canal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comunicación.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7728" y="361315"/>
            <a:ext cx="76098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20" dirty="0"/>
              <a:t> </a:t>
            </a:r>
            <a:r>
              <a:rPr sz="2400" spc="-5" dirty="0"/>
              <a:t>relés</a:t>
            </a:r>
            <a:r>
              <a:rPr sz="2400" spc="-45" dirty="0"/>
              <a:t> </a:t>
            </a:r>
            <a:r>
              <a:rPr sz="2400" dirty="0"/>
              <a:t>de</a:t>
            </a:r>
            <a:r>
              <a:rPr sz="2400" spc="-20" dirty="0"/>
              <a:t> </a:t>
            </a:r>
            <a:r>
              <a:rPr sz="2400" spc="-5" dirty="0"/>
              <a:t>sobreintensidad</a:t>
            </a:r>
            <a:r>
              <a:rPr sz="2400" spc="-80" dirty="0"/>
              <a:t> </a:t>
            </a:r>
            <a:r>
              <a:rPr sz="2400" spc="-10" dirty="0"/>
              <a:t>VIII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258876" y="1319529"/>
            <a:ext cx="40360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600" b="1" spc="-15" dirty="0">
                <a:solidFill>
                  <a:srgbClr val="000099"/>
                </a:solidFill>
                <a:latin typeface="Arial"/>
                <a:cs typeface="Arial"/>
              </a:rPr>
              <a:t>Uso</a:t>
            </a:r>
            <a:r>
              <a:rPr sz="1600" b="1" spc="-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complementario</a:t>
            </a:r>
            <a:r>
              <a:rPr sz="1600" b="1" spc="-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sz="1600" b="1" spc="-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0099"/>
                </a:solidFill>
                <a:latin typeface="Arial"/>
                <a:cs typeface="Arial"/>
              </a:rPr>
              <a:t>selectividades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3083" y="1832229"/>
            <a:ext cx="146050" cy="177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3083" y="3531489"/>
            <a:ext cx="146050" cy="1778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99158" y="1770633"/>
            <a:ext cx="3112770" cy="196532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000"/>
              </a:lnSpc>
              <a:spcBef>
                <a:spcPts val="190"/>
              </a:spcBef>
            </a:pPr>
            <a:r>
              <a:rPr sz="1600" spc="-10" dirty="0">
                <a:latin typeface="Microsoft Sans Serif"/>
                <a:cs typeface="Microsoft Sans Serif"/>
              </a:rPr>
              <a:t>Cada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una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selectividades </a:t>
            </a:r>
            <a:r>
              <a:rPr sz="1600" spc="-10" dirty="0">
                <a:latin typeface="Microsoft Sans Serif"/>
                <a:cs typeface="Microsoft Sans Serif"/>
              </a:rPr>
              <a:t> descritas </a:t>
            </a:r>
            <a:r>
              <a:rPr sz="1600" spc="-15" dirty="0">
                <a:latin typeface="Microsoft Sans Serif"/>
                <a:cs typeface="Microsoft Sans Serif"/>
              </a:rPr>
              <a:t>tiene </a:t>
            </a:r>
            <a:r>
              <a:rPr sz="1600" spc="-10" dirty="0">
                <a:latin typeface="Microsoft Sans Serif"/>
                <a:cs typeface="Microsoft Sans Serif"/>
              </a:rPr>
              <a:t>sus ventajas </a:t>
            </a:r>
            <a:r>
              <a:rPr sz="1600" spc="-5" dirty="0">
                <a:latin typeface="Microsoft Sans Serif"/>
                <a:cs typeface="Microsoft Sans Serif"/>
              </a:rPr>
              <a:t>y sus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desventajas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 </a:t>
            </a:r>
            <a:r>
              <a:rPr sz="1600" spc="-10" dirty="0">
                <a:latin typeface="Microsoft Sans Serif"/>
                <a:cs typeface="Microsoft Sans Serif"/>
              </a:rPr>
              <a:t>obtención de </a:t>
            </a:r>
            <a:r>
              <a:rPr sz="1600" spc="-20" dirty="0">
                <a:latin typeface="Microsoft Sans Serif"/>
                <a:cs typeface="Microsoft Sans Serif"/>
              </a:rPr>
              <a:t>la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óptima selectividad </a:t>
            </a:r>
            <a:r>
              <a:rPr sz="1600" spc="-5" dirty="0">
                <a:latin typeface="Microsoft Sans Serif"/>
                <a:cs typeface="Microsoft Sans Serif"/>
              </a:rPr>
              <a:t>en un </a:t>
            </a:r>
            <a:r>
              <a:rPr sz="1600" spc="-10" dirty="0">
                <a:latin typeface="Microsoft Sans Serif"/>
                <a:cs typeface="Microsoft Sans Serif"/>
              </a:rPr>
              <a:t>sistema </a:t>
            </a:r>
            <a:r>
              <a:rPr sz="1600" spc="-5" dirty="0">
                <a:latin typeface="Microsoft Sans Serif"/>
                <a:cs typeface="Microsoft Sans Serif"/>
              </a:rPr>
              <a:t> vendrá </a:t>
            </a:r>
            <a:r>
              <a:rPr sz="1600" spc="-10" dirty="0">
                <a:latin typeface="Microsoft Sans Serif"/>
                <a:cs typeface="Microsoft Sans Serif"/>
              </a:rPr>
              <a:t>dada </a:t>
            </a:r>
            <a:r>
              <a:rPr sz="1600" spc="-5" dirty="0">
                <a:latin typeface="Microsoft Sans Serif"/>
                <a:cs typeface="Microsoft Sans Serif"/>
              </a:rPr>
              <a:t>por la </a:t>
            </a:r>
            <a:r>
              <a:rPr sz="1600" spc="-15" dirty="0">
                <a:latin typeface="Microsoft Sans Serif"/>
                <a:cs typeface="Microsoft Sans Serif"/>
              </a:rPr>
              <a:t>aplicación</a:t>
            </a:r>
            <a:r>
              <a:rPr sz="1600" spc="39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 la</a:t>
            </a:r>
            <a:r>
              <a:rPr sz="1600" spc="-10" dirty="0">
                <a:latin typeface="Microsoft Sans Serif"/>
                <a:cs typeface="Microsoft Sans Serif"/>
              </a:rPr>
              <a:t> correcta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selectividad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cada </a:t>
            </a:r>
            <a:r>
              <a:rPr sz="1600" spc="-5" dirty="0">
                <a:latin typeface="Microsoft Sans Serif"/>
                <a:cs typeface="Microsoft Sans Serif"/>
              </a:rPr>
              <a:t> parte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del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sistema.</a:t>
            </a:r>
            <a:endParaRPr sz="16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  <a:spcBef>
                <a:spcPts val="490"/>
              </a:spcBef>
            </a:pP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siguiente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figura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muestra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99158" y="3702177"/>
            <a:ext cx="11303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9154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ej</a:t>
            </a:r>
            <a:r>
              <a:rPr sz="1600" spc="-5" dirty="0">
                <a:latin typeface="Microsoft Sans Serif"/>
                <a:cs typeface="Microsoft Sans Serif"/>
              </a:rPr>
              <a:t>emplo	de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99158" y="3936872"/>
            <a:ext cx="12915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Microsoft Sans Serif"/>
                <a:cs typeface="Microsoft Sans Serif"/>
              </a:rPr>
              <a:t>s</a:t>
            </a:r>
            <a:r>
              <a:rPr sz="1600" spc="-10" dirty="0">
                <a:latin typeface="Microsoft Sans Serif"/>
                <a:cs typeface="Microsoft Sans Serif"/>
              </a:rPr>
              <a:t>e</a:t>
            </a:r>
            <a:r>
              <a:rPr sz="1600" dirty="0">
                <a:latin typeface="Microsoft Sans Serif"/>
                <a:cs typeface="Microsoft Sans Serif"/>
              </a:rPr>
              <a:t>l</a:t>
            </a:r>
            <a:r>
              <a:rPr sz="1600" spc="-30" dirty="0">
                <a:latin typeface="Microsoft Sans Serif"/>
                <a:cs typeface="Microsoft Sans Serif"/>
              </a:rPr>
              <a:t>e</a:t>
            </a:r>
            <a:r>
              <a:rPr sz="1600" spc="-5" dirty="0">
                <a:latin typeface="Microsoft Sans Serif"/>
                <a:cs typeface="Microsoft Sans Serif"/>
              </a:rPr>
              <a:t>c</a:t>
            </a:r>
            <a:r>
              <a:rPr sz="1600" spc="-10" dirty="0">
                <a:latin typeface="Microsoft Sans Serif"/>
                <a:cs typeface="Microsoft Sans Serif"/>
              </a:rPr>
              <a:t>t</a:t>
            </a:r>
            <a:r>
              <a:rPr sz="1600" spc="-20" dirty="0">
                <a:latin typeface="Microsoft Sans Serif"/>
                <a:cs typeface="Microsoft Sans Serif"/>
              </a:rPr>
              <a:t>i</a:t>
            </a:r>
            <a:r>
              <a:rPr sz="1600" spc="-15" dirty="0">
                <a:latin typeface="Microsoft Sans Serif"/>
                <a:cs typeface="Microsoft Sans Serif"/>
              </a:rPr>
              <a:t>v</a:t>
            </a:r>
            <a:r>
              <a:rPr sz="1600" spc="-25" dirty="0">
                <a:latin typeface="Microsoft Sans Serif"/>
                <a:cs typeface="Microsoft Sans Serif"/>
              </a:rPr>
              <a:t>i</a:t>
            </a:r>
            <a:r>
              <a:rPr sz="1600" spc="-20" dirty="0">
                <a:latin typeface="Microsoft Sans Serif"/>
                <a:cs typeface="Microsoft Sans Serif"/>
              </a:rPr>
              <a:t>d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dirty="0">
                <a:latin typeface="Microsoft Sans Serif"/>
                <a:cs typeface="Microsoft Sans Serif"/>
              </a:rPr>
              <a:t>d</a:t>
            </a:r>
            <a:r>
              <a:rPr sz="1600" spc="-30" dirty="0">
                <a:latin typeface="Microsoft Sans Serif"/>
                <a:cs typeface="Microsoft Sans Serif"/>
              </a:rPr>
              <a:t>e</a:t>
            </a:r>
            <a:r>
              <a:rPr sz="1600" spc="-5" dirty="0">
                <a:latin typeface="Microsoft Sans Serif"/>
                <a:cs typeface="Microsoft Sans Serif"/>
              </a:rPr>
              <a:t>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74111" y="3699128"/>
            <a:ext cx="1828164" cy="50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ts val="1910"/>
              </a:lnSpc>
              <a:spcBef>
                <a:spcPts val="95"/>
              </a:spcBef>
              <a:tabLst>
                <a:tab pos="1071245" algn="l"/>
                <a:tab pos="146431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apl</a:t>
            </a:r>
            <a:r>
              <a:rPr sz="1600" spc="-15" dirty="0">
                <a:latin typeface="Microsoft Sans Serif"/>
                <a:cs typeface="Microsoft Sans Serif"/>
              </a:rPr>
              <a:t>i</a:t>
            </a:r>
            <a:r>
              <a:rPr sz="1600" spc="-10" dirty="0">
                <a:latin typeface="Microsoft Sans Serif"/>
                <a:cs typeface="Microsoft Sans Serif"/>
              </a:rPr>
              <a:t>c</a:t>
            </a:r>
            <a:r>
              <a:rPr sz="1600" spc="-30" dirty="0">
                <a:latin typeface="Microsoft Sans Serif"/>
                <a:cs typeface="Microsoft Sans Serif"/>
              </a:rPr>
              <a:t>a</a:t>
            </a:r>
            <a:r>
              <a:rPr sz="1600" dirty="0">
                <a:latin typeface="Microsoft Sans Serif"/>
                <a:cs typeface="Microsoft Sans Serif"/>
              </a:rPr>
              <a:t>c</a:t>
            </a:r>
            <a:r>
              <a:rPr sz="1600" spc="-25" dirty="0">
                <a:latin typeface="Microsoft Sans Serif"/>
                <a:cs typeface="Microsoft Sans Serif"/>
              </a:rPr>
              <a:t>i</a:t>
            </a:r>
            <a:r>
              <a:rPr sz="1600" spc="-20" dirty="0">
                <a:latin typeface="Microsoft Sans Serif"/>
                <a:cs typeface="Microsoft Sans Serif"/>
              </a:rPr>
              <a:t>ó</a:t>
            </a:r>
            <a:r>
              <a:rPr sz="1600" spc="-5" dirty="0">
                <a:latin typeface="Microsoft Sans Serif"/>
                <a:cs typeface="Microsoft Sans Serif"/>
              </a:rPr>
              <a:t>n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5" dirty="0">
                <a:latin typeface="Microsoft Sans Serif"/>
                <a:cs typeface="Microsoft Sans Serif"/>
              </a:rPr>
              <a:t>tres</a:t>
            </a:r>
            <a:endParaRPr sz="1600">
              <a:latin typeface="Microsoft Sans Serif"/>
              <a:cs typeface="Microsoft Sans Serif"/>
            </a:endParaRPr>
          </a:p>
          <a:p>
            <a:pPr marR="10160" algn="r">
              <a:lnSpc>
                <a:spcPts val="1910"/>
              </a:lnSpc>
              <a:tabLst>
                <a:tab pos="711200" algn="l"/>
              </a:tabLst>
            </a:pP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Microsoft Sans Serif"/>
                <a:cs typeface="Microsoft Sans Serif"/>
              </a:rPr>
              <a:t>lógica,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9158" y="4165472"/>
            <a:ext cx="2747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Microsoft Sans Serif"/>
                <a:cs typeface="Microsoft Sans Serif"/>
              </a:rPr>
              <a:t>amperimétrica</a:t>
            </a:r>
            <a:r>
              <a:rPr sz="1600" spc="-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cronométrica.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130800" y="1493011"/>
            <a:ext cx="2783840" cy="4820920"/>
            <a:chOff x="5130800" y="1493011"/>
            <a:chExt cx="2783840" cy="4820920"/>
          </a:xfrm>
        </p:grpSpPr>
        <p:sp>
          <p:nvSpPr>
            <p:cNvPr id="12" name="object 12"/>
            <p:cNvSpPr/>
            <p:nvPr/>
          </p:nvSpPr>
          <p:spPr>
            <a:xfrm>
              <a:off x="5786119" y="2283967"/>
              <a:ext cx="326390" cy="502920"/>
            </a:xfrm>
            <a:custGeom>
              <a:avLst/>
              <a:gdLst/>
              <a:ahLst/>
              <a:cxnLst/>
              <a:rect l="l" t="t" r="r" b="b"/>
              <a:pathLst>
                <a:path w="326389" h="502919">
                  <a:moveTo>
                    <a:pt x="0" y="144780"/>
                  </a:moveTo>
                  <a:lnTo>
                    <a:pt x="7619" y="100584"/>
                  </a:lnTo>
                  <a:lnTo>
                    <a:pt x="30479" y="59436"/>
                  </a:lnTo>
                  <a:lnTo>
                    <a:pt x="67055" y="27432"/>
                  </a:lnTo>
                  <a:lnTo>
                    <a:pt x="112775" y="7620"/>
                  </a:lnTo>
                  <a:lnTo>
                    <a:pt x="163067" y="0"/>
                  </a:lnTo>
                  <a:lnTo>
                    <a:pt x="188975" y="1524"/>
                  </a:lnTo>
                  <a:lnTo>
                    <a:pt x="237743" y="16764"/>
                  </a:lnTo>
                  <a:lnTo>
                    <a:pt x="278891" y="42672"/>
                  </a:lnTo>
                  <a:lnTo>
                    <a:pt x="309371" y="79248"/>
                  </a:lnTo>
                  <a:lnTo>
                    <a:pt x="324612" y="121920"/>
                  </a:lnTo>
                  <a:lnTo>
                    <a:pt x="326135" y="144780"/>
                  </a:lnTo>
                  <a:lnTo>
                    <a:pt x="324612" y="167640"/>
                  </a:lnTo>
                  <a:lnTo>
                    <a:pt x="309371" y="208787"/>
                  </a:lnTo>
                  <a:lnTo>
                    <a:pt x="278891" y="245364"/>
                  </a:lnTo>
                  <a:lnTo>
                    <a:pt x="237743" y="272796"/>
                  </a:lnTo>
                  <a:lnTo>
                    <a:pt x="188975" y="286512"/>
                  </a:lnTo>
                  <a:lnTo>
                    <a:pt x="163067" y="288036"/>
                  </a:lnTo>
                  <a:lnTo>
                    <a:pt x="137159" y="286512"/>
                  </a:lnTo>
                  <a:lnTo>
                    <a:pt x="88391" y="272796"/>
                  </a:lnTo>
                  <a:lnTo>
                    <a:pt x="47243" y="245364"/>
                  </a:lnTo>
                  <a:lnTo>
                    <a:pt x="16763" y="208787"/>
                  </a:lnTo>
                  <a:lnTo>
                    <a:pt x="1524" y="167640"/>
                  </a:lnTo>
                  <a:lnTo>
                    <a:pt x="0" y="144780"/>
                  </a:lnTo>
                </a:path>
                <a:path w="326389" h="502919">
                  <a:moveTo>
                    <a:pt x="0" y="359664"/>
                  </a:moveTo>
                  <a:lnTo>
                    <a:pt x="7619" y="315468"/>
                  </a:lnTo>
                  <a:lnTo>
                    <a:pt x="30479" y="275844"/>
                  </a:lnTo>
                  <a:lnTo>
                    <a:pt x="67055" y="243840"/>
                  </a:lnTo>
                  <a:lnTo>
                    <a:pt x="112775" y="224028"/>
                  </a:lnTo>
                  <a:lnTo>
                    <a:pt x="163067" y="216408"/>
                  </a:lnTo>
                  <a:lnTo>
                    <a:pt x="188975" y="217932"/>
                  </a:lnTo>
                  <a:lnTo>
                    <a:pt x="237743" y="231648"/>
                  </a:lnTo>
                  <a:lnTo>
                    <a:pt x="278891" y="257556"/>
                  </a:lnTo>
                  <a:lnTo>
                    <a:pt x="309371" y="294132"/>
                  </a:lnTo>
                  <a:lnTo>
                    <a:pt x="324612" y="338328"/>
                  </a:lnTo>
                  <a:lnTo>
                    <a:pt x="326135" y="359664"/>
                  </a:lnTo>
                  <a:lnTo>
                    <a:pt x="324612" y="382524"/>
                  </a:lnTo>
                  <a:lnTo>
                    <a:pt x="309371" y="425196"/>
                  </a:lnTo>
                  <a:lnTo>
                    <a:pt x="278891" y="461772"/>
                  </a:lnTo>
                  <a:lnTo>
                    <a:pt x="237743" y="487680"/>
                  </a:lnTo>
                  <a:lnTo>
                    <a:pt x="188975" y="502920"/>
                  </a:lnTo>
                  <a:lnTo>
                    <a:pt x="137159" y="502920"/>
                  </a:lnTo>
                  <a:lnTo>
                    <a:pt x="88391" y="487680"/>
                  </a:lnTo>
                  <a:lnTo>
                    <a:pt x="47243" y="461772"/>
                  </a:lnTo>
                  <a:lnTo>
                    <a:pt x="16763" y="425196"/>
                  </a:lnTo>
                  <a:lnTo>
                    <a:pt x="1524" y="382524"/>
                  </a:lnTo>
                  <a:lnTo>
                    <a:pt x="0" y="35966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49188" y="2786887"/>
              <a:ext cx="0" cy="109855"/>
            </a:xfrm>
            <a:custGeom>
              <a:avLst/>
              <a:gdLst/>
              <a:ahLst/>
              <a:cxnLst/>
              <a:rect l="l" t="t" r="r" b="b"/>
              <a:pathLst>
                <a:path h="109855">
                  <a:moveTo>
                    <a:pt x="0" y="0"/>
                  </a:moveTo>
                  <a:lnTo>
                    <a:pt x="0" y="109727"/>
                  </a:lnTo>
                </a:path>
              </a:pathLst>
            </a:custGeom>
            <a:ln w="3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66891" y="3219704"/>
              <a:ext cx="82550" cy="287020"/>
            </a:xfrm>
            <a:custGeom>
              <a:avLst/>
              <a:gdLst/>
              <a:ahLst/>
              <a:cxnLst/>
              <a:rect l="l" t="t" r="r" b="b"/>
              <a:pathLst>
                <a:path w="82550" h="287020">
                  <a:moveTo>
                    <a:pt x="82296" y="0"/>
                  </a:moveTo>
                  <a:lnTo>
                    <a:pt x="30480" y="15240"/>
                  </a:lnTo>
                  <a:lnTo>
                    <a:pt x="3048" y="56387"/>
                  </a:lnTo>
                  <a:lnTo>
                    <a:pt x="0" y="71628"/>
                  </a:lnTo>
                  <a:lnTo>
                    <a:pt x="3048" y="86868"/>
                  </a:lnTo>
                  <a:lnTo>
                    <a:pt x="30480" y="128016"/>
                  </a:lnTo>
                  <a:lnTo>
                    <a:pt x="82296" y="143256"/>
                  </a:lnTo>
                  <a:lnTo>
                    <a:pt x="64008" y="144780"/>
                  </a:lnTo>
                  <a:lnTo>
                    <a:pt x="18287" y="170687"/>
                  </a:lnTo>
                  <a:lnTo>
                    <a:pt x="0" y="214884"/>
                  </a:lnTo>
                  <a:lnTo>
                    <a:pt x="3048" y="231648"/>
                  </a:lnTo>
                  <a:lnTo>
                    <a:pt x="30480" y="271272"/>
                  </a:lnTo>
                  <a:lnTo>
                    <a:pt x="64008" y="284988"/>
                  </a:lnTo>
                  <a:lnTo>
                    <a:pt x="82296" y="286512"/>
                  </a:lnTo>
                </a:path>
              </a:pathLst>
            </a:custGeom>
            <a:ln w="32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949188" y="3219704"/>
              <a:ext cx="981710" cy="287020"/>
            </a:xfrm>
            <a:custGeom>
              <a:avLst/>
              <a:gdLst/>
              <a:ahLst/>
              <a:cxnLst/>
              <a:rect l="l" t="t" r="r" b="b"/>
              <a:pathLst>
                <a:path w="981709" h="287020">
                  <a:moveTo>
                    <a:pt x="408432" y="143256"/>
                  </a:moveTo>
                  <a:lnTo>
                    <a:pt x="0" y="143256"/>
                  </a:lnTo>
                </a:path>
                <a:path w="981709" h="287020">
                  <a:moveTo>
                    <a:pt x="82296" y="286512"/>
                  </a:moveTo>
                  <a:lnTo>
                    <a:pt x="0" y="286512"/>
                  </a:lnTo>
                </a:path>
                <a:path w="981709" h="287020">
                  <a:moveTo>
                    <a:pt x="82296" y="0"/>
                  </a:moveTo>
                  <a:lnTo>
                    <a:pt x="0" y="0"/>
                  </a:lnTo>
                </a:path>
                <a:path w="981709" h="287020">
                  <a:moveTo>
                    <a:pt x="326136" y="286512"/>
                  </a:moveTo>
                  <a:lnTo>
                    <a:pt x="981468" y="286512"/>
                  </a:lnTo>
                  <a:lnTo>
                    <a:pt x="981468" y="12"/>
                  </a:lnTo>
                  <a:lnTo>
                    <a:pt x="326136" y="12"/>
                  </a:lnTo>
                  <a:lnTo>
                    <a:pt x="326136" y="286512"/>
                  </a:lnTo>
                  <a:close/>
                </a:path>
                <a:path w="981709" h="287020">
                  <a:moveTo>
                    <a:pt x="408432" y="143256"/>
                  </a:moveTo>
                  <a:lnTo>
                    <a:pt x="417575" y="105156"/>
                  </a:lnTo>
                  <a:lnTo>
                    <a:pt x="440436" y="71628"/>
                  </a:lnTo>
                  <a:lnTo>
                    <a:pt x="475488" y="47244"/>
                  </a:lnTo>
                  <a:lnTo>
                    <a:pt x="519684" y="35051"/>
                  </a:lnTo>
                  <a:lnTo>
                    <a:pt x="542544" y="35051"/>
                  </a:lnTo>
                  <a:lnTo>
                    <a:pt x="586739" y="47244"/>
                  </a:lnTo>
                  <a:lnTo>
                    <a:pt x="621791" y="71628"/>
                  </a:lnTo>
                  <a:lnTo>
                    <a:pt x="644652" y="105156"/>
                  </a:lnTo>
                  <a:lnTo>
                    <a:pt x="653922" y="143256"/>
                  </a:lnTo>
                  <a:lnTo>
                    <a:pt x="652271" y="163068"/>
                  </a:lnTo>
                  <a:lnTo>
                    <a:pt x="635508" y="201168"/>
                  </a:lnTo>
                  <a:lnTo>
                    <a:pt x="605028" y="228600"/>
                  </a:lnTo>
                  <a:lnTo>
                    <a:pt x="563880" y="246887"/>
                  </a:lnTo>
                  <a:lnTo>
                    <a:pt x="542544" y="249936"/>
                  </a:lnTo>
                  <a:lnTo>
                    <a:pt x="519684" y="249936"/>
                  </a:lnTo>
                  <a:lnTo>
                    <a:pt x="475488" y="239268"/>
                  </a:lnTo>
                  <a:lnTo>
                    <a:pt x="440436" y="216408"/>
                  </a:lnTo>
                  <a:lnTo>
                    <a:pt x="417575" y="182880"/>
                  </a:lnTo>
                  <a:lnTo>
                    <a:pt x="408432" y="143256"/>
                  </a:lnTo>
                </a:path>
                <a:path w="981709" h="287020">
                  <a:moveTo>
                    <a:pt x="695070" y="143256"/>
                  </a:moveTo>
                  <a:lnTo>
                    <a:pt x="702563" y="105156"/>
                  </a:lnTo>
                  <a:lnTo>
                    <a:pt x="726947" y="71628"/>
                  </a:lnTo>
                  <a:lnTo>
                    <a:pt x="763523" y="47244"/>
                  </a:lnTo>
                  <a:lnTo>
                    <a:pt x="806322" y="35051"/>
                  </a:lnTo>
                  <a:lnTo>
                    <a:pt x="827659" y="35051"/>
                  </a:lnTo>
                  <a:lnTo>
                    <a:pt x="871855" y="47244"/>
                  </a:lnTo>
                  <a:lnTo>
                    <a:pt x="908431" y="71628"/>
                  </a:lnTo>
                  <a:lnTo>
                    <a:pt x="931290" y="105156"/>
                  </a:lnTo>
                  <a:lnTo>
                    <a:pt x="940435" y="143256"/>
                  </a:lnTo>
                  <a:lnTo>
                    <a:pt x="938911" y="163068"/>
                  </a:lnTo>
                  <a:lnTo>
                    <a:pt x="922146" y="201168"/>
                  </a:lnTo>
                  <a:lnTo>
                    <a:pt x="891666" y="228600"/>
                  </a:lnTo>
                  <a:lnTo>
                    <a:pt x="850518" y="246887"/>
                  </a:lnTo>
                  <a:lnTo>
                    <a:pt x="827659" y="249936"/>
                  </a:lnTo>
                  <a:lnTo>
                    <a:pt x="806322" y="249936"/>
                  </a:lnTo>
                  <a:lnTo>
                    <a:pt x="763523" y="239268"/>
                  </a:lnTo>
                  <a:lnTo>
                    <a:pt x="726947" y="216408"/>
                  </a:lnTo>
                  <a:lnTo>
                    <a:pt x="702563" y="182880"/>
                  </a:lnTo>
                  <a:lnTo>
                    <a:pt x="695070" y="143256"/>
                  </a:lnTo>
                </a:path>
                <a:path w="981709" h="287020">
                  <a:moveTo>
                    <a:pt x="653922" y="143256"/>
                  </a:moveTo>
                  <a:lnTo>
                    <a:pt x="695070" y="14325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949188" y="3039872"/>
              <a:ext cx="0" cy="826135"/>
            </a:xfrm>
            <a:custGeom>
              <a:avLst/>
              <a:gdLst/>
              <a:ahLst/>
              <a:cxnLst/>
              <a:rect l="l" t="t" r="r" b="b"/>
              <a:pathLst>
                <a:path h="826135">
                  <a:moveTo>
                    <a:pt x="0" y="0"/>
                  </a:moveTo>
                  <a:lnTo>
                    <a:pt x="0" y="826007"/>
                  </a:lnTo>
                </a:path>
              </a:pathLst>
            </a:custGeom>
            <a:ln w="3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866891" y="2896628"/>
              <a:ext cx="165100" cy="143510"/>
            </a:xfrm>
            <a:custGeom>
              <a:avLst/>
              <a:gdLst/>
              <a:ahLst/>
              <a:cxnLst/>
              <a:rect l="l" t="t" r="r" b="b"/>
              <a:pathLst>
                <a:path w="165100" h="143510">
                  <a:moveTo>
                    <a:pt x="0" y="143243"/>
                  </a:moveTo>
                  <a:lnTo>
                    <a:pt x="164604" y="143243"/>
                  </a:lnTo>
                  <a:lnTo>
                    <a:pt x="164604" y="0"/>
                  </a:lnTo>
                  <a:lnTo>
                    <a:pt x="0" y="0"/>
                  </a:lnTo>
                  <a:lnTo>
                    <a:pt x="0" y="1432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949188" y="1709419"/>
              <a:ext cx="0" cy="574675"/>
            </a:xfrm>
            <a:custGeom>
              <a:avLst/>
              <a:gdLst/>
              <a:ahLst/>
              <a:cxnLst/>
              <a:rect l="l" t="t" r="r" b="b"/>
              <a:pathLst>
                <a:path h="574675">
                  <a:moveTo>
                    <a:pt x="0" y="0"/>
                  </a:moveTo>
                  <a:lnTo>
                    <a:pt x="0" y="574547"/>
                  </a:lnTo>
                </a:path>
              </a:pathLst>
            </a:custGeom>
            <a:ln w="3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866891" y="1852675"/>
              <a:ext cx="82550" cy="288290"/>
            </a:xfrm>
            <a:custGeom>
              <a:avLst/>
              <a:gdLst/>
              <a:ahLst/>
              <a:cxnLst/>
              <a:rect l="l" t="t" r="r" b="b"/>
              <a:pathLst>
                <a:path w="82550" h="288289">
                  <a:moveTo>
                    <a:pt x="82296" y="0"/>
                  </a:moveTo>
                  <a:lnTo>
                    <a:pt x="30480" y="16763"/>
                  </a:lnTo>
                  <a:lnTo>
                    <a:pt x="3048" y="56387"/>
                  </a:lnTo>
                  <a:lnTo>
                    <a:pt x="0" y="71627"/>
                  </a:lnTo>
                  <a:lnTo>
                    <a:pt x="3048" y="88391"/>
                  </a:lnTo>
                  <a:lnTo>
                    <a:pt x="30480" y="128015"/>
                  </a:lnTo>
                  <a:lnTo>
                    <a:pt x="82296" y="143256"/>
                  </a:lnTo>
                  <a:lnTo>
                    <a:pt x="64008" y="146303"/>
                  </a:lnTo>
                  <a:lnTo>
                    <a:pt x="18287" y="172212"/>
                  </a:lnTo>
                  <a:lnTo>
                    <a:pt x="0" y="216408"/>
                  </a:lnTo>
                  <a:lnTo>
                    <a:pt x="3048" y="231648"/>
                  </a:lnTo>
                  <a:lnTo>
                    <a:pt x="30480" y="272796"/>
                  </a:lnTo>
                  <a:lnTo>
                    <a:pt x="64008" y="286512"/>
                  </a:lnTo>
                  <a:lnTo>
                    <a:pt x="82296" y="288036"/>
                  </a:lnTo>
                </a:path>
              </a:pathLst>
            </a:custGeom>
            <a:ln w="32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949188" y="1852675"/>
              <a:ext cx="981710" cy="288290"/>
            </a:xfrm>
            <a:custGeom>
              <a:avLst/>
              <a:gdLst/>
              <a:ahLst/>
              <a:cxnLst/>
              <a:rect l="l" t="t" r="r" b="b"/>
              <a:pathLst>
                <a:path w="981709" h="288289">
                  <a:moveTo>
                    <a:pt x="408432" y="143256"/>
                  </a:moveTo>
                  <a:lnTo>
                    <a:pt x="0" y="143256"/>
                  </a:lnTo>
                </a:path>
                <a:path w="981709" h="288289">
                  <a:moveTo>
                    <a:pt x="82296" y="288036"/>
                  </a:moveTo>
                  <a:lnTo>
                    <a:pt x="0" y="288036"/>
                  </a:lnTo>
                </a:path>
                <a:path w="981709" h="288289">
                  <a:moveTo>
                    <a:pt x="82296" y="0"/>
                  </a:moveTo>
                  <a:lnTo>
                    <a:pt x="0" y="0"/>
                  </a:lnTo>
                </a:path>
                <a:path w="981709" h="288289">
                  <a:moveTo>
                    <a:pt x="326136" y="288036"/>
                  </a:moveTo>
                  <a:lnTo>
                    <a:pt x="981468" y="288036"/>
                  </a:lnTo>
                  <a:lnTo>
                    <a:pt x="981468" y="12"/>
                  </a:lnTo>
                  <a:lnTo>
                    <a:pt x="326136" y="12"/>
                  </a:lnTo>
                  <a:lnTo>
                    <a:pt x="326136" y="288036"/>
                  </a:lnTo>
                  <a:close/>
                </a:path>
                <a:path w="981709" h="288289">
                  <a:moveTo>
                    <a:pt x="408432" y="143256"/>
                  </a:moveTo>
                  <a:lnTo>
                    <a:pt x="417575" y="105156"/>
                  </a:lnTo>
                  <a:lnTo>
                    <a:pt x="440436" y="71627"/>
                  </a:lnTo>
                  <a:lnTo>
                    <a:pt x="475488" y="48768"/>
                  </a:lnTo>
                  <a:lnTo>
                    <a:pt x="519684" y="36575"/>
                  </a:lnTo>
                  <a:lnTo>
                    <a:pt x="542544" y="36575"/>
                  </a:lnTo>
                  <a:lnTo>
                    <a:pt x="586739" y="48768"/>
                  </a:lnTo>
                  <a:lnTo>
                    <a:pt x="621791" y="71627"/>
                  </a:lnTo>
                  <a:lnTo>
                    <a:pt x="644652" y="105156"/>
                  </a:lnTo>
                  <a:lnTo>
                    <a:pt x="653922" y="143256"/>
                  </a:lnTo>
                  <a:lnTo>
                    <a:pt x="652271" y="164591"/>
                  </a:lnTo>
                  <a:lnTo>
                    <a:pt x="635508" y="201168"/>
                  </a:lnTo>
                  <a:lnTo>
                    <a:pt x="605028" y="230124"/>
                  </a:lnTo>
                  <a:lnTo>
                    <a:pt x="563880" y="248412"/>
                  </a:lnTo>
                  <a:lnTo>
                    <a:pt x="542544" y="251460"/>
                  </a:lnTo>
                  <a:lnTo>
                    <a:pt x="519684" y="251460"/>
                  </a:lnTo>
                  <a:lnTo>
                    <a:pt x="475488" y="240791"/>
                  </a:lnTo>
                  <a:lnTo>
                    <a:pt x="440436" y="216408"/>
                  </a:lnTo>
                  <a:lnTo>
                    <a:pt x="417575" y="182879"/>
                  </a:lnTo>
                  <a:lnTo>
                    <a:pt x="408432" y="143256"/>
                  </a:lnTo>
                </a:path>
                <a:path w="981709" h="288289">
                  <a:moveTo>
                    <a:pt x="695070" y="143256"/>
                  </a:moveTo>
                  <a:lnTo>
                    <a:pt x="702563" y="105156"/>
                  </a:lnTo>
                  <a:lnTo>
                    <a:pt x="726947" y="71627"/>
                  </a:lnTo>
                  <a:lnTo>
                    <a:pt x="763523" y="48768"/>
                  </a:lnTo>
                  <a:lnTo>
                    <a:pt x="806322" y="36575"/>
                  </a:lnTo>
                  <a:lnTo>
                    <a:pt x="827659" y="36575"/>
                  </a:lnTo>
                  <a:lnTo>
                    <a:pt x="871855" y="48768"/>
                  </a:lnTo>
                  <a:lnTo>
                    <a:pt x="908431" y="71627"/>
                  </a:lnTo>
                  <a:lnTo>
                    <a:pt x="931290" y="105156"/>
                  </a:lnTo>
                  <a:lnTo>
                    <a:pt x="940435" y="143256"/>
                  </a:lnTo>
                  <a:lnTo>
                    <a:pt x="938911" y="164591"/>
                  </a:lnTo>
                  <a:lnTo>
                    <a:pt x="922146" y="201168"/>
                  </a:lnTo>
                  <a:lnTo>
                    <a:pt x="891666" y="230124"/>
                  </a:lnTo>
                  <a:lnTo>
                    <a:pt x="850518" y="248412"/>
                  </a:lnTo>
                  <a:lnTo>
                    <a:pt x="827659" y="251460"/>
                  </a:lnTo>
                  <a:lnTo>
                    <a:pt x="806322" y="251460"/>
                  </a:lnTo>
                  <a:lnTo>
                    <a:pt x="763523" y="240791"/>
                  </a:lnTo>
                  <a:lnTo>
                    <a:pt x="726947" y="216408"/>
                  </a:lnTo>
                  <a:lnTo>
                    <a:pt x="702563" y="182879"/>
                  </a:lnTo>
                  <a:lnTo>
                    <a:pt x="695070" y="143256"/>
                  </a:lnTo>
                </a:path>
                <a:path w="981709" h="288289">
                  <a:moveTo>
                    <a:pt x="653922" y="143256"/>
                  </a:moveTo>
                  <a:lnTo>
                    <a:pt x="695070" y="14325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949188" y="1493011"/>
              <a:ext cx="0" cy="71755"/>
            </a:xfrm>
            <a:custGeom>
              <a:avLst/>
              <a:gdLst/>
              <a:ahLst/>
              <a:cxnLst/>
              <a:rect l="l" t="t" r="r" b="b"/>
              <a:pathLst>
                <a:path h="71755">
                  <a:moveTo>
                    <a:pt x="0" y="0"/>
                  </a:moveTo>
                  <a:lnTo>
                    <a:pt x="0" y="71627"/>
                  </a:lnTo>
                </a:path>
              </a:pathLst>
            </a:custGeom>
            <a:ln w="3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66891" y="1564652"/>
              <a:ext cx="165100" cy="144780"/>
            </a:xfrm>
            <a:custGeom>
              <a:avLst/>
              <a:gdLst/>
              <a:ahLst/>
              <a:cxnLst/>
              <a:rect l="l" t="t" r="r" b="b"/>
              <a:pathLst>
                <a:path w="165100" h="144780">
                  <a:moveTo>
                    <a:pt x="0" y="144767"/>
                  </a:moveTo>
                  <a:lnTo>
                    <a:pt x="164604" y="144767"/>
                  </a:lnTo>
                  <a:lnTo>
                    <a:pt x="164604" y="0"/>
                  </a:lnTo>
                  <a:lnTo>
                    <a:pt x="0" y="0"/>
                  </a:lnTo>
                  <a:lnTo>
                    <a:pt x="0" y="14476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130800" y="3865879"/>
              <a:ext cx="1555115" cy="0"/>
            </a:xfrm>
            <a:custGeom>
              <a:avLst/>
              <a:gdLst/>
              <a:ahLst/>
              <a:cxnLst/>
              <a:rect l="l" t="t" r="r" b="b"/>
              <a:pathLst>
                <a:path w="1555115">
                  <a:moveTo>
                    <a:pt x="0" y="0"/>
                  </a:moveTo>
                  <a:lnTo>
                    <a:pt x="1554606" y="0"/>
                  </a:lnTo>
                </a:path>
              </a:pathLst>
            </a:custGeom>
            <a:ln w="105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95392" y="3865879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3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13096" y="3974096"/>
              <a:ext cx="163195" cy="144780"/>
            </a:xfrm>
            <a:custGeom>
              <a:avLst/>
              <a:gdLst/>
              <a:ahLst/>
              <a:cxnLst/>
              <a:rect l="l" t="t" r="r" b="b"/>
              <a:pathLst>
                <a:path w="163195" h="144779">
                  <a:moveTo>
                    <a:pt x="0" y="144767"/>
                  </a:moveTo>
                  <a:lnTo>
                    <a:pt x="163067" y="144767"/>
                  </a:lnTo>
                  <a:lnTo>
                    <a:pt x="163067" y="0"/>
                  </a:lnTo>
                  <a:lnTo>
                    <a:pt x="0" y="0"/>
                  </a:lnTo>
                  <a:lnTo>
                    <a:pt x="0" y="14476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295392" y="3865879"/>
              <a:ext cx="0" cy="431165"/>
            </a:xfrm>
            <a:custGeom>
              <a:avLst/>
              <a:gdLst/>
              <a:ahLst/>
              <a:cxnLst/>
              <a:rect l="l" t="t" r="r" b="b"/>
              <a:pathLst>
                <a:path h="431164">
                  <a:moveTo>
                    <a:pt x="0" y="252984"/>
                  </a:moveTo>
                  <a:lnTo>
                    <a:pt x="0" y="431165"/>
                  </a:lnTo>
                </a:path>
                <a:path h="431164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3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213096" y="3974096"/>
              <a:ext cx="163195" cy="144780"/>
            </a:xfrm>
            <a:custGeom>
              <a:avLst/>
              <a:gdLst/>
              <a:ahLst/>
              <a:cxnLst/>
              <a:rect l="l" t="t" r="r" b="b"/>
              <a:pathLst>
                <a:path w="163195" h="144779">
                  <a:moveTo>
                    <a:pt x="0" y="144767"/>
                  </a:moveTo>
                  <a:lnTo>
                    <a:pt x="163067" y="144767"/>
                  </a:lnTo>
                  <a:lnTo>
                    <a:pt x="163067" y="0"/>
                  </a:lnTo>
                  <a:lnTo>
                    <a:pt x="0" y="0"/>
                  </a:lnTo>
                  <a:lnTo>
                    <a:pt x="0" y="14476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703823" y="3865879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3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621527" y="3974096"/>
              <a:ext cx="165100" cy="144780"/>
            </a:xfrm>
            <a:custGeom>
              <a:avLst/>
              <a:gdLst/>
              <a:ahLst/>
              <a:cxnLst/>
              <a:rect l="l" t="t" r="r" b="b"/>
              <a:pathLst>
                <a:path w="165100" h="144779">
                  <a:moveTo>
                    <a:pt x="0" y="144767"/>
                  </a:moveTo>
                  <a:lnTo>
                    <a:pt x="164604" y="144767"/>
                  </a:lnTo>
                  <a:lnTo>
                    <a:pt x="164604" y="0"/>
                  </a:lnTo>
                  <a:lnTo>
                    <a:pt x="0" y="0"/>
                  </a:lnTo>
                  <a:lnTo>
                    <a:pt x="0" y="14476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703823" y="3865879"/>
              <a:ext cx="0" cy="431165"/>
            </a:xfrm>
            <a:custGeom>
              <a:avLst/>
              <a:gdLst/>
              <a:ahLst/>
              <a:cxnLst/>
              <a:rect l="l" t="t" r="r" b="b"/>
              <a:pathLst>
                <a:path h="431164">
                  <a:moveTo>
                    <a:pt x="0" y="252984"/>
                  </a:moveTo>
                  <a:lnTo>
                    <a:pt x="0" y="431165"/>
                  </a:lnTo>
                </a:path>
                <a:path h="431164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3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621527" y="3974096"/>
              <a:ext cx="165100" cy="144780"/>
            </a:xfrm>
            <a:custGeom>
              <a:avLst/>
              <a:gdLst/>
              <a:ahLst/>
              <a:cxnLst/>
              <a:rect l="l" t="t" r="r" b="b"/>
              <a:pathLst>
                <a:path w="165100" h="144779">
                  <a:moveTo>
                    <a:pt x="0" y="144767"/>
                  </a:moveTo>
                  <a:lnTo>
                    <a:pt x="164604" y="144767"/>
                  </a:lnTo>
                  <a:lnTo>
                    <a:pt x="164604" y="0"/>
                  </a:lnTo>
                  <a:lnTo>
                    <a:pt x="0" y="0"/>
                  </a:lnTo>
                  <a:lnTo>
                    <a:pt x="0" y="14476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357619" y="3865879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3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275324" y="3974096"/>
              <a:ext cx="165100" cy="144780"/>
            </a:xfrm>
            <a:custGeom>
              <a:avLst/>
              <a:gdLst/>
              <a:ahLst/>
              <a:cxnLst/>
              <a:rect l="l" t="t" r="r" b="b"/>
              <a:pathLst>
                <a:path w="165100" h="144779">
                  <a:moveTo>
                    <a:pt x="0" y="144767"/>
                  </a:moveTo>
                  <a:lnTo>
                    <a:pt x="164604" y="144767"/>
                  </a:lnTo>
                  <a:lnTo>
                    <a:pt x="164604" y="0"/>
                  </a:lnTo>
                  <a:lnTo>
                    <a:pt x="0" y="0"/>
                  </a:lnTo>
                  <a:lnTo>
                    <a:pt x="0" y="14476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357619" y="3865879"/>
              <a:ext cx="0" cy="934085"/>
            </a:xfrm>
            <a:custGeom>
              <a:avLst/>
              <a:gdLst/>
              <a:ahLst/>
              <a:cxnLst/>
              <a:rect l="l" t="t" r="r" b="b"/>
              <a:pathLst>
                <a:path h="934085">
                  <a:moveTo>
                    <a:pt x="0" y="252984"/>
                  </a:moveTo>
                  <a:lnTo>
                    <a:pt x="0" y="934085"/>
                  </a:lnTo>
                </a:path>
                <a:path h="934085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3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275324" y="3974096"/>
              <a:ext cx="165100" cy="144780"/>
            </a:xfrm>
            <a:custGeom>
              <a:avLst/>
              <a:gdLst/>
              <a:ahLst/>
              <a:cxnLst/>
              <a:rect l="l" t="t" r="r" b="b"/>
              <a:pathLst>
                <a:path w="165100" h="144779">
                  <a:moveTo>
                    <a:pt x="0" y="144767"/>
                  </a:moveTo>
                  <a:lnTo>
                    <a:pt x="164604" y="144767"/>
                  </a:lnTo>
                  <a:lnTo>
                    <a:pt x="164604" y="0"/>
                  </a:lnTo>
                  <a:lnTo>
                    <a:pt x="0" y="0"/>
                  </a:lnTo>
                  <a:lnTo>
                    <a:pt x="0" y="14476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275324" y="4368672"/>
              <a:ext cx="82550" cy="288290"/>
            </a:xfrm>
            <a:custGeom>
              <a:avLst/>
              <a:gdLst/>
              <a:ahLst/>
              <a:cxnLst/>
              <a:rect l="l" t="t" r="r" b="b"/>
              <a:pathLst>
                <a:path w="82550" h="288289">
                  <a:moveTo>
                    <a:pt x="82296" y="0"/>
                  </a:moveTo>
                  <a:lnTo>
                    <a:pt x="30479" y="16890"/>
                  </a:lnTo>
                  <a:lnTo>
                    <a:pt x="3048" y="56387"/>
                  </a:lnTo>
                  <a:lnTo>
                    <a:pt x="0" y="73151"/>
                  </a:lnTo>
                  <a:lnTo>
                    <a:pt x="3048" y="88391"/>
                  </a:lnTo>
                  <a:lnTo>
                    <a:pt x="30479" y="129539"/>
                  </a:lnTo>
                  <a:lnTo>
                    <a:pt x="82296" y="144779"/>
                  </a:lnTo>
                  <a:lnTo>
                    <a:pt x="64008" y="146303"/>
                  </a:lnTo>
                  <a:lnTo>
                    <a:pt x="18287" y="172212"/>
                  </a:lnTo>
                  <a:lnTo>
                    <a:pt x="0" y="216407"/>
                  </a:lnTo>
                  <a:lnTo>
                    <a:pt x="3048" y="233171"/>
                  </a:lnTo>
                  <a:lnTo>
                    <a:pt x="30479" y="272795"/>
                  </a:lnTo>
                  <a:lnTo>
                    <a:pt x="64008" y="286512"/>
                  </a:lnTo>
                  <a:lnTo>
                    <a:pt x="82296" y="288035"/>
                  </a:lnTo>
                </a:path>
              </a:pathLst>
            </a:custGeom>
            <a:ln w="32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357619" y="4368672"/>
              <a:ext cx="817244" cy="300355"/>
            </a:xfrm>
            <a:custGeom>
              <a:avLst/>
              <a:gdLst/>
              <a:ahLst/>
              <a:cxnLst/>
              <a:rect l="l" t="t" r="r" b="b"/>
              <a:pathLst>
                <a:path w="817245" h="300354">
                  <a:moveTo>
                    <a:pt x="245490" y="144779"/>
                  </a:moveTo>
                  <a:lnTo>
                    <a:pt x="0" y="144779"/>
                  </a:lnTo>
                </a:path>
                <a:path w="817245" h="300354">
                  <a:moveTo>
                    <a:pt x="82422" y="288035"/>
                  </a:moveTo>
                  <a:lnTo>
                    <a:pt x="0" y="288035"/>
                  </a:lnTo>
                </a:path>
                <a:path w="817245" h="300354">
                  <a:moveTo>
                    <a:pt x="82422" y="0"/>
                  </a:moveTo>
                  <a:lnTo>
                    <a:pt x="0" y="0"/>
                  </a:lnTo>
                </a:path>
                <a:path w="817245" h="300354">
                  <a:moveTo>
                    <a:pt x="245490" y="144779"/>
                  </a:moveTo>
                  <a:lnTo>
                    <a:pt x="254634" y="106679"/>
                  </a:lnTo>
                  <a:lnTo>
                    <a:pt x="277368" y="73151"/>
                  </a:lnTo>
                  <a:lnTo>
                    <a:pt x="312547" y="48768"/>
                  </a:lnTo>
                  <a:lnTo>
                    <a:pt x="356743" y="36575"/>
                  </a:lnTo>
                  <a:lnTo>
                    <a:pt x="379602" y="36575"/>
                  </a:lnTo>
                  <a:lnTo>
                    <a:pt x="423799" y="48768"/>
                  </a:lnTo>
                  <a:lnTo>
                    <a:pt x="458850" y="73151"/>
                  </a:lnTo>
                  <a:lnTo>
                    <a:pt x="481710" y="106679"/>
                  </a:lnTo>
                  <a:lnTo>
                    <a:pt x="490854" y="144779"/>
                  </a:lnTo>
                  <a:lnTo>
                    <a:pt x="487806" y="164591"/>
                  </a:lnTo>
                  <a:lnTo>
                    <a:pt x="472566" y="201168"/>
                  </a:lnTo>
                  <a:lnTo>
                    <a:pt x="442086" y="230124"/>
                  </a:lnTo>
                  <a:lnTo>
                    <a:pt x="400938" y="248412"/>
                  </a:lnTo>
                  <a:lnTo>
                    <a:pt x="379602" y="251459"/>
                  </a:lnTo>
                  <a:lnTo>
                    <a:pt x="356743" y="251459"/>
                  </a:lnTo>
                  <a:lnTo>
                    <a:pt x="312547" y="240791"/>
                  </a:lnTo>
                  <a:lnTo>
                    <a:pt x="277368" y="217931"/>
                  </a:lnTo>
                  <a:lnTo>
                    <a:pt x="254634" y="184403"/>
                  </a:lnTo>
                  <a:lnTo>
                    <a:pt x="245490" y="144779"/>
                  </a:lnTo>
                </a:path>
                <a:path w="817245" h="300354">
                  <a:moveTo>
                    <a:pt x="532002" y="144779"/>
                  </a:moveTo>
                  <a:lnTo>
                    <a:pt x="539623" y="106679"/>
                  </a:lnTo>
                  <a:lnTo>
                    <a:pt x="564006" y="73151"/>
                  </a:lnTo>
                  <a:lnTo>
                    <a:pt x="599058" y="48768"/>
                  </a:lnTo>
                  <a:lnTo>
                    <a:pt x="643254" y="36575"/>
                  </a:lnTo>
                  <a:lnTo>
                    <a:pt x="664590" y="36575"/>
                  </a:lnTo>
                  <a:lnTo>
                    <a:pt x="708786" y="48768"/>
                  </a:lnTo>
                  <a:lnTo>
                    <a:pt x="745362" y="73151"/>
                  </a:lnTo>
                  <a:lnTo>
                    <a:pt x="768223" y="106679"/>
                  </a:lnTo>
                  <a:lnTo>
                    <a:pt x="777366" y="144779"/>
                  </a:lnTo>
                  <a:lnTo>
                    <a:pt x="775843" y="164591"/>
                  </a:lnTo>
                  <a:lnTo>
                    <a:pt x="759078" y="201168"/>
                  </a:lnTo>
                  <a:lnTo>
                    <a:pt x="728599" y="230124"/>
                  </a:lnTo>
                  <a:lnTo>
                    <a:pt x="687451" y="248412"/>
                  </a:lnTo>
                  <a:lnTo>
                    <a:pt x="664590" y="251459"/>
                  </a:lnTo>
                  <a:lnTo>
                    <a:pt x="643254" y="251459"/>
                  </a:lnTo>
                  <a:lnTo>
                    <a:pt x="599058" y="240791"/>
                  </a:lnTo>
                  <a:lnTo>
                    <a:pt x="564006" y="217931"/>
                  </a:lnTo>
                  <a:lnTo>
                    <a:pt x="539623" y="184403"/>
                  </a:lnTo>
                  <a:lnTo>
                    <a:pt x="532002" y="144779"/>
                  </a:lnTo>
                </a:path>
                <a:path w="817245" h="300354">
                  <a:moveTo>
                    <a:pt x="490854" y="144779"/>
                  </a:moveTo>
                  <a:lnTo>
                    <a:pt x="532002" y="144779"/>
                  </a:lnTo>
                </a:path>
                <a:path w="817245" h="300354">
                  <a:moveTo>
                    <a:pt x="163195" y="300227"/>
                  </a:moveTo>
                  <a:lnTo>
                    <a:pt x="817003" y="300227"/>
                  </a:lnTo>
                  <a:lnTo>
                    <a:pt x="817003" y="13728"/>
                  </a:lnTo>
                  <a:lnTo>
                    <a:pt x="163195" y="13728"/>
                  </a:lnTo>
                  <a:lnTo>
                    <a:pt x="163195" y="300227"/>
                  </a:lnTo>
                  <a:close/>
                </a:path>
                <a:path w="817245" h="300354">
                  <a:moveTo>
                    <a:pt x="245490" y="144779"/>
                  </a:moveTo>
                  <a:lnTo>
                    <a:pt x="254634" y="106679"/>
                  </a:lnTo>
                  <a:lnTo>
                    <a:pt x="277368" y="73151"/>
                  </a:lnTo>
                  <a:lnTo>
                    <a:pt x="312547" y="48768"/>
                  </a:lnTo>
                  <a:lnTo>
                    <a:pt x="356743" y="36575"/>
                  </a:lnTo>
                  <a:lnTo>
                    <a:pt x="379602" y="36575"/>
                  </a:lnTo>
                  <a:lnTo>
                    <a:pt x="423799" y="48768"/>
                  </a:lnTo>
                  <a:lnTo>
                    <a:pt x="458850" y="73151"/>
                  </a:lnTo>
                  <a:lnTo>
                    <a:pt x="481710" y="106679"/>
                  </a:lnTo>
                  <a:lnTo>
                    <a:pt x="490854" y="144779"/>
                  </a:lnTo>
                  <a:lnTo>
                    <a:pt x="487806" y="164591"/>
                  </a:lnTo>
                  <a:lnTo>
                    <a:pt x="472566" y="201168"/>
                  </a:lnTo>
                  <a:lnTo>
                    <a:pt x="442086" y="230124"/>
                  </a:lnTo>
                  <a:lnTo>
                    <a:pt x="400938" y="248412"/>
                  </a:lnTo>
                  <a:lnTo>
                    <a:pt x="379602" y="251459"/>
                  </a:lnTo>
                  <a:lnTo>
                    <a:pt x="356743" y="251459"/>
                  </a:lnTo>
                  <a:lnTo>
                    <a:pt x="312547" y="240791"/>
                  </a:lnTo>
                  <a:lnTo>
                    <a:pt x="277368" y="217931"/>
                  </a:lnTo>
                  <a:lnTo>
                    <a:pt x="254634" y="184403"/>
                  </a:lnTo>
                  <a:lnTo>
                    <a:pt x="245490" y="144779"/>
                  </a:lnTo>
                </a:path>
                <a:path w="817245" h="300354">
                  <a:moveTo>
                    <a:pt x="532002" y="144779"/>
                  </a:moveTo>
                  <a:lnTo>
                    <a:pt x="539623" y="106679"/>
                  </a:lnTo>
                  <a:lnTo>
                    <a:pt x="564006" y="73151"/>
                  </a:lnTo>
                  <a:lnTo>
                    <a:pt x="599058" y="48768"/>
                  </a:lnTo>
                  <a:lnTo>
                    <a:pt x="643254" y="36575"/>
                  </a:lnTo>
                  <a:lnTo>
                    <a:pt x="664590" y="36575"/>
                  </a:lnTo>
                  <a:lnTo>
                    <a:pt x="708786" y="48768"/>
                  </a:lnTo>
                  <a:lnTo>
                    <a:pt x="745362" y="73151"/>
                  </a:lnTo>
                  <a:lnTo>
                    <a:pt x="768223" y="106679"/>
                  </a:lnTo>
                  <a:lnTo>
                    <a:pt x="777366" y="144779"/>
                  </a:lnTo>
                  <a:lnTo>
                    <a:pt x="775843" y="164591"/>
                  </a:lnTo>
                  <a:lnTo>
                    <a:pt x="759078" y="201168"/>
                  </a:lnTo>
                  <a:lnTo>
                    <a:pt x="728599" y="230124"/>
                  </a:lnTo>
                  <a:lnTo>
                    <a:pt x="687451" y="248412"/>
                  </a:lnTo>
                  <a:lnTo>
                    <a:pt x="664590" y="251459"/>
                  </a:lnTo>
                  <a:lnTo>
                    <a:pt x="643254" y="251459"/>
                  </a:lnTo>
                  <a:lnTo>
                    <a:pt x="599058" y="240791"/>
                  </a:lnTo>
                  <a:lnTo>
                    <a:pt x="564006" y="217931"/>
                  </a:lnTo>
                  <a:lnTo>
                    <a:pt x="539623" y="184403"/>
                  </a:lnTo>
                  <a:lnTo>
                    <a:pt x="532002" y="144779"/>
                  </a:lnTo>
                </a:path>
                <a:path w="817245" h="300354">
                  <a:moveTo>
                    <a:pt x="490854" y="144779"/>
                  </a:moveTo>
                  <a:lnTo>
                    <a:pt x="532002" y="1447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011542" y="1852675"/>
              <a:ext cx="222885" cy="0"/>
            </a:xfrm>
            <a:custGeom>
              <a:avLst/>
              <a:gdLst/>
              <a:ahLst/>
              <a:cxnLst/>
              <a:rect l="l" t="t" r="r" b="b"/>
              <a:pathLst>
                <a:path w="222884">
                  <a:moveTo>
                    <a:pt x="0" y="0"/>
                  </a:moveTo>
                  <a:lnTo>
                    <a:pt x="53339" y="0"/>
                  </a:lnTo>
                </a:path>
                <a:path w="222884">
                  <a:moveTo>
                    <a:pt x="85343" y="0"/>
                  </a:moveTo>
                  <a:lnTo>
                    <a:pt x="137159" y="0"/>
                  </a:lnTo>
                </a:path>
                <a:path w="222884">
                  <a:moveTo>
                    <a:pt x="170687" y="0"/>
                  </a:moveTo>
                  <a:lnTo>
                    <a:pt x="222503" y="0"/>
                  </a:lnTo>
                </a:path>
              </a:pathLst>
            </a:custGeom>
            <a:ln w="67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4145" y="1850774"/>
              <a:ext cx="78863" cy="94103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7339202" y="1970023"/>
              <a:ext cx="0" cy="645160"/>
            </a:xfrm>
            <a:custGeom>
              <a:avLst/>
              <a:gdLst/>
              <a:ahLst/>
              <a:cxnLst/>
              <a:rect l="l" t="t" r="r" b="b"/>
              <a:pathLst>
                <a:path h="645160">
                  <a:moveTo>
                    <a:pt x="0" y="0"/>
                  </a:moveTo>
                  <a:lnTo>
                    <a:pt x="0" y="45720"/>
                  </a:lnTo>
                </a:path>
                <a:path h="645160">
                  <a:moveTo>
                    <a:pt x="0" y="74675"/>
                  </a:moveTo>
                  <a:lnTo>
                    <a:pt x="0" y="120396"/>
                  </a:lnTo>
                </a:path>
                <a:path h="645160">
                  <a:moveTo>
                    <a:pt x="0" y="149351"/>
                  </a:moveTo>
                  <a:lnTo>
                    <a:pt x="0" y="195072"/>
                  </a:lnTo>
                </a:path>
                <a:path h="645160">
                  <a:moveTo>
                    <a:pt x="0" y="224027"/>
                  </a:moveTo>
                  <a:lnTo>
                    <a:pt x="0" y="269748"/>
                  </a:lnTo>
                </a:path>
                <a:path h="645160">
                  <a:moveTo>
                    <a:pt x="0" y="298703"/>
                  </a:moveTo>
                  <a:lnTo>
                    <a:pt x="0" y="344424"/>
                  </a:lnTo>
                </a:path>
                <a:path h="645160">
                  <a:moveTo>
                    <a:pt x="0" y="373379"/>
                  </a:moveTo>
                  <a:lnTo>
                    <a:pt x="0" y="419100"/>
                  </a:lnTo>
                </a:path>
                <a:path h="645160">
                  <a:moveTo>
                    <a:pt x="0" y="448055"/>
                  </a:moveTo>
                  <a:lnTo>
                    <a:pt x="0" y="493775"/>
                  </a:lnTo>
                </a:path>
                <a:path h="645160">
                  <a:moveTo>
                    <a:pt x="0" y="522731"/>
                  </a:moveTo>
                  <a:lnTo>
                    <a:pt x="0" y="569976"/>
                  </a:lnTo>
                </a:path>
                <a:path h="645160">
                  <a:moveTo>
                    <a:pt x="0" y="597408"/>
                  </a:moveTo>
                  <a:lnTo>
                    <a:pt x="0" y="644651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35392" y="2638311"/>
              <a:ext cx="87956" cy="121652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7339202" y="2785363"/>
              <a:ext cx="0" cy="718185"/>
            </a:xfrm>
            <a:custGeom>
              <a:avLst/>
              <a:gdLst/>
              <a:ahLst/>
              <a:cxnLst/>
              <a:rect l="l" t="t" r="r" b="b"/>
              <a:pathLst>
                <a:path h="718185">
                  <a:moveTo>
                    <a:pt x="0" y="0"/>
                  </a:moveTo>
                  <a:lnTo>
                    <a:pt x="0" y="45720"/>
                  </a:lnTo>
                </a:path>
                <a:path h="718185">
                  <a:moveTo>
                    <a:pt x="0" y="74675"/>
                  </a:moveTo>
                  <a:lnTo>
                    <a:pt x="0" y="120396"/>
                  </a:lnTo>
                </a:path>
                <a:path h="718185">
                  <a:moveTo>
                    <a:pt x="0" y="149351"/>
                  </a:moveTo>
                  <a:lnTo>
                    <a:pt x="0" y="195072"/>
                  </a:lnTo>
                </a:path>
                <a:path h="718185">
                  <a:moveTo>
                    <a:pt x="0" y="224027"/>
                  </a:moveTo>
                  <a:lnTo>
                    <a:pt x="0" y="269748"/>
                  </a:lnTo>
                </a:path>
                <a:path h="718185">
                  <a:moveTo>
                    <a:pt x="0" y="298703"/>
                  </a:moveTo>
                  <a:lnTo>
                    <a:pt x="0" y="344424"/>
                  </a:lnTo>
                </a:path>
                <a:path h="718185">
                  <a:moveTo>
                    <a:pt x="0" y="373380"/>
                  </a:moveTo>
                  <a:lnTo>
                    <a:pt x="0" y="419100"/>
                  </a:lnTo>
                </a:path>
                <a:path h="718185">
                  <a:moveTo>
                    <a:pt x="0" y="448056"/>
                  </a:moveTo>
                  <a:lnTo>
                    <a:pt x="0" y="493775"/>
                  </a:lnTo>
                </a:path>
                <a:path h="718185">
                  <a:moveTo>
                    <a:pt x="0" y="522732"/>
                  </a:moveTo>
                  <a:lnTo>
                    <a:pt x="0" y="568451"/>
                  </a:lnTo>
                </a:path>
                <a:path h="718185">
                  <a:moveTo>
                    <a:pt x="0" y="597408"/>
                  </a:moveTo>
                  <a:lnTo>
                    <a:pt x="0" y="643127"/>
                  </a:lnTo>
                </a:path>
                <a:path h="718185">
                  <a:moveTo>
                    <a:pt x="0" y="672084"/>
                  </a:moveTo>
                  <a:lnTo>
                    <a:pt x="0" y="717803"/>
                  </a:lnTo>
                </a:path>
              </a:pathLst>
            </a:custGeom>
            <a:ln w="76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301102" y="3532123"/>
              <a:ext cx="32384" cy="35560"/>
            </a:xfrm>
            <a:custGeom>
              <a:avLst/>
              <a:gdLst/>
              <a:ahLst/>
              <a:cxnLst/>
              <a:rect l="l" t="t" r="r" b="b"/>
              <a:pathLst>
                <a:path w="32384" h="35560">
                  <a:moveTo>
                    <a:pt x="32003" y="0"/>
                  </a:moveTo>
                  <a:lnTo>
                    <a:pt x="30479" y="6096"/>
                  </a:lnTo>
                  <a:lnTo>
                    <a:pt x="19812" y="19812"/>
                  </a:lnTo>
                  <a:lnTo>
                    <a:pt x="7620" y="30479"/>
                  </a:lnTo>
                  <a:lnTo>
                    <a:pt x="0" y="35051"/>
                  </a:lnTo>
                </a:path>
              </a:pathLst>
            </a:custGeom>
            <a:ln w="7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011542" y="3576319"/>
              <a:ext cx="259079" cy="1905"/>
            </a:xfrm>
            <a:custGeom>
              <a:avLst/>
              <a:gdLst/>
              <a:ahLst/>
              <a:cxnLst/>
              <a:rect l="l" t="t" r="r" b="b"/>
              <a:pathLst>
                <a:path w="259079" h="1904">
                  <a:moveTo>
                    <a:pt x="259079" y="0"/>
                  </a:moveTo>
                  <a:lnTo>
                    <a:pt x="245363" y="1523"/>
                  </a:lnTo>
                  <a:lnTo>
                    <a:pt x="207263" y="1523"/>
                  </a:lnTo>
                </a:path>
                <a:path w="259079" h="1904">
                  <a:moveTo>
                    <a:pt x="175259" y="1523"/>
                  </a:moveTo>
                  <a:lnTo>
                    <a:pt x="121920" y="1523"/>
                  </a:lnTo>
                </a:path>
                <a:path w="259079" h="1904">
                  <a:moveTo>
                    <a:pt x="89915" y="1523"/>
                  </a:moveTo>
                  <a:lnTo>
                    <a:pt x="38100" y="1523"/>
                  </a:lnTo>
                </a:path>
                <a:path w="259079" h="1904">
                  <a:moveTo>
                    <a:pt x="4572" y="1523"/>
                  </a:moveTo>
                  <a:lnTo>
                    <a:pt x="0" y="1523"/>
                  </a:lnTo>
                </a:path>
              </a:pathLst>
            </a:custGeom>
            <a:ln w="67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174610" y="3146551"/>
              <a:ext cx="222885" cy="0"/>
            </a:xfrm>
            <a:custGeom>
              <a:avLst/>
              <a:gdLst/>
              <a:ahLst/>
              <a:cxnLst/>
              <a:rect l="l" t="t" r="r" b="b"/>
              <a:pathLst>
                <a:path w="222884">
                  <a:moveTo>
                    <a:pt x="0" y="0"/>
                  </a:moveTo>
                  <a:lnTo>
                    <a:pt x="53340" y="0"/>
                  </a:lnTo>
                </a:path>
                <a:path w="222884">
                  <a:moveTo>
                    <a:pt x="85344" y="0"/>
                  </a:moveTo>
                  <a:lnTo>
                    <a:pt x="138684" y="0"/>
                  </a:lnTo>
                </a:path>
                <a:path w="222884">
                  <a:moveTo>
                    <a:pt x="170688" y="0"/>
                  </a:moveTo>
                  <a:lnTo>
                    <a:pt x="222504" y="0"/>
                  </a:lnTo>
                </a:path>
              </a:pathLst>
            </a:custGeom>
            <a:ln w="670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27214" y="3144648"/>
              <a:ext cx="78863" cy="94105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7502270" y="3263900"/>
              <a:ext cx="0" cy="570230"/>
            </a:xfrm>
            <a:custGeom>
              <a:avLst/>
              <a:gdLst/>
              <a:ahLst/>
              <a:cxnLst/>
              <a:rect l="l" t="t" r="r" b="b"/>
              <a:pathLst>
                <a:path h="570229">
                  <a:moveTo>
                    <a:pt x="0" y="0"/>
                  </a:moveTo>
                  <a:lnTo>
                    <a:pt x="0" y="45720"/>
                  </a:lnTo>
                </a:path>
                <a:path h="570229">
                  <a:moveTo>
                    <a:pt x="0" y="74675"/>
                  </a:moveTo>
                  <a:lnTo>
                    <a:pt x="0" y="120396"/>
                  </a:lnTo>
                </a:path>
                <a:path h="570229">
                  <a:moveTo>
                    <a:pt x="0" y="149351"/>
                  </a:moveTo>
                  <a:lnTo>
                    <a:pt x="0" y="195072"/>
                  </a:lnTo>
                </a:path>
                <a:path h="570229">
                  <a:moveTo>
                    <a:pt x="0" y="224027"/>
                  </a:moveTo>
                  <a:lnTo>
                    <a:pt x="0" y="269748"/>
                  </a:lnTo>
                </a:path>
                <a:path h="570229">
                  <a:moveTo>
                    <a:pt x="0" y="298703"/>
                  </a:moveTo>
                  <a:lnTo>
                    <a:pt x="0" y="345948"/>
                  </a:lnTo>
                </a:path>
                <a:path h="570229">
                  <a:moveTo>
                    <a:pt x="0" y="373380"/>
                  </a:moveTo>
                  <a:lnTo>
                    <a:pt x="0" y="420624"/>
                  </a:lnTo>
                </a:path>
                <a:path h="570229">
                  <a:moveTo>
                    <a:pt x="0" y="448056"/>
                  </a:moveTo>
                  <a:lnTo>
                    <a:pt x="0" y="495300"/>
                  </a:lnTo>
                </a:path>
                <a:path h="570229">
                  <a:moveTo>
                    <a:pt x="0" y="524256"/>
                  </a:moveTo>
                  <a:lnTo>
                    <a:pt x="0" y="569976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98460" y="3859025"/>
              <a:ext cx="89471" cy="121662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7502270" y="4004563"/>
              <a:ext cx="1905" cy="47625"/>
            </a:xfrm>
            <a:custGeom>
              <a:avLst/>
              <a:gdLst/>
              <a:ahLst/>
              <a:cxnLst/>
              <a:rect l="l" t="t" r="r" b="b"/>
              <a:pathLst>
                <a:path w="1904" h="47625">
                  <a:moveTo>
                    <a:pt x="1524" y="0"/>
                  </a:moveTo>
                  <a:lnTo>
                    <a:pt x="0" y="4572"/>
                  </a:lnTo>
                  <a:lnTo>
                    <a:pt x="0" y="47243"/>
                  </a:lnTo>
                </a:path>
              </a:pathLst>
            </a:custGeom>
            <a:ln w="76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502270" y="4079239"/>
              <a:ext cx="0" cy="570230"/>
            </a:xfrm>
            <a:custGeom>
              <a:avLst/>
              <a:gdLst/>
              <a:ahLst/>
              <a:cxnLst/>
              <a:rect l="l" t="t" r="r" b="b"/>
              <a:pathLst>
                <a:path h="570229">
                  <a:moveTo>
                    <a:pt x="0" y="0"/>
                  </a:moveTo>
                  <a:lnTo>
                    <a:pt x="0" y="47243"/>
                  </a:lnTo>
                </a:path>
                <a:path h="570229">
                  <a:moveTo>
                    <a:pt x="0" y="74676"/>
                  </a:moveTo>
                  <a:lnTo>
                    <a:pt x="0" y="121920"/>
                  </a:lnTo>
                </a:path>
                <a:path h="570229">
                  <a:moveTo>
                    <a:pt x="0" y="150876"/>
                  </a:moveTo>
                  <a:lnTo>
                    <a:pt x="0" y="196596"/>
                  </a:lnTo>
                </a:path>
                <a:path h="570229">
                  <a:moveTo>
                    <a:pt x="0" y="225552"/>
                  </a:moveTo>
                  <a:lnTo>
                    <a:pt x="0" y="271145"/>
                  </a:lnTo>
                </a:path>
                <a:path h="570229">
                  <a:moveTo>
                    <a:pt x="0" y="300101"/>
                  </a:moveTo>
                  <a:lnTo>
                    <a:pt x="0" y="345821"/>
                  </a:lnTo>
                </a:path>
                <a:path h="570229">
                  <a:moveTo>
                    <a:pt x="0" y="374777"/>
                  </a:moveTo>
                  <a:lnTo>
                    <a:pt x="0" y="420497"/>
                  </a:lnTo>
                </a:path>
                <a:path h="570229">
                  <a:moveTo>
                    <a:pt x="0" y="449453"/>
                  </a:moveTo>
                  <a:lnTo>
                    <a:pt x="0" y="495173"/>
                  </a:lnTo>
                </a:path>
                <a:path h="570229">
                  <a:moveTo>
                    <a:pt x="0" y="524129"/>
                  </a:moveTo>
                  <a:lnTo>
                    <a:pt x="0" y="569849"/>
                  </a:lnTo>
                </a:path>
              </a:pathLst>
            </a:custGeom>
            <a:ln w="7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470267" y="4678044"/>
              <a:ext cx="29209" cy="36830"/>
            </a:xfrm>
            <a:custGeom>
              <a:avLst/>
              <a:gdLst/>
              <a:ahLst/>
              <a:cxnLst/>
              <a:rect l="l" t="t" r="r" b="b"/>
              <a:pathLst>
                <a:path w="29209" h="36829">
                  <a:moveTo>
                    <a:pt x="28955" y="0"/>
                  </a:moveTo>
                  <a:lnTo>
                    <a:pt x="24383" y="10667"/>
                  </a:lnTo>
                  <a:lnTo>
                    <a:pt x="15239" y="24383"/>
                  </a:lnTo>
                  <a:lnTo>
                    <a:pt x="1524" y="35051"/>
                  </a:lnTo>
                  <a:lnTo>
                    <a:pt x="0" y="36575"/>
                  </a:lnTo>
                </a:path>
              </a:pathLst>
            </a:custGeom>
            <a:ln w="726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174610" y="4726813"/>
              <a:ext cx="265430" cy="1905"/>
            </a:xfrm>
            <a:custGeom>
              <a:avLst/>
              <a:gdLst/>
              <a:ahLst/>
              <a:cxnLst/>
              <a:rect l="l" t="t" r="r" b="b"/>
              <a:pathLst>
                <a:path w="265429" h="1904">
                  <a:moveTo>
                    <a:pt x="265175" y="0"/>
                  </a:moveTo>
                  <a:lnTo>
                    <a:pt x="245364" y="1524"/>
                  </a:lnTo>
                  <a:lnTo>
                    <a:pt x="213360" y="1524"/>
                  </a:lnTo>
                </a:path>
                <a:path w="265429" h="1904">
                  <a:moveTo>
                    <a:pt x="179832" y="1524"/>
                  </a:moveTo>
                  <a:lnTo>
                    <a:pt x="128016" y="1524"/>
                  </a:lnTo>
                </a:path>
                <a:path w="265429" h="1904">
                  <a:moveTo>
                    <a:pt x="96012" y="1524"/>
                  </a:moveTo>
                  <a:lnTo>
                    <a:pt x="42672" y="1524"/>
                  </a:lnTo>
                </a:path>
                <a:path w="265429" h="1904">
                  <a:moveTo>
                    <a:pt x="10668" y="1524"/>
                  </a:moveTo>
                  <a:lnTo>
                    <a:pt x="0" y="1524"/>
                  </a:lnTo>
                </a:path>
              </a:pathLst>
            </a:custGeom>
            <a:ln w="670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844664" y="3551935"/>
              <a:ext cx="7620" cy="826769"/>
            </a:xfrm>
            <a:custGeom>
              <a:avLst/>
              <a:gdLst/>
              <a:ahLst/>
              <a:cxnLst/>
              <a:rect l="l" t="t" r="r" b="b"/>
              <a:pathLst>
                <a:path w="7620" h="826770">
                  <a:moveTo>
                    <a:pt x="3809" y="0"/>
                  </a:moveTo>
                  <a:lnTo>
                    <a:pt x="3809" y="47243"/>
                  </a:lnTo>
                </a:path>
                <a:path w="7620" h="826770">
                  <a:moveTo>
                    <a:pt x="3809" y="74675"/>
                  </a:moveTo>
                  <a:lnTo>
                    <a:pt x="3809" y="121919"/>
                  </a:lnTo>
                </a:path>
                <a:path w="7620" h="826770">
                  <a:moveTo>
                    <a:pt x="3809" y="150875"/>
                  </a:moveTo>
                  <a:lnTo>
                    <a:pt x="3809" y="196595"/>
                  </a:lnTo>
                </a:path>
                <a:path w="7620" h="826770">
                  <a:moveTo>
                    <a:pt x="3809" y="225551"/>
                  </a:moveTo>
                  <a:lnTo>
                    <a:pt x="3809" y="271271"/>
                  </a:lnTo>
                </a:path>
                <a:path w="7620" h="826770">
                  <a:moveTo>
                    <a:pt x="3809" y="300227"/>
                  </a:moveTo>
                  <a:lnTo>
                    <a:pt x="3809" y="345947"/>
                  </a:lnTo>
                </a:path>
                <a:path w="7620" h="826770">
                  <a:moveTo>
                    <a:pt x="3809" y="374903"/>
                  </a:moveTo>
                  <a:lnTo>
                    <a:pt x="3809" y="420624"/>
                  </a:lnTo>
                </a:path>
                <a:path w="7620" h="826770">
                  <a:moveTo>
                    <a:pt x="3809" y="449580"/>
                  </a:moveTo>
                  <a:lnTo>
                    <a:pt x="3809" y="495300"/>
                  </a:lnTo>
                </a:path>
                <a:path w="7620" h="826770">
                  <a:moveTo>
                    <a:pt x="3809" y="524256"/>
                  </a:moveTo>
                  <a:lnTo>
                    <a:pt x="3809" y="569976"/>
                  </a:lnTo>
                </a:path>
                <a:path w="7620" h="826770">
                  <a:moveTo>
                    <a:pt x="3809" y="598932"/>
                  </a:moveTo>
                  <a:lnTo>
                    <a:pt x="3809" y="644651"/>
                  </a:lnTo>
                </a:path>
                <a:path w="7620" h="826770">
                  <a:moveTo>
                    <a:pt x="3809" y="673607"/>
                  </a:moveTo>
                  <a:lnTo>
                    <a:pt x="3809" y="719327"/>
                  </a:lnTo>
                </a:path>
                <a:path w="7620" h="826770">
                  <a:moveTo>
                    <a:pt x="3809" y="748283"/>
                  </a:moveTo>
                  <a:lnTo>
                    <a:pt x="3809" y="793876"/>
                  </a:lnTo>
                </a:path>
                <a:path w="7620" h="826770">
                  <a:moveTo>
                    <a:pt x="0" y="826643"/>
                  </a:moveTo>
                  <a:lnTo>
                    <a:pt x="7619" y="826643"/>
                  </a:lnTo>
                </a:path>
              </a:pathLst>
            </a:custGeom>
            <a:ln w="7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819264" y="3506342"/>
              <a:ext cx="58419" cy="52069"/>
            </a:xfrm>
            <a:custGeom>
              <a:avLst/>
              <a:gdLst/>
              <a:ahLst/>
              <a:cxnLst/>
              <a:rect l="l" t="t" r="r" b="b"/>
              <a:pathLst>
                <a:path w="58420" h="52070">
                  <a:moveTo>
                    <a:pt x="28955" y="0"/>
                  </a:moveTo>
                  <a:lnTo>
                    <a:pt x="0" y="51816"/>
                  </a:lnTo>
                  <a:lnTo>
                    <a:pt x="57911" y="51816"/>
                  </a:lnTo>
                  <a:lnTo>
                    <a:pt x="289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357619" y="4799965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h="47625">
                  <a:moveTo>
                    <a:pt x="0" y="0"/>
                  </a:moveTo>
                  <a:lnTo>
                    <a:pt x="0" y="47243"/>
                  </a:lnTo>
                </a:path>
              </a:pathLst>
            </a:custGeom>
            <a:ln w="7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353810" y="487845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45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357619" y="4909692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7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353810" y="498741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6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357619" y="5019421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7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353810" y="5097145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6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357619" y="5129148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7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827268" y="5447665"/>
              <a:ext cx="1144905" cy="0"/>
            </a:xfrm>
            <a:custGeom>
              <a:avLst/>
              <a:gdLst/>
              <a:ahLst/>
              <a:cxnLst/>
              <a:rect l="l" t="t" r="r" b="b"/>
              <a:pathLst>
                <a:path w="1144904">
                  <a:moveTo>
                    <a:pt x="0" y="0"/>
                  </a:moveTo>
                  <a:lnTo>
                    <a:pt x="1144651" y="0"/>
                  </a:lnTo>
                </a:path>
              </a:pathLst>
            </a:custGeom>
            <a:ln w="182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949188" y="5459857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229"/>
                  </a:lnTo>
                </a:path>
              </a:pathLst>
            </a:custGeom>
            <a:ln w="3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866891" y="5568086"/>
              <a:ext cx="165100" cy="143510"/>
            </a:xfrm>
            <a:custGeom>
              <a:avLst/>
              <a:gdLst/>
              <a:ahLst/>
              <a:cxnLst/>
              <a:rect l="l" t="t" r="r" b="b"/>
              <a:pathLst>
                <a:path w="165100" h="143510">
                  <a:moveTo>
                    <a:pt x="0" y="143243"/>
                  </a:moveTo>
                  <a:lnTo>
                    <a:pt x="164604" y="143243"/>
                  </a:lnTo>
                  <a:lnTo>
                    <a:pt x="164604" y="0"/>
                  </a:lnTo>
                  <a:lnTo>
                    <a:pt x="0" y="0"/>
                  </a:lnTo>
                  <a:lnTo>
                    <a:pt x="0" y="1432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949188" y="5459857"/>
              <a:ext cx="0" cy="419734"/>
            </a:xfrm>
            <a:custGeom>
              <a:avLst/>
              <a:gdLst/>
              <a:ahLst/>
              <a:cxnLst/>
              <a:rect l="l" t="t" r="r" b="b"/>
              <a:pathLst>
                <a:path h="419735">
                  <a:moveTo>
                    <a:pt x="0" y="251472"/>
                  </a:moveTo>
                  <a:lnTo>
                    <a:pt x="0" y="419112"/>
                  </a:lnTo>
                </a:path>
                <a:path h="419735">
                  <a:moveTo>
                    <a:pt x="0" y="0"/>
                  </a:moveTo>
                  <a:lnTo>
                    <a:pt x="0" y="108229"/>
                  </a:lnTo>
                </a:path>
              </a:pathLst>
            </a:custGeom>
            <a:ln w="3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866891" y="5568086"/>
              <a:ext cx="165100" cy="143510"/>
            </a:xfrm>
            <a:custGeom>
              <a:avLst/>
              <a:gdLst/>
              <a:ahLst/>
              <a:cxnLst/>
              <a:rect l="l" t="t" r="r" b="b"/>
              <a:pathLst>
                <a:path w="165100" h="143510">
                  <a:moveTo>
                    <a:pt x="0" y="143243"/>
                  </a:moveTo>
                  <a:lnTo>
                    <a:pt x="164604" y="143243"/>
                  </a:lnTo>
                  <a:lnTo>
                    <a:pt x="164604" y="0"/>
                  </a:lnTo>
                  <a:lnTo>
                    <a:pt x="0" y="0"/>
                  </a:lnTo>
                  <a:lnTo>
                    <a:pt x="0" y="1432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357619" y="5459857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229"/>
                  </a:lnTo>
                </a:path>
              </a:pathLst>
            </a:custGeom>
            <a:ln w="3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275324" y="5568086"/>
              <a:ext cx="165100" cy="143510"/>
            </a:xfrm>
            <a:custGeom>
              <a:avLst/>
              <a:gdLst/>
              <a:ahLst/>
              <a:cxnLst/>
              <a:rect l="l" t="t" r="r" b="b"/>
              <a:pathLst>
                <a:path w="165100" h="143510">
                  <a:moveTo>
                    <a:pt x="0" y="143243"/>
                  </a:moveTo>
                  <a:lnTo>
                    <a:pt x="164604" y="143243"/>
                  </a:lnTo>
                  <a:lnTo>
                    <a:pt x="164604" y="0"/>
                  </a:lnTo>
                  <a:lnTo>
                    <a:pt x="0" y="0"/>
                  </a:lnTo>
                  <a:lnTo>
                    <a:pt x="0" y="1432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357619" y="5459857"/>
              <a:ext cx="0" cy="419734"/>
            </a:xfrm>
            <a:custGeom>
              <a:avLst/>
              <a:gdLst/>
              <a:ahLst/>
              <a:cxnLst/>
              <a:rect l="l" t="t" r="r" b="b"/>
              <a:pathLst>
                <a:path h="419735">
                  <a:moveTo>
                    <a:pt x="0" y="251472"/>
                  </a:moveTo>
                  <a:lnTo>
                    <a:pt x="0" y="419112"/>
                  </a:lnTo>
                </a:path>
                <a:path h="419735">
                  <a:moveTo>
                    <a:pt x="0" y="0"/>
                  </a:moveTo>
                  <a:lnTo>
                    <a:pt x="0" y="108229"/>
                  </a:lnTo>
                </a:path>
              </a:pathLst>
            </a:custGeom>
            <a:ln w="3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275324" y="5568086"/>
              <a:ext cx="165100" cy="143510"/>
            </a:xfrm>
            <a:custGeom>
              <a:avLst/>
              <a:gdLst/>
              <a:ahLst/>
              <a:cxnLst/>
              <a:rect l="l" t="t" r="r" b="b"/>
              <a:pathLst>
                <a:path w="165100" h="143510">
                  <a:moveTo>
                    <a:pt x="0" y="143243"/>
                  </a:moveTo>
                  <a:lnTo>
                    <a:pt x="164604" y="143243"/>
                  </a:lnTo>
                  <a:lnTo>
                    <a:pt x="164604" y="0"/>
                  </a:lnTo>
                  <a:lnTo>
                    <a:pt x="0" y="0"/>
                  </a:lnTo>
                  <a:lnTo>
                    <a:pt x="0" y="1432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766179" y="5447665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229"/>
                  </a:lnTo>
                </a:path>
              </a:pathLst>
            </a:custGeom>
            <a:ln w="3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685407" y="5555894"/>
              <a:ext cx="163195" cy="143510"/>
            </a:xfrm>
            <a:custGeom>
              <a:avLst/>
              <a:gdLst/>
              <a:ahLst/>
              <a:cxnLst/>
              <a:rect l="l" t="t" r="r" b="b"/>
              <a:pathLst>
                <a:path w="163195" h="143510">
                  <a:moveTo>
                    <a:pt x="0" y="143243"/>
                  </a:moveTo>
                  <a:lnTo>
                    <a:pt x="163068" y="143243"/>
                  </a:lnTo>
                  <a:lnTo>
                    <a:pt x="163068" y="0"/>
                  </a:lnTo>
                  <a:lnTo>
                    <a:pt x="0" y="0"/>
                  </a:lnTo>
                  <a:lnTo>
                    <a:pt x="0" y="1432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766179" y="5447665"/>
              <a:ext cx="0" cy="852169"/>
            </a:xfrm>
            <a:custGeom>
              <a:avLst/>
              <a:gdLst/>
              <a:ahLst/>
              <a:cxnLst/>
              <a:rect l="l" t="t" r="r" b="b"/>
              <a:pathLst>
                <a:path h="852170">
                  <a:moveTo>
                    <a:pt x="0" y="251472"/>
                  </a:moveTo>
                  <a:lnTo>
                    <a:pt x="0" y="851903"/>
                  </a:lnTo>
                </a:path>
                <a:path h="852170">
                  <a:moveTo>
                    <a:pt x="0" y="0"/>
                  </a:moveTo>
                  <a:lnTo>
                    <a:pt x="0" y="108229"/>
                  </a:lnTo>
                </a:path>
              </a:pathLst>
            </a:custGeom>
            <a:ln w="3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685407" y="5555894"/>
              <a:ext cx="163195" cy="143510"/>
            </a:xfrm>
            <a:custGeom>
              <a:avLst/>
              <a:gdLst/>
              <a:ahLst/>
              <a:cxnLst/>
              <a:rect l="l" t="t" r="r" b="b"/>
              <a:pathLst>
                <a:path w="163195" h="143510">
                  <a:moveTo>
                    <a:pt x="0" y="143243"/>
                  </a:moveTo>
                  <a:lnTo>
                    <a:pt x="163068" y="143243"/>
                  </a:lnTo>
                  <a:lnTo>
                    <a:pt x="163068" y="0"/>
                  </a:lnTo>
                  <a:lnTo>
                    <a:pt x="0" y="0"/>
                  </a:lnTo>
                  <a:lnTo>
                    <a:pt x="0" y="1432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685407" y="5927737"/>
              <a:ext cx="81280" cy="287020"/>
            </a:xfrm>
            <a:custGeom>
              <a:avLst/>
              <a:gdLst/>
              <a:ahLst/>
              <a:cxnLst/>
              <a:rect l="l" t="t" r="r" b="b"/>
              <a:pathLst>
                <a:path w="81279" h="287020">
                  <a:moveTo>
                    <a:pt x="80772" y="0"/>
                  </a:moveTo>
                  <a:lnTo>
                    <a:pt x="30479" y="15227"/>
                  </a:lnTo>
                  <a:lnTo>
                    <a:pt x="1524" y="56375"/>
                  </a:lnTo>
                  <a:lnTo>
                    <a:pt x="0" y="71615"/>
                  </a:lnTo>
                  <a:lnTo>
                    <a:pt x="1524" y="86855"/>
                  </a:lnTo>
                  <a:lnTo>
                    <a:pt x="30479" y="128003"/>
                  </a:lnTo>
                  <a:lnTo>
                    <a:pt x="80772" y="143243"/>
                  </a:lnTo>
                  <a:lnTo>
                    <a:pt x="62484" y="144767"/>
                  </a:lnTo>
                  <a:lnTo>
                    <a:pt x="16764" y="170675"/>
                  </a:lnTo>
                  <a:lnTo>
                    <a:pt x="0" y="214858"/>
                  </a:lnTo>
                  <a:lnTo>
                    <a:pt x="1524" y="231635"/>
                  </a:lnTo>
                  <a:lnTo>
                    <a:pt x="30479" y="271246"/>
                  </a:lnTo>
                  <a:lnTo>
                    <a:pt x="62484" y="284975"/>
                  </a:lnTo>
                  <a:lnTo>
                    <a:pt x="80772" y="286499"/>
                  </a:lnTo>
                </a:path>
              </a:pathLst>
            </a:custGeom>
            <a:ln w="32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766179" y="5927737"/>
              <a:ext cx="818515" cy="299085"/>
            </a:xfrm>
            <a:custGeom>
              <a:avLst/>
              <a:gdLst/>
              <a:ahLst/>
              <a:cxnLst/>
              <a:rect l="l" t="t" r="r" b="b"/>
              <a:pathLst>
                <a:path w="818515" h="299085">
                  <a:moveTo>
                    <a:pt x="245364" y="143243"/>
                  </a:moveTo>
                  <a:lnTo>
                    <a:pt x="0" y="143243"/>
                  </a:lnTo>
                </a:path>
                <a:path w="818515" h="299085">
                  <a:moveTo>
                    <a:pt x="82296" y="286499"/>
                  </a:moveTo>
                  <a:lnTo>
                    <a:pt x="0" y="286499"/>
                  </a:lnTo>
                </a:path>
                <a:path w="818515" h="299085">
                  <a:moveTo>
                    <a:pt x="82296" y="0"/>
                  </a:moveTo>
                  <a:lnTo>
                    <a:pt x="0" y="0"/>
                  </a:lnTo>
                </a:path>
                <a:path w="818515" h="299085">
                  <a:moveTo>
                    <a:pt x="245364" y="143243"/>
                  </a:moveTo>
                  <a:lnTo>
                    <a:pt x="254507" y="105156"/>
                  </a:lnTo>
                  <a:lnTo>
                    <a:pt x="277368" y="71615"/>
                  </a:lnTo>
                  <a:lnTo>
                    <a:pt x="313944" y="47231"/>
                  </a:lnTo>
                  <a:lnTo>
                    <a:pt x="356616" y="35039"/>
                  </a:lnTo>
                  <a:lnTo>
                    <a:pt x="379475" y="35039"/>
                  </a:lnTo>
                  <a:lnTo>
                    <a:pt x="423672" y="47231"/>
                  </a:lnTo>
                  <a:lnTo>
                    <a:pt x="458724" y="71615"/>
                  </a:lnTo>
                  <a:lnTo>
                    <a:pt x="481584" y="105156"/>
                  </a:lnTo>
                  <a:lnTo>
                    <a:pt x="490727" y="143243"/>
                  </a:lnTo>
                  <a:lnTo>
                    <a:pt x="489203" y="163055"/>
                  </a:lnTo>
                  <a:lnTo>
                    <a:pt x="472440" y="201155"/>
                  </a:lnTo>
                  <a:lnTo>
                    <a:pt x="441960" y="230111"/>
                  </a:lnTo>
                  <a:lnTo>
                    <a:pt x="400812" y="246875"/>
                  </a:lnTo>
                  <a:lnTo>
                    <a:pt x="379475" y="249923"/>
                  </a:lnTo>
                  <a:lnTo>
                    <a:pt x="356616" y="249923"/>
                  </a:lnTo>
                  <a:lnTo>
                    <a:pt x="313944" y="239242"/>
                  </a:lnTo>
                  <a:lnTo>
                    <a:pt x="277368" y="216395"/>
                  </a:lnTo>
                  <a:lnTo>
                    <a:pt x="254507" y="182867"/>
                  </a:lnTo>
                  <a:lnTo>
                    <a:pt x="245364" y="143243"/>
                  </a:lnTo>
                </a:path>
                <a:path w="818515" h="299085">
                  <a:moveTo>
                    <a:pt x="531876" y="143243"/>
                  </a:moveTo>
                  <a:lnTo>
                    <a:pt x="539496" y="105156"/>
                  </a:lnTo>
                  <a:lnTo>
                    <a:pt x="563879" y="71615"/>
                  </a:lnTo>
                  <a:lnTo>
                    <a:pt x="600455" y="47231"/>
                  </a:lnTo>
                  <a:lnTo>
                    <a:pt x="643127" y="35039"/>
                  </a:lnTo>
                  <a:lnTo>
                    <a:pt x="665988" y="35039"/>
                  </a:lnTo>
                  <a:lnTo>
                    <a:pt x="708660" y="47231"/>
                  </a:lnTo>
                  <a:lnTo>
                    <a:pt x="745236" y="71615"/>
                  </a:lnTo>
                  <a:lnTo>
                    <a:pt x="769620" y="105156"/>
                  </a:lnTo>
                  <a:lnTo>
                    <a:pt x="777240" y="143243"/>
                  </a:lnTo>
                  <a:lnTo>
                    <a:pt x="775716" y="163055"/>
                  </a:lnTo>
                  <a:lnTo>
                    <a:pt x="758951" y="201155"/>
                  </a:lnTo>
                  <a:lnTo>
                    <a:pt x="728472" y="230111"/>
                  </a:lnTo>
                  <a:lnTo>
                    <a:pt x="688848" y="246875"/>
                  </a:lnTo>
                  <a:lnTo>
                    <a:pt x="665988" y="249923"/>
                  </a:lnTo>
                  <a:lnTo>
                    <a:pt x="643127" y="249923"/>
                  </a:lnTo>
                  <a:lnTo>
                    <a:pt x="600455" y="239242"/>
                  </a:lnTo>
                  <a:lnTo>
                    <a:pt x="563879" y="216395"/>
                  </a:lnTo>
                  <a:lnTo>
                    <a:pt x="539496" y="182867"/>
                  </a:lnTo>
                  <a:lnTo>
                    <a:pt x="531876" y="143243"/>
                  </a:lnTo>
                </a:path>
                <a:path w="818515" h="299085">
                  <a:moveTo>
                    <a:pt x="490727" y="143243"/>
                  </a:moveTo>
                  <a:lnTo>
                    <a:pt x="531876" y="143243"/>
                  </a:lnTo>
                </a:path>
                <a:path w="818515" h="299085">
                  <a:moveTo>
                    <a:pt x="164592" y="298691"/>
                  </a:moveTo>
                  <a:lnTo>
                    <a:pt x="818400" y="298691"/>
                  </a:lnTo>
                  <a:lnTo>
                    <a:pt x="818400" y="12192"/>
                  </a:lnTo>
                  <a:lnTo>
                    <a:pt x="164592" y="12192"/>
                  </a:lnTo>
                  <a:lnTo>
                    <a:pt x="164592" y="298691"/>
                  </a:lnTo>
                  <a:close/>
                </a:path>
                <a:path w="818515" h="299085">
                  <a:moveTo>
                    <a:pt x="245364" y="143243"/>
                  </a:moveTo>
                  <a:lnTo>
                    <a:pt x="254507" y="105156"/>
                  </a:lnTo>
                  <a:lnTo>
                    <a:pt x="277368" y="71615"/>
                  </a:lnTo>
                  <a:lnTo>
                    <a:pt x="313944" y="47231"/>
                  </a:lnTo>
                  <a:lnTo>
                    <a:pt x="356616" y="35039"/>
                  </a:lnTo>
                  <a:lnTo>
                    <a:pt x="379475" y="35039"/>
                  </a:lnTo>
                  <a:lnTo>
                    <a:pt x="423672" y="47231"/>
                  </a:lnTo>
                  <a:lnTo>
                    <a:pt x="458724" y="71615"/>
                  </a:lnTo>
                  <a:lnTo>
                    <a:pt x="481584" y="105156"/>
                  </a:lnTo>
                  <a:lnTo>
                    <a:pt x="490727" y="143243"/>
                  </a:lnTo>
                  <a:lnTo>
                    <a:pt x="489203" y="163055"/>
                  </a:lnTo>
                  <a:lnTo>
                    <a:pt x="472440" y="201155"/>
                  </a:lnTo>
                  <a:lnTo>
                    <a:pt x="441960" y="230111"/>
                  </a:lnTo>
                  <a:lnTo>
                    <a:pt x="400812" y="246875"/>
                  </a:lnTo>
                  <a:lnTo>
                    <a:pt x="379475" y="249923"/>
                  </a:lnTo>
                  <a:lnTo>
                    <a:pt x="356616" y="249923"/>
                  </a:lnTo>
                  <a:lnTo>
                    <a:pt x="313944" y="239242"/>
                  </a:lnTo>
                  <a:lnTo>
                    <a:pt x="277368" y="216395"/>
                  </a:lnTo>
                  <a:lnTo>
                    <a:pt x="254507" y="182867"/>
                  </a:lnTo>
                  <a:lnTo>
                    <a:pt x="245364" y="143243"/>
                  </a:lnTo>
                </a:path>
                <a:path w="818515" h="299085">
                  <a:moveTo>
                    <a:pt x="531876" y="143243"/>
                  </a:moveTo>
                  <a:lnTo>
                    <a:pt x="539496" y="105156"/>
                  </a:lnTo>
                  <a:lnTo>
                    <a:pt x="563879" y="71615"/>
                  </a:lnTo>
                  <a:lnTo>
                    <a:pt x="600455" y="47231"/>
                  </a:lnTo>
                  <a:lnTo>
                    <a:pt x="643127" y="35039"/>
                  </a:lnTo>
                  <a:lnTo>
                    <a:pt x="665988" y="35039"/>
                  </a:lnTo>
                  <a:lnTo>
                    <a:pt x="708660" y="47231"/>
                  </a:lnTo>
                  <a:lnTo>
                    <a:pt x="745236" y="71615"/>
                  </a:lnTo>
                  <a:lnTo>
                    <a:pt x="769620" y="105156"/>
                  </a:lnTo>
                  <a:lnTo>
                    <a:pt x="777240" y="143243"/>
                  </a:lnTo>
                  <a:lnTo>
                    <a:pt x="775716" y="163055"/>
                  </a:lnTo>
                  <a:lnTo>
                    <a:pt x="758951" y="201155"/>
                  </a:lnTo>
                  <a:lnTo>
                    <a:pt x="728472" y="230111"/>
                  </a:lnTo>
                  <a:lnTo>
                    <a:pt x="688848" y="246875"/>
                  </a:lnTo>
                  <a:lnTo>
                    <a:pt x="665988" y="249923"/>
                  </a:lnTo>
                  <a:lnTo>
                    <a:pt x="643127" y="249923"/>
                  </a:lnTo>
                  <a:lnTo>
                    <a:pt x="600455" y="239242"/>
                  </a:lnTo>
                  <a:lnTo>
                    <a:pt x="563879" y="216395"/>
                  </a:lnTo>
                  <a:lnTo>
                    <a:pt x="539496" y="182867"/>
                  </a:lnTo>
                  <a:lnTo>
                    <a:pt x="531876" y="143243"/>
                  </a:lnTo>
                </a:path>
                <a:path w="818515" h="299085">
                  <a:moveTo>
                    <a:pt x="490727" y="143243"/>
                  </a:moveTo>
                  <a:lnTo>
                    <a:pt x="531876" y="14324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357619" y="5232780"/>
              <a:ext cx="0" cy="215265"/>
            </a:xfrm>
            <a:custGeom>
              <a:avLst/>
              <a:gdLst/>
              <a:ahLst/>
              <a:cxnLst/>
              <a:rect l="l" t="t" r="r" b="b"/>
              <a:pathLst>
                <a:path h="215264">
                  <a:moveTo>
                    <a:pt x="0" y="0"/>
                  </a:moveTo>
                  <a:lnTo>
                    <a:pt x="0" y="214884"/>
                  </a:lnTo>
                </a:path>
              </a:pathLst>
            </a:custGeom>
            <a:ln w="3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353810" y="520611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45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7502270" y="4297172"/>
              <a:ext cx="222885" cy="0"/>
            </a:xfrm>
            <a:custGeom>
              <a:avLst/>
              <a:gdLst/>
              <a:ahLst/>
              <a:cxnLst/>
              <a:rect l="l" t="t" r="r" b="b"/>
              <a:pathLst>
                <a:path w="222884">
                  <a:moveTo>
                    <a:pt x="0" y="0"/>
                  </a:moveTo>
                  <a:lnTo>
                    <a:pt x="51815" y="0"/>
                  </a:lnTo>
                </a:path>
                <a:path w="222884">
                  <a:moveTo>
                    <a:pt x="85344" y="0"/>
                  </a:moveTo>
                  <a:lnTo>
                    <a:pt x="137159" y="0"/>
                  </a:lnTo>
                </a:path>
                <a:path w="222884">
                  <a:moveTo>
                    <a:pt x="170687" y="0"/>
                  </a:moveTo>
                  <a:lnTo>
                    <a:pt x="222503" y="0"/>
                  </a:lnTo>
                </a:path>
              </a:pathLst>
            </a:custGeom>
            <a:ln w="670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53350" y="4295143"/>
              <a:ext cx="80379" cy="94103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7829930" y="4414519"/>
              <a:ext cx="0" cy="794385"/>
            </a:xfrm>
            <a:custGeom>
              <a:avLst/>
              <a:gdLst/>
              <a:ahLst/>
              <a:cxnLst/>
              <a:rect l="l" t="t" r="r" b="b"/>
              <a:pathLst>
                <a:path h="794385">
                  <a:moveTo>
                    <a:pt x="0" y="0"/>
                  </a:moveTo>
                  <a:lnTo>
                    <a:pt x="0" y="45592"/>
                  </a:lnTo>
                </a:path>
                <a:path h="794385">
                  <a:moveTo>
                    <a:pt x="0" y="74548"/>
                  </a:moveTo>
                  <a:lnTo>
                    <a:pt x="0" y="120268"/>
                  </a:lnTo>
                </a:path>
                <a:path h="794385">
                  <a:moveTo>
                    <a:pt x="0" y="149224"/>
                  </a:moveTo>
                  <a:lnTo>
                    <a:pt x="0" y="194944"/>
                  </a:lnTo>
                </a:path>
                <a:path h="794385">
                  <a:moveTo>
                    <a:pt x="0" y="223900"/>
                  </a:moveTo>
                  <a:lnTo>
                    <a:pt x="0" y="269620"/>
                  </a:lnTo>
                </a:path>
                <a:path h="794385">
                  <a:moveTo>
                    <a:pt x="0" y="298576"/>
                  </a:moveTo>
                  <a:lnTo>
                    <a:pt x="0" y="344296"/>
                  </a:lnTo>
                </a:path>
                <a:path h="794385">
                  <a:moveTo>
                    <a:pt x="0" y="373252"/>
                  </a:moveTo>
                  <a:lnTo>
                    <a:pt x="0" y="418972"/>
                  </a:lnTo>
                </a:path>
                <a:path h="794385">
                  <a:moveTo>
                    <a:pt x="0" y="447928"/>
                  </a:moveTo>
                  <a:lnTo>
                    <a:pt x="0" y="495172"/>
                  </a:lnTo>
                </a:path>
                <a:path h="794385">
                  <a:moveTo>
                    <a:pt x="0" y="522604"/>
                  </a:moveTo>
                  <a:lnTo>
                    <a:pt x="0" y="569848"/>
                  </a:lnTo>
                </a:path>
                <a:path h="794385">
                  <a:moveTo>
                    <a:pt x="0" y="597280"/>
                  </a:moveTo>
                  <a:lnTo>
                    <a:pt x="0" y="644524"/>
                  </a:lnTo>
                </a:path>
                <a:path h="794385">
                  <a:moveTo>
                    <a:pt x="0" y="673480"/>
                  </a:moveTo>
                  <a:lnTo>
                    <a:pt x="0" y="719200"/>
                  </a:lnTo>
                </a:path>
                <a:path h="794385">
                  <a:moveTo>
                    <a:pt x="0" y="748156"/>
                  </a:moveTo>
                  <a:lnTo>
                    <a:pt x="0" y="793876"/>
                  </a:lnTo>
                </a:path>
              </a:pathLst>
            </a:custGeom>
            <a:ln w="7623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829930" y="5237352"/>
              <a:ext cx="18415" cy="41275"/>
            </a:xfrm>
            <a:custGeom>
              <a:avLst/>
              <a:gdLst/>
              <a:ahLst/>
              <a:cxnLst/>
              <a:rect l="l" t="t" r="r" b="b"/>
              <a:pathLst>
                <a:path w="18415" h="41275">
                  <a:moveTo>
                    <a:pt x="0" y="0"/>
                  </a:moveTo>
                  <a:lnTo>
                    <a:pt x="1524" y="10668"/>
                  </a:lnTo>
                  <a:lnTo>
                    <a:pt x="7620" y="25908"/>
                  </a:lnTo>
                  <a:lnTo>
                    <a:pt x="16764" y="39624"/>
                  </a:lnTo>
                  <a:lnTo>
                    <a:pt x="18288" y="41148"/>
                  </a:lnTo>
                </a:path>
              </a:pathLst>
            </a:custGeom>
            <a:ln w="747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875651" y="5296789"/>
              <a:ext cx="35560" cy="9525"/>
            </a:xfrm>
            <a:custGeom>
              <a:avLst/>
              <a:gdLst/>
              <a:ahLst/>
              <a:cxnLst/>
              <a:rect l="l" t="t" r="r" b="b"/>
              <a:pathLst>
                <a:path w="35559" h="9525">
                  <a:moveTo>
                    <a:pt x="0" y="0"/>
                  </a:moveTo>
                  <a:lnTo>
                    <a:pt x="16764" y="4572"/>
                  </a:lnTo>
                  <a:lnTo>
                    <a:pt x="35051" y="7620"/>
                  </a:lnTo>
                  <a:lnTo>
                    <a:pt x="19812" y="9144"/>
                  </a:lnTo>
                </a:path>
              </a:pathLst>
            </a:custGeom>
            <a:ln w="676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834502" y="5316601"/>
              <a:ext cx="32384" cy="35560"/>
            </a:xfrm>
            <a:custGeom>
              <a:avLst/>
              <a:gdLst/>
              <a:ahLst/>
              <a:cxnLst/>
              <a:rect l="l" t="t" r="r" b="b"/>
              <a:pathLst>
                <a:path w="32384" h="35560">
                  <a:moveTo>
                    <a:pt x="32003" y="0"/>
                  </a:moveTo>
                  <a:lnTo>
                    <a:pt x="25907" y="3048"/>
                  </a:lnTo>
                  <a:lnTo>
                    <a:pt x="12192" y="15240"/>
                  </a:lnTo>
                  <a:lnTo>
                    <a:pt x="3048" y="28956"/>
                  </a:lnTo>
                  <a:lnTo>
                    <a:pt x="0" y="35052"/>
                  </a:lnTo>
                </a:path>
              </a:pathLst>
            </a:custGeom>
            <a:ln w="720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829930" y="5379084"/>
              <a:ext cx="0" cy="794385"/>
            </a:xfrm>
            <a:custGeom>
              <a:avLst/>
              <a:gdLst/>
              <a:ahLst/>
              <a:cxnLst/>
              <a:rect l="l" t="t" r="r" b="b"/>
              <a:pathLst>
                <a:path h="794385">
                  <a:moveTo>
                    <a:pt x="0" y="0"/>
                  </a:moveTo>
                  <a:lnTo>
                    <a:pt x="0" y="47243"/>
                  </a:lnTo>
                </a:path>
                <a:path h="794385">
                  <a:moveTo>
                    <a:pt x="0" y="74675"/>
                  </a:moveTo>
                  <a:lnTo>
                    <a:pt x="0" y="121919"/>
                  </a:lnTo>
                </a:path>
                <a:path h="794385">
                  <a:moveTo>
                    <a:pt x="0" y="150875"/>
                  </a:moveTo>
                  <a:lnTo>
                    <a:pt x="0" y="196608"/>
                  </a:lnTo>
                </a:path>
                <a:path h="794385">
                  <a:moveTo>
                    <a:pt x="0" y="225564"/>
                  </a:moveTo>
                  <a:lnTo>
                    <a:pt x="0" y="271297"/>
                  </a:lnTo>
                </a:path>
                <a:path h="794385">
                  <a:moveTo>
                    <a:pt x="0" y="300240"/>
                  </a:moveTo>
                  <a:lnTo>
                    <a:pt x="0" y="345960"/>
                  </a:lnTo>
                </a:path>
                <a:path h="794385">
                  <a:moveTo>
                    <a:pt x="0" y="374916"/>
                  </a:moveTo>
                  <a:lnTo>
                    <a:pt x="0" y="420636"/>
                  </a:lnTo>
                </a:path>
                <a:path h="794385">
                  <a:moveTo>
                    <a:pt x="0" y="449592"/>
                  </a:moveTo>
                  <a:lnTo>
                    <a:pt x="0" y="495312"/>
                  </a:lnTo>
                </a:path>
                <a:path h="794385">
                  <a:moveTo>
                    <a:pt x="0" y="524268"/>
                  </a:moveTo>
                  <a:lnTo>
                    <a:pt x="0" y="569976"/>
                  </a:lnTo>
                </a:path>
                <a:path h="794385">
                  <a:moveTo>
                    <a:pt x="0" y="598944"/>
                  </a:moveTo>
                  <a:lnTo>
                    <a:pt x="0" y="644651"/>
                  </a:lnTo>
                </a:path>
                <a:path h="794385">
                  <a:moveTo>
                    <a:pt x="0" y="673607"/>
                  </a:moveTo>
                  <a:lnTo>
                    <a:pt x="0" y="719327"/>
                  </a:lnTo>
                </a:path>
                <a:path h="794385">
                  <a:moveTo>
                    <a:pt x="0" y="748283"/>
                  </a:moveTo>
                  <a:lnTo>
                    <a:pt x="0" y="794003"/>
                  </a:lnTo>
                </a:path>
              </a:pathLst>
            </a:custGeom>
            <a:ln w="7623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828407" y="6202045"/>
              <a:ext cx="1905" cy="45720"/>
            </a:xfrm>
            <a:custGeom>
              <a:avLst/>
              <a:gdLst/>
              <a:ahLst/>
              <a:cxnLst/>
              <a:rect l="l" t="t" r="r" b="b"/>
              <a:pathLst>
                <a:path w="1904" h="45720">
                  <a:moveTo>
                    <a:pt x="1524" y="0"/>
                  </a:moveTo>
                  <a:lnTo>
                    <a:pt x="1524" y="36575"/>
                  </a:lnTo>
                  <a:lnTo>
                    <a:pt x="0" y="45707"/>
                  </a:lnTo>
                </a:path>
              </a:pathLst>
            </a:custGeom>
            <a:ln w="762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779639" y="6275184"/>
              <a:ext cx="38100" cy="29209"/>
            </a:xfrm>
            <a:custGeom>
              <a:avLst/>
              <a:gdLst/>
              <a:ahLst/>
              <a:cxnLst/>
              <a:rect l="l" t="t" r="r" b="b"/>
              <a:pathLst>
                <a:path w="38100" h="29210">
                  <a:moveTo>
                    <a:pt x="38100" y="0"/>
                  </a:moveTo>
                  <a:lnTo>
                    <a:pt x="32003" y="9156"/>
                  </a:lnTo>
                  <a:lnTo>
                    <a:pt x="19811" y="19812"/>
                  </a:lnTo>
                  <a:lnTo>
                    <a:pt x="4571" y="28956"/>
                  </a:lnTo>
                  <a:lnTo>
                    <a:pt x="0" y="28956"/>
                  </a:lnTo>
                </a:path>
              </a:pathLst>
            </a:custGeom>
            <a:ln w="704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526654" y="6310248"/>
              <a:ext cx="222885" cy="0"/>
            </a:xfrm>
            <a:custGeom>
              <a:avLst/>
              <a:gdLst/>
              <a:ahLst/>
              <a:cxnLst/>
              <a:rect l="l" t="t" r="r" b="b"/>
              <a:pathLst>
                <a:path w="222884">
                  <a:moveTo>
                    <a:pt x="222503" y="0"/>
                  </a:moveTo>
                  <a:lnTo>
                    <a:pt x="169164" y="0"/>
                  </a:lnTo>
                </a:path>
                <a:path w="222884">
                  <a:moveTo>
                    <a:pt x="137160" y="0"/>
                  </a:moveTo>
                  <a:lnTo>
                    <a:pt x="85344" y="0"/>
                  </a:lnTo>
                </a:path>
                <a:path w="222884">
                  <a:moveTo>
                    <a:pt x="51816" y="0"/>
                  </a:moveTo>
                  <a:lnTo>
                    <a:pt x="0" y="0"/>
                  </a:lnTo>
                </a:path>
              </a:pathLst>
            </a:custGeom>
            <a:ln w="670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/>
          <p:nvPr/>
        </p:nvSpPr>
        <p:spPr>
          <a:xfrm>
            <a:off x="4998084" y="1297050"/>
            <a:ext cx="3637915" cy="5293360"/>
          </a:xfrm>
          <a:prstGeom prst="rect">
            <a:avLst/>
          </a:prstGeom>
          <a:ln w="16762">
            <a:solidFill>
              <a:srgbClr val="37379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 marR="357505" algn="ctr">
              <a:lnSpc>
                <a:spcPct val="100000"/>
              </a:lnSpc>
              <a:spcBef>
                <a:spcPts val="440"/>
              </a:spcBef>
              <a:tabLst>
                <a:tab pos="286385" algn="l"/>
              </a:tabLst>
            </a:pPr>
            <a:r>
              <a:rPr sz="600" b="1" spc="25" dirty="0">
                <a:latin typeface="Arial"/>
                <a:cs typeface="Arial"/>
              </a:rPr>
              <a:t>50	51</a:t>
            </a:r>
            <a:r>
              <a:rPr sz="600" b="1" spc="-105" dirty="0">
                <a:latin typeface="Arial"/>
                <a:cs typeface="Arial"/>
              </a:rPr>
              <a:t> 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 marL="2447290" marR="571500" indent="50165">
              <a:lnSpc>
                <a:spcPct val="105000"/>
              </a:lnSpc>
              <a:spcBef>
                <a:spcPts val="365"/>
              </a:spcBef>
            </a:pPr>
            <a:r>
              <a:rPr sz="600" b="1" spc="50" dirty="0">
                <a:solidFill>
                  <a:srgbClr val="FF0000"/>
                </a:solidFill>
                <a:latin typeface="Arial"/>
                <a:cs typeface="Arial"/>
              </a:rPr>
              <a:t>selectividad </a:t>
            </a:r>
            <a:r>
              <a:rPr sz="600" b="1" spc="55" dirty="0">
                <a:solidFill>
                  <a:srgbClr val="FF0000"/>
                </a:solidFill>
                <a:latin typeface="Arial"/>
                <a:cs typeface="Arial"/>
              </a:rPr>
              <a:t> a</a:t>
            </a:r>
            <a:r>
              <a:rPr sz="600" b="1" spc="45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600" b="1" spc="60" dirty="0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sz="600" b="1" spc="5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600" b="1" spc="45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600" b="1" spc="6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600" b="1" spc="45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600" b="1" spc="5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600" b="1" spc="60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600" b="1" spc="45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600" b="1" spc="6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600" b="1" spc="55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600" b="1" spc="-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00">
              <a:latin typeface="Arial"/>
              <a:cs typeface="Arial"/>
            </a:endParaRPr>
          </a:p>
          <a:p>
            <a:pPr marR="357505" algn="ctr">
              <a:lnSpc>
                <a:spcPct val="100000"/>
              </a:lnSpc>
              <a:tabLst>
                <a:tab pos="286385" algn="l"/>
              </a:tabLst>
            </a:pPr>
            <a:r>
              <a:rPr sz="600" b="1" spc="25" dirty="0">
                <a:latin typeface="Arial"/>
                <a:cs typeface="Arial"/>
              </a:rPr>
              <a:t>50	51</a:t>
            </a:r>
            <a:r>
              <a:rPr sz="600" b="1" spc="-105" dirty="0">
                <a:latin typeface="Arial"/>
                <a:cs typeface="Arial"/>
              </a:rPr>
              <a:t> 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600">
              <a:latin typeface="Arial"/>
              <a:cs typeface="Arial"/>
            </a:endParaRPr>
          </a:p>
          <a:p>
            <a:pPr marL="2788285" marR="464820" indent="-128270">
              <a:lnSpc>
                <a:spcPct val="103299"/>
              </a:lnSpc>
            </a:pPr>
            <a:r>
              <a:rPr sz="600" b="1" spc="40" dirty="0">
                <a:solidFill>
                  <a:srgbClr val="0000FF"/>
                </a:solidFill>
                <a:latin typeface="Arial"/>
                <a:cs typeface="Arial"/>
              </a:rPr>
              <a:t>se</a:t>
            </a:r>
            <a:r>
              <a:rPr sz="600" b="1" spc="4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600" b="1" spc="40" dirty="0">
                <a:solidFill>
                  <a:srgbClr val="0000FF"/>
                </a:solidFill>
                <a:latin typeface="Arial"/>
                <a:cs typeface="Arial"/>
              </a:rPr>
              <a:t>ec</a:t>
            </a:r>
            <a:r>
              <a:rPr sz="600" b="1" spc="5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600" b="1" spc="4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600" b="1" spc="30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600" b="1" spc="4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600" b="1" spc="5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600" b="1" spc="4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600" b="1" dirty="0">
                <a:solidFill>
                  <a:srgbClr val="0000FF"/>
                </a:solidFill>
                <a:latin typeface="Arial"/>
                <a:cs typeface="Arial"/>
              </a:rPr>
              <a:t>d  </a:t>
            </a:r>
            <a:r>
              <a:rPr sz="600" b="1" spc="35" dirty="0">
                <a:solidFill>
                  <a:srgbClr val="0000FF"/>
                </a:solidFill>
                <a:latin typeface="Arial"/>
                <a:cs typeface="Arial"/>
              </a:rPr>
              <a:t>lógica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00">
              <a:latin typeface="Arial"/>
              <a:cs typeface="Arial"/>
            </a:endParaRPr>
          </a:p>
          <a:p>
            <a:pPr marL="115570" algn="ctr">
              <a:lnSpc>
                <a:spcPct val="100000"/>
              </a:lnSpc>
              <a:tabLst>
                <a:tab pos="401955" algn="l"/>
              </a:tabLst>
            </a:pPr>
            <a:r>
              <a:rPr sz="600" b="1" spc="25" dirty="0">
                <a:latin typeface="Arial"/>
                <a:cs typeface="Arial"/>
              </a:rPr>
              <a:t>50	51</a:t>
            </a:r>
            <a:r>
              <a:rPr sz="600" b="1" spc="-105" dirty="0">
                <a:latin typeface="Arial"/>
                <a:cs typeface="Arial"/>
              </a:rPr>
              <a:t> 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800">
              <a:latin typeface="Arial"/>
              <a:cs typeface="Arial"/>
            </a:endParaRPr>
          </a:p>
          <a:p>
            <a:pPr marL="3006090" marR="118745" indent="-12700" algn="r">
              <a:lnSpc>
                <a:spcPct val="105000"/>
              </a:lnSpc>
            </a:pPr>
            <a:r>
              <a:rPr sz="600" b="1" spc="55" dirty="0">
                <a:solidFill>
                  <a:srgbClr val="00FF00"/>
                </a:solidFill>
                <a:latin typeface="Arial"/>
                <a:cs typeface="Arial"/>
              </a:rPr>
              <a:t>se</a:t>
            </a:r>
            <a:r>
              <a:rPr sz="600" b="1" spc="60" dirty="0">
                <a:solidFill>
                  <a:srgbClr val="00FF00"/>
                </a:solidFill>
                <a:latin typeface="Arial"/>
                <a:cs typeface="Arial"/>
              </a:rPr>
              <a:t>l</a:t>
            </a:r>
            <a:r>
              <a:rPr sz="600" b="1" spc="55" dirty="0">
                <a:solidFill>
                  <a:srgbClr val="00FF00"/>
                </a:solidFill>
                <a:latin typeface="Arial"/>
                <a:cs typeface="Arial"/>
              </a:rPr>
              <a:t>ec</a:t>
            </a:r>
            <a:r>
              <a:rPr sz="600" b="1" spc="60" dirty="0">
                <a:solidFill>
                  <a:srgbClr val="00FF00"/>
                </a:solidFill>
                <a:latin typeface="Arial"/>
                <a:cs typeface="Arial"/>
              </a:rPr>
              <a:t>t</a:t>
            </a:r>
            <a:r>
              <a:rPr sz="600" b="1" spc="45" dirty="0">
                <a:solidFill>
                  <a:srgbClr val="00FF00"/>
                </a:solidFill>
                <a:latin typeface="Arial"/>
                <a:cs typeface="Arial"/>
              </a:rPr>
              <a:t>i</a:t>
            </a:r>
            <a:r>
              <a:rPr sz="600" b="1" spc="40" dirty="0">
                <a:solidFill>
                  <a:srgbClr val="00FF00"/>
                </a:solidFill>
                <a:latin typeface="Arial"/>
                <a:cs typeface="Arial"/>
              </a:rPr>
              <a:t>v</a:t>
            </a:r>
            <a:r>
              <a:rPr sz="600" b="1" spc="60" dirty="0">
                <a:solidFill>
                  <a:srgbClr val="00FF00"/>
                </a:solidFill>
                <a:latin typeface="Arial"/>
                <a:cs typeface="Arial"/>
              </a:rPr>
              <a:t>i</a:t>
            </a:r>
            <a:r>
              <a:rPr sz="600" b="1" spc="50" dirty="0">
                <a:solidFill>
                  <a:srgbClr val="00FF00"/>
                </a:solidFill>
                <a:latin typeface="Arial"/>
                <a:cs typeface="Arial"/>
              </a:rPr>
              <a:t>d</a:t>
            </a:r>
            <a:r>
              <a:rPr sz="600" b="1" spc="40" dirty="0">
                <a:solidFill>
                  <a:srgbClr val="00FF00"/>
                </a:solidFill>
                <a:latin typeface="Arial"/>
                <a:cs typeface="Arial"/>
              </a:rPr>
              <a:t>a</a:t>
            </a:r>
            <a:r>
              <a:rPr sz="600" b="1" dirty="0">
                <a:solidFill>
                  <a:srgbClr val="00FF00"/>
                </a:solidFill>
                <a:latin typeface="Arial"/>
                <a:cs typeface="Arial"/>
              </a:rPr>
              <a:t>d  </a:t>
            </a:r>
            <a:r>
              <a:rPr sz="600" b="1" spc="55" dirty="0">
                <a:solidFill>
                  <a:srgbClr val="00FF00"/>
                </a:solidFill>
                <a:latin typeface="Arial"/>
                <a:cs typeface="Arial"/>
              </a:rPr>
              <a:t>c</a:t>
            </a:r>
            <a:r>
              <a:rPr sz="600" b="1" spc="45" dirty="0">
                <a:solidFill>
                  <a:srgbClr val="00FF00"/>
                </a:solidFill>
                <a:latin typeface="Arial"/>
                <a:cs typeface="Arial"/>
              </a:rPr>
              <a:t>r</a:t>
            </a:r>
            <a:r>
              <a:rPr sz="600" b="1" spc="60" dirty="0">
                <a:solidFill>
                  <a:srgbClr val="00FF00"/>
                </a:solidFill>
                <a:latin typeface="Arial"/>
                <a:cs typeface="Arial"/>
              </a:rPr>
              <a:t>o</a:t>
            </a:r>
            <a:r>
              <a:rPr sz="600" b="1" spc="50" dirty="0">
                <a:solidFill>
                  <a:srgbClr val="00FF00"/>
                </a:solidFill>
                <a:latin typeface="Arial"/>
                <a:cs typeface="Arial"/>
              </a:rPr>
              <a:t>n</a:t>
            </a:r>
            <a:r>
              <a:rPr sz="600" b="1" spc="60" dirty="0">
                <a:solidFill>
                  <a:srgbClr val="00FF00"/>
                </a:solidFill>
                <a:latin typeface="Arial"/>
                <a:cs typeface="Arial"/>
              </a:rPr>
              <a:t>o</a:t>
            </a:r>
            <a:r>
              <a:rPr sz="600" b="1" spc="45" dirty="0">
                <a:solidFill>
                  <a:srgbClr val="00FF00"/>
                </a:solidFill>
                <a:latin typeface="Arial"/>
                <a:cs typeface="Arial"/>
              </a:rPr>
              <a:t>l</a:t>
            </a:r>
            <a:r>
              <a:rPr sz="600" b="1" spc="50" dirty="0">
                <a:solidFill>
                  <a:srgbClr val="00FF00"/>
                </a:solidFill>
                <a:latin typeface="Arial"/>
                <a:cs typeface="Arial"/>
              </a:rPr>
              <a:t>óg</a:t>
            </a:r>
            <a:r>
              <a:rPr sz="600" b="1" spc="45" dirty="0">
                <a:solidFill>
                  <a:srgbClr val="00FF00"/>
                </a:solidFill>
                <a:latin typeface="Arial"/>
                <a:cs typeface="Arial"/>
              </a:rPr>
              <a:t>i</a:t>
            </a:r>
            <a:r>
              <a:rPr sz="600" b="1" spc="55" dirty="0">
                <a:solidFill>
                  <a:srgbClr val="00FF00"/>
                </a:solidFill>
                <a:latin typeface="Arial"/>
                <a:cs typeface="Arial"/>
              </a:rPr>
              <a:t>c</a:t>
            </a:r>
            <a:r>
              <a:rPr sz="600" b="1" spc="-5" dirty="0">
                <a:solidFill>
                  <a:srgbClr val="00FF00"/>
                </a:solidFill>
                <a:latin typeface="Arial"/>
                <a:cs typeface="Arial"/>
              </a:rPr>
              <a:t>a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 marL="2091689">
              <a:lnSpc>
                <a:spcPct val="100000"/>
              </a:lnSpc>
              <a:spcBef>
                <a:spcPts val="500"/>
              </a:spcBef>
              <a:tabLst>
                <a:tab pos="2379980" algn="l"/>
              </a:tabLst>
            </a:pPr>
            <a:r>
              <a:rPr sz="600" b="1" spc="25" dirty="0">
                <a:latin typeface="Arial"/>
                <a:cs typeface="Arial"/>
              </a:rPr>
              <a:t>50	51</a:t>
            </a:r>
            <a:r>
              <a:rPr sz="600" b="1" spc="-105" dirty="0">
                <a:latin typeface="Arial"/>
                <a:cs typeface="Arial"/>
              </a:rPr>
              <a:t> 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052" y="335660"/>
            <a:ext cx="27298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</a:t>
            </a:r>
            <a:r>
              <a:rPr sz="2400" spc="-10" dirty="0"/>
              <a:t>o</a:t>
            </a:r>
            <a:r>
              <a:rPr sz="2400" dirty="0"/>
              <a:t>br</a:t>
            </a:r>
            <a:r>
              <a:rPr sz="2400" spc="-10" dirty="0"/>
              <a:t>e</a:t>
            </a:r>
            <a:r>
              <a:rPr sz="2400" dirty="0"/>
              <a:t>inte</a:t>
            </a:r>
            <a:r>
              <a:rPr sz="2400" spc="-10" dirty="0"/>
              <a:t>n</a:t>
            </a:r>
            <a:r>
              <a:rPr sz="2400" dirty="0"/>
              <a:t>s</a:t>
            </a:r>
            <a:r>
              <a:rPr sz="2400" spc="-10" dirty="0"/>
              <a:t>i</a:t>
            </a:r>
            <a:r>
              <a:rPr sz="2400" dirty="0"/>
              <a:t>d</a:t>
            </a:r>
            <a:r>
              <a:rPr sz="2400" spc="-10" dirty="0"/>
              <a:t>a</a:t>
            </a:r>
            <a:r>
              <a:rPr sz="2400" dirty="0"/>
              <a:t>d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14629" y="1177217"/>
            <a:ext cx="7178040" cy="1641475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50/51</a:t>
            </a:r>
            <a:r>
              <a:rPr sz="1800" b="1" spc="-25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y</a:t>
            </a:r>
            <a:r>
              <a:rPr sz="1800" b="1" spc="-20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50/51N</a:t>
            </a:r>
            <a:r>
              <a:rPr sz="1800" b="1" spc="-30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A20027"/>
                </a:solidFill>
                <a:latin typeface="Arial"/>
                <a:cs typeface="Arial"/>
              </a:rPr>
              <a:t>: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Sobreintensidad</a:t>
            </a:r>
            <a:r>
              <a:rPr sz="1800" b="1" spc="-55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de</a:t>
            </a:r>
            <a:r>
              <a:rPr sz="1800" b="1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20027"/>
                </a:solidFill>
                <a:latin typeface="Arial"/>
                <a:cs typeface="Arial"/>
              </a:rPr>
              <a:t>fase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y</a:t>
            </a:r>
            <a:r>
              <a:rPr sz="1800" b="1" spc="10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neutro</a:t>
            </a:r>
            <a:endParaRPr sz="1800">
              <a:latin typeface="Arial"/>
              <a:cs typeface="Arial"/>
            </a:endParaRPr>
          </a:p>
          <a:p>
            <a:pPr marL="387350" indent="-375285">
              <a:lnSpc>
                <a:spcPts val="1860"/>
              </a:lnSpc>
              <a:spcBef>
                <a:spcPts val="790"/>
              </a:spcBef>
              <a:buChar char="•"/>
              <a:tabLst>
                <a:tab pos="387350" algn="l"/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protección 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sobreintensidad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actúa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cuando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intensidad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fase/neutro</a:t>
            </a:r>
            <a:endParaRPr sz="1600">
              <a:latin typeface="Microsoft Sans Serif"/>
              <a:cs typeface="Microsoft Sans Serif"/>
            </a:endParaRPr>
          </a:p>
          <a:p>
            <a:pPr marL="387350">
              <a:lnSpc>
                <a:spcPts val="1860"/>
              </a:lnSpc>
            </a:pPr>
            <a:r>
              <a:rPr sz="1600" spc="-5" dirty="0">
                <a:latin typeface="Microsoft Sans Serif"/>
                <a:cs typeface="Microsoft Sans Serif"/>
              </a:rPr>
              <a:t>supera</a:t>
            </a:r>
            <a:r>
              <a:rPr sz="1600" spc="-10" dirty="0">
                <a:latin typeface="Microsoft Sans Serif"/>
                <a:cs typeface="Microsoft Sans Serif"/>
              </a:rPr>
              <a:t> 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valor</a:t>
            </a:r>
            <a:r>
              <a:rPr sz="1600" spc="-10" dirty="0">
                <a:latin typeface="Microsoft Sans Serif"/>
                <a:cs typeface="Microsoft Sans Serif"/>
              </a:rPr>
              <a:t> ajustado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tras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transcurrir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-5" dirty="0">
                <a:latin typeface="Microsoft Sans Serif"/>
                <a:cs typeface="Microsoft Sans Serif"/>
              </a:rPr>
              <a:t> tiempo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ajustado.</a:t>
            </a:r>
            <a:endParaRPr sz="1600">
              <a:latin typeface="Microsoft Sans Serif"/>
              <a:cs typeface="Microsoft Sans Serif"/>
            </a:endParaRPr>
          </a:p>
          <a:p>
            <a:pPr marL="1064260" lvl="1" indent="-287655">
              <a:lnSpc>
                <a:spcPct val="100000"/>
              </a:lnSpc>
              <a:spcBef>
                <a:spcPts val="1200"/>
              </a:spcBef>
              <a:buFont typeface="Microsoft Sans Serif"/>
              <a:buChar char="•"/>
              <a:tabLst>
                <a:tab pos="1063625" algn="l"/>
                <a:tab pos="1064895" algn="l"/>
              </a:tabLst>
            </a:pPr>
            <a:r>
              <a:rPr sz="1400" b="1" spc="-10" dirty="0">
                <a:latin typeface="Arial"/>
                <a:cs typeface="Arial"/>
              </a:rPr>
              <a:t>Característica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temporizada</a:t>
            </a:r>
            <a:endParaRPr sz="1400">
              <a:latin typeface="Arial"/>
              <a:cs typeface="Arial"/>
            </a:endParaRPr>
          </a:p>
          <a:p>
            <a:pPr marL="1064260" lvl="1" indent="-287655">
              <a:lnSpc>
                <a:spcPct val="100000"/>
              </a:lnSpc>
              <a:spcBef>
                <a:spcPts val="600"/>
              </a:spcBef>
              <a:buFont typeface="Microsoft Sans Serif"/>
              <a:buChar char="•"/>
              <a:tabLst>
                <a:tab pos="1063625" algn="l"/>
                <a:tab pos="1064895" algn="l"/>
              </a:tabLst>
            </a:pPr>
            <a:r>
              <a:rPr sz="1400" b="1" spc="-10" dirty="0">
                <a:latin typeface="Arial"/>
                <a:cs typeface="Arial"/>
              </a:rPr>
              <a:t>Característica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instantánea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666744" y="3714241"/>
            <a:ext cx="2399030" cy="1888489"/>
            <a:chOff x="3666744" y="3714241"/>
            <a:chExt cx="2399030" cy="1888489"/>
          </a:xfrm>
        </p:grpSpPr>
        <p:sp>
          <p:nvSpPr>
            <p:cNvPr id="5" name="object 5"/>
            <p:cNvSpPr/>
            <p:nvPr/>
          </p:nvSpPr>
          <p:spPr>
            <a:xfrm>
              <a:off x="3697224" y="3772153"/>
              <a:ext cx="0" cy="1798955"/>
            </a:xfrm>
            <a:custGeom>
              <a:avLst/>
              <a:gdLst/>
              <a:ahLst/>
              <a:cxnLst/>
              <a:rect l="l" t="t" r="r" b="b"/>
              <a:pathLst>
                <a:path h="1798954">
                  <a:moveTo>
                    <a:pt x="0" y="1798370"/>
                  </a:moveTo>
                  <a:lnTo>
                    <a:pt x="0" y="0"/>
                  </a:lnTo>
                </a:path>
              </a:pathLst>
            </a:custGeom>
            <a:ln w="68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66744" y="3714241"/>
              <a:ext cx="60960" cy="60960"/>
            </a:xfrm>
            <a:custGeom>
              <a:avLst/>
              <a:gdLst/>
              <a:ahLst/>
              <a:cxnLst/>
              <a:rect l="l" t="t" r="r" b="b"/>
              <a:pathLst>
                <a:path w="60960" h="60960">
                  <a:moveTo>
                    <a:pt x="32003" y="0"/>
                  </a:moveTo>
                  <a:lnTo>
                    <a:pt x="0" y="60959"/>
                  </a:lnTo>
                  <a:lnTo>
                    <a:pt x="60959" y="60959"/>
                  </a:lnTo>
                  <a:lnTo>
                    <a:pt x="320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04844" y="5570524"/>
              <a:ext cx="2301240" cy="0"/>
            </a:xfrm>
            <a:custGeom>
              <a:avLst/>
              <a:gdLst/>
              <a:ahLst/>
              <a:cxnLst/>
              <a:rect l="l" t="t" r="r" b="b"/>
              <a:pathLst>
                <a:path w="2301240">
                  <a:moveTo>
                    <a:pt x="0" y="0"/>
                  </a:moveTo>
                  <a:lnTo>
                    <a:pt x="2301240" y="0"/>
                  </a:lnTo>
                </a:path>
              </a:pathLst>
            </a:custGeom>
            <a:ln w="68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04560" y="5541517"/>
              <a:ext cx="60960" cy="61594"/>
            </a:xfrm>
            <a:custGeom>
              <a:avLst/>
              <a:gdLst/>
              <a:ahLst/>
              <a:cxnLst/>
              <a:rect l="l" t="t" r="r" b="b"/>
              <a:pathLst>
                <a:path w="60960" h="61595">
                  <a:moveTo>
                    <a:pt x="0" y="0"/>
                  </a:moveTo>
                  <a:lnTo>
                    <a:pt x="0" y="61010"/>
                  </a:lnTo>
                  <a:lnTo>
                    <a:pt x="60960" y="290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13048" y="4517389"/>
              <a:ext cx="1720850" cy="129539"/>
            </a:xfrm>
            <a:custGeom>
              <a:avLst/>
              <a:gdLst/>
              <a:ahLst/>
              <a:cxnLst/>
              <a:rect l="l" t="t" r="r" b="b"/>
              <a:pathLst>
                <a:path w="1720850" h="129539">
                  <a:moveTo>
                    <a:pt x="0" y="0"/>
                  </a:moveTo>
                  <a:lnTo>
                    <a:pt x="0" y="129540"/>
                  </a:lnTo>
                </a:path>
                <a:path w="1720850" h="129539">
                  <a:moveTo>
                    <a:pt x="0" y="120396"/>
                  </a:moveTo>
                  <a:lnTo>
                    <a:pt x="1720596" y="120396"/>
                  </a:lnTo>
                </a:path>
              </a:pathLst>
            </a:custGeom>
            <a:ln w="68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09160" y="5248909"/>
              <a:ext cx="817244" cy="193675"/>
            </a:xfrm>
            <a:custGeom>
              <a:avLst/>
              <a:gdLst/>
              <a:ahLst/>
              <a:cxnLst/>
              <a:rect l="l" t="t" r="r" b="b"/>
              <a:pathLst>
                <a:path w="817245" h="193675">
                  <a:moveTo>
                    <a:pt x="0" y="0"/>
                  </a:moveTo>
                  <a:lnTo>
                    <a:pt x="0" y="193547"/>
                  </a:lnTo>
                  <a:lnTo>
                    <a:pt x="816863" y="193547"/>
                  </a:lnTo>
                </a:path>
              </a:pathLst>
            </a:custGeom>
            <a:ln w="514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13860" y="3965701"/>
              <a:ext cx="1304925" cy="1268095"/>
            </a:xfrm>
            <a:custGeom>
              <a:avLst/>
              <a:gdLst/>
              <a:ahLst/>
              <a:cxnLst/>
              <a:rect l="l" t="t" r="r" b="b"/>
              <a:pathLst>
                <a:path w="1304925" h="1268095">
                  <a:moveTo>
                    <a:pt x="1304543" y="1266444"/>
                  </a:moveTo>
                  <a:lnTo>
                    <a:pt x="1275588" y="1267968"/>
                  </a:lnTo>
                  <a:lnTo>
                    <a:pt x="1246631" y="1267968"/>
                  </a:lnTo>
                  <a:lnTo>
                    <a:pt x="1182624" y="1266444"/>
                  </a:lnTo>
                  <a:lnTo>
                    <a:pt x="1118615" y="1261872"/>
                  </a:lnTo>
                  <a:lnTo>
                    <a:pt x="1056131" y="1252728"/>
                  </a:lnTo>
                  <a:lnTo>
                    <a:pt x="995172" y="1242060"/>
                  </a:lnTo>
                  <a:lnTo>
                    <a:pt x="934212" y="1228344"/>
                  </a:lnTo>
                  <a:lnTo>
                    <a:pt x="874776" y="1211580"/>
                  </a:lnTo>
                  <a:lnTo>
                    <a:pt x="816863" y="1191768"/>
                  </a:lnTo>
                  <a:lnTo>
                    <a:pt x="760476" y="1168908"/>
                  </a:lnTo>
                  <a:lnTo>
                    <a:pt x="705612" y="1143000"/>
                  </a:lnTo>
                  <a:lnTo>
                    <a:pt x="652272" y="1115568"/>
                  </a:lnTo>
                  <a:lnTo>
                    <a:pt x="600455" y="1085088"/>
                  </a:lnTo>
                  <a:lnTo>
                    <a:pt x="548639" y="1051560"/>
                  </a:lnTo>
                  <a:lnTo>
                    <a:pt x="501395" y="1016508"/>
                  </a:lnTo>
                  <a:lnTo>
                    <a:pt x="454151" y="978408"/>
                  </a:lnTo>
                  <a:lnTo>
                    <a:pt x="408431" y="938784"/>
                  </a:lnTo>
                  <a:lnTo>
                    <a:pt x="364236" y="896112"/>
                  </a:lnTo>
                  <a:lnTo>
                    <a:pt x="323088" y="851916"/>
                  </a:lnTo>
                  <a:lnTo>
                    <a:pt x="284988" y="806196"/>
                  </a:lnTo>
                  <a:lnTo>
                    <a:pt x="248412" y="758952"/>
                  </a:lnTo>
                  <a:lnTo>
                    <a:pt x="211836" y="708660"/>
                  </a:lnTo>
                  <a:lnTo>
                    <a:pt x="181355" y="656844"/>
                  </a:lnTo>
                  <a:lnTo>
                    <a:pt x="150875" y="603504"/>
                  </a:lnTo>
                  <a:lnTo>
                    <a:pt x="123443" y="550164"/>
                  </a:lnTo>
                  <a:lnTo>
                    <a:pt x="97536" y="493775"/>
                  </a:lnTo>
                  <a:lnTo>
                    <a:pt x="76200" y="435864"/>
                  </a:lnTo>
                  <a:lnTo>
                    <a:pt x="56387" y="376428"/>
                  </a:lnTo>
                  <a:lnTo>
                    <a:pt x="39624" y="316992"/>
                  </a:lnTo>
                  <a:lnTo>
                    <a:pt x="24384" y="254508"/>
                  </a:lnTo>
                  <a:lnTo>
                    <a:pt x="15239" y="193548"/>
                  </a:lnTo>
                  <a:lnTo>
                    <a:pt x="6095" y="129540"/>
                  </a:lnTo>
                  <a:lnTo>
                    <a:pt x="1524" y="64008"/>
                  </a:lnTo>
                  <a:lnTo>
                    <a:pt x="0" y="0"/>
                  </a:lnTo>
                </a:path>
              </a:pathLst>
            </a:custGeom>
            <a:ln w="5142">
              <a:solidFill>
                <a:srgbClr val="0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47744" y="4176013"/>
              <a:ext cx="1478280" cy="763905"/>
            </a:xfrm>
            <a:custGeom>
              <a:avLst/>
              <a:gdLst/>
              <a:ahLst/>
              <a:cxnLst/>
              <a:rect l="l" t="t" r="r" b="b"/>
              <a:pathLst>
                <a:path w="1478279" h="763904">
                  <a:moveTo>
                    <a:pt x="1478279" y="762000"/>
                  </a:moveTo>
                  <a:lnTo>
                    <a:pt x="1432559" y="763524"/>
                  </a:lnTo>
                  <a:lnTo>
                    <a:pt x="1386839" y="763524"/>
                  </a:lnTo>
                  <a:lnTo>
                    <a:pt x="1324355" y="762000"/>
                  </a:lnTo>
                  <a:lnTo>
                    <a:pt x="1260347" y="760476"/>
                  </a:lnTo>
                  <a:lnTo>
                    <a:pt x="1138427" y="748284"/>
                  </a:lnTo>
                  <a:lnTo>
                    <a:pt x="1075943" y="740663"/>
                  </a:lnTo>
                  <a:lnTo>
                    <a:pt x="1016507" y="731519"/>
                  </a:lnTo>
                  <a:lnTo>
                    <a:pt x="900683" y="707136"/>
                  </a:lnTo>
                  <a:lnTo>
                    <a:pt x="844295" y="691896"/>
                  </a:lnTo>
                  <a:lnTo>
                    <a:pt x="734567" y="658368"/>
                  </a:lnTo>
                  <a:lnTo>
                    <a:pt x="681227" y="638556"/>
                  </a:lnTo>
                  <a:lnTo>
                    <a:pt x="629411" y="618744"/>
                  </a:lnTo>
                  <a:lnTo>
                    <a:pt x="531876" y="573024"/>
                  </a:lnTo>
                  <a:lnTo>
                    <a:pt x="484631" y="547116"/>
                  </a:lnTo>
                  <a:lnTo>
                    <a:pt x="438911" y="521208"/>
                  </a:lnTo>
                  <a:lnTo>
                    <a:pt x="353567" y="466344"/>
                  </a:lnTo>
                  <a:lnTo>
                    <a:pt x="312419" y="437388"/>
                  </a:lnTo>
                  <a:lnTo>
                    <a:pt x="239267" y="373380"/>
                  </a:lnTo>
                  <a:lnTo>
                    <a:pt x="204215" y="339852"/>
                  </a:lnTo>
                  <a:lnTo>
                    <a:pt x="172211" y="306324"/>
                  </a:lnTo>
                  <a:lnTo>
                    <a:pt x="143255" y="271272"/>
                  </a:lnTo>
                  <a:lnTo>
                    <a:pt x="115823" y="234696"/>
                  </a:lnTo>
                  <a:lnTo>
                    <a:pt x="89915" y="198119"/>
                  </a:lnTo>
                  <a:lnTo>
                    <a:pt x="67055" y="160019"/>
                  </a:lnTo>
                  <a:lnTo>
                    <a:pt x="45719" y="121919"/>
                  </a:lnTo>
                  <a:lnTo>
                    <a:pt x="28955" y="82296"/>
                  </a:lnTo>
                  <a:lnTo>
                    <a:pt x="12191" y="41148"/>
                  </a:lnTo>
                  <a:lnTo>
                    <a:pt x="0" y="0"/>
                  </a:lnTo>
                </a:path>
              </a:pathLst>
            </a:custGeom>
            <a:ln w="5142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33444" y="4334509"/>
              <a:ext cx="1584960" cy="440690"/>
            </a:xfrm>
            <a:custGeom>
              <a:avLst/>
              <a:gdLst/>
              <a:ahLst/>
              <a:cxnLst/>
              <a:rect l="l" t="t" r="r" b="b"/>
              <a:pathLst>
                <a:path w="1584960" h="440689">
                  <a:moveTo>
                    <a:pt x="1584959" y="438912"/>
                  </a:moveTo>
                  <a:lnTo>
                    <a:pt x="1536191" y="440435"/>
                  </a:lnTo>
                  <a:lnTo>
                    <a:pt x="1420367" y="440435"/>
                  </a:lnTo>
                  <a:lnTo>
                    <a:pt x="1351788" y="438912"/>
                  </a:lnTo>
                  <a:lnTo>
                    <a:pt x="1286255" y="435863"/>
                  </a:lnTo>
                  <a:lnTo>
                    <a:pt x="1219200" y="432815"/>
                  </a:lnTo>
                  <a:lnTo>
                    <a:pt x="1155191" y="428244"/>
                  </a:lnTo>
                  <a:lnTo>
                    <a:pt x="1089659" y="422147"/>
                  </a:lnTo>
                  <a:lnTo>
                    <a:pt x="1027176" y="416051"/>
                  </a:lnTo>
                  <a:lnTo>
                    <a:pt x="964691" y="408431"/>
                  </a:lnTo>
                  <a:lnTo>
                    <a:pt x="845819" y="390144"/>
                  </a:lnTo>
                  <a:lnTo>
                    <a:pt x="729995" y="368807"/>
                  </a:lnTo>
                  <a:lnTo>
                    <a:pt x="675131" y="356615"/>
                  </a:lnTo>
                  <a:lnTo>
                    <a:pt x="621791" y="342900"/>
                  </a:lnTo>
                  <a:lnTo>
                    <a:pt x="569976" y="330707"/>
                  </a:lnTo>
                  <a:lnTo>
                    <a:pt x="519683" y="315467"/>
                  </a:lnTo>
                  <a:lnTo>
                    <a:pt x="470915" y="301751"/>
                  </a:lnTo>
                  <a:lnTo>
                    <a:pt x="423671" y="284988"/>
                  </a:lnTo>
                  <a:lnTo>
                    <a:pt x="377951" y="268223"/>
                  </a:lnTo>
                  <a:lnTo>
                    <a:pt x="336803" y="251459"/>
                  </a:lnTo>
                  <a:lnTo>
                    <a:pt x="295655" y="233171"/>
                  </a:lnTo>
                  <a:lnTo>
                    <a:pt x="256031" y="214883"/>
                  </a:lnTo>
                  <a:lnTo>
                    <a:pt x="219455" y="196595"/>
                  </a:lnTo>
                  <a:lnTo>
                    <a:pt x="184403" y="176783"/>
                  </a:lnTo>
                  <a:lnTo>
                    <a:pt x="152400" y="155447"/>
                  </a:lnTo>
                  <a:lnTo>
                    <a:pt x="96011" y="114300"/>
                  </a:lnTo>
                  <a:lnTo>
                    <a:pt x="50291" y="70103"/>
                  </a:lnTo>
                  <a:lnTo>
                    <a:pt x="13715" y="24383"/>
                  </a:lnTo>
                  <a:lnTo>
                    <a:pt x="0" y="0"/>
                  </a:lnTo>
                </a:path>
              </a:pathLst>
            </a:custGeom>
            <a:ln w="5142">
              <a:solidFill>
                <a:srgbClr val="C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491739" y="4250690"/>
            <a:ext cx="1026160" cy="1140460"/>
          </a:xfrm>
          <a:prstGeom prst="rect">
            <a:avLst/>
          </a:prstGeom>
          <a:ln w="5142">
            <a:solidFill>
              <a:srgbClr val="000000"/>
            </a:solidFill>
          </a:ln>
        </p:spPr>
        <p:txBody>
          <a:bodyPr vert="horz" wrap="square" lIns="0" tIns="76200" rIns="0" bIns="0" rtlCol="0">
            <a:spAutoFit/>
          </a:bodyPr>
          <a:lstStyle/>
          <a:p>
            <a:pPr marL="93980">
              <a:lnSpc>
                <a:spcPct val="100000"/>
              </a:lnSpc>
              <a:spcBef>
                <a:spcPts val="600"/>
              </a:spcBef>
            </a:pPr>
            <a:r>
              <a:rPr sz="800" u="sng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    </a:t>
            </a:r>
            <a:r>
              <a:rPr sz="800" u="sng" spc="-65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 </a:t>
            </a:r>
            <a:r>
              <a:rPr sz="800" spc="-60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t</a:t>
            </a:r>
            <a:r>
              <a:rPr sz="800" spc="-30" dirty="0">
                <a:latin typeface="Times New Roman"/>
                <a:cs typeface="Times New Roman"/>
              </a:rPr>
              <a:t> </a:t>
            </a:r>
            <a:r>
              <a:rPr sz="800" spc="-10" dirty="0">
                <a:latin typeface="Times New Roman"/>
                <a:cs typeface="Times New Roman"/>
              </a:rPr>
              <a:t>independiente</a:t>
            </a:r>
            <a:endParaRPr sz="800">
              <a:latin typeface="Times New Roman"/>
              <a:cs typeface="Times New Roman"/>
            </a:endParaRPr>
          </a:p>
          <a:p>
            <a:pPr marL="93980">
              <a:lnSpc>
                <a:spcPct val="100000"/>
              </a:lnSpc>
              <a:spcBef>
                <a:spcPts val="385"/>
              </a:spcBef>
            </a:pPr>
            <a:r>
              <a:rPr sz="800" u="sng" dirty="0">
                <a:uFill>
                  <a:solidFill>
                    <a:srgbClr val="C999FF"/>
                  </a:solidFill>
                </a:uFill>
                <a:latin typeface="Times New Roman"/>
                <a:cs typeface="Times New Roman"/>
              </a:rPr>
              <a:t>     </a:t>
            </a:r>
            <a:r>
              <a:rPr sz="800" u="sng" spc="-65" dirty="0">
                <a:uFill>
                  <a:solidFill>
                    <a:srgbClr val="C999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 </a:t>
            </a:r>
            <a:r>
              <a:rPr sz="800" spc="50" dirty="0">
                <a:latin typeface="Times New Roman"/>
                <a:cs typeface="Times New Roman"/>
              </a:rPr>
              <a:t> </a:t>
            </a:r>
            <a:r>
              <a:rPr sz="800" spc="-15" dirty="0">
                <a:latin typeface="Times New Roman"/>
                <a:cs typeface="Times New Roman"/>
              </a:rPr>
              <a:t>inversa</a:t>
            </a:r>
            <a:endParaRPr sz="800">
              <a:latin typeface="Times New Roman"/>
              <a:cs typeface="Times New Roman"/>
            </a:endParaRPr>
          </a:p>
          <a:p>
            <a:pPr marL="86360">
              <a:lnSpc>
                <a:spcPct val="100000"/>
              </a:lnSpc>
              <a:spcBef>
                <a:spcPts val="350"/>
              </a:spcBef>
            </a:pPr>
            <a:r>
              <a:rPr sz="800" u="sng" dirty="0">
                <a:uFill>
                  <a:solidFill>
                    <a:srgbClr val="800080"/>
                  </a:solidFill>
                </a:uFill>
                <a:latin typeface="Times New Roman"/>
                <a:cs typeface="Times New Roman"/>
              </a:rPr>
              <a:t>     </a:t>
            </a:r>
            <a:r>
              <a:rPr sz="800" u="sng" spc="-90" dirty="0">
                <a:uFill>
                  <a:solidFill>
                    <a:srgbClr val="80008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  </a:t>
            </a:r>
            <a:r>
              <a:rPr sz="800" spc="-90" dirty="0">
                <a:latin typeface="Times New Roman"/>
                <a:cs typeface="Times New Roman"/>
              </a:rPr>
              <a:t> </a:t>
            </a:r>
            <a:r>
              <a:rPr sz="800" spc="-15" dirty="0">
                <a:latin typeface="Times New Roman"/>
                <a:cs typeface="Times New Roman"/>
              </a:rPr>
              <a:t>m</a:t>
            </a:r>
            <a:r>
              <a:rPr sz="800" spc="-10" dirty="0">
                <a:latin typeface="Times New Roman"/>
                <a:cs typeface="Times New Roman"/>
              </a:rPr>
              <a:t>u</a:t>
            </a:r>
            <a:r>
              <a:rPr sz="800" dirty="0">
                <a:latin typeface="Times New Roman"/>
                <a:cs typeface="Times New Roman"/>
              </a:rPr>
              <a:t>y</a:t>
            </a:r>
            <a:r>
              <a:rPr sz="800" spc="-50" dirty="0">
                <a:latin typeface="Times New Roman"/>
                <a:cs typeface="Times New Roman"/>
              </a:rPr>
              <a:t> </a:t>
            </a:r>
            <a:r>
              <a:rPr sz="800" spc="-10" dirty="0">
                <a:latin typeface="Times New Roman"/>
                <a:cs typeface="Times New Roman"/>
              </a:rPr>
              <a:t>in</a:t>
            </a:r>
            <a:r>
              <a:rPr sz="800" spc="-20" dirty="0">
                <a:latin typeface="Times New Roman"/>
                <a:cs typeface="Times New Roman"/>
              </a:rPr>
              <a:t>v</a:t>
            </a:r>
            <a:r>
              <a:rPr sz="800" spc="-25" dirty="0">
                <a:latin typeface="Times New Roman"/>
                <a:cs typeface="Times New Roman"/>
              </a:rPr>
              <a:t>e</a:t>
            </a:r>
            <a:r>
              <a:rPr sz="800" spc="-20" dirty="0">
                <a:latin typeface="Times New Roman"/>
                <a:cs typeface="Times New Roman"/>
              </a:rPr>
              <a:t>r</a:t>
            </a:r>
            <a:r>
              <a:rPr sz="800" spc="-15" dirty="0">
                <a:latin typeface="Times New Roman"/>
                <a:cs typeface="Times New Roman"/>
              </a:rPr>
              <a:t>s</a:t>
            </a:r>
            <a:r>
              <a:rPr sz="800" dirty="0">
                <a:latin typeface="Times New Roman"/>
                <a:cs typeface="Times New Roman"/>
              </a:rPr>
              <a:t>a</a:t>
            </a:r>
            <a:endParaRPr sz="800">
              <a:latin typeface="Times New Roman"/>
              <a:cs typeface="Times New Roman"/>
            </a:endParaRPr>
          </a:p>
          <a:p>
            <a:pPr marL="289560" marR="76200" indent="-196850">
              <a:lnSpc>
                <a:spcPts val="900"/>
              </a:lnSpc>
              <a:spcBef>
                <a:spcPts val="414"/>
              </a:spcBef>
            </a:pPr>
            <a:r>
              <a:rPr sz="800" u="sng" dirty="0">
                <a:uFill>
                  <a:solidFill>
                    <a:srgbClr val="008080"/>
                  </a:solidFill>
                </a:uFill>
                <a:latin typeface="Times New Roman"/>
                <a:cs typeface="Times New Roman"/>
              </a:rPr>
              <a:t>     </a:t>
            </a:r>
            <a:r>
              <a:rPr sz="800" u="sng" spc="-90" dirty="0">
                <a:uFill>
                  <a:solidFill>
                    <a:srgbClr val="00808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  </a:t>
            </a:r>
            <a:r>
              <a:rPr sz="800" spc="-25" dirty="0">
                <a:latin typeface="Times New Roman"/>
                <a:cs typeface="Times New Roman"/>
              </a:rPr>
              <a:t>e</a:t>
            </a:r>
            <a:r>
              <a:rPr sz="800" spc="-15" dirty="0">
                <a:latin typeface="Times New Roman"/>
                <a:cs typeface="Times New Roman"/>
              </a:rPr>
              <a:t>x</a:t>
            </a:r>
            <a:r>
              <a:rPr sz="800" dirty="0">
                <a:latin typeface="Times New Roman"/>
                <a:cs typeface="Times New Roman"/>
              </a:rPr>
              <a:t>t</a:t>
            </a:r>
            <a:r>
              <a:rPr sz="800" spc="-5" dirty="0">
                <a:latin typeface="Times New Roman"/>
                <a:cs typeface="Times New Roman"/>
              </a:rPr>
              <a:t>r</a:t>
            </a:r>
            <a:r>
              <a:rPr sz="800" spc="-25" dirty="0">
                <a:latin typeface="Times New Roman"/>
                <a:cs typeface="Times New Roman"/>
              </a:rPr>
              <a:t>e</a:t>
            </a:r>
            <a:r>
              <a:rPr sz="800" spc="-15" dirty="0">
                <a:latin typeface="Times New Roman"/>
                <a:cs typeface="Times New Roman"/>
              </a:rPr>
              <a:t>m</a:t>
            </a:r>
            <a:r>
              <a:rPr sz="800" spc="-10" dirty="0">
                <a:latin typeface="Times New Roman"/>
                <a:cs typeface="Times New Roman"/>
              </a:rPr>
              <a:t>ad</a:t>
            </a:r>
            <a:r>
              <a:rPr sz="800" dirty="0">
                <a:latin typeface="Times New Roman"/>
                <a:cs typeface="Times New Roman"/>
              </a:rPr>
              <a:t>a</a:t>
            </a:r>
            <a:r>
              <a:rPr sz="800" spc="-40" dirty="0">
                <a:latin typeface="Times New Roman"/>
                <a:cs typeface="Times New Roman"/>
              </a:rPr>
              <a:t>m</a:t>
            </a:r>
            <a:r>
              <a:rPr sz="800" spc="-25" dirty="0">
                <a:latin typeface="Times New Roman"/>
                <a:cs typeface="Times New Roman"/>
              </a:rPr>
              <a:t>e</a:t>
            </a:r>
            <a:r>
              <a:rPr sz="800" spc="5" dirty="0">
                <a:latin typeface="Times New Roman"/>
                <a:cs typeface="Times New Roman"/>
              </a:rPr>
              <a:t>n</a:t>
            </a:r>
            <a:r>
              <a:rPr sz="800" spc="-10" dirty="0">
                <a:latin typeface="Times New Roman"/>
                <a:cs typeface="Times New Roman"/>
              </a:rPr>
              <a:t>t</a:t>
            </a:r>
            <a:r>
              <a:rPr sz="800" dirty="0">
                <a:latin typeface="Times New Roman"/>
                <a:cs typeface="Times New Roman"/>
              </a:rPr>
              <a:t>e  </a:t>
            </a:r>
            <a:r>
              <a:rPr sz="800" spc="-5" dirty="0">
                <a:latin typeface="Times New Roman"/>
                <a:cs typeface="Times New Roman"/>
              </a:rPr>
              <a:t>inversa</a:t>
            </a:r>
            <a:endParaRPr sz="800">
              <a:latin typeface="Times New Roman"/>
              <a:cs typeface="Times New Roman"/>
            </a:endParaRPr>
          </a:p>
          <a:p>
            <a:pPr marL="93980">
              <a:lnSpc>
                <a:spcPct val="100000"/>
              </a:lnSpc>
              <a:spcBef>
                <a:spcPts val="185"/>
              </a:spcBef>
            </a:pPr>
            <a:r>
              <a:rPr sz="800" u="sng" dirty="0">
                <a:uFill>
                  <a:solidFill>
                    <a:srgbClr val="FF00FF"/>
                  </a:solidFill>
                </a:uFill>
                <a:latin typeface="Times New Roman"/>
                <a:cs typeface="Times New Roman"/>
              </a:rPr>
              <a:t>     </a:t>
            </a:r>
            <a:r>
              <a:rPr sz="800" u="sng" spc="-90" dirty="0">
                <a:uFill>
                  <a:solidFill>
                    <a:srgbClr val="FF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  </a:t>
            </a:r>
            <a:r>
              <a:rPr sz="800" spc="-5" dirty="0">
                <a:latin typeface="Times New Roman"/>
                <a:cs typeface="Times New Roman"/>
              </a:rPr>
              <a:t>instantánea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99716" y="3520744"/>
            <a:ext cx="3886200" cy="2438400"/>
          </a:xfrm>
          <a:prstGeom prst="rect">
            <a:avLst/>
          </a:prstGeom>
          <a:ln w="28954">
            <a:solidFill>
              <a:srgbClr val="990037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940435">
              <a:lnSpc>
                <a:spcPct val="100000"/>
              </a:lnSpc>
            </a:pPr>
            <a:r>
              <a:rPr sz="800" spc="-15" dirty="0">
                <a:latin typeface="Times New Roman"/>
                <a:cs typeface="Times New Roman"/>
              </a:rPr>
              <a:t>Tiempo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900">
              <a:latin typeface="Times New Roman"/>
              <a:cs typeface="Times New Roman"/>
            </a:endParaRPr>
          </a:p>
          <a:p>
            <a:pPr marR="153035" algn="r">
              <a:lnSpc>
                <a:spcPct val="100000"/>
              </a:lnSpc>
            </a:pPr>
            <a:r>
              <a:rPr sz="800" spc="-10" dirty="0">
                <a:latin typeface="Times New Roman"/>
                <a:cs typeface="Times New Roman"/>
              </a:rPr>
              <a:t>Intensidad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052" y="335660"/>
            <a:ext cx="27298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</a:t>
            </a:r>
            <a:r>
              <a:rPr sz="2400" spc="-10" dirty="0"/>
              <a:t>o</a:t>
            </a:r>
            <a:r>
              <a:rPr sz="2400" dirty="0"/>
              <a:t>br</a:t>
            </a:r>
            <a:r>
              <a:rPr sz="2400" spc="-10" dirty="0"/>
              <a:t>e</a:t>
            </a:r>
            <a:r>
              <a:rPr sz="2400" dirty="0"/>
              <a:t>inte</a:t>
            </a:r>
            <a:r>
              <a:rPr sz="2400" spc="-10" dirty="0"/>
              <a:t>n</a:t>
            </a:r>
            <a:r>
              <a:rPr sz="2400" dirty="0"/>
              <a:t>s</a:t>
            </a:r>
            <a:r>
              <a:rPr sz="2400" spc="-10" dirty="0"/>
              <a:t>i</a:t>
            </a:r>
            <a:r>
              <a:rPr sz="2400" dirty="0"/>
              <a:t>d</a:t>
            </a:r>
            <a:r>
              <a:rPr sz="2400" spc="-10" dirty="0"/>
              <a:t>a</a:t>
            </a:r>
            <a:r>
              <a:rPr sz="2400" dirty="0"/>
              <a:t>d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02437" y="1290573"/>
            <a:ext cx="8223250" cy="568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35"/>
              </a:lnSpc>
              <a:spcBef>
                <a:spcPts val="100"/>
              </a:spcBef>
            </a:pPr>
            <a:r>
              <a:rPr sz="1800" b="1" spc="-10" dirty="0">
                <a:solidFill>
                  <a:srgbClr val="A20027"/>
                </a:solidFill>
                <a:latin typeface="Arial"/>
                <a:cs typeface="Arial"/>
              </a:rPr>
              <a:t>Curvas</a:t>
            </a:r>
            <a:r>
              <a:rPr sz="1800" b="1" spc="15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de</a:t>
            </a:r>
            <a:r>
              <a:rPr sz="1800" b="1" spc="-15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A20027"/>
                </a:solidFill>
                <a:latin typeface="Arial"/>
                <a:cs typeface="Arial"/>
              </a:rPr>
              <a:t>tiempo</a:t>
            </a:r>
            <a:r>
              <a:rPr sz="1800" b="1" spc="-20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A20027"/>
                </a:solidFill>
                <a:latin typeface="Arial"/>
                <a:cs typeface="Arial"/>
              </a:rPr>
              <a:t>inverso</a:t>
            </a:r>
            <a:r>
              <a:rPr sz="1800" b="1" spc="10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A20027"/>
                </a:solidFill>
                <a:latin typeface="Arial"/>
                <a:cs typeface="Arial"/>
              </a:rPr>
              <a:t>de</a:t>
            </a:r>
            <a:r>
              <a:rPr sz="1800" b="1" spc="-10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sobre</a:t>
            </a:r>
            <a:r>
              <a:rPr sz="1800" b="1" spc="-15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intensidad</a:t>
            </a:r>
            <a:r>
              <a:rPr sz="1800" b="1" spc="-30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asociadas</a:t>
            </a:r>
            <a:r>
              <a:rPr sz="1800" b="1" spc="-50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a </a:t>
            </a:r>
            <a:r>
              <a:rPr sz="1800" b="1" dirty="0">
                <a:solidFill>
                  <a:srgbClr val="A20027"/>
                </a:solidFill>
                <a:latin typeface="Arial"/>
                <a:cs typeface="Arial"/>
              </a:rPr>
              <a:t>dos</a:t>
            </a:r>
            <a:r>
              <a:rPr sz="1800" b="1" spc="-15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A20027"/>
                </a:solidFill>
                <a:latin typeface="Arial"/>
                <a:cs typeface="Arial"/>
              </a:rPr>
              <a:t>dispositivos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35"/>
              </a:lnSpc>
            </a:pP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en</a:t>
            </a:r>
            <a:r>
              <a:rPr sz="1800" b="1" spc="-60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serie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114" y="2624224"/>
            <a:ext cx="3952290" cy="261897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9304" y="2576819"/>
            <a:ext cx="3649862" cy="2676796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052" y="335660"/>
            <a:ext cx="27298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</a:t>
            </a:r>
            <a:r>
              <a:rPr sz="2400" spc="-10" dirty="0"/>
              <a:t>o</a:t>
            </a:r>
            <a:r>
              <a:rPr sz="2400" dirty="0"/>
              <a:t>br</a:t>
            </a:r>
            <a:r>
              <a:rPr sz="2400" spc="-10" dirty="0"/>
              <a:t>e</a:t>
            </a:r>
            <a:r>
              <a:rPr sz="2400" dirty="0"/>
              <a:t>inte</a:t>
            </a:r>
            <a:r>
              <a:rPr sz="2400" spc="-10" dirty="0"/>
              <a:t>n</a:t>
            </a:r>
            <a:r>
              <a:rPr sz="2400" dirty="0"/>
              <a:t>s</a:t>
            </a:r>
            <a:r>
              <a:rPr sz="2400" spc="-10" dirty="0"/>
              <a:t>i</a:t>
            </a:r>
            <a:r>
              <a:rPr sz="2400" dirty="0"/>
              <a:t>d</a:t>
            </a:r>
            <a:r>
              <a:rPr sz="2400" spc="-10" dirty="0"/>
              <a:t>a</a:t>
            </a:r>
            <a:r>
              <a:rPr sz="2400" dirty="0"/>
              <a:t>d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25881" y="1423161"/>
            <a:ext cx="8129905" cy="3933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50/51</a:t>
            </a:r>
            <a:r>
              <a:rPr sz="1800" b="1" spc="-25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y</a:t>
            </a:r>
            <a:r>
              <a:rPr sz="1800" b="1" spc="-20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50/51N</a:t>
            </a:r>
            <a:r>
              <a:rPr sz="1800" b="1" spc="-30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A20027"/>
                </a:solidFill>
                <a:latin typeface="Arial"/>
                <a:cs typeface="Arial"/>
              </a:rPr>
              <a:t>: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Sobreintensidad</a:t>
            </a:r>
            <a:r>
              <a:rPr sz="1800" b="1" spc="-55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de</a:t>
            </a:r>
            <a:r>
              <a:rPr sz="1800" b="1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20027"/>
                </a:solidFill>
                <a:latin typeface="Arial"/>
                <a:cs typeface="Arial"/>
              </a:rPr>
              <a:t>fase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y</a:t>
            </a:r>
            <a:r>
              <a:rPr sz="1800" b="1" spc="10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neutro</a:t>
            </a:r>
            <a:endParaRPr sz="1800">
              <a:latin typeface="Arial"/>
              <a:cs typeface="Arial"/>
            </a:endParaRPr>
          </a:p>
          <a:p>
            <a:pPr marL="363220" indent="-350520" algn="just">
              <a:lnSpc>
                <a:spcPct val="100000"/>
              </a:lnSpc>
              <a:spcBef>
                <a:spcPts val="1505"/>
              </a:spcBef>
              <a:buChar char="•"/>
              <a:tabLst>
                <a:tab pos="3632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función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puede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seleccionar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funcionamiento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función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sobreintensidad</a:t>
            </a:r>
            <a:endParaRPr sz="1600">
              <a:latin typeface="Microsoft Sans Serif"/>
              <a:cs typeface="Microsoft Sans Serif"/>
            </a:endParaRPr>
          </a:p>
          <a:p>
            <a:pPr marL="362585">
              <a:lnSpc>
                <a:spcPct val="100000"/>
              </a:lnSpc>
              <a:spcBef>
                <a:spcPts val="690"/>
              </a:spcBef>
            </a:pPr>
            <a:r>
              <a:rPr sz="1600" spc="-5" dirty="0">
                <a:latin typeface="Microsoft Sans Serif"/>
                <a:cs typeface="Microsoft Sans Serif"/>
              </a:rPr>
              <a:t>Producir</a:t>
            </a:r>
            <a:r>
              <a:rPr sz="1600" spc="-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disparo</a:t>
            </a:r>
            <a:endParaRPr sz="1600">
              <a:latin typeface="Microsoft Sans Serif"/>
              <a:cs typeface="Microsoft Sans Serif"/>
            </a:endParaRPr>
          </a:p>
          <a:p>
            <a:pPr marL="1152525" algn="just">
              <a:lnSpc>
                <a:spcPct val="100000"/>
              </a:lnSpc>
              <a:spcBef>
                <a:spcPts val="994"/>
              </a:spcBef>
            </a:pPr>
            <a:r>
              <a:rPr sz="1600" spc="-5" dirty="0">
                <a:latin typeface="Microsoft Sans Serif"/>
                <a:cs typeface="Microsoft Sans Serif"/>
              </a:rPr>
              <a:t>Arrancar pero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no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llega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dar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señal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disparo</a:t>
            </a:r>
            <a:endParaRPr sz="1600">
              <a:latin typeface="Microsoft Sans Serif"/>
              <a:cs typeface="Microsoft Sans Serif"/>
            </a:endParaRPr>
          </a:p>
          <a:p>
            <a:pPr marL="1152525" marR="5080" algn="just">
              <a:lnSpc>
                <a:spcPct val="93200"/>
              </a:lnSpc>
              <a:spcBef>
                <a:spcPts val="790"/>
              </a:spcBef>
            </a:pPr>
            <a:r>
              <a:rPr sz="1600" spc="-10" dirty="0">
                <a:latin typeface="Microsoft Sans Serif"/>
                <a:cs typeface="Microsoft Sans Serif"/>
              </a:rPr>
              <a:t>Que </a:t>
            </a:r>
            <a:r>
              <a:rPr sz="1600" spc="-15" dirty="0">
                <a:latin typeface="Microsoft Sans Serif"/>
                <a:cs typeface="Microsoft Sans Serif"/>
              </a:rPr>
              <a:t>la </a:t>
            </a:r>
            <a:r>
              <a:rPr sz="1600" spc="-10" dirty="0">
                <a:latin typeface="Microsoft Sans Serif"/>
                <a:cs typeface="Microsoft Sans Serif"/>
              </a:rPr>
              <a:t>recaida </a:t>
            </a:r>
            <a:r>
              <a:rPr sz="1600" dirty="0">
                <a:latin typeface="Microsoft Sans Serif"/>
                <a:cs typeface="Microsoft Sans Serif"/>
              </a:rPr>
              <a:t>se </a:t>
            </a:r>
            <a:r>
              <a:rPr sz="1600" spc="-10" dirty="0">
                <a:latin typeface="Microsoft Sans Serif"/>
                <a:cs typeface="Microsoft Sans Serif"/>
              </a:rPr>
              <a:t>produzca </a:t>
            </a:r>
            <a:r>
              <a:rPr sz="1600" spc="-15" dirty="0">
                <a:latin typeface="Microsoft Sans Serif"/>
                <a:cs typeface="Microsoft Sans Serif"/>
              </a:rPr>
              <a:t>emulando disco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 </a:t>
            </a:r>
            <a:r>
              <a:rPr sz="1600" spc="-15" dirty="0">
                <a:latin typeface="Microsoft Sans Serif"/>
                <a:cs typeface="Microsoft Sans Serif"/>
              </a:rPr>
              <a:t>unidad </a:t>
            </a:r>
            <a:r>
              <a:rPr sz="1600" spc="-10" dirty="0">
                <a:latin typeface="Microsoft Sans Serif"/>
                <a:cs typeface="Microsoft Sans Serif"/>
              </a:rPr>
              <a:t>permite ajustar </a:t>
            </a:r>
            <a:r>
              <a:rPr sz="1600" spc="-5" dirty="0">
                <a:latin typeface="Microsoft Sans Serif"/>
                <a:cs typeface="Microsoft Sans Serif"/>
              </a:rPr>
              <a:t> características </a:t>
            </a:r>
            <a:r>
              <a:rPr sz="1600" spc="-10" dirty="0">
                <a:latin typeface="Microsoft Sans Serif"/>
                <a:cs typeface="Microsoft Sans Serif"/>
              </a:rPr>
              <a:t>de tiempo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5" dirty="0">
                <a:latin typeface="Microsoft Sans Serif"/>
                <a:cs typeface="Microsoft Sans Serif"/>
              </a:rPr>
              <a:t>recaída, </a:t>
            </a:r>
            <a:r>
              <a:rPr sz="1600" spc="-10" dirty="0">
                <a:latin typeface="Microsoft Sans Serif"/>
                <a:cs typeface="Microsoft Sans Serif"/>
              </a:rPr>
              <a:t>emulando </a:t>
            </a:r>
            <a:r>
              <a:rPr sz="1600" spc="15" dirty="0">
                <a:latin typeface="Microsoft Sans Serif"/>
                <a:cs typeface="Microsoft Sans Serif"/>
              </a:rPr>
              <a:t>así </a:t>
            </a:r>
            <a:r>
              <a:rPr sz="1600" spc="-15" dirty="0">
                <a:latin typeface="Microsoft Sans Serif"/>
                <a:cs typeface="Microsoft Sans Serif"/>
              </a:rPr>
              <a:t>el disco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inducción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relés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electromecánicos</a:t>
            </a:r>
            <a:r>
              <a:rPr sz="1600" spc="-5" dirty="0">
                <a:latin typeface="Microsoft Sans Serif"/>
                <a:cs typeface="Microsoft Sans Serif"/>
              </a:rPr>
              <a:t> y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permitiendo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una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mejor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coordinación</a:t>
            </a:r>
            <a:r>
              <a:rPr sz="1600" spc="-5" dirty="0">
                <a:latin typeface="Microsoft Sans Serif"/>
                <a:cs typeface="Microsoft Sans Serif"/>
              </a:rPr>
              <a:t> de</a:t>
            </a:r>
            <a:r>
              <a:rPr sz="1600" spc="42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la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protección.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800">
              <a:latin typeface="Microsoft Sans Serif"/>
              <a:cs typeface="Microsoft Sans Serif"/>
            </a:endParaRPr>
          </a:p>
          <a:p>
            <a:pPr marL="299085" indent="-287020" algn="just">
              <a:lnSpc>
                <a:spcPct val="100000"/>
              </a:lnSpc>
              <a:spcBef>
                <a:spcPts val="1315"/>
              </a:spcBef>
              <a:buChar char="•"/>
              <a:tabLst>
                <a:tab pos="299720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Anulación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temporizados</a:t>
            </a:r>
            <a:endParaRPr sz="1800">
              <a:latin typeface="Microsoft Sans Serif"/>
              <a:cs typeface="Microsoft Sans Serif"/>
            </a:endParaRPr>
          </a:p>
          <a:p>
            <a:pPr marL="1152525" marR="6350" algn="just">
              <a:lnSpc>
                <a:spcPts val="1800"/>
              </a:lnSpc>
              <a:spcBef>
                <a:spcPts val="845"/>
              </a:spcBef>
            </a:pPr>
            <a:r>
              <a:rPr sz="1600" spc="-5" dirty="0">
                <a:latin typeface="Microsoft Sans Serif"/>
                <a:cs typeface="Microsoft Sans Serif"/>
              </a:rPr>
              <a:t>Se </a:t>
            </a:r>
            <a:r>
              <a:rPr sz="1600" spc="-10" dirty="0">
                <a:latin typeface="Microsoft Sans Serif"/>
                <a:cs typeface="Microsoft Sans Serif"/>
              </a:rPr>
              <a:t>puede programar </a:t>
            </a:r>
            <a:r>
              <a:rPr sz="1600" spc="-5" dirty="0">
                <a:latin typeface="Microsoft Sans Serif"/>
                <a:cs typeface="Microsoft Sans Serif"/>
              </a:rPr>
              <a:t>para cada </a:t>
            </a:r>
            <a:r>
              <a:rPr sz="1600" spc="-10" dirty="0">
                <a:latin typeface="Microsoft Sans Serif"/>
                <a:cs typeface="Microsoft Sans Serif"/>
              </a:rPr>
              <a:t>función de temporizado de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sobreintensidad </a:t>
            </a:r>
            <a:r>
              <a:rPr sz="1600" spc="-5" dirty="0">
                <a:latin typeface="Microsoft Sans Serif"/>
                <a:cs typeface="Microsoft Sans Serif"/>
              </a:rPr>
              <a:t> una entrada </a:t>
            </a:r>
            <a:r>
              <a:rPr sz="1600" spc="-15" dirty="0">
                <a:latin typeface="Microsoft Sans Serif"/>
                <a:cs typeface="Microsoft Sans Serif"/>
              </a:rPr>
              <a:t>digital </a:t>
            </a:r>
            <a:r>
              <a:rPr sz="1600" spc="-5" dirty="0">
                <a:latin typeface="Microsoft Sans Serif"/>
                <a:cs typeface="Microsoft Sans Serif"/>
              </a:rPr>
              <a:t>o </a:t>
            </a:r>
            <a:r>
              <a:rPr sz="1600" spc="-15" dirty="0">
                <a:latin typeface="Microsoft Sans Serif"/>
                <a:cs typeface="Microsoft Sans Serif"/>
              </a:rPr>
              <a:t>lógica </a:t>
            </a:r>
            <a:r>
              <a:rPr sz="1600" spc="-10" dirty="0">
                <a:latin typeface="Microsoft Sans Serif"/>
                <a:cs typeface="Microsoft Sans Serif"/>
              </a:rPr>
              <a:t>tal </a:t>
            </a:r>
            <a:r>
              <a:rPr sz="1600" spc="-5" dirty="0">
                <a:latin typeface="Microsoft Sans Serif"/>
                <a:cs typeface="Microsoft Sans Serif"/>
              </a:rPr>
              <a:t>que </a:t>
            </a:r>
            <a:r>
              <a:rPr sz="1600" spc="-15" dirty="0">
                <a:latin typeface="Microsoft Sans Serif"/>
                <a:cs typeface="Microsoft Sans Serif"/>
              </a:rPr>
              <a:t>si </a:t>
            </a:r>
            <a:r>
              <a:rPr sz="1600" spc="-10" dirty="0">
                <a:latin typeface="Microsoft Sans Serif"/>
                <a:cs typeface="Microsoft Sans Serif"/>
              </a:rPr>
              <a:t>se </a:t>
            </a:r>
            <a:r>
              <a:rPr sz="1600" spc="-15" dirty="0">
                <a:latin typeface="Microsoft Sans Serif"/>
                <a:cs typeface="Microsoft Sans Serif"/>
              </a:rPr>
              <a:t>activa la </a:t>
            </a:r>
            <a:r>
              <a:rPr sz="1600" spc="-10" dirty="0">
                <a:latin typeface="Microsoft Sans Serif"/>
                <a:cs typeface="Microsoft Sans Serif"/>
              </a:rPr>
              <a:t>función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deje </a:t>
            </a:r>
            <a:r>
              <a:rPr sz="1600" spc="-5" dirty="0">
                <a:latin typeface="Microsoft Sans Serif"/>
                <a:cs typeface="Microsoft Sans Serif"/>
              </a:rPr>
              <a:t>de estar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temporizada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pase 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comportarse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como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instantánea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052" y="335660"/>
            <a:ext cx="6388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65" dirty="0"/>
              <a:t> </a:t>
            </a:r>
            <a:r>
              <a:rPr sz="2400" spc="-5" dirty="0"/>
              <a:t>temporizada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spc="-5" dirty="0"/>
              <a:t>fases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753489" y="2931413"/>
            <a:ext cx="4629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000" spc="5" dirty="0">
                <a:latin typeface="Microsoft Sans Serif"/>
                <a:cs typeface="Microsoft Sans Serif"/>
              </a:rPr>
              <a:t>IFA</a:t>
            </a:r>
            <a:r>
              <a:rPr sz="975" spc="7" baseline="-25641" dirty="0">
                <a:latin typeface="Microsoft Sans Serif"/>
                <a:cs typeface="Microsoft Sans Serif"/>
              </a:rPr>
              <a:t>MED</a:t>
            </a:r>
            <a:endParaRPr sz="975" baseline="-25641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434653" y="1799272"/>
            <a:ext cx="1503045" cy="1784350"/>
            <a:chOff x="2434653" y="1799272"/>
            <a:chExt cx="1503045" cy="1784350"/>
          </a:xfrm>
        </p:grpSpPr>
        <p:sp>
          <p:nvSpPr>
            <p:cNvPr id="5" name="object 5"/>
            <p:cNvSpPr/>
            <p:nvPr/>
          </p:nvSpPr>
          <p:spPr>
            <a:xfrm>
              <a:off x="2783840" y="1804035"/>
              <a:ext cx="525780" cy="736600"/>
            </a:xfrm>
            <a:custGeom>
              <a:avLst/>
              <a:gdLst/>
              <a:ahLst/>
              <a:cxnLst/>
              <a:rect l="l" t="t" r="r" b="b"/>
              <a:pathLst>
                <a:path w="525779" h="736600">
                  <a:moveTo>
                    <a:pt x="210566" y="0"/>
                  </a:moveTo>
                  <a:lnTo>
                    <a:pt x="250302" y="3636"/>
                  </a:lnTo>
                  <a:lnTo>
                    <a:pt x="288798" y="14296"/>
                  </a:lnTo>
                  <a:lnTo>
                    <a:pt x="325728" y="31600"/>
                  </a:lnTo>
                  <a:lnTo>
                    <a:pt x="360763" y="55172"/>
                  </a:lnTo>
                  <a:lnTo>
                    <a:pt x="393578" y="84634"/>
                  </a:lnTo>
                  <a:lnTo>
                    <a:pt x="423845" y="119610"/>
                  </a:lnTo>
                  <a:lnTo>
                    <a:pt x="451238" y="159722"/>
                  </a:lnTo>
                  <a:lnTo>
                    <a:pt x="475429" y="204592"/>
                  </a:lnTo>
                  <a:lnTo>
                    <a:pt x="496092" y="253843"/>
                  </a:lnTo>
                  <a:lnTo>
                    <a:pt x="512900" y="307099"/>
                  </a:lnTo>
                  <a:lnTo>
                    <a:pt x="525526" y="363981"/>
                  </a:lnTo>
                </a:path>
                <a:path w="525779" h="736600">
                  <a:moveTo>
                    <a:pt x="210566" y="736091"/>
                  </a:moveTo>
                  <a:lnTo>
                    <a:pt x="250236" y="732470"/>
                  </a:lnTo>
                  <a:lnTo>
                    <a:pt x="288675" y="721856"/>
                  </a:lnTo>
                  <a:lnTo>
                    <a:pt x="325556" y="704625"/>
                  </a:lnTo>
                  <a:lnTo>
                    <a:pt x="360555" y="681153"/>
                  </a:lnTo>
                  <a:lnTo>
                    <a:pt x="393346" y="651814"/>
                  </a:lnTo>
                  <a:lnTo>
                    <a:pt x="423605" y="616986"/>
                  </a:lnTo>
                  <a:lnTo>
                    <a:pt x="451006" y="577043"/>
                  </a:lnTo>
                  <a:lnTo>
                    <a:pt x="475223" y="532360"/>
                  </a:lnTo>
                  <a:lnTo>
                    <a:pt x="495932" y="483314"/>
                  </a:lnTo>
                  <a:lnTo>
                    <a:pt x="512808" y="430280"/>
                  </a:lnTo>
                  <a:lnTo>
                    <a:pt x="525526" y="373634"/>
                  </a:lnTo>
                </a:path>
                <a:path w="525779" h="736600">
                  <a:moveTo>
                    <a:pt x="0" y="0"/>
                  </a:moveTo>
                  <a:lnTo>
                    <a:pt x="35434" y="26671"/>
                  </a:lnTo>
                  <a:lnTo>
                    <a:pt x="66309" y="101457"/>
                  </a:lnTo>
                  <a:lnTo>
                    <a:pt x="79326" y="154440"/>
                  </a:lnTo>
                  <a:lnTo>
                    <a:pt x="90350" y="216509"/>
                  </a:lnTo>
                  <a:lnTo>
                    <a:pt x="99097" y="286683"/>
                  </a:lnTo>
                  <a:lnTo>
                    <a:pt x="105283" y="363981"/>
                  </a:lnTo>
                </a:path>
                <a:path w="525779" h="736600">
                  <a:moveTo>
                    <a:pt x="0" y="736091"/>
                  </a:moveTo>
                  <a:lnTo>
                    <a:pt x="35417" y="709533"/>
                  </a:lnTo>
                  <a:lnTo>
                    <a:pt x="66262" y="635063"/>
                  </a:lnTo>
                  <a:lnTo>
                    <a:pt x="79270" y="582302"/>
                  </a:lnTo>
                  <a:lnTo>
                    <a:pt x="90297" y="520493"/>
                  </a:lnTo>
                  <a:lnTo>
                    <a:pt x="99060" y="450611"/>
                  </a:lnTo>
                  <a:lnTo>
                    <a:pt x="105283" y="373634"/>
                  </a:lnTo>
                </a:path>
                <a:path w="525779" h="736600">
                  <a:moveTo>
                    <a:pt x="210566" y="0"/>
                  </a:moveTo>
                  <a:lnTo>
                    <a:pt x="0" y="0"/>
                  </a:lnTo>
                </a:path>
                <a:path w="525779" h="736600">
                  <a:moveTo>
                    <a:pt x="210566" y="736091"/>
                  </a:moveTo>
                  <a:lnTo>
                    <a:pt x="0" y="736091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04603" y="2103056"/>
              <a:ext cx="141224" cy="14198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439416" y="1886077"/>
              <a:ext cx="1493520" cy="1692910"/>
            </a:xfrm>
            <a:custGeom>
              <a:avLst/>
              <a:gdLst/>
              <a:ahLst/>
              <a:cxnLst/>
              <a:rect l="l" t="t" r="r" b="b"/>
              <a:pathLst>
                <a:path w="1493520" h="1692910">
                  <a:moveTo>
                    <a:pt x="1493011" y="290068"/>
                  </a:moveTo>
                  <a:lnTo>
                    <a:pt x="1001648" y="287527"/>
                  </a:lnTo>
                </a:path>
                <a:path w="1493520" h="1692910">
                  <a:moveTo>
                    <a:pt x="446785" y="290830"/>
                  </a:moveTo>
                  <a:lnTo>
                    <a:pt x="24383" y="291592"/>
                  </a:lnTo>
                </a:path>
                <a:path w="1493520" h="1692910">
                  <a:moveTo>
                    <a:pt x="394842" y="576072"/>
                  </a:moveTo>
                  <a:lnTo>
                    <a:pt x="0" y="576834"/>
                  </a:lnTo>
                </a:path>
                <a:path w="1493520" h="1692910">
                  <a:moveTo>
                    <a:pt x="408558" y="0"/>
                  </a:moveTo>
                  <a:lnTo>
                    <a:pt x="14604" y="762"/>
                  </a:lnTo>
                </a:path>
                <a:path w="1493520" h="1692910">
                  <a:moveTo>
                    <a:pt x="98551" y="1034288"/>
                  </a:moveTo>
                  <a:lnTo>
                    <a:pt x="624839" y="1363472"/>
                  </a:lnTo>
                </a:path>
                <a:path w="1493520" h="1692910">
                  <a:moveTo>
                    <a:pt x="98551" y="1692656"/>
                  </a:moveTo>
                  <a:lnTo>
                    <a:pt x="624839" y="1363472"/>
                  </a:lnTo>
                </a:path>
                <a:path w="1493520" h="1692910">
                  <a:moveTo>
                    <a:pt x="98551" y="1034288"/>
                  </a:moveTo>
                  <a:lnTo>
                    <a:pt x="99313" y="1692656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777745" y="2062352"/>
            <a:ext cx="5924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Microsoft Sans Serif"/>
                <a:cs typeface="Microsoft Sans Serif"/>
              </a:rPr>
              <a:t>b</a:t>
            </a:r>
            <a:r>
              <a:rPr sz="1000" spc="-15" dirty="0">
                <a:latin typeface="Microsoft Sans Serif"/>
                <a:cs typeface="Microsoft Sans Serif"/>
              </a:rPr>
              <a:t>l</a:t>
            </a:r>
            <a:r>
              <a:rPr sz="1000" spc="10" dirty="0">
                <a:latin typeface="Microsoft Sans Serif"/>
                <a:cs typeface="Microsoft Sans Serif"/>
              </a:rPr>
              <a:t>k</a:t>
            </a:r>
            <a:r>
              <a:rPr sz="1000" spc="-10" dirty="0">
                <a:latin typeface="Microsoft Sans Serif"/>
                <a:cs typeface="Microsoft Sans Serif"/>
              </a:rPr>
              <a:t>A</a:t>
            </a:r>
            <a:r>
              <a:rPr sz="1000" spc="-5" dirty="0">
                <a:latin typeface="Microsoft Sans Serif"/>
                <a:cs typeface="Microsoft Sans Serif"/>
              </a:rPr>
              <a:t>n</a:t>
            </a:r>
            <a:r>
              <a:rPr sz="1000" spc="-4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OC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34057" y="2346198"/>
            <a:ext cx="6337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Microsoft Sans Serif"/>
                <a:cs typeface="Microsoft Sans Serif"/>
              </a:rPr>
              <a:t>blkAnyProt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11570" y="3269361"/>
            <a:ext cx="10909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409575" algn="l"/>
              </a:tabLst>
            </a:pPr>
            <a:r>
              <a:rPr sz="1000" u="sng" spc="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	</a:t>
            </a:r>
            <a:r>
              <a:rPr sz="1000" spc="10" dirty="0">
                <a:latin typeface="Microsoft Sans Serif"/>
                <a:cs typeface="Microsoft Sans Serif"/>
              </a:rPr>
              <a:t>  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r51PaTrip</a:t>
            </a:r>
            <a:endParaRPr sz="1000">
              <a:latin typeface="Microsoft Sans Serif"/>
              <a:cs typeface="Microsoft Sans Serif"/>
            </a:endParaRPr>
          </a:p>
          <a:p>
            <a:pPr marR="40640" algn="r">
              <a:lnSpc>
                <a:spcPct val="100000"/>
              </a:lnSpc>
            </a:pPr>
            <a:r>
              <a:rPr sz="1000" spc="-5" dirty="0">
                <a:latin typeface="Microsoft Sans Serif"/>
                <a:cs typeface="Microsoft Sans Serif"/>
              </a:rPr>
              <a:t>(Disparo)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20688" y="2742692"/>
            <a:ext cx="6521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Microsoft Sans Serif"/>
                <a:cs typeface="Microsoft Sans Serif"/>
              </a:rPr>
              <a:t>r5</a:t>
            </a:r>
            <a:r>
              <a:rPr sz="1000" spc="-10" dirty="0">
                <a:latin typeface="Microsoft Sans Serif"/>
                <a:cs typeface="Microsoft Sans Serif"/>
              </a:rPr>
              <a:t>1P</a:t>
            </a:r>
            <a:r>
              <a:rPr sz="1000" spc="-5" dirty="0">
                <a:latin typeface="Microsoft Sans Serif"/>
                <a:cs typeface="Microsoft Sans Serif"/>
              </a:rPr>
              <a:t>a</a:t>
            </a:r>
            <a:r>
              <a:rPr sz="1000" spc="-15" dirty="0">
                <a:latin typeface="Microsoft Sans Serif"/>
                <a:cs typeface="Microsoft Sans Serif"/>
              </a:rPr>
              <a:t>P</a:t>
            </a:r>
            <a:r>
              <a:rPr sz="1000" spc="10" dirty="0">
                <a:latin typeface="Microsoft Sans Serif"/>
                <a:cs typeface="Microsoft Sans Serif"/>
              </a:rPr>
              <a:t>k</a:t>
            </a:r>
            <a:r>
              <a:rPr sz="1000" spc="-5" dirty="0">
                <a:latin typeface="Microsoft Sans Serif"/>
                <a:cs typeface="Microsoft Sans Serif"/>
              </a:rPr>
              <a:t>up  (Arranque)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41651" y="1771649"/>
            <a:ext cx="3295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Microsoft Sans Serif"/>
                <a:cs typeface="Microsoft Sans Serif"/>
              </a:rPr>
              <a:t>b</a:t>
            </a:r>
            <a:r>
              <a:rPr sz="1000" spc="-15" dirty="0">
                <a:latin typeface="Microsoft Sans Serif"/>
                <a:cs typeface="Microsoft Sans Serif"/>
              </a:rPr>
              <a:t>l</a:t>
            </a:r>
            <a:r>
              <a:rPr sz="1000" spc="10" dirty="0">
                <a:latin typeface="Microsoft Sans Serif"/>
                <a:cs typeface="Microsoft Sans Serif"/>
              </a:rPr>
              <a:t>k</a:t>
            </a:r>
            <a:r>
              <a:rPr sz="1000" spc="-5" dirty="0">
                <a:latin typeface="Microsoft Sans Serif"/>
                <a:cs typeface="Microsoft Sans Serif"/>
              </a:rPr>
              <a:t>51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48889" y="2974086"/>
            <a:ext cx="7747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crosoft Sans Serif"/>
                <a:cs typeface="Microsoft Sans Serif"/>
              </a:rPr>
              <a:t>+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74724" y="3312414"/>
            <a:ext cx="11353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92835" algn="l"/>
              </a:tabLst>
            </a:pPr>
            <a:r>
              <a:rPr sz="1000" spc="-5" dirty="0">
                <a:latin typeface="Microsoft Sans Serif"/>
                <a:cs typeface="Microsoft Sans Serif"/>
              </a:rPr>
              <a:t>IFA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A</a:t>
            </a:r>
            <a:r>
              <a:rPr sz="1000" spc="-5" dirty="0">
                <a:latin typeface="Microsoft Sans Serif"/>
                <a:cs typeface="Microsoft Sans Serif"/>
              </a:rPr>
              <a:t>rra</a:t>
            </a:r>
            <a:r>
              <a:rPr sz="1000" spc="-10" dirty="0">
                <a:latin typeface="Microsoft Sans Serif"/>
                <a:cs typeface="Microsoft Sans Serif"/>
              </a:rPr>
              <a:t>n</a:t>
            </a:r>
            <a:r>
              <a:rPr sz="1000" spc="-5" dirty="0">
                <a:latin typeface="Microsoft Sans Serif"/>
                <a:cs typeface="Microsoft Sans Serif"/>
              </a:rPr>
              <a:t>q</a:t>
            </a:r>
            <a:r>
              <a:rPr sz="1000" spc="-10" dirty="0">
                <a:latin typeface="Microsoft Sans Serif"/>
                <a:cs typeface="Microsoft Sans Serif"/>
              </a:rPr>
              <a:t>u</a:t>
            </a:r>
            <a:r>
              <a:rPr sz="1000" spc="-5" dirty="0">
                <a:latin typeface="Microsoft Sans Serif"/>
                <a:cs typeface="Microsoft Sans Serif"/>
              </a:rPr>
              <a:t>e</a:t>
            </a:r>
            <a:r>
              <a:rPr sz="1000" spc="-55" dirty="0">
                <a:latin typeface="Microsoft Sans Serif"/>
                <a:cs typeface="Microsoft Sans Serif"/>
              </a:rPr>
              <a:t> </a:t>
            </a:r>
            <a:r>
              <a:rPr sz="1000" u="sng" spc="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700" spc="-5" dirty="0">
                <a:latin typeface="Microsoft Sans Serif"/>
                <a:cs typeface="Microsoft Sans Serif"/>
              </a:rPr>
              <a:t>-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270061" y="3047301"/>
            <a:ext cx="1423035" cy="1712595"/>
            <a:chOff x="2270061" y="3047301"/>
            <a:chExt cx="1423035" cy="1712595"/>
          </a:xfrm>
        </p:grpSpPr>
        <p:sp>
          <p:nvSpPr>
            <p:cNvPr id="16" name="object 16"/>
            <p:cNvSpPr/>
            <p:nvPr/>
          </p:nvSpPr>
          <p:spPr>
            <a:xfrm>
              <a:off x="2274823" y="3052064"/>
              <a:ext cx="903605" cy="197485"/>
            </a:xfrm>
            <a:custGeom>
              <a:avLst/>
              <a:gdLst/>
              <a:ahLst/>
              <a:cxnLst/>
              <a:rect l="l" t="t" r="r" b="b"/>
              <a:pathLst>
                <a:path w="903605" h="197485">
                  <a:moveTo>
                    <a:pt x="0" y="0"/>
                  </a:moveTo>
                  <a:lnTo>
                    <a:pt x="263144" y="762"/>
                  </a:lnTo>
                </a:path>
                <a:path w="903605" h="197485">
                  <a:moveTo>
                    <a:pt x="789432" y="197485"/>
                  </a:moveTo>
                  <a:lnTo>
                    <a:pt x="903477" y="1953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79698" y="3253994"/>
              <a:ext cx="1905" cy="226060"/>
            </a:xfrm>
            <a:custGeom>
              <a:avLst/>
              <a:gdLst/>
              <a:ahLst/>
              <a:cxnLst/>
              <a:rect l="l" t="t" r="r" b="b"/>
              <a:pathLst>
                <a:path w="1905" h="226060">
                  <a:moveTo>
                    <a:pt x="1524" y="226059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298189" y="3362198"/>
              <a:ext cx="387350" cy="469265"/>
            </a:xfrm>
            <a:custGeom>
              <a:avLst/>
              <a:gdLst/>
              <a:ahLst/>
              <a:cxnLst/>
              <a:rect l="l" t="t" r="r" b="b"/>
              <a:pathLst>
                <a:path w="387350" h="469264">
                  <a:moveTo>
                    <a:pt x="0" y="0"/>
                  </a:moveTo>
                  <a:lnTo>
                    <a:pt x="193675" y="0"/>
                  </a:lnTo>
                  <a:lnTo>
                    <a:pt x="238073" y="6195"/>
                  </a:lnTo>
                  <a:lnTo>
                    <a:pt x="278835" y="23843"/>
                  </a:lnTo>
                  <a:lnTo>
                    <a:pt x="314796" y="51534"/>
                  </a:lnTo>
                  <a:lnTo>
                    <a:pt x="344792" y="87861"/>
                  </a:lnTo>
                  <a:lnTo>
                    <a:pt x="367659" y="131415"/>
                  </a:lnTo>
                  <a:lnTo>
                    <a:pt x="382233" y="180787"/>
                  </a:lnTo>
                  <a:lnTo>
                    <a:pt x="387350" y="234569"/>
                  </a:lnTo>
                  <a:lnTo>
                    <a:pt x="382233" y="288303"/>
                  </a:lnTo>
                  <a:lnTo>
                    <a:pt x="367659" y="337641"/>
                  </a:lnTo>
                  <a:lnTo>
                    <a:pt x="344792" y="381172"/>
                  </a:lnTo>
                  <a:lnTo>
                    <a:pt x="314796" y="417486"/>
                  </a:lnTo>
                  <a:lnTo>
                    <a:pt x="278835" y="445170"/>
                  </a:lnTo>
                  <a:lnTo>
                    <a:pt x="238073" y="462815"/>
                  </a:lnTo>
                  <a:lnTo>
                    <a:pt x="193675" y="469010"/>
                  </a:lnTo>
                  <a:lnTo>
                    <a:pt x="0" y="46901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76777" y="3477768"/>
              <a:ext cx="114300" cy="2540"/>
            </a:xfrm>
            <a:custGeom>
              <a:avLst/>
              <a:gdLst/>
              <a:ahLst/>
              <a:cxnLst/>
              <a:rect l="l" t="t" r="r" b="b"/>
              <a:pathLst>
                <a:path w="114300" h="2539">
                  <a:moveTo>
                    <a:pt x="0" y="2286"/>
                  </a:moveTo>
                  <a:lnTo>
                    <a:pt x="114046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55251" y="3642042"/>
              <a:ext cx="141097" cy="14198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276474" y="3845052"/>
              <a:ext cx="904240" cy="657860"/>
            </a:xfrm>
            <a:custGeom>
              <a:avLst/>
              <a:gdLst/>
              <a:ahLst/>
              <a:cxnLst/>
              <a:rect l="l" t="t" r="r" b="b"/>
              <a:pathLst>
                <a:path w="904239" h="657860">
                  <a:moveTo>
                    <a:pt x="263270" y="0"/>
                  </a:moveTo>
                  <a:lnTo>
                    <a:pt x="789813" y="328803"/>
                  </a:lnTo>
                </a:path>
                <a:path w="904239" h="657860">
                  <a:moveTo>
                    <a:pt x="263270" y="657733"/>
                  </a:moveTo>
                  <a:lnTo>
                    <a:pt x="789813" y="328803"/>
                  </a:lnTo>
                </a:path>
                <a:path w="904239" h="657860">
                  <a:moveTo>
                    <a:pt x="263270" y="0"/>
                  </a:moveTo>
                  <a:lnTo>
                    <a:pt x="264032" y="657733"/>
                  </a:lnTo>
                </a:path>
                <a:path w="904239" h="657860">
                  <a:moveTo>
                    <a:pt x="0" y="131445"/>
                  </a:moveTo>
                  <a:lnTo>
                    <a:pt x="263270" y="132206"/>
                  </a:lnTo>
                </a:path>
                <a:path w="904239" h="657860">
                  <a:moveTo>
                    <a:pt x="789813" y="328803"/>
                  </a:moveTo>
                  <a:lnTo>
                    <a:pt x="903986" y="32664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300348" y="4286504"/>
              <a:ext cx="387985" cy="468630"/>
            </a:xfrm>
            <a:custGeom>
              <a:avLst/>
              <a:gdLst/>
              <a:ahLst/>
              <a:cxnLst/>
              <a:rect l="l" t="t" r="r" b="b"/>
              <a:pathLst>
                <a:path w="387985" h="468629">
                  <a:moveTo>
                    <a:pt x="0" y="0"/>
                  </a:moveTo>
                  <a:lnTo>
                    <a:pt x="193801" y="0"/>
                  </a:lnTo>
                  <a:lnTo>
                    <a:pt x="238247" y="6187"/>
                  </a:lnTo>
                  <a:lnTo>
                    <a:pt x="279043" y="23812"/>
                  </a:lnTo>
                  <a:lnTo>
                    <a:pt x="315026" y="51464"/>
                  </a:lnTo>
                  <a:lnTo>
                    <a:pt x="345036" y="87737"/>
                  </a:lnTo>
                  <a:lnTo>
                    <a:pt x="367910" y="131220"/>
                  </a:lnTo>
                  <a:lnTo>
                    <a:pt x="382486" y="180507"/>
                  </a:lnTo>
                  <a:lnTo>
                    <a:pt x="387603" y="234188"/>
                  </a:lnTo>
                  <a:lnTo>
                    <a:pt x="382486" y="287915"/>
                  </a:lnTo>
                  <a:lnTo>
                    <a:pt x="367910" y="337235"/>
                  </a:lnTo>
                  <a:lnTo>
                    <a:pt x="345036" y="380741"/>
                  </a:lnTo>
                  <a:lnTo>
                    <a:pt x="315026" y="417028"/>
                  </a:lnTo>
                  <a:lnTo>
                    <a:pt x="279043" y="444687"/>
                  </a:lnTo>
                  <a:lnTo>
                    <a:pt x="238247" y="462314"/>
                  </a:lnTo>
                  <a:lnTo>
                    <a:pt x="193801" y="468503"/>
                  </a:lnTo>
                  <a:lnTo>
                    <a:pt x="0" y="46850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78936" y="4178300"/>
              <a:ext cx="114300" cy="226060"/>
            </a:xfrm>
            <a:custGeom>
              <a:avLst/>
              <a:gdLst/>
              <a:ahLst/>
              <a:cxnLst/>
              <a:rect l="l" t="t" r="r" b="b"/>
              <a:pathLst>
                <a:path w="114300" h="226060">
                  <a:moveTo>
                    <a:pt x="4444" y="225806"/>
                  </a:moveTo>
                  <a:lnTo>
                    <a:pt x="2920" y="0"/>
                  </a:lnTo>
                </a:path>
                <a:path w="114300" h="226060">
                  <a:moveTo>
                    <a:pt x="0" y="225806"/>
                  </a:moveTo>
                  <a:lnTo>
                    <a:pt x="114046" y="22364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57410" y="4566094"/>
              <a:ext cx="141097" cy="141731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1599819" y="3590035"/>
            <a:ext cx="1777364" cy="4324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95"/>
              </a:spcBef>
              <a:tabLst>
                <a:tab pos="779780" algn="l"/>
                <a:tab pos="1725930" algn="l"/>
              </a:tabLst>
            </a:pPr>
            <a:r>
              <a:rPr sz="1000" spc="-5" dirty="0">
                <a:latin typeface="Microsoft Sans Serif"/>
                <a:cs typeface="Microsoft Sans Serif"/>
              </a:rPr>
              <a:t>blk51Pa	</a:t>
            </a:r>
            <a:r>
              <a:rPr sz="1000" u="sng" spc="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00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endParaRPr sz="1000">
              <a:latin typeface="Microsoft Sans Serif"/>
              <a:cs typeface="Microsoft Sans Serif"/>
            </a:endParaRPr>
          </a:p>
          <a:p>
            <a:pPr marL="191135">
              <a:lnSpc>
                <a:spcPct val="100000"/>
              </a:lnSpc>
              <a:spcBef>
                <a:spcPts val="805"/>
              </a:spcBef>
              <a:tabLst>
                <a:tab pos="963294" algn="l"/>
              </a:tabLst>
            </a:pPr>
            <a:r>
              <a:rPr sz="1000" spc="5" dirty="0">
                <a:latin typeface="Microsoft Sans Serif"/>
                <a:cs typeface="Microsoft Sans Serif"/>
              </a:rPr>
              <a:t>IFB</a:t>
            </a:r>
            <a:r>
              <a:rPr sz="975" spc="7" baseline="-25641" dirty="0">
                <a:latin typeface="Microsoft Sans Serif"/>
                <a:cs typeface="Microsoft Sans Serif"/>
              </a:rPr>
              <a:t>MED	</a:t>
            </a:r>
            <a:r>
              <a:rPr sz="1050" spc="-7" baseline="-11904" dirty="0">
                <a:latin typeface="Microsoft Sans Serif"/>
                <a:cs typeface="Microsoft Sans Serif"/>
              </a:rPr>
              <a:t>+</a:t>
            </a:r>
            <a:endParaRPr sz="1050" baseline="-11904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474724" y="4234434"/>
            <a:ext cx="11372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94740" algn="l"/>
              </a:tabLst>
            </a:pPr>
            <a:r>
              <a:rPr sz="1500" spc="-7" baseline="2777" dirty="0">
                <a:latin typeface="Microsoft Sans Serif"/>
                <a:cs typeface="Microsoft Sans Serif"/>
              </a:rPr>
              <a:t>IFB</a:t>
            </a:r>
            <a:r>
              <a:rPr sz="1500" spc="15" baseline="2777" dirty="0">
                <a:latin typeface="Microsoft Sans Serif"/>
                <a:cs typeface="Microsoft Sans Serif"/>
              </a:rPr>
              <a:t> </a:t>
            </a:r>
            <a:r>
              <a:rPr sz="1500" spc="-22" baseline="2777" dirty="0">
                <a:latin typeface="Microsoft Sans Serif"/>
                <a:cs typeface="Microsoft Sans Serif"/>
              </a:rPr>
              <a:t>A</a:t>
            </a:r>
            <a:r>
              <a:rPr sz="1500" spc="-7" baseline="2777" dirty="0">
                <a:latin typeface="Microsoft Sans Serif"/>
                <a:cs typeface="Microsoft Sans Serif"/>
              </a:rPr>
              <a:t>rra</a:t>
            </a:r>
            <a:r>
              <a:rPr sz="1500" spc="-15" baseline="2777" dirty="0">
                <a:latin typeface="Microsoft Sans Serif"/>
                <a:cs typeface="Microsoft Sans Serif"/>
              </a:rPr>
              <a:t>n</a:t>
            </a:r>
            <a:r>
              <a:rPr sz="1500" spc="-7" baseline="2777" dirty="0">
                <a:latin typeface="Microsoft Sans Serif"/>
                <a:cs typeface="Microsoft Sans Serif"/>
              </a:rPr>
              <a:t>q</a:t>
            </a:r>
            <a:r>
              <a:rPr sz="1500" spc="-15" baseline="2777" dirty="0">
                <a:latin typeface="Microsoft Sans Serif"/>
                <a:cs typeface="Microsoft Sans Serif"/>
              </a:rPr>
              <a:t>u</a:t>
            </a:r>
            <a:r>
              <a:rPr sz="1500" spc="-7" baseline="2777" dirty="0">
                <a:latin typeface="Microsoft Sans Serif"/>
                <a:cs typeface="Microsoft Sans Serif"/>
              </a:rPr>
              <a:t>e</a:t>
            </a:r>
            <a:r>
              <a:rPr sz="1500" spc="-60" baseline="2777" dirty="0">
                <a:latin typeface="Microsoft Sans Serif"/>
                <a:cs typeface="Microsoft Sans Serif"/>
              </a:rPr>
              <a:t> </a:t>
            </a:r>
            <a:r>
              <a:rPr sz="1500" u="sng" spc="15" baseline="2777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500" u="sng" baseline="2777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700" spc="-5" dirty="0">
                <a:latin typeface="Microsoft Sans Serif"/>
                <a:cs typeface="Microsoft Sans Serif"/>
              </a:rPr>
              <a:t>-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650619" y="4503547"/>
            <a:ext cx="16903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28980" algn="l"/>
                <a:tab pos="1677035" algn="l"/>
              </a:tabLst>
            </a:pPr>
            <a:r>
              <a:rPr sz="1000" spc="-5" dirty="0">
                <a:latin typeface="Microsoft Sans Serif"/>
                <a:cs typeface="Microsoft Sans Serif"/>
              </a:rPr>
              <a:t>blk51Pb	</a:t>
            </a:r>
            <a:r>
              <a:rPr sz="1000" u="sng" spc="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00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75866" y="4887848"/>
            <a:ext cx="215265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spc="15" dirty="0">
                <a:latin typeface="Microsoft Sans Serif"/>
                <a:cs typeface="Microsoft Sans Serif"/>
              </a:rPr>
              <a:t>M</a:t>
            </a:r>
            <a:r>
              <a:rPr sz="650" spc="5" dirty="0">
                <a:latin typeface="Microsoft Sans Serif"/>
                <a:cs typeface="Microsoft Sans Serif"/>
              </a:rPr>
              <a:t>E</a:t>
            </a:r>
            <a:r>
              <a:rPr sz="650" spc="15" dirty="0">
                <a:latin typeface="Microsoft Sans Serif"/>
                <a:cs typeface="Microsoft Sans Serif"/>
              </a:rPr>
              <a:t>D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537967" y="4798821"/>
            <a:ext cx="526415" cy="658495"/>
          </a:xfrm>
          <a:custGeom>
            <a:avLst/>
            <a:gdLst/>
            <a:ahLst/>
            <a:cxnLst/>
            <a:rect l="l" t="t" r="r" b="b"/>
            <a:pathLst>
              <a:path w="526414" h="658495">
                <a:moveTo>
                  <a:pt x="0" y="0"/>
                </a:moveTo>
                <a:lnTo>
                  <a:pt x="526288" y="329310"/>
                </a:lnTo>
              </a:path>
              <a:path w="526414" h="658495">
                <a:moveTo>
                  <a:pt x="0" y="658494"/>
                </a:moveTo>
                <a:lnTo>
                  <a:pt x="526288" y="329310"/>
                </a:lnTo>
              </a:path>
              <a:path w="526414" h="658495">
                <a:moveTo>
                  <a:pt x="0" y="0"/>
                </a:moveTo>
                <a:lnTo>
                  <a:pt x="762" y="658494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771269" y="4815078"/>
            <a:ext cx="8547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8475" algn="l"/>
                <a:tab pos="789940" algn="l"/>
              </a:tabLst>
            </a:pPr>
            <a:r>
              <a:rPr sz="1500" spc="-7" baseline="2777" dirty="0">
                <a:latin typeface="Microsoft Sans Serif"/>
                <a:cs typeface="Microsoft Sans Serif"/>
              </a:rPr>
              <a:t>IFC	</a:t>
            </a:r>
            <a:r>
              <a:rPr sz="1500" u="sng" spc="15" baseline="2777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	</a:t>
            </a:r>
            <a:r>
              <a:rPr sz="700" spc="-5" dirty="0">
                <a:latin typeface="Microsoft Sans Serif"/>
                <a:cs typeface="Microsoft Sans Serif"/>
              </a:rPr>
              <a:t>+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059493" y="3488182"/>
            <a:ext cx="2066289" cy="2226310"/>
            <a:chOff x="3059493" y="3488182"/>
            <a:chExt cx="2066289" cy="2226310"/>
          </a:xfrm>
        </p:grpSpPr>
        <p:sp>
          <p:nvSpPr>
            <p:cNvPr id="32" name="object 32"/>
            <p:cNvSpPr/>
            <p:nvPr/>
          </p:nvSpPr>
          <p:spPr>
            <a:xfrm>
              <a:off x="4419155" y="3493579"/>
              <a:ext cx="701040" cy="0"/>
            </a:xfrm>
            <a:custGeom>
              <a:avLst/>
              <a:gdLst/>
              <a:ahLst/>
              <a:cxnLst/>
              <a:rect l="l" t="t" r="r" b="b"/>
              <a:pathLst>
                <a:path w="701039">
                  <a:moveTo>
                    <a:pt x="0" y="0"/>
                  </a:moveTo>
                  <a:lnTo>
                    <a:pt x="700976" y="0"/>
                  </a:lnTo>
                </a:path>
              </a:pathLst>
            </a:custGeom>
            <a:ln w="104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064255" y="5125847"/>
              <a:ext cx="114300" cy="2540"/>
            </a:xfrm>
            <a:custGeom>
              <a:avLst/>
              <a:gdLst/>
              <a:ahLst/>
              <a:cxnLst/>
              <a:rect l="l" t="t" r="r" b="b"/>
              <a:pathLst>
                <a:path w="114300" h="2539">
                  <a:moveTo>
                    <a:pt x="0" y="2285"/>
                  </a:moveTo>
                  <a:lnTo>
                    <a:pt x="11404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298189" y="5240782"/>
              <a:ext cx="387350" cy="469265"/>
            </a:xfrm>
            <a:custGeom>
              <a:avLst/>
              <a:gdLst/>
              <a:ahLst/>
              <a:cxnLst/>
              <a:rect l="l" t="t" r="r" b="b"/>
              <a:pathLst>
                <a:path w="387350" h="469264">
                  <a:moveTo>
                    <a:pt x="0" y="0"/>
                  </a:moveTo>
                  <a:lnTo>
                    <a:pt x="193675" y="0"/>
                  </a:lnTo>
                  <a:lnTo>
                    <a:pt x="238073" y="6188"/>
                  </a:lnTo>
                  <a:lnTo>
                    <a:pt x="278835" y="23818"/>
                  </a:lnTo>
                  <a:lnTo>
                    <a:pt x="314796" y="51484"/>
                  </a:lnTo>
                  <a:lnTo>
                    <a:pt x="344792" y="87784"/>
                  </a:lnTo>
                  <a:lnTo>
                    <a:pt x="367659" y="131313"/>
                  </a:lnTo>
                  <a:lnTo>
                    <a:pt x="382233" y="180667"/>
                  </a:lnTo>
                  <a:lnTo>
                    <a:pt x="387350" y="234442"/>
                  </a:lnTo>
                  <a:lnTo>
                    <a:pt x="382233" y="288202"/>
                  </a:lnTo>
                  <a:lnTo>
                    <a:pt x="367659" y="337553"/>
                  </a:lnTo>
                  <a:lnTo>
                    <a:pt x="344792" y="381087"/>
                  </a:lnTo>
                  <a:lnTo>
                    <a:pt x="314796" y="417398"/>
                  </a:lnTo>
                  <a:lnTo>
                    <a:pt x="278835" y="445077"/>
                  </a:lnTo>
                  <a:lnTo>
                    <a:pt x="238073" y="462716"/>
                  </a:lnTo>
                  <a:lnTo>
                    <a:pt x="193675" y="468909"/>
                  </a:lnTo>
                  <a:lnTo>
                    <a:pt x="0" y="46890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176777" y="5132451"/>
              <a:ext cx="114300" cy="226060"/>
            </a:xfrm>
            <a:custGeom>
              <a:avLst/>
              <a:gdLst/>
              <a:ahLst/>
              <a:cxnLst/>
              <a:rect l="l" t="t" r="r" b="b"/>
              <a:pathLst>
                <a:path w="114300" h="226060">
                  <a:moveTo>
                    <a:pt x="4445" y="226060"/>
                  </a:moveTo>
                  <a:lnTo>
                    <a:pt x="2921" y="0"/>
                  </a:lnTo>
                </a:path>
                <a:path w="114300" h="226060">
                  <a:moveTo>
                    <a:pt x="0" y="226060"/>
                  </a:moveTo>
                  <a:lnTo>
                    <a:pt x="114046" y="223901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55251" y="5520626"/>
              <a:ext cx="141097" cy="141884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1467103" y="5191505"/>
            <a:ext cx="1871980" cy="4552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00455" algn="l"/>
              </a:tabLst>
            </a:pPr>
            <a:r>
              <a:rPr sz="1000" spc="-5" dirty="0">
                <a:latin typeface="Microsoft Sans Serif"/>
                <a:cs typeface="Microsoft Sans Serif"/>
              </a:rPr>
              <a:t>IFC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Arranque</a:t>
            </a:r>
            <a:r>
              <a:rPr sz="100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700" spc="-5" dirty="0">
                <a:latin typeface="Microsoft Sans Serif"/>
                <a:cs typeface="Microsoft Sans Serif"/>
              </a:rPr>
              <a:t>-</a:t>
            </a:r>
            <a:endParaRPr sz="700">
              <a:latin typeface="Microsoft Sans Serif"/>
              <a:cs typeface="Microsoft Sans Serif"/>
            </a:endParaRPr>
          </a:p>
          <a:p>
            <a:pPr marL="196215">
              <a:lnSpc>
                <a:spcPct val="100000"/>
              </a:lnSpc>
              <a:spcBef>
                <a:spcPts val="985"/>
              </a:spcBef>
              <a:tabLst>
                <a:tab pos="912494" algn="l"/>
                <a:tab pos="1858645" algn="l"/>
              </a:tabLst>
            </a:pPr>
            <a:r>
              <a:rPr sz="1000" spc="-5" dirty="0">
                <a:latin typeface="Microsoft Sans Serif"/>
                <a:cs typeface="Microsoft Sans Serif"/>
              </a:rPr>
              <a:t>blk51Pc	</a:t>
            </a:r>
            <a:r>
              <a:rPr sz="1000" u="sng" spc="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00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3680777" y="2166429"/>
            <a:ext cx="2745740" cy="3606165"/>
            <a:chOff x="3680777" y="2166429"/>
            <a:chExt cx="2745740" cy="3606165"/>
          </a:xfrm>
        </p:grpSpPr>
        <p:sp>
          <p:nvSpPr>
            <p:cNvPr id="39" name="object 39"/>
            <p:cNvSpPr/>
            <p:nvPr/>
          </p:nvSpPr>
          <p:spPr>
            <a:xfrm>
              <a:off x="3936492" y="2171192"/>
              <a:ext cx="10160" cy="3161030"/>
            </a:xfrm>
            <a:custGeom>
              <a:avLst/>
              <a:gdLst/>
              <a:ahLst/>
              <a:cxnLst/>
              <a:rect l="l" t="t" r="r" b="b"/>
              <a:pathLst>
                <a:path w="10160" h="3161029">
                  <a:moveTo>
                    <a:pt x="9779" y="3160649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439475" y="5465572"/>
              <a:ext cx="654685" cy="0"/>
            </a:xfrm>
            <a:custGeom>
              <a:avLst/>
              <a:gdLst/>
              <a:ahLst/>
              <a:cxnLst/>
              <a:rect l="l" t="t" r="r" b="b"/>
              <a:pathLst>
                <a:path w="654685">
                  <a:moveTo>
                    <a:pt x="0" y="0"/>
                  </a:moveTo>
                  <a:lnTo>
                    <a:pt x="654621" y="0"/>
                  </a:lnTo>
                </a:path>
              </a:pathLst>
            </a:custGeom>
            <a:ln w="102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970653" y="4866259"/>
              <a:ext cx="1270" cy="589280"/>
            </a:xfrm>
            <a:custGeom>
              <a:avLst/>
              <a:gdLst/>
              <a:ahLst/>
              <a:cxnLst/>
              <a:rect l="l" t="t" r="r" b="b"/>
              <a:pathLst>
                <a:path w="1270" h="589279">
                  <a:moveTo>
                    <a:pt x="0" y="589153"/>
                  </a:moveTo>
                  <a:lnTo>
                    <a:pt x="762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22075" y="5430329"/>
              <a:ext cx="75311" cy="75311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4287520" y="5183251"/>
              <a:ext cx="526415" cy="584200"/>
            </a:xfrm>
            <a:custGeom>
              <a:avLst/>
              <a:gdLst/>
              <a:ahLst/>
              <a:cxnLst/>
              <a:rect l="l" t="t" r="r" b="b"/>
              <a:pathLst>
                <a:path w="526414" h="584200">
                  <a:moveTo>
                    <a:pt x="263143" y="0"/>
                  </a:moveTo>
                  <a:lnTo>
                    <a:pt x="0" y="0"/>
                  </a:lnTo>
                  <a:lnTo>
                    <a:pt x="0" y="584136"/>
                  </a:lnTo>
                  <a:lnTo>
                    <a:pt x="263143" y="584136"/>
                  </a:lnTo>
                  <a:lnTo>
                    <a:pt x="305847" y="580313"/>
                  </a:lnTo>
                  <a:lnTo>
                    <a:pt x="346350" y="569246"/>
                  </a:lnTo>
                  <a:lnTo>
                    <a:pt x="384111" y="551535"/>
                  </a:lnTo>
                  <a:lnTo>
                    <a:pt x="418589" y="527783"/>
                  </a:lnTo>
                  <a:lnTo>
                    <a:pt x="449246" y="498592"/>
                  </a:lnTo>
                  <a:lnTo>
                    <a:pt x="475540" y="464563"/>
                  </a:lnTo>
                  <a:lnTo>
                    <a:pt x="496932" y="426297"/>
                  </a:lnTo>
                  <a:lnTo>
                    <a:pt x="512880" y="384397"/>
                  </a:lnTo>
                  <a:lnTo>
                    <a:pt x="522846" y="339464"/>
                  </a:lnTo>
                  <a:lnTo>
                    <a:pt x="526288" y="292100"/>
                  </a:lnTo>
                  <a:lnTo>
                    <a:pt x="522846" y="244696"/>
                  </a:lnTo>
                  <a:lnTo>
                    <a:pt x="512880" y="199737"/>
                  </a:lnTo>
                  <a:lnTo>
                    <a:pt x="496932" y="157821"/>
                  </a:lnTo>
                  <a:lnTo>
                    <a:pt x="475540" y="119548"/>
                  </a:lnTo>
                  <a:lnTo>
                    <a:pt x="449246" y="85518"/>
                  </a:lnTo>
                  <a:lnTo>
                    <a:pt x="418589" y="56331"/>
                  </a:lnTo>
                  <a:lnTo>
                    <a:pt x="384111" y="32585"/>
                  </a:lnTo>
                  <a:lnTo>
                    <a:pt x="346350" y="14882"/>
                  </a:lnTo>
                  <a:lnTo>
                    <a:pt x="305847" y="3820"/>
                  </a:lnTo>
                  <a:lnTo>
                    <a:pt x="2631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287520" y="5183251"/>
              <a:ext cx="526415" cy="584200"/>
            </a:xfrm>
            <a:custGeom>
              <a:avLst/>
              <a:gdLst/>
              <a:ahLst/>
              <a:cxnLst/>
              <a:rect l="l" t="t" r="r" b="b"/>
              <a:pathLst>
                <a:path w="526414" h="584200">
                  <a:moveTo>
                    <a:pt x="0" y="0"/>
                  </a:moveTo>
                  <a:lnTo>
                    <a:pt x="263143" y="0"/>
                  </a:lnTo>
                  <a:lnTo>
                    <a:pt x="305847" y="3820"/>
                  </a:lnTo>
                  <a:lnTo>
                    <a:pt x="346350" y="14882"/>
                  </a:lnTo>
                  <a:lnTo>
                    <a:pt x="384111" y="32585"/>
                  </a:lnTo>
                  <a:lnTo>
                    <a:pt x="418589" y="56331"/>
                  </a:lnTo>
                  <a:lnTo>
                    <a:pt x="449246" y="85518"/>
                  </a:lnTo>
                  <a:lnTo>
                    <a:pt x="475540" y="119548"/>
                  </a:lnTo>
                  <a:lnTo>
                    <a:pt x="496932" y="157821"/>
                  </a:lnTo>
                  <a:lnTo>
                    <a:pt x="512880" y="199737"/>
                  </a:lnTo>
                  <a:lnTo>
                    <a:pt x="522846" y="244696"/>
                  </a:lnTo>
                  <a:lnTo>
                    <a:pt x="526288" y="292100"/>
                  </a:lnTo>
                  <a:lnTo>
                    <a:pt x="522846" y="339464"/>
                  </a:lnTo>
                  <a:lnTo>
                    <a:pt x="512880" y="384397"/>
                  </a:lnTo>
                  <a:lnTo>
                    <a:pt x="496932" y="426297"/>
                  </a:lnTo>
                  <a:lnTo>
                    <a:pt x="475540" y="464563"/>
                  </a:lnTo>
                  <a:lnTo>
                    <a:pt x="449246" y="498592"/>
                  </a:lnTo>
                  <a:lnTo>
                    <a:pt x="418589" y="527783"/>
                  </a:lnTo>
                  <a:lnTo>
                    <a:pt x="384111" y="551535"/>
                  </a:lnTo>
                  <a:lnTo>
                    <a:pt x="346350" y="569246"/>
                  </a:lnTo>
                  <a:lnTo>
                    <a:pt x="305847" y="580313"/>
                  </a:lnTo>
                  <a:lnTo>
                    <a:pt x="263143" y="584136"/>
                  </a:lnTo>
                  <a:lnTo>
                    <a:pt x="0" y="584136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940556" y="5325364"/>
              <a:ext cx="342900" cy="1270"/>
            </a:xfrm>
            <a:custGeom>
              <a:avLst/>
              <a:gdLst/>
              <a:ahLst/>
              <a:cxnLst/>
              <a:rect l="l" t="t" r="r" b="b"/>
              <a:pathLst>
                <a:path w="342900" h="1270">
                  <a:moveTo>
                    <a:pt x="0" y="0"/>
                  </a:moveTo>
                  <a:lnTo>
                    <a:pt x="342900" y="889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445190" y="4472686"/>
              <a:ext cx="671195" cy="0"/>
            </a:xfrm>
            <a:custGeom>
              <a:avLst/>
              <a:gdLst/>
              <a:ahLst/>
              <a:cxnLst/>
              <a:rect l="l" t="t" r="r" b="b"/>
              <a:pathLst>
                <a:path w="671195">
                  <a:moveTo>
                    <a:pt x="0" y="0"/>
                  </a:moveTo>
                  <a:lnTo>
                    <a:pt x="670877" y="0"/>
                  </a:lnTo>
                </a:path>
              </a:pathLst>
            </a:custGeom>
            <a:ln w="102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973955" y="3870198"/>
              <a:ext cx="1447800" cy="592455"/>
            </a:xfrm>
            <a:custGeom>
              <a:avLst/>
              <a:gdLst/>
              <a:ahLst/>
              <a:cxnLst/>
              <a:rect l="l" t="t" r="r" b="b"/>
              <a:pathLst>
                <a:path w="1447800" h="592454">
                  <a:moveTo>
                    <a:pt x="3175" y="592327"/>
                  </a:moveTo>
                  <a:lnTo>
                    <a:pt x="4064" y="3175"/>
                  </a:lnTo>
                </a:path>
                <a:path w="1447800" h="592454">
                  <a:moveTo>
                    <a:pt x="0" y="0"/>
                  </a:moveTo>
                  <a:lnTo>
                    <a:pt x="1447546" y="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27663" y="4436554"/>
              <a:ext cx="76200" cy="76200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4293108" y="4190365"/>
              <a:ext cx="526415" cy="584200"/>
            </a:xfrm>
            <a:custGeom>
              <a:avLst/>
              <a:gdLst/>
              <a:ahLst/>
              <a:cxnLst/>
              <a:rect l="l" t="t" r="r" b="b"/>
              <a:pathLst>
                <a:path w="526414" h="584200">
                  <a:moveTo>
                    <a:pt x="263270" y="0"/>
                  </a:moveTo>
                  <a:lnTo>
                    <a:pt x="0" y="0"/>
                  </a:lnTo>
                  <a:lnTo>
                    <a:pt x="0" y="584073"/>
                  </a:lnTo>
                  <a:lnTo>
                    <a:pt x="263270" y="584073"/>
                  </a:lnTo>
                  <a:lnTo>
                    <a:pt x="310560" y="579370"/>
                  </a:lnTo>
                  <a:lnTo>
                    <a:pt x="355073" y="565810"/>
                  </a:lnTo>
                  <a:lnTo>
                    <a:pt x="396065" y="544218"/>
                  </a:lnTo>
                  <a:lnTo>
                    <a:pt x="432793" y="515417"/>
                  </a:lnTo>
                  <a:lnTo>
                    <a:pt x="464512" y="480230"/>
                  </a:lnTo>
                  <a:lnTo>
                    <a:pt x="490478" y="439481"/>
                  </a:lnTo>
                  <a:lnTo>
                    <a:pt x="509947" y="393994"/>
                  </a:lnTo>
                  <a:lnTo>
                    <a:pt x="522174" y="344592"/>
                  </a:lnTo>
                  <a:lnTo>
                    <a:pt x="526414" y="292100"/>
                  </a:lnTo>
                  <a:lnTo>
                    <a:pt x="522969" y="244696"/>
                  </a:lnTo>
                  <a:lnTo>
                    <a:pt x="512995" y="199737"/>
                  </a:lnTo>
                  <a:lnTo>
                    <a:pt x="497035" y="157821"/>
                  </a:lnTo>
                  <a:lnTo>
                    <a:pt x="475631" y="119548"/>
                  </a:lnTo>
                  <a:lnTo>
                    <a:pt x="449325" y="85518"/>
                  </a:lnTo>
                  <a:lnTo>
                    <a:pt x="418662" y="56331"/>
                  </a:lnTo>
                  <a:lnTo>
                    <a:pt x="384182" y="32585"/>
                  </a:lnTo>
                  <a:lnTo>
                    <a:pt x="346428" y="14882"/>
                  </a:lnTo>
                  <a:lnTo>
                    <a:pt x="305944" y="3820"/>
                  </a:lnTo>
                  <a:lnTo>
                    <a:pt x="263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293108" y="4190365"/>
              <a:ext cx="526415" cy="584200"/>
            </a:xfrm>
            <a:custGeom>
              <a:avLst/>
              <a:gdLst/>
              <a:ahLst/>
              <a:cxnLst/>
              <a:rect l="l" t="t" r="r" b="b"/>
              <a:pathLst>
                <a:path w="526414" h="584200">
                  <a:moveTo>
                    <a:pt x="0" y="0"/>
                  </a:moveTo>
                  <a:lnTo>
                    <a:pt x="263270" y="0"/>
                  </a:lnTo>
                  <a:lnTo>
                    <a:pt x="305944" y="3820"/>
                  </a:lnTo>
                  <a:lnTo>
                    <a:pt x="346428" y="14882"/>
                  </a:lnTo>
                  <a:lnTo>
                    <a:pt x="384182" y="32585"/>
                  </a:lnTo>
                  <a:lnTo>
                    <a:pt x="418662" y="56331"/>
                  </a:lnTo>
                  <a:lnTo>
                    <a:pt x="449325" y="85518"/>
                  </a:lnTo>
                  <a:lnTo>
                    <a:pt x="475631" y="119548"/>
                  </a:lnTo>
                  <a:lnTo>
                    <a:pt x="497035" y="157821"/>
                  </a:lnTo>
                  <a:lnTo>
                    <a:pt x="512995" y="199737"/>
                  </a:lnTo>
                  <a:lnTo>
                    <a:pt x="522969" y="244696"/>
                  </a:lnTo>
                  <a:lnTo>
                    <a:pt x="526414" y="292100"/>
                  </a:lnTo>
                  <a:lnTo>
                    <a:pt x="522174" y="344592"/>
                  </a:lnTo>
                  <a:lnTo>
                    <a:pt x="509947" y="393994"/>
                  </a:lnTo>
                  <a:lnTo>
                    <a:pt x="490478" y="439481"/>
                  </a:lnTo>
                  <a:lnTo>
                    <a:pt x="464512" y="480230"/>
                  </a:lnTo>
                  <a:lnTo>
                    <a:pt x="432793" y="515417"/>
                  </a:lnTo>
                  <a:lnTo>
                    <a:pt x="396065" y="544218"/>
                  </a:lnTo>
                  <a:lnTo>
                    <a:pt x="355073" y="565810"/>
                  </a:lnTo>
                  <a:lnTo>
                    <a:pt x="310560" y="579370"/>
                  </a:lnTo>
                  <a:lnTo>
                    <a:pt x="263270" y="584073"/>
                  </a:lnTo>
                  <a:lnTo>
                    <a:pt x="0" y="58407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944620" y="2891155"/>
              <a:ext cx="2451735" cy="1426845"/>
            </a:xfrm>
            <a:custGeom>
              <a:avLst/>
              <a:gdLst/>
              <a:ahLst/>
              <a:cxnLst/>
              <a:rect l="l" t="t" r="r" b="b"/>
              <a:pathLst>
                <a:path w="2451735" h="1426845">
                  <a:moveTo>
                    <a:pt x="0" y="1425956"/>
                  </a:moveTo>
                  <a:lnTo>
                    <a:pt x="342010" y="1426718"/>
                  </a:lnTo>
                </a:path>
                <a:path w="2451735" h="1426845">
                  <a:moveTo>
                    <a:pt x="1006475" y="591439"/>
                  </a:moveTo>
                  <a:lnTo>
                    <a:pt x="1007363" y="3175"/>
                  </a:lnTo>
                </a:path>
                <a:path w="2451735" h="1426845">
                  <a:moveTo>
                    <a:pt x="1004062" y="0"/>
                  </a:moveTo>
                  <a:lnTo>
                    <a:pt x="2451734" y="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01755" y="3457511"/>
              <a:ext cx="76073" cy="76200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4267962" y="3211195"/>
              <a:ext cx="526415" cy="584200"/>
            </a:xfrm>
            <a:custGeom>
              <a:avLst/>
              <a:gdLst/>
              <a:ahLst/>
              <a:cxnLst/>
              <a:rect l="l" t="t" r="r" b="b"/>
              <a:pathLst>
                <a:path w="526414" h="584200">
                  <a:moveTo>
                    <a:pt x="263271" y="0"/>
                  </a:moveTo>
                  <a:lnTo>
                    <a:pt x="0" y="0"/>
                  </a:lnTo>
                  <a:lnTo>
                    <a:pt x="0" y="584199"/>
                  </a:lnTo>
                  <a:lnTo>
                    <a:pt x="263271" y="584199"/>
                  </a:lnTo>
                  <a:lnTo>
                    <a:pt x="305944" y="580379"/>
                  </a:lnTo>
                  <a:lnTo>
                    <a:pt x="346428" y="569317"/>
                  </a:lnTo>
                  <a:lnTo>
                    <a:pt x="384182" y="551614"/>
                  </a:lnTo>
                  <a:lnTo>
                    <a:pt x="418662" y="527868"/>
                  </a:lnTo>
                  <a:lnTo>
                    <a:pt x="449325" y="498681"/>
                  </a:lnTo>
                  <a:lnTo>
                    <a:pt x="475631" y="464651"/>
                  </a:lnTo>
                  <a:lnTo>
                    <a:pt x="497035" y="426378"/>
                  </a:lnTo>
                  <a:lnTo>
                    <a:pt x="512995" y="384462"/>
                  </a:lnTo>
                  <a:lnTo>
                    <a:pt x="522969" y="339503"/>
                  </a:lnTo>
                  <a:lnTo>
                    <a:pt x="526414" y="292100"/>
                  </a:lnTo>
                  <a:lnTo>
                    <a:pt x="522969" y="244727"/>
                  </a:lnTo>
                  <a:lnTo>
                    <a:pt x="512995" y="199786"/>
                  </a:lnTo>
                  <a:lnTo>
                    <a:pt x="497035" y="157877"/>
                  </a:lnTo>
                  <a:lnTo>
                    <a:pt x="475631" y="119603"/>
                  </a:lnTo>
                  <a:lnTo>
                    <a:pt x="449325" y="85566"/>
                  </a:lnTo>
                  <a:lnTo>
                    <a:pt x="418662" y="56367"/>
                  </a:lnTo>
                  <a:lnTo>
                    <a:pt x="384182" y="32609"/>
                  </a:lnTo>
                  <a:lnTo>
                    <a:pt x="346428" y="14894"/>
                  </a:lnTo>
                  <a:lnTo>
                    <a:pt x="305944" y="3823"/>
                  </a:lnTo>
                  <a:lnTo>
                    <a:pt x="2632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267962" y="3211195"/>
              <a:ext cx="526415" cy="584200"/>
            </a:xfrm>
            <a:custGeom>
              <a:avLst/>
              <a:gdLst/>
              <a:ahLst/>
              <a:cxnLst/>
              <a:rect l="l" t="t" r="r" b="b"/>
              <a:pathLst>
                <a:path w="526414" h="584200">
                  <a:moveTo>
                    <a:pt x="0" y="0"/>
                  </a:moveTo>
                  <a:lnTo>
                    <a:pt x="263271" y="0"/>
                  </a:lnTo>
                  <a:lnTo>
                    <a:pt x="305944" y="3823"/>
                  </a:lnTo>
                  <a:lnTo>
                    <a:pt x="346428" y="14894"/>
                  </a:lnTo>
                  <a:lnTo>
                    <a:pt x="384182" y="32609"/>
                  </a:lnTo>
                  <a:lnTo>
                    <a:pt x="418662" y="56367"/>
                  </a:lnTo>
                  <a:lnTo>
                    <a:pt x="449325" y="85566"/>
                  </a:lnTo>
                  <a:lnTo>
                    <a:pt x="475631" y="119603"/>
                  </a:lnTo>
                  <a:lnTo>
                    <a:pt x="497035" y="157877"/>
                  </a:lnTo>
                  <a:lnTo>
                    <a:pt x="512995" y="199786"/>
                  </a:lnTo>
                  <a:lnTo>
                    <a:pt x="522969" y="244727"/>
                  </a:lnTo>
                  <a:lnTo>
                    <a:pt x="526414" y="292100"/>
                  </a:lnTo>
                  <a:lnTo>
                    <a:pt x="522969" y="339503"/>
                  </a:lnTo>
                  <a:lnTo>
                    <a:pt x="512995" y="384462"/>
                  </a:lnTo>
                  <a:lnTo>
                    <a:pt x="497035" y="426378"/>
                  </a:lnTo>
                  <a:lnTo>
                    <a:pt x="475631" y="464651"/>
                  </a:lnTo>
                  <a:lnTo>
                    <a:pt x="449325" y="498681"/>
                  </a:lnTo>
                  <a:lnTo>
                    <a:pt x="418662" y="527868"/>
                  </a:lnTo>
                  <a:lnTo>
                    <a:pt x="384182" y="551614"/>
                  </a:lnTo>
                  <a:lnTo>
                    <a:pt x="346428" y="569317"/>
                  </a:lnTo>
                  <a:lnTo>
                    <a:pt x="305944" y="580379"/>
                  </a:lnTo>
                  <a:lnTo>
                    <a:pt x="263271" y="584199"/>
                  </a:lnTo>
                  <a:lnTo>
                    <a:pt x="0" y="58419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930015" y="3333115"/>
              <a:ext cx="342265" cy="1270"/>
            </a:xfrm>
            <a:custGeom>
              <a:avLst/>
              <a:gdLst/>
              <a:ahLst/>
              <a:cxnLst/>
              <a:rect l="l" t="t" r="r" b="b"/>
              <a:pathLst>
                <a:path w="342264" h="1270">
                  <a:moveTo>
                    <a:pt x="0" y="0"/>
                  </a:moveTo>
                  <a:lnTo>
                    <a:pt x="342011" y="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96804" y="3299904"/>
              <a:ext cx="76200" cy="7620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99344" y="4275772"/>
              <a:ext cx="76072" cy="7607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07472" y="5288089"/>
              <a:ext cx="76073" cy="76200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3685540" y="3584956"/>
              <a:ext cx="590550" cy="1896745"/>
            </a:xfrm>
            <a:custGeom>
              <a:avLst/>
              <a:gdLst/>
              <a:ahLst/>
              <a:cxnLst/>
              <a:rect l="l" t="t" r="r" b="b"/>
              <a:pathLst>
                <a:path w="590550" h="1896745">
                  <a:moveTo>
                    <a:pt x="583311" y="889"/>
                  </a:moveTo>
                  <a:lnTo>
                    <a:pt x="0" y="0"/>
                  </a:lnTo>
                </a:path>
                <a:path w="590550" h="1896745">
                  <a:moveTo>
                    <a:pt x="590550" y="926338"/>
                  </a:moveTo>
                  <a:lnTo>
                    <a:pt x="7365" y="925449"/>
                  </a:lnTo>
                </a:path>
                <a:path w="590550" h="1896745">
                  <a:moveTo>
                    <a:pt x="584835" y="1896364"/>
                  </a:moveTo>
                  <a:lnTo>
                    <a:pt x="1650" y="189560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5120132" y="3328987"/>
            <a:ext cx="904240" cy="38544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76835" marR="80010">
              <a:lnSpc>
                <a:spcPct val="100000"/>
              </a:lnSpc>
              <a:spcBef>
                <a:spcPts val="325"/>
              </a:spcBef>
            </a:pPr>
            <a:r>
              <a:rPr sz="1000" spc="-5" dirty="0">
                <a:latin typeface="Microsoft Sans Serif"/>
                <a:cs typeface="Microsoft Sans Serif"/>
              </a:rPr>
              <a:t>Elemento 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T</a:t>
            </a:r>
            <a:r>
              <a:rPr sz="1000" spc="-5" dirty="0">
                <a:latin typeface="Microsoft Sans Serif"/>
                <a:cs typeface="Microsoft Sans Serif"/>
              </a:rPr>
              <a:t>e</a:t>
            </a:r>
            <a:r>
              <a:rPr sz="1000" spc="10" dirty="0">
                <a:latin typeface="Microsoft Sans Serif"/>
                <a:cs typeface="Microsoft Sans Serif"/>
              </a:rPr>
              <a:t>m</a:t>
            </a:r>
            <a:r>
              <a:rPr sz="1000" spc="-5" dirty="0">
                <a:latin typeface="Microsoft Sans Serif"/>
                <a:cs typeface="Microsoft Sans Serif"/>
              </a:rPr>
              <a:t>p</a:t>
            </a:r>
            <a:r>
              <a:rPr sz="1000" spc="-10" dirty="0">
                <a:latin typeface="Microsoft Sans Serif"/>
                <a:cs typeface="Microsoft Sans Serif"/>
              </a:rPr>
              <a:t>o</a:t>
            </a:r>
            <a:r>
              <a:rPr sz="1000" spc="-5" dirty="0">
                <a:latin typeface="Microsoft Sans Serif"/>
                <a:cs typeface="Microsoft Sans Serif"/>
              </a:rPr>
              <a:t>r</a:t>
            </a:r>
            <a:r>
              <a:rPr sz="1000" spc="-15" dirty="0">
                <a:latin typeface="Microsoft Sans Serif"/>
                <a:cs typeface="Microsoft Sans Serif"/>
              </a:rPr>
              <a:t>i</a:t>
            </a:r>
            <a:r>
              <a:rPr sz="1000" spc="-25" dirty="0">
                <a:latin typeface="Microsoft Sans Serif"/>
                <a:cs typeface="Microsoft Sans Serif"/>
              </a:rPr>
              <a:t>z</a:t>
            </a:r>
            <a:r>
              <a:rPr sz="1000" spc="-5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d</a:t>
            </a:r>
            <a:r>
              <a:rPr sz="1000" spc="-5" dirty="0">
                <a:latin typeface="Microsoft Sans Serif"/>
                <a:cs typeface="Microsoft Sans Serif"/>
              </a:rPr>
              <a:t>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6020206" y="4469765"/>
            <a:ext cx="403860" cy="0"/>
          </a:xfrm>
          <a:custGeom>
            <a:avLst/>
            <a:gdLst/>
            <a:ahLst/>
            <a:cxnLst/>
            <a:rect l="l" t="t" r="r" b="b"/>
            <a:pathLst>
              <a:path w="403860">
                <a:moveTo>
                  <a:pt x="0" y="0"/>
                </a:moveTo>
                <a:lnTo>
                  <a:pt x="403707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998235" y="5463095"/>
            <a:ext cx="424815" cy="0"/>
          </a:xfrm>
          <a:custGeom>
            <a:avLst/>
            <a:gdLst/>
            <a:ahLst/>
            <a:cxnLst/>
            <a:rect l="l" t="t" r="r" b="b"/>
            <a:pathLst>
              <a:path w="424814">
                <a:moveTo>
                  <a:pt x="0" y="0"/>
                </a:moveTo>
                <a:lnTo>
                  <a:pt x="42472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6505193" y="3779647"/>
            <a:ext cx="6521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Microsoft Sans Serif"/>
                <a:cs typeface="Microsoft Sans Serif"/>
              </a:rPr>
              <a:t>r5</a:t>
            </a:r>
            <a:r>
              <a:rPr sz="1000" spc="-10" dirty="0">
                <a:latin typeface="Microsoft Sans Serif"/>
                <a:cs typeface="Microsoft Sans Serif"/>
              </a:rPr>
              <a:t>1P</a:t>
            </a:r>
            <a:r>
              <a:rPr sz="1000" spc="-5" dirty="0">
                <a:latin typeface="Microsoft Sans Serif"/>
                <a:cs typeface="Microsoft Sans Serif"/>
              </a:rPr>
              <a:t>b</a:t>
            </a:r>
            <a:r>
              <a:rPr sz="1000" spc="-15" dirty="0">
                <a:latin typeface="Microsoft Sans Serif"/>
                <a:cs typeface="Microsoft Sans Serif"/>
              </a:rPr>
              <a:t>P</a:t>
            </a:r>
            <a:r>
              <a:rPr sz="1000" spc="10" dirty="0">
                <a:latin typeface="Microsoft Sans Serif"/>
                <a:cs typeface="Microsoft Sans Serif"/>
              </a:rPr>
              <a:t>k</a:t>
            </a:r>
            <a:r>
              <a:rPr sz="1000" spc="-5" dirty="0">
                <a:latin typeface="Microsoft Sans Serif"/>
                <a:cs typeface="Microsoft Sans Serif"/>
              </a:rPr>
              <a:t>up  (Arranque)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530467" y="4273677"/>
            <a:ext cx="5816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Microsoft Sans Serif"/>
                <a:cs typeface="Microsoft Sans Serif"/>
              </a:rPr>
              <a:t>r5</a:t>
            </a:r>
            <a:r>
              <a:rPr sz="1000" spc="-10" dirty="0">
                <a:latin typeface="Microsoft Sans Serif"/>
                <a:cs typeface="Microsoft Sans Serif"/>
              </a:rPr>
              <a:t>1P</a:t>
            </a:r>
            <a:r>
              <a:rPr sz="1000" spc="-5" dirty="0">
                <a:latin typeface="Microsoft Sans Serif"/>
                <a:cs typeface="Microsoft Sans Serif"/>
              </a:rPr>
              <a:t>b</a:t>
            </a:r>
            <a:r>
              <a:rPr sz="1000" spc="5" dirty="0">
                <a:latin typeface="Microsoft Sans Serif"/>
                <a:cs typeface="Microsoft Sans Serif"/>
              </a:rPr>
              <a:t>T</a:t>
            </a:r>
            <a:r>
              <a:rPr sz="1000" spc="-5" dirty="0">
                <a:latin typeface="Microsoft Sans Serif"/>
                <a:cs typeface="Microsoft Sans Serif"/>
              </a:rPr>
              <a:t>r</a:t>
            </a:r>
            <a:r>
              <a:rPr sz="1000" spc="-15" dirty="0">
                <a:latin typeface="Microsoft Sans Serif"/>
                <a:cs typeface="Microsoft Sans Serif"/>
              </a:rPr>
              <a:t>i</a:t>
            </a:r>
            <a:r>
              <a:rPr sz="1000" spc="-5" dirty="0">
                <a:latin typeface="Microsoft Sans Serif"/>
                <a:cs typeface="Microsoft Sans Serif"/>
              </a:rPr>
              <a:t>p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latin typeface="Microsoft Sans Serif"/>
                <a:cs typeface="Microsoft Sans Serif"/>
              </a:rPr>
              <a:t>(Disparo)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535928" y="5261228"/>
            <a:ext cx="5753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Microsoft Sans Serif"/>
                <a:cs typeface="Microsoft Sans Serif"/>
              </a:rPr>
              <a:t>r5</a:t>
            </a:r>
            <a:r>
              <a:rPr sz="1000" spc="-10" dirty="0">
                <a:latin typeface="Microsoft Sans Serif"/>
                <a:cs typeface="Microsoft Sans Serif"/>
              </a:rPr>
              <a:t>1P</a:t>
            </a:r>
            <a:r>
              <a:rPr sz="1000" dirty="0">
                <a:latin typeface="Microsoft Sans Serif"/>
                <a:cs typeface="Microsoft Sans Serif"/>
              </a:rPr>
              <a:t>c</a:t>
            </a:r>
            <a:r>
              <a:rPr sz="1000" spc="5" dirty="0">
                <a:latin typeface="Microsoft Sans Serif"/>
                <a:cs typeface="Microsoft Sans Serif"/>
              </a:rPr>
              <a:t>T</a:t>
            </a:r>
            <a:r>
              <a:rPr sz="1000" spc="-5" dirty="0">
                <a:latin typeface="Microsoft Sans Serif"/>
                <a:cs typeface="Microsoft Sans Serif"/>
              </a:rPr>
              <a:t>r</a:t>
            </a:r>
            <a:r>
              <a:rPr sz="1000" spc="-15" dirty="0">
                <a:latin typeface="Microsoft Sans Serif"/>
                <a:cs typeface="Microsoft Sans Serif"/>
              </a:rPr>
              <a:t>i</a:t>
            </a:r>
            <a:r>
              <a:rPr sz="1000" spc="-5" dirty="0">
                <a:latin typeface="Microsoft Sans Serif"/>
                <a:cs typeface="Microsoft Sans Serif"/>
              </a:rPr>
              <a:t>p  (Disparo)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950777" y="4734559"/>
            <a:ext cx="22313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1488440" algn="l"/>
              </a:tabLst>
            </a:pPr>
            <a:r>
              <a:rPr sz="1000" u="sng" spc="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	</a:t>
            </a:r>
            <a:r>
              <a:rPr sz="1000" spc="10" dirty="0">
                <a:latin typeface="Microsoft Sans Serif"/>
                <a:cs typeface="Microsoft Sans Serif"/>
              </a:rPr>
              <a:t>  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r51PcPkup</a:t>
            </a:r>
            <a:endParaRPr sz="1000">
              <a:latin typeface="Microsoft Sans Serif"/>
              <a:cs typeface="Microsoft Sans Serif"/>
            </a:endParaRPr>
          </a:p>
          <a:p>
            <a:pPr marR="20955" algn="r">
              <a:lnSpc>
                <a:spcPct val="100000"/>
              </a:lnSpc>
            </a:pPr>
            <a:r>
              <a:rPr sz="1000" spc="-5" dirty="0">
                <a:latin typeface="Microsoft Sans Serif"/>
                <a:cs typeface="Microsoft Sans Serif"/>
              </a:rPr>
              <a:t>(Arranque)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116067" y="4212272"/>
            <a:ext cx="904240" cy="38544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76835" marR="80010">
              <a:lnSpc>
                <a:spcPct val="100000"/>
              </a:lnSpc>
              <a:spcBef>
                <a:spcPts val="325"/>
              </a:spcBef>
            </a:pPr>
            <a:r>
              <a:rPr sz="1000" spc="-5" dirty="0">
                <a:latin typeface="Microsoft Sans Serif"/>
                <a:cs typeface="Microsoft Sans Serif"/>
              </a:rPr>
              <a:t>Elemento 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T</a:t>
            </a:r>
            <a:r>
              <a:rPr sz="1000" spc="-5" dirty="0">
                <a:latin typeface="Microsoft Sans Serif"/>
                <a:cs typeface="Microsoft Sans Serif"/>
              </a:rPr>
              <a:t>e</a:t>
            </a:r>
            <a:r>
              <a:rPr sz="1000" spc="10" dirty="0">
                <a:latin typeface="Microsoft Sans Serif"/>
                <a:cs typeface="Microsoft Sans Serif"/>
              </a:rPr>
              <a:t>m</a:t>
            </a:r>
            <a:r>
              <a:rPr sz="1000" spc="-5" dirty="0">
                <a:latin typeface="Microsoft Sans Serif"/>
                <a:cs typeface="Microsoft Sans Serif"/>
              </a:rPr>
              <a:t>p</a:t>
            </a:r>
            <a:r>
              <a:rPr sz="1000" spc="-10" dirty="0">
                <a:latin typeface="Microsoft Sans Serif"/>
                <a:cs typeface="Microsoft Sans Serif"/>
              </a:rPr>
              <a:t>o</a:t>
            </a:r>
            <a:r>
              <a:rPr sz="1000" spc="-5" dirty="0">
                <a:latin typeface="Microsoft Sans Serif"/>
                <a:cs typeface="Microsoft Sans Serif"/>
              </a:rPr>
              <a:t>r</a:t>
            </a:r>
            <a:r>
              <a:rPr sz="1000" spc="-15" dirty="0">
                <a:latin typeface="Microsoft Sans Serif"/>
                <a:cs typeface="Microsoft Sans Serif"/>
              </a:rPr>
              <a:t>i</a:t>
            </a:r>
            <a:r>
              <a:rPr sz="1000" spc="-25" dirty="0">
                <a:latin typeface="Microsoft Sans Serif"/>
                <a:cs typeface="Microsoft Sans Serif"/>
              </a:rPr>
              <a:t>z</a:t>
            </a:r>
            <a:r>
              <a:rPr sz="1000" spc="-5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d</a:t>
            </a:r>
            <a:r>
              <a:rPr sz="1000" spc="-5" dirty="0">
                <a:latin typeface="Microsoft Sans Serif"/>
                <a:cs typeface="Microsoft Sans Serif"/>
              </a:rPr>
              <a:t>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094096" y="5243321"/>
            <a:ext cx="904240" cy="38544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76835" marR="80010">
              <a:lnSpc>
                <a:spcPct val="100000"/>
              </a:lnSpc>
              <a:spcBef>
                <a:spcPts val="325"/>
              </a:spcBef>
            </a:pPr>
            <a:r>
              <a:rPr sz="1000" spc="-5" dirty="0">
                <a:latin typeface="Microsoft Sans Serif"/>
                <a:cs typeface="Microsoft Sans Serif"/>
              </a:rPr>
              <a:t>Elemento 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T</a:t>
            </a:r>
            <a:r>
              <a:rPr sz="1000" spc="-5" dirty="0">
                <a:latin typeface="Microsoft Sans Serif"/>
                <a:cs typeface="Microsoft Sans Serif"/>
              </a:rPr>
              <a:t>e</a:t>
            </a:r>
            <a:r>
              <a:rPr sz="1000" spc="10" dirty="0">
                <a:latin typeface="Microsoft Sans Serif"/>
                <a:cs typeface="Microsoft Sans Serif"/>
              </a:rPr>
              <a:t>m</a:t>
            </a:r>
            <a:r>
              <a:rPr sz="1000" spc="-5" dirty="0">
                <a:latin typeface="Microsoft Sans Serif"/>
                <a:cs typeface="Microsoft Sans Serif"/>
              </a:rPr>
              <a:t>p</a:t>
            </a:r>
            <a:r>
              <a:rPr sz="1000" spc="-10" dirty="0">
                <a:latin typeface="Microsoft Sans Serif"/>
                <a:cs typeface="Microsoft Sans Serif"/>
              </a:rPr>
              <a:t>o</a:t>
            </a:r>
            <a:r>
              <a:rPr sz="1000" spc="-5" dirty="0">
                <a:latin typeface="Microsoft Sans Serif"/>
                <a:cs typeface="Microsoft Sans Serif"/>
              </a:rPr>
              <a:t>r</a:t>
            </a:r>
            <a:r>
              <a:rPr sz="1000" spc="-15" dirty="0">
                <a:latin typeface="Microsoft Sans Serif"/>
                <a:cs typeface="Microsoft Sans Serif"/>
              </a:rPr>
              <a:t>i</a:t>
            </a:r>
            <a:r>
              <a:rPr sz="1000" spc="-25" dirty="0">
                <a:latin typeface="Microsoft Sans Serif"/>
                <a:cs typeface="Microsoft Sans Serif"/>
              </a:rPr>
              <a:t>z</a:t>
            </a:r>
            <a:r>
              <a:rPr sz="1000" spc="-5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d</a:t>
            </a:r>
            <a:r>
              <a:rPr sz="1000" spc="-5" dirty="0">
                <a:latin typeface="Microsoft Sans Serif"/>
                <a:cs typeface="Microsoft Sans Serif"/>
              </a:rPr>
              <a:t>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680584" y="1503425"/>
            <a:ext cx="1711325" cy="131635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305"/>
              </a:spcBef>
            </a:pPr>
            <a:r>
              <a:rPr sz="900" b="1" dirty="0">
                <a:latin typeface="Arial"/>
                <a:cs typeface="Arial"/>
              </a:rPr>
              <a:t>Elemento</a:t>
            </a:r>
            <a:r>
              <a:rPr sz="900" b="1" spc="-60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Temporizado</a:t>
            </a:r>
            <a:endParaRPr sz="900">
              <a:latin typeface="Arial"/>
              <a:cs typeface="Arial"/>
            </a:endParaRPr>
          </a:p>
          <a:p>
            <a:pPr marL="154305" indent="-71755">
              <a:lnSpc>
                <a:spcPct val="100000"/>
              </a:lnSpc>
              <a:buChar char="•"/>
              <a:tabLst>
                <a:tab pos="154940" algn="l"/>
              </a:tabLst>
            </a:pPr>
            <a:r>
              <a:rPr sz="900" spc="-5" dirty="0">
                <a:latin typeface="Microsoft Sans Serif"/>
                <a:cs typeface="Microsoft Sans Serif"/>
              </a:rPr>
              <a:t>Arranque</a:t>
            </a:r>
            <a:endParaRPr sz="900">
              <a:latin typeface="Microsoft Sans Serif"/>
              <a:cs typeface="Microsoft Sans Serif"/>
            </a:endParaRPr>
          </a:p>
          <a:p>
            <a:pPr marL="154305" indent="-71755">
              <a:lnSpc>
                <a:spcPct val="100000"/>
              </a:lnSpc>
              <a:buChar char="•"/>
              <a:tabLst>
                <a:tab pos="154940" algn="l"/>
              </a:tabLst>
            </a:pPr>
            <a:r>
              <a:rPr sz="900" spc="-5" dirty="0">
                <a:latin typeface="Microsoft Sans Serif"/>
                <a:cs typeface="Microsoft Sans Serif"/>
              </a:rPr>
              <a:t>Curva</a:t>
            </a:r>
            <a:endParaRPr sz="900">
              <a:latin typeface="Microsoft Sans Serif"/>
              <a:cs typeface="Microsoft Sans Serif"/>
            </a:endParaRPr>
          </a:p>
          <a:p>
            <a:pPr marL="154305" indent="-71755">
              <a:lnSpc>
                <a:spcPct val="100000"/>
              </a:lnSpc>
              <a:buChar char="•"/>
              <a:tabLst>
                <a:tab pos="154940" algn="l"/>
              </a:tabLst>
            </a:pPr>
            <a:r>
              <a:rPr sz="900" spc="-5" dirty="0">
                <a:latin typeface="Microsoft Sans Serif"/>
                <a:cs typeface="Microsoft Sans Serif"/>
              </a:rPr>
              <a:t>Familia</a:t>
            </a:r>
            <a:r>
              <a:rPr sz="900" spc="-4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Curvas</a:t>
            </a:r>
            <a:endParaRPr sz="900">
              <a:latin typeface="Microsoft Sans Serif"/>
              <a:cs typeface="Microsoft Sans Serif"/>
            </a:endParaRPr>
          </a:p>
          <a:p>
            <a:pPr marL="154305" indent="-71755">
              <a:lnSpc>
                <a:spcPct val="100000"/>
              </a:lnSpc>
              <a:buChar char="•"/>
              <a:tabLst>
                <a:tab pos="154940" algn="l"/>
              </a:tabLst>
            </a:pPr>
            <a:r>
              <a:rPr sz="900" dirty="0">
                <a:latin typeface="Microsoft Sans Serif"/>
                <a:cs typeface="Microsoft Sans Serif"/>
              </a:rPr>
              <a:t>Característica</a:t>
            </a:r>
            <a:endParaRPr sz="900">
              <a:latin typeface="Microsoft Sans Serif"/>
              <a:cs typeface="Microsoft Sans Serif"/>
            </a:endParaRPr>
          </a:p>
          <a:p>
            <a:pPr marL="154305" indent="-71755">
              <a:lnSpc>
                <a:spcPct val="100000"/>
              </a:lnSpc>
              <a:buChar char="•"/>
              <a:tabLst>
                <a:tab pos="154940" algn="l"/>
              </a:tabLst>
            </a:pPr>
            <a:r>
              <a:rPr sz="900" dirty="0">
                <a:latin typeface="Microsoft Sans Serif"/>
                <a:cs typeface="Microsoft Sans Serif"/>
              </a:rPr>
              <a:t>Reset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electromecánico</a:t>
            </a:r>
            <a:r>
              <a:rPr sz="900" spc="-4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(S/N)</a:t>
            </a:r>
            <a:endParaRPr sz="900">
              <a:latin typeface="Microsoft Sans Serif"/>
              <a:cs typeface="Microsoft Sans Serif"/>
            </a:endParaRPr>
          </a:p>
          <a:p>
            <a:pPr marL="154305" indent="-71755">
              <a:lnSpc>
                <a:spcPct val="100000"/>
              </a:lnSpc>
              <a:buChar char="•"/>
              <a:tabLst>
                <a:tab pos="154940" algn="l"/>
              </a:tabLst>
            </a:pPr>
            <a:r>
              <a:rPr sz="900" spc="-5" dirty="0">
                <a:latin typeface="Microsoft Sans Serif"/>
                <a:cs typeface="Microsoft Sans Serif"/>
              </a:rPr>
              <a:t>Tiempo</a:t>
            </a:r>
            <a:r>
              <a:rPr sz="900" spc="-3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Fijo</a:t>
            </a:r>
            <a:endParaRPr sz="900">
              <a:latin typeface="Microsoft Sans Serif"/>
              <a:cs typeface="Microsoft Sans Serif"/>
            </a:endParaRPr>
          </a:p>
          <a:p>
            <a:pPr marL="154305" indent="-71755">
              <a:lnSpc>
                <a:spcPct val="100000"/>
              </a:lnSpc>
              <a:buChar char="•"/>
              <a:tabLst>
                <a:tab pos="154940" algn="l"/>
              </a:tabLst>
            </a:pPr>
            <a:r>
              <a:rPr sz="900" spc="-5" dirty="0">
                <a:latin typeface="Microsoft Sans Serif"/>
                <a:cs typeface="Microsoft Sans Serif"/>
              </a:rPr>
              <a:t>Modificadores</a:t>
            </a:r>
            <a:r>
              <a:rPr sz="900" spc="-3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Curva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052" y="335660"/>
            <a:ext cx="6388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65" dirty="0"/>
              <a:t> </a:t>
            </a:r>
            <a:r>
              <a:rPr sz="2400" spc="-5" dirty="0"/>
              <a:t>temporizada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spc="-5" dirty="0"/>
              <a:t>fases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55803" y="1599438"/>
            <a:ext cx="356806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Fallas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fase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 tierra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Curvas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fase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tierra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utilizadas</a:t>
            </a:r>
            <a:endParaRPr sz="18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buFont typeface="Microsoft Sans Serif"/>
              <a:buChar char="•"/>
              <a:tabLst>
                <a:tab pos="756285" algn="l"/>
                <a:tab pos="756920" algn="l"/>
              </a:tabLst>
            </a:pPr>
            <a:r>
              <a:rPr sz="1800" dirty="0">
                <a:latin typeface="Calibri"/>
                <a:cs typeface="Calibri"/>
              </a:rPr>
              <a:t>Ambos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relés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</a:t>
            </a:r>
            <a:r>
              <a:rPr sz="1800" spc="-10" dirty="0">
                <a:latin typeface="Calibri"/>
                <a:cs typeface="Calibri"/>
              </a:rPr>
              <a:t> activarán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Curva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compuesta</a:t>
            </a:r>
            <a:endParaRPr sz="18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latin typeface="Calibri"/>
                <a:cs typeface="Calibri"/>
              </a:rPr>
              <a:t>Utiliza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más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rápido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 </a:t>
            </a:r>
            <a:r>
              <a:rPr sz="1800" spc="-10" dirty="0">
                <a:latin typeface="Calibri"/>
                <a:cs typeface="Calibri"/>
              </a:rPr>
              <a:t>fase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tierra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cada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nivel</a:t>
            </a:r>
            <a:r>
              <a:rPr sz="1800" dirty="0">
                <a:latin typeface="Calibri"/>
                <a:cs typeface="Calibri"/>
              </a:rPr>
              <a:t> de </a:t>
            </a:r>
            <a:r>
              <a:rPr sz="1800" spc="-10" dirty="0">
                <a:latin typeface="Calibri"/>
                <a:cs typeface="Calibri"/>
              </a:rPr>
              <a:t>falla.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29659" y="1376559"/>
            <a:ext cx="4345813" cy="396161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6730" y="252476"/>
            <a:ext cx="4448810" cy="7715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ts val="2990"/>
              </a:lnSpc>
              <a:spcBef>
                <a:spcPts val="90"/>
              </a:spcBef>
            </a:pPr>
            <a:r>
              <a:rPr sz="2400" spc="-5" dirty="0"/>
              <a:t>Sobreintensidad.</a:t>
            </a:r>
            <a:r>
              <a:rPr sz="2400" spc="-120" dirty="0"/>
              <a:t> </a:t>
            </a:r>
            <a:r>
              <a:rPr sz="2400" spc="-5" dirty="0"/>
              <a:t>Ejemplos </a:t>
            </a:r>
            <a:r>
              <a:rPr sz="2400" spc="-785" dirty="0"/>
              <a:t> </a:t>
            </a:r>
            <a:r>
              <a:rPr sz="2400" spc="-5" dirty="0"/>
              <a:t>Tiempo</a:t>
            </a:r>
            <a:r>
              <a:rPr sz="2400" spc="-35" dirty="0"/>
              <a:t> </a:t>
            </a:r>
            <a:r>
              <a:rPr sz="2400" spc="-5" dirty="0"/>
              <a:t>Constante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4582" y="1307487"/>
            <a:ext cx="7990533" cy="4597293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7139" y="1367867"/>
            <a:ext cx="7405370" cy="2620010"/>
            <a:chOff x="377139" y="1367867"/>
            <a:chExt cx="7405370" cy="26200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6833" y="1367867"/>
              <a:ext cx="4947474" cy="209850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7139" y="2672588"/>
              <a:ext cx="7404861" cy="1314958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2033" y="4117389"/>
            <a:ext cx="5451917" cy="258100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6730" y="120777"/>
            <a:ext cx="4448810" cy="77089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ts val="2990"/>
              </a:lnSpc>
              <a:spcBef>
                <a:spcPts val="85"/>
              </a:spcBef>
            </a:pPr>
            <a:r>
              <a:rPr sz="2400" spc="-5" dirty="0"/>
              <a:t>Sobreintensidad.</a:t>
            </a:r>
            <a:r>
              <a:rPr sz="2400" spc="-120" dirty="0"/>
              <a:t> </a:t>
            </a:r>
            <a:r>
              <a:rPr sz="2400" spc="-5" dirty="0"/>
              <a:t>Ejemplos </a:t>
            </a:r>
            <a:r>
              <a:rPr sz="2400" spc="-785" dirty="0"/>
              <a:t> </a:t>
            </a:r>
            <a:r>
              <a:rPr sz="2400" spc="-5" dirty="0"/>
              <a:t>Tiempo</a:t>
            </a:r>
            <a:r>
              <a:rPr sz="2400" spc="-40" dirty="0"/>
              <a:t> </a:t>
            </a:r>
            <a:r>
              <a:rPr sz="2400" spc="-5" dirty="0"/>
              <a:t>Constante</a:t>
            </a:r>
            <a:endParaRPr sz="24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2665" y="1305500"/>
            <a:ext cx="7018457" cy="545228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5264" y="132715"/>
            <a:ext cx="4448810" cy="77089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ts val="2990"/>
              </a:lnSpc>
              <a:spcBef>
                <a:spcPts val="85"/>
              </a:spcBef>
            </a:pPr>
            <a:r>
              <a:rPr sz="2400" spc="-5" dirty="0"/>
              <a:t>Sobreintensidad.</a:t>
            </a:r>
            <a:r>
              <a:rPr sz="2400" spc="-125" dirty="0"/>
              <a:t> </a:t>
            </a:r>
            <a:r>
              <a:rPr sz="2400" spc="-5" dirty="0"/>
              <a:t>Ejemplos </a:t>
            </a:r>
            <a:r>
              <a:rPr sz="2400" spc="-785" dirty="0"/>
              <a:t> </a:t>
            </a:r>
            <a:r>
              <a:rPr sz="2400" spc="-5" dirty="0"/>
              <a:t>Tiempo</a:t>
            </a:r>
            <a:r>
              <a:rPr sz="2400" spc="-40" dirty="0"/>
              <a:t> </a:t>
            </a:r>
            <a:r>
              <a:rPr sz="2400" spc="-5" dirty="0"/>
              <a:t>Constante</a:t>
            </a:r>
            <a:endParaRPr sz="24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4127" y="1201905"/>
            <a:ext cx="6104852" cy="245763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7283" y="3805509"/>
            <a:ext cx="6650906" cy="291793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6730" y="113487"/>
            <a:ext cx="4449445" cy="771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Sobreintensidad.</a:t>
            </a:r>
            <a:r>
              <a:rPr sz="2400" spc="-110" dirty="0"/>
              <a:t> </a:t>
            </a:r>
            <a:r>
              <a:rPr sz="2400" spc="-5" dirty="0"/>
              <a:t>Ejemplos</a:t>
            </a:r>
            <a:endParaRPr sz="2400"/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-5" dirty="0"/>
              <a:t>Tiempo</a:t>
            </a:r>
            <a:r>
              <a:rPr sz="2400" spc="-75" dirty="0"/>
              <a:t> </a:t>
            </a:r>
            <a:r>
              <a:rPr sz="2400" spc="-5" dirty="0"/>
              <a:t>Constante</a:t>
            </a:r>
            <a:endParaRPr sz="24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9765" y="235711"/>
            <a:ext cx="4262755" cy="77089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ts val="2990"/>
              </a:lnSpc>
              <a:spcBef>
                <a:spcPts val="85"/>
              </a:spcBef>
            </a:pPr>
            <a:r>
              <a:rPr sz="2400" spc="-5" dirty="0"/>
              <a:t>Sobreintensidad.</a:t>
            </a:r>
            <a:r>
              <a:rPr sz="2400" spc="-125" dirty="0"/>
              <a:t> </a:t>
            </a:r>
            <a:r>
              <a:rPr sz="2400" spc="-5" dirty="0"/>
              <a:t>Ejemplo </a:t>
            </a:r>
            <a:r>
              <a:rPr sz="2400" spc="-785" dirty="0"/>
              <a:t> </a:t>
            </a:r>
            <a:r>
              <a:rPr sz="2400" spc="-5" dirty="0"/>
              <a:t>Tiempo</a:t>
            </a:r>
            <a:r>
              <a:rPr sz="2400" spc="-35" dirty="0"/>
              <a:t> </a:t>
            </a:r>
            <a:r>
              <a:rPr sz="2400" spc="-5" dirty="0"/>
              <a:t>Inverso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642010" y="1447038"/>
            <a:ext cx="72917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Calcular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los </a:t>
            </a:r>
            <a:r>
              <a:rPr sz="1800" spc="-10" dirty="0">
                <a:latin typeface="Calibri"/>
                <a:cs typeface="Calibri"/>
              </a:rPr>
              <a:t>parámetros</a:t>
            </a:r>
            <a:r>
              <a:rPr sz="1800" dirty="0">
                <a:latin typeface="Calibri"/>
                <a:cs typeface="Calibri"/>
              </a:rPr>
              <a:t> de </a:t>
            </a:r>
            <a:r>
              <a:rPr sz="1800" spc="-10" dirty="0">
                <a:latin typeface="Calibri"/>
                <a:cs typeface="Calibri"/>
              </a:rPr>
              <a:t>operación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los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relés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sobrecorriente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tiempo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inverso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fase</a:t>
            </a:r>
            <a:r>
              <a:rPr sz="1800" dirty="0">
                <a:latin typeface="Calibri"/>
                <a:cs typeface="Calibri"/>
              </a:rPr>
              <a:t> del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sistema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radial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mostrado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figura.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06601" y="2953639"/>
            <a:ext cx="371475" cy="333375"/>
          </a:xfrm>
          <a:custGeom>
            <a:avLst/>
            <a:gdLst/>
            <a:ahLst/>
            <a:cxnLst/>
            <a:rect l="l" t="t" r="r" b="b"/>
            <a:pathLst>
              <a:path w="371475" h="333375">
                <a:moveTo>
                  <a:pt x="0" y="166497"/>
                </a:moveTo>
                <a:lnTo>
                  <a:pt x="6628" y="122237"/>
                </a:lnTo>
                <a:lnTo>
                  <a:pt x="25336" y="82465"/>
                </a:lnTo>
                <a:lnTo>
                  <a:pt x="54352" y="48767"/>
                </a:lnTo>
                <a:lnTo>
                  <a:pt x="91910" y="22732"/>
                </a:lnTo>
                <a:lnTo>
                  <a:pt x="136239" y="5947"/>
                </a:lnTo>
                <a:lnTo>
                  <a:pt x="185572" y="0"/>
                </a:lnTo>
                <a:lnTo>
                  <a:pt x="234903" y="5947"/>
                </a:lnTo>
                <a:lnTo>
                  <a:pt x="279227" y="22732"/>
                </a:lnTo>
                <a:lnTo>
                  <a:pt x="316779" y="48767"/>
                </a:lnTo>
                <a:lnTo>
                  <a:pt x="345789" y="82465"/>
                </a:lnTo>
                <a:lnTo>
                  <a:pt x="364492" y="122237"/>
                </a:lnTo>
                <a:lnTo>
                  <a:pt x="371119" y="166497"/>
                </a:lnTo>
                <a:lnTo>
                  <a:pt x="364492" y="210810"/>
                </a:lnTo>
                <a:lnTo>
                  <a:pt x="345789" y="250618"/>
                </a:lnTo>
                <a:lnTo>
                  <a:pt x="316779" y="284337"/>
                </a:lnTo>
                <a:lnTo>
                  <a:pt x="279227" y="310383"/>
                </a:lnTo>
                <a:lnTo>
                  <a:pt x="234903" y="327172"/>
                </a:lnTo>
                <a:lnTo>
                  <a:pt x="185572" y="333121"/>
                </a:lnTo>
                <a:lnTo>
                  <a:pt x="136239" y="327172"/>
                </a:lnTo>
                <a:lnTo>
                  <a:pt x="91910" y="310383"/>
                </a:lnTo>
                <a:lnTo>
                  <a:pt x="54352" y="284337"/>
                </a:lnTo>
                <a:lnTo>
                  <a:pt x="25336" y="250618"/>
                </a:lnTo>
                <a:lnTo>
                  <a:pt x="6628" y="210810"/>
                </a:lnTo>
                <a:lnTo>
                  <a:pt x="0" y="16649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13814" y="2902712"/>
            <a:ext cx="5264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13080" algn="l"/>
              </a:tabLst>
            </a:pPr>
            <a:r>
              <a:rPr sz="2000" dirty="0">
                <a:latin typeface="Symbol"/>
                <a:cs typeface="Symbol"/>
              </a:rPr>
              <a:t>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u="dash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753679" y="2486025"/>
            <a:ext cx="4282440" cy="1561465"/>
            <a:chOff x="1753679" y="2486025"/>
            <a:chExt cx="4282440" cy="1561465"/>
          </a:xfrm>
        </p:grpSpPr>
        <p:sp>
          <p:nvSpPr>
            <p:cNvPr id="7" name="object 7"/>
            <p:cNvSpPr/>
            <p:nvPr/>
          </p:nvSpPr>
          <p:spPr>
            <a:xfrm>
              <a:off x="1766062" y="2798952"/>
              <a:ext cx="1270" cy="648335"/>
            </a:xfrm>
            <a:custGeom>
              <a:avLst/>
              <a:gdLst/>
              <a:ahLst/>
              <a:cxnLst/>
              <a:rect l="l" t="t" r="r" b="b"/>
              <a:pathLst>
                <a:path w="1269" h="648335">
                  <a:moveTo>
                    <a:pt x="0" y="0"/>
                  </a:moveTo>
                  <a:lnTo>
                    <a:pt x="762" y="6478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58442" y="3134233"/>
              <a:ext cx="133350" cy="0"/>
            </a:xfrm>
            <a:custGeom>
              <a:avLst/>
              <a:gdLst/>
              <a:ahLst/>
              <a:cxnLst/>
              <a:rect l="l" t="t" r="r" b="b"/>
              <a:pathLst>
                <a:path w="133350">
                  <a:moveTo>
                    <a:pt x="0" y="0"/>
                  </a:moveTo>
                  <a:lnTo>
                    <a:pt x="13335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01698" y="3048203"/>
              <a:ext cx="142875" cy="153035"/>
            </a:xfrm>
            <a:custGeom>
              <a:avLst/>
              <a:gdLst/>
              <a:ahLst/>
              <a:cxnLst/>
              <a:rect l="l" t="t" r="r" b="b"/>
              <a:pathLst>
                <a:path w="142875" h="153035">
                  <a:moveTo>
                    <a:pt x="0" y="152450"/>
                  </a:moveTo>
                  <a:lnTo>
                    <a:pt x="142519" y="152450"/>
                  </a:lnTo>
                  <a:lnTo>
                    <a:pt x="142519" y="0"/>
                  </a:lnTo>
                  <a:lnTo>
                    <a:pt x="0" y="0"/>
                  </a:lnTo>
                  <a:lnTo>
                    <a:pt x="0" y="1524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54098" y="3134233"/>
              <a:ext cx="1095375" cy="1905"/>
            </a:xfrm>
            <a:custGeom>
              <a:avLst/>
              <a:gdLst/>
              <a:ahLst/>
              <a:cxnLst/>
              <a:rect l="l" t="t" r="r" b="b"/>
              <a:pathLst>
                <a:path w="1095375" h="1905">
                  <a:moveTo>
                    <a:pt x="0" y="0"/>
                  </a:moveTo>
                  <a:lnTo>
                    <a:pt x="1095247" y="1524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76016" y="2798952"/>
              <a:ext cx="1270" cy="648335"/>
            </a:xfrm>
            <a:custGeom>
              <a:avLst/>
              <a:gdLst/>
              <a:ahLst/>
              <a:cxnLst/>
              <a:rect l="l" t="t" r="r" b="b"/>
              <a:pathLst>
                <a:path w="1269" h="648335">
                  <a:moveTo>
                    <a:pt x="0" y="0"/>
                  </a:moveTo>
                  <a:lnTo>
                    <a:pt x="761" y="6478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78302" y="3125088"/>
              <a:ext cx="133350" cy="1270"/>
            </a:xfrm>
            <a:custGeom>
              <a:avLst/>
              <a:gdLst/>
              <a:ahLst/>
              <a:cxnLst/>
              <a:rect l="l" t="t" r="r" b="b"/>
              <a:pathLst>
                <a:path w="133350" h="1269">
                  <a:moveTo>
                    <a:pt x="0" y="0"/>
                  </a:moveTo>
                  <a:lnTo>
                    <a:pt x="133350" y="762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21558" y="3039059"/>
              <a:ext cx="142875" cy="153035"/>
            </a:xfrm>
            <a:custGeom>
              <a:avLst/>
              <a:gdLst/>
              <a:ahLst/>
              <a:cxnLst/>
              <a:rect l="l" t="t" r="r" b="b"/>
              <a:pathLst>
                <a:path w="142875" h="153035">
                  <a:moveTo>
                    <a:pt x="0" y="152450"/>
                  </a:moveTo>
                  <a:lnTo>
                    <a:pt x="142519" y="152450"/>
                  </a:lnTo>
                  <a:lnTo>
                    <a:pt x="142519" y="0"/>
                  </a:lnTo>
                  <a:lnTo>
                    <a:pt x="0" y="0"/>
                  </a:lnTo>
                  <a:lnTo>
                    <a:pt x="0" y="1524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73958" y="2859150"/>
              <a:ext cx="1247775" cy="266065"/>
            </a:xfrm>
            <a:custGeom>
              <a:avLst/>
              <a:gdLst/>
              <a:ahLst/>
              <a:cxnLst/>
              <a:rect l="l" t="t" r="r" b="b"/>
              <a:pathLst>
                <a:path w="1247775" h="266064">
                  <a:moveTo>
                    <a:pt x="0" y="265938"/>
                  </a:moveTo>
                  <a:lnTo>
                    <a:pt x="1096009" y="257556"/>
                  </a:lnTo>
                </a:path>
                <a:path w="1247775" h="266064">
                  <a:moveTo>
                    <a:pt x="1114297" y="0"/>
                  </a:moveTo>
                  <a:lnTo>
                    <a:pt x="1247775" y="152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30877" y="2772994"/>
              <a:ext cx="143510" cy="153035"/>
            </a:xfrm>
            <a:custGeom>
              <a:avLst/>
              <a:gdLst/>
              <a:ahLst/>
              <a:cxnLst/>
              <a:rect l="l" t="t" r="r" b="b"/>
              <a:pathLst>
                <a:path w="143510" h="153035">
                  <a:moveTo>
                    <a:pt x="0" y="152450"/>
                  </a:moveTo>
                  <a:lnTo>
                    <a:pt x="143281" y="152450"/>
                  </a:lnTo>
                  <a:lnTo>
                    <a:pt x="143281" y="0"/>
                  </a:lnTo>
                  <a:lnTo>
                    <a:pt x="0" y="0"/>
                  </a:lnTo>
                  <a:lnTo>
                    <a:pt x="0" y="1524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883277" y="2859150"/>
              <a:ext cx="1144270" cy="11430"/>
            </a:xfrm>
            <a:custGeom>
              <a:avLst/>
              <a:gdLst/>
              <a:ahLst/>
              <a:cxnLst/>
              <a:rect l="l" t="t" r="r" b="b"/>
              <a:pathLst>
                <a:path w="1144270" h="11430">
                  <a:moveTo>
                    <a:pt x="0" y="0"/>
                  </a:moveTo>
                  <a:lnTo>
                    <a:pt x="1144015" y="11429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76826" y="2495550"/>
              <a:ext cx="1449705" cy="1542415"/>
            </a:xfrm>
            <a:custGeom>
              <a:avLst/>
              <a:gdLst/>
              <a:ahLst/>
              <a:cxnLst/>
              <a:rect l="l" t="t" r="r" b="b"/>
              <a:pathLst>
                <a:path w="1449704" h="1542414">
                  <a:moveTo>
                    <a:pt x="0" y="46482"/>
                  </a:moveTo>
                  <a:lnTo>
                    <a:pt x="762" y="1542033"/>
                  </a:lnTo>
                </a:path>
                <a:path w="1449704" h="1542414">
                  <a:moveTo>
                    <a:pt x="1448181" y="0"/>
                  </a:moveTo>
                  <a:lnTo>
                    <a:pt x="1449704" y="6478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72206" y="3315716"/>
              <a:ext cx="1406525" cy="572770"/>
            </a:xfrm>
            <a:custGeom>
              <a:avLst/>
              <a:gdLst/>
              <a:ahLst/>
              <a:cxnLst/>
              <a:rect l="l" t="t" r="r" b="b"/>
              <a:pathLst>
                <a:path w="1406525" h="572770">
                  <a:moveTo>
                    <a:pt x="1253744" y="572389"/>
                  </a:moveTo>
                  <a:lnTo>
                    <a:pt x="1406144" y="571627"/>
                  </a:lnTo>
                </a:path>
                <a:path w="1406525" h="572770">
                  <a:moveTo>
                    <a:pt x="0" y="762"/>
                  </a:moveTo>
                  <a:lnTo>
                    <a:pt x="17754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312287" y="3324860"/>
              <a:ext cx="76200" cy="467359"/>
            </a:xfrm>
            <a:custGeom>
              <a:avLst/>
              <a:gdLst/>
              <a:ahLst/>
              <a:cxnLst/>
              <a:rect l="l" t="t" r="r" b="b"/>
              <a:pathLst>
                <a:path w="76200" h="467360">
                  <a:moveTo>
                    <a:pt x="33381" y="391032"/>
                  </a:moveTo>
                  <a:lnTo>
                    <a:pt x="0" y="391032"/>
                  </a:lnTo>
                  <a:lnTo>
                    <a:pt x="38226" y="467232"/>
                  </a:lnTo>
                  <a:lnTo>
                    <a:pt x="69871" y="403732"/>
                  </a:lnTo>
                  <a:lnTo>
                    <a:pt x="33400" y="403732"/>
                  </a:lnTo>
                  <a:lnTo>
                    <a:pt x="33381" y="391032"/>
                  </a:lnTo>
                  <a:close/>
                </a:path>
                <a:path w="76200" h="467360">
                  <a:moveTo>
                    <a:pt x="42290" y="0"/>
                  </a:moveTo>
                  <a:lnTo>
                    <a:pt x="32765" y="0"/>
                  </a:lnTo>
                  <a:lnTo>
                    <a:pt x="33400" y="403732"/>
                  </a:lnTo>
                  <a:lnTo>
                    <a:pt x="42925" y="403732"/>
                  </a:lnTo>
                  <a:lnTo>
                    <a:pt x="42290" y="0"/>
                  </a:lnTo>
                  <a:close/>
                </a:path>
                <a:path w="76200" h="467360">
                  <a:moveTo>
                    <a:pt x="76200" y="391032"/>
                  </a:moveTo>
                  <a:lnTo>
                    <a:pt x="42906" y="391032"/>
                  </a:lnTo>
                  <a:lnTo>
                    <a:pt x="42925" y="403732"/>
                  </a:lnTo>
                  <a:lnTo>
                    <a:pt x="69871" y="403732"/>
                  </a:lnTo>
                  <a:lnTo>
                    <a:pt x="76200" y="3910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361182" y="3477514"/>
            <a:ext cx="6737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Microsoft Sans Serif"/>
                <a:cs typeface="Microsoft Sans Serif"/>
              </a:rPr>
              <a:t>2000</a:t>
            </a:r>
            <a:r>
              <a:rPr sz="1200" spc="-75" dirty="0">
                <a:latin typeface="Microsoft Sans Serif"/>
                <a:cs typeface="Microsoft Sans Serif"/>
              </a:rPr>
              <a:t> </a:t>
            </a:r>
            <a:r>
              <a:rPr sz="1200" spc="-30" dirty="0">
                <a:latin typeface="Microsoft Sans Serif"/>
                <a:cs typeface="Microsoft Sans Serif"/>
              </a:rPr>
              <a:t>kVA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93291" y="2553411"/>
            <a:ext cx="12763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05150" y="2572639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B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31589" y="2447671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Microsoft Sans Serif"/>
                <a:cs typeface="Microsoft Sans Serif"/>
              </a:rPr>
              <a:t>C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68059" y="2380615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Microsoft Sans Serif"/>
                <a:cs typeface="Microsoft Sans Serif"/>
              </a:rPr>
              <a:t>D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101913" y="2497645"/>
            <a:ext cx="2918460" cy="682625"/>
            <a:chOff x="2101913" y="2497645"/>
            <a:chExt cx="2918460" cy="682625"/>
          </a:xfrm>
        </p:grpSpPr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01913" y="2751391"/>
              <a:ext cx="129921" cy="42875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86086" y="2751391"/>
              <a:ext cx="130683" cy="42875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9944" y="2497645"/>
              <a:ext cx="129920" cy="428751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4863846" y="2330322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Microsoft Sans Serif"/>
                <a:cs typeface="Microsoft Sans Serif"/>
              </a:rPr>
              <a:t>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25139" y="2542159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392426" y="2900553"/>
            <a:ext cx="43243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Microsoft Sans Serif"/>
                <a:cs typeface="Microsoft Sans Serif"/>
              </a:rPr>
              <a:t>j</a:t>
            </a:r>
            <a:r>
              <a:rPr sz="1200" spc="-6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7,7</a:t>
            </a:r>
            <a:r>
              <a:rPr sz="1200" dirty="0">
                <a:latin typeface="Symbol"/>
                <a:cs typeface="Symbol"/>
              </a:rPr>
              <a:t>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096516" y="2574163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730244" y="2853309"/>
            <a:ext cx="43243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Microsoft Sans Serif"/>
                <a:cs typeface="Microsoft Sans Serif"/>
              </a:rPr>
              <a:t>j</a:t>
            </a:r>
            <a:r>
              <a:rPr sz="1200" spc="-6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9,9</a:t>
            </a:r>
            <a:r>
              <a:rPr sz="1200" dirty="0">
                <a:latin typeface="Symbol"/>
                <a:cs typeface="Symbol"/>
              </a:rPr>
              <a:t>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94553" y="2606166"/>
            <a:ext cx="43243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Microsoft Sans Serif"/>
                <a:cs typeface="Microsoft Sans Serif"/>
              </a:rPr>
              <a:t>j</a:t>
            </a:r>
            <a:r>
              <a:rPr sz="1200" spc="-6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6.6</a:t>
            </a:r>
            <a:r>
              <a:rPr sz="1200" dirty="0">
                <a:latin typeface="Symbol"/>
                <a:cs typeface="Symbol"/>
              </a:rPr>
              <a:t></a:t>
            </a:r>
            <a:endParaRPr sz="1200">
              <a:latin typeface="Symbol"/>
              <a:cs typeface="Symbo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389120" y="3381628"/>
            <a:ext cx="1666239" cy="982344"/>
            <a:chOff x="4389120" y="3381628"/>
            <a:chExt cx="1666239" cy="982344"/>
          </a:xfrm>
        </p:grpSpPr>
        <p:sp>
          <p:nvSpPr>
            <p:cNvPr id="36" name="object 36"/>
            <p:cNvSpPr/>
            <p:nvPr/>
          </p:nvSpPr>
          <p:spPr>
            <a:xfrm>
              <a:off x="4389120" y="3896486"/>
              <a:ext cx="76200" cy="467359"/>
            </a:xfrm>
            <a:custGeom>
              <a:avLst/>
              <a:gdLst/>
              <a:ahLst/>
              <a:cxnLst/>
              <a:rect l="l" t="t" r="r" b="b"/>
              <a:pathLst>
                <a:path w="76200" h="467360">
                  <a:moveTo>
                    <a:pt x="33360" y="391048"/>
                  </a:moveTo>
                  <a:lnTo>
                    <a:pt x="0" y="391160"/>
                  </a:lnTo>
                  <a:lnTo>
                    <a:pt x="38353" y="467232"/>
                  </a:lnTo>
                  <a:lnTo>
                    <a:pt x="69776" y="403860"/>
                  </a:lnTo>
                  <a:lnTo>
                    <a:pt x="33400" y="403860"/>
                  </a:lnTo>
                  <a:lnTo>
                    <a:pt x="33360" y="391048"/>
                  </a:lnTo>
                  <a:close/>
                </a:path>
                <a:path w="76200" h="467360">
                  <a:moveTo>
                    <a:pt x="42886" y="391017"/>
                  </a:moveTo>
                  <a:lnTo>
                    <a:pt x="33360" y="391048"/>
                  </a:lnTo>
                  <a:lnTo>
                    <a:pt x="33400" y="403860"/>
                  </a:lnTo>
                  <a:lnTo>
                    <a:pt x="42925" y="403732"/>
                  </a:lnTo>
                  <a:lnTo>
                    <a:pt x="42886" y="391017"/>
                  </a:lnTo>
                  <a:close/>
                </a:path>
                <a:path w="76200" h="467360">
                  <a:moveTo>
                    <a:pt x="76200" y="390906"/>
                  </a:moveTo>
                  <a:lnTo>
                    <a:pt x="42886" y="391017"/>
                  </a:lnTo>
                  <a:lnTo>
                    <a:pt x="42925" y="403732"/>
                  </a:lnTo>
                  <a:lnTo>
                    <a:pt x="33400" y="403860"/>
                  </a:lnTo>
                  <a:lnTo>
                    <a:pt x="69776" y="403860"/>
                  </a:lnTo>
                  <a:lnTo>
                    <a:pt x="76200" y="390906"/>
                  </a:lnTo>
                  <a:close/>
                </a:path>
                <a:path w="76200" h="467360">
                  <a:moveTo>
                    <a:pt x="41655" y="0"/>
                  </a:moveTo>
                  <a:lnTo>
                    <a:pt x="32130" y="0"/>
                  </a:lnTo>
                  <a:lnTo>
                    <a:pt x="33360" y="391048"/>
                  </a:lnTo>
                  <a:lnTo>
                    <a:pt x="42886" y="391017"/>
                  </a:lnTo>
                  <a:lnTo>
                    <a:pt x="416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607306" y="3754754"/>
              <a:ext cx="133985" cy="1905"/>
            </a:xfrm>
            <a:custGeom>
              <a:avLst/>
              <a:gdLst/>
              <a:ahLst/>
              <a:cxnLst/>
              <a:rect l="l" t="t" r="r" b="b"/>
              <a:pathLst>
                <a:path w="133985" h="1904">
                  <a:moveTo>
                    <a:pt x="0" y="0"/>
                  </a:moveTo>
                  <a:lnTo>
                    <a:pt x="133477" y="152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49927" y="3668598"/>
              <a:ext cx="143510" cy="153035"/>
            </a:xfrm>
            <a:custGeom>
              <a:avLst/>
              <a:gdLst/>
              <a:ahLst/>
              <a:cxnLst/>
              <a:rect l="l" t="t" r="r" b="b"/>
              <a:pathLst>
                <a:path w="143510" h="153035">
                  <a:moveTo>
                    <a:pt x="0" y="152450"/>
                  </a:moveTo>
                  <a:lnTo>
                    <a:pt x="143281" y="152450"/>
                  </a:lnTo>
                  <a:lnTo>
                    <a:pt x="143281" y="0"/>
                  </a:lnTo>
                  <a:lnTo>
                    <a:pt x="0" y="0"/>
                  </a:lnTo>
                  <a:lnTo>
                    <a:pt x="0" y="1524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02327" y="3754754"/>
              <a:ext cx="1144270" cy="11430"/>
            </a:xfrm>
            <a:custGeom>
              <a:avLst/>
              <a:gdLst/>
              <a:ahLst/>
              <a:cxnLst/>
              <a:rect l="l" t="t" r="r" b="b"/>
              <a:pathLst>
                <a:path w="1144270" h="11429">
                  <a:moveTo>
                    <a:pt x="0" y="0"/>
                  </a:moveTo>
                  <a:lnTo>
                    <a:pt x="1144015" y="1143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044057" y="3391153"/>
              <a:ext cx="1905" cy="648335"/>
            </a:xfrm>
            <a:custGeom>
              <a:avLst/>
              <a:gdLst/>
              <a:ahLst/>
              <a:cxnLst/>
              <a:rect l="l" t="t" r="r" b="b"/>
              <a:pathLst>
                <a:path w="1904" h="648335">
                  <a:moveTo>
                    <a:pt x="0" y="0"/>
                  </a:moveTo>
                  <a:lnTo>
                    <a:pt x="1523" y="6479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08994" y="3393249"/>
              <a:ext cx="129920" cy="428751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5213350" y="3501897"/>
            <a:ext cx="3790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Microsoft Sans Serif"/>
                <a:cs typeface="Microsoft Sans Serif"/>
              </a:rPr>
              <a:t>j</a:t>
            </a:r>
            <a:r>
              <a:rPr sz="1200" spc="-55" dirty="0">
                <a:latin typeface="Microsoft Sans Serif"/>
                <a:cs typeface="Microsoft Sans Serif"/>
              </a:rPr>
              <a:t> </a:t>
            </a:r>
            <a:r>
              <a:rPr sz="1200" spc="-30" dirty="0">
                <a:latin typeface="Microsoft Sans Serif"/>
                <a:cs typeface="Microsoft Sans Serif"/>
              </a:rPr>
              <a:t>11</a:t>
            </a:r>
            <a:r>
              <a:rPr sz="1200" spc="-30" dirty="0">
                <a:latin typeface="Symbol"/>
                <a:cs typeface="Symbol"/>
              </a:rPr>
              <a:t>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885182" y="3159633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6010338" y="2858960"/>
            <a:ext cx="205740" cy="243840"/>
            <a:chOff x="6010338" y="2858960"/>
            <a:chExt cx="205740" cy="243840"/>
          </a:xfrm>
        </p:grpSpPr>
        <p:sp>
          <p:nvSpPr>
            <p:cNvPr id="45" name="object 45"/>
            <p:cNvSpPr/>
            <p:nvPr/>
          </p:nvSpPr>
          <p:spPr>
            <a:xfrm>
              <a:off x="6139815" y="2863723"/>
              <a:ext cx="76200" cy="238760"/>
            </a:xfrm>
            <a:custGeom>
              <a:avLst/>
              <a:gdLst/>
              <a:ahLst/>
              <a:cxnLst/>
              <a:rect l="l" t="t" r="r" b="b"/>
              <a:pathLst>
                <a:path w="76200" h="238760">
                  <a:moveTo>
                    <a:pt x="33354" y="162321"/>
                  </a:moveTo>
                  <a:lnTo>
                    <a:pt x="0" y="162432"/>
                  </a:lnTo>
                  <a:lnTo>
                    <a:pt x="38354" y="238505"/>
                  </a:lnTo>
                  <a:lnTo>
                    <a:pt x="69839" y="175005"/>
                  </a:lnTo>
                  <a:lnTo>
                    <a:pt x="33400" y="175005"/>
                  </a:lnTo>
                  <a:lnTo>
                    <a:pt x="33354" y="162321"/>
                  </a:lnTo>
                  <a:close/>
                </a:path>
                <a:path w="76200" h="238760">
                  <a:moveTo>
                    <a:pt x="42879" y="162290"/>
                  </a:moveTo>
                  <a:lnTo>
                    <a:pt x="33354" y="162321"/>
                  </a:lnTo>
                  <a:lnTo>
                    <a:pt x="33400" y="175005"/>
                  </a:lnTo>
                  <a:lnTo>
                    <a:pt x="42925" y="175005"/>
                  </a:lnTo>
                  <a:lnTo>
                    <a:pt x="42879" y="162290"/>
                  </a:lnTo>
                  <a:close/>
                </a:path>
                <a:path w="76200" h="238760">
                  <a:moveTo>
                    <a:pt x="76200" y="162178"/>
                  </a:moveTo>
                  <a:lnTo>
                    <a:pt x="42879" y="162290"/>
                  </a:lnTo>
                  <a:lnTo>
                    <a:pt x="42925" y="175005"/>
                  </a:lnTo>
                  <a:lnTo>
                    <a:pt x="69839" y="175005"/>
                  </a:lnTo>
                  <a:lnTo>
                    <a:pt x="76200" y="162178"/>
                  </a:lnTo>
                  <a:close/>
                </a:path>
                <a:path w="76200" h="238760">
                  <a:moveTo>
                    <a:pt x="42290" y="0"/>
                  </a:moveTo>
                  <a:lnTo>
                    <a:pt x="32765" y="0"/>
                  </a:lnTo>
                  <a:lnTo>
                    <a:pt x="33354" y="162321"/>
                  </a:lnTo>
                  <a:lnTo>
                    <a:pt x="42879" y="162290"/>
                  </a:lnTo>
                  <a:lnTo>
                    <a:pt x="422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015101" y="2863723"/>
              <a:ext cx="162560" cy="1270"/>
            </a:xfrm>
            <a:custGeom>
              <a:avLst/>
              <a:gdLst/>
              <a:ahLst/>
              <a:cxnLst/>
              <a:rect l="l" t="t" r="r" b="b"/>
              <a:pathLst>
                <a:path w="162560" h="1269">
                  <a:moveTo>
                    <a:pt x="0" y="762"/>
                  </a:moveTo>
                  <a:lnTo>
                    <a:pt x="162306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5723635" y="3102305"/>
            <a:ext cx="6743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2000</a:t>
            </a:r>
            <a:r>
              <a:rPr sz="1200" spc="-75" dirty="0">
                <a:latin typeface="Microsoft Sans Serif"/>
                <a:cs typeface="Microsoft Sans Serif"/>
              </a:rPr>
              <a:t> </a:t>
            </a:r>
            <a:r>
              <a:rPr sz="1200" spc="-30" dirty="0">
                <a:latin typeface="Microsoft Sans Serif"/>
                <a:cs typeface="Microsoft Sans Serif"/>
              </a:rPr>
              <a:t>kVA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6020244" y="3754564"/>
            <a:ext cx="205104" cy="243840"/>
            <a:chOff x="6020244" y="3754564"/>
            <a:chExt cx="205104" cy="243840"/>
          </a:xfrm>
        </p:grpSpPr>
        <p:sp>
          <p:nvSpPr>
            <p:cNvPr id="49" name="object 49"/>
            <p:cNvSpPr/>
            <p:nvPr/>
          </p:nvSpPr>
          <p:spPr>
            <a:xfrm>
              <a:off x="6148959" y="3759327"/>
              <a:ext cx="76200" cy="238760"/>
            </a:xfrm>
            <a:custGeom>
              <a:avLst/>
              <a:gdLst/>
              <a:ahLst/>
              <a:cxnLst/>
              <a:rect l="l" t="t" r="r" b="b"/>
              <a:pathLst>
                <a:path w="76200" h="238760">
                  <a:moveTo>
                    <a:pt x="33354" y="162377"/>
                  </a:moveTo>
                  <a:lnTo>
                    <a:pt x="0" y="162433"/>
                  </a:lnTo>
                  <a:lnTo>
                    <a:pt x="38353" y="238633"/>
                  </a:lnTo>
                  <a:lnTo>
                    <a:pt x="69839" y="175133"/>
                  </a:lnTo>
                  <a:lnTo>
                    <a:pt x="33400" y="175133"/>
                  </a:lnTo>
                  <a:lnTo>
                    <a:pt x="33354" y="162377"/>
                  </a:lnTo>
                  <a:close/>
                </a:path>
                <a:path w="76200" h="238760">
                  <a:moveTo>
                    <a:pt x="42880" y="162361"/>
                  </a:moveTo>
                  <a:lnTo>
                    <a:pt x="33354" y="162377"/>
                  </a:lnTo>
                  <a:lnTo>
                    <a:pt x="33400" y="175133"/>
                  </a:lnTo>
                  <a:lnTo>
                    <a:pt x="42925" y="175006"/>
                  </a:lnTo>
                  <a:lnTo>
                    <a:pt x="42880" y="162361"/>
                  </a:lnTo>
                  <a:close/>
                </a:path>
                <a:path w="76200" h="238760">
                  <a:moveTo>
                    <a:pt x="76200" y="162306"/>
                  </a:moveTo>
                  <a:lnTo>
                    <a:pt x="42880" y="162361"/>
                  </a:lnTo>
                  <a:lnTo>
                    <a:pt x="42925" y="175006"/>
                  </a:lnTo>
                  <a:lnTo>
                    <a:pt x="33400" y="175133"/>
                  </a:lnTo>
                  <a:lnTo>
                    <a:pt x="69839" y="175133"/>
                  </a:lnTo>
                  <a:lnTo>
                    <a:pt x="76200" y="162306"/>
                  </a:lnTo>
                  <a:close/>
                </a:path>
                <a:path w="76200" h="238760">
                  <a:moveTo>
                    <a:pt x="42290" y="0"/>
                  </a:moveTo>
                  <a:lnTo>
                    <a:pt x="32765" y="0"/>
                  </a:lnTo>
                  <a:lnTo>
                    <a:pt x="33354" y="162377"/>
                  </a:lnTo>
                  <a:lnTo>
                    <a:pt x="42880" y="162361"/>
                  </a:lnTo>
                  <a:lnTo>
                    <a:pt x="422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025007" y="3759327"/>
              <a:ext cx="161925" cy="1270"/>
            </a:xfrm>
            <a:custGeom>
              <a:avLst/>
              <a:gdLst/>
              <a:ahLst/>
              <a:cxnLst/>
              <a:rect l="l" t="t" r="r" b="b"/>
              <a:pathLst>
                <a:path w="161925" h="1270">
                  <a:moveTo>
                    <a:pt x="0" y="762"/>
                  </a:moveTo>
                  <a:lnTo>
                    <a:pt x="161543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5760846" y="4055491"/>
            <a:ext cx="6737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Microsoft Sans Serif"/>
                <a:cs typeface="Microsoft Sans Serif"/>
              </a:rPr>
              <a:t>1000</a:t>
            </a:r>
            <a:r>
              <a:rPr sz="1200" spc="-75" dirty="0">
                <a:latin typeface="Microsoft Sans Serif"/>
                <a:cs typeface="Microsoft Sans Serif"/>
              </a:rPr>
              <a:t> </a:t>
            </a:r>
            <a:r>
              <a:rPr sz="1200" spc="-30" dirty="0">
                <a:latin typeface="Microsoft Sans Serif"/>
                <a:cs typeface="Microsoft Sans Serif"/>
              </a:rPr>
              <a:t>kVA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114669" y="3398265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E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85240" y="4351401"/>
            <a:ext cx="5462270" cy="17868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55315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Microsoft Sans Serif"/>
                <a:cs typeface="Microsoft Sans Serif"/>
              </a:rPr>
              <a:t>2000</a:t>
            </a:r>
            <a:r>
              <a:rPr sz="1200" spc="-55" dirty="0">
                <a:latin typeface="Microsoft Sans Serif"/>
                <a:cs typeface="Microsoft Sans Serif"/>
              </a:rPr>
              <a:t> </a:t>
            </a:r>
            <a:r>
              <a:rPr sz="1200" spc="-30" dirty="0">
                <a:latin typeface="Microsoft Sans Serif"/>
                <a:cs typeface="Microsoft Sans Serif"/>
              </a:rPr>
              <a:t>kVA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50800">
              <a:lnSpc>
                <a:spcPct val="100000"/>
              </a:lnSpc>
            </a:pPr>
            <a:r>
              <a:rPr sz="1800" spc="-40" dirty="0">
                <a:latin typeface="Calibri"/>
                <a:cs typeface="Calibri"/>
              </a:rPr>
              <a:t>DATOS.</a:t>
            </a:r>
            <a:endParaRPr sz="1800">
              <a:latin typeface="Calibri"/>
              <a:cs typeface="Calibri"/>
            </a:endParaRPr>
          </a:p>
          <a:p>
            <a:pPr marL="50800" marR="1840230" algn="just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Cortocircuito </a:t>
            </a:r>
            <a:r>
              <a:rPr sz="1800" spc="-5" dirty="0">
                <a:latin typeface="Calibri"/>
                <a:cs typeface="Calibri"/>
              </a:rPr>
              <a:t>máximo </a:t>
            </a:r>
            <a:r>
              <a:rPr sz="1800" dirty="0">
                <a:latin typeface="Calibri"/>
                <a:cs typeface="Calibri"/>
              </a:rPr>
              <a:t>en A = 100 </a:t>
            </a:r>
            <a:r>
              <a:rPr sz="1800" spc="-30" dirty="0">
                <a:latin typeface="Calibri"/>
                <a:cs typeface="Calibri"/>
              </a:rPr>
              <a:t>MVA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Cortocircuito </a:t>
            </a:r>
            <a:r>
              <a:rPr sz="1800" spc="-5" dirty="0">
                <a:latin typeface="Calibri"/>
                <a:cs typeface="Calibri"/>
              </a:rPr>
              <a:t>mínimo </a:t>
            </a:r>
            <a:r>
              <a:rPr sz="1800" dirty="0">
                <a:latin typeface="Calibri"/>
                <a:cs typeface="Calibri"/>
              </a:rPr>
              <a:t>en A = </a:t>
            </a:r>
            <a:r>
              <a:rPr sz="1800" spc="-5" dirty="0">
                <a:latin typeface="Calibri"/>
                <a:cs typeface="Calibri"/>
              </a:rPr>
              <a:t>83,3 </a:t>
            </a:r>
            <a:r>
              <a:rPr sz="1800" spc="-35" dirty="0">
                <a:latin typeface="Calibri"/>
                <a:cs typeface="Calibri"/>
              </a:rPr>
              <a:t>MVA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7" baseline="-20833" dirty="0">
                <a:latin typeface="Calibri"/>
                <a:cs typeface="Calibri"/>
              </a:rPr>
              <a:t>int</a:t>
            </a:r>
            <a:r>
              <a:rPr sz="1800" spc="187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o.1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  <a:p>
            <a:pPr marL="50800" algn="just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latin typeface="Calibri"/>
                <a:cs typeface="Calibri"/>
              </a:rPr>
              <a:t>TC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disponibles: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50/5,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100</a:t>
            </a:r>
            <a:r>
              <a:rPr sz="1800" spc="-5" dirty="0">
                <a:latin typeface="Calibri"/>
                <a:cs typeface="Calibri"/>
              </a:rPr>
              <a:t> /5, </a:t>
            </a:r>
            <a:r>
              <a:rPr sz="1800" dirty="0">
                <a:latin typeface="Calibri"/>
                <a:cs typeface="Calibri"/>
              </a:rPr>
              <a:t>150/5,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300/5,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600/5,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1000/5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859" y="1370838"/>
            <a:ext cx="7720965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Solución:</a:t>
            </a:r>
            <a:endParaRPr sz="18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</a:pP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Protección</a:t>
            </a:r>
            <a:r>
              <a:rPr sz="18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1.</a:t>
            </a:r>
            <a:endParaRPr sz="18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I</a:t>
            </a:r>
            <a:r>
              <a:rPr sz="1800" baseline="-20833" dirty="0">
                <a:latin typeface="Calibri"/>
                <a:cs typeface="Calibri"/>
              </a:rPr>
              <a:t>c</a:t>
            </a:r>
            <a:r>
              <a:rPr sz="1800" spc="195" baseline="-20833" dirty="0">
                <a:latin typeface="Calibri"/>
                <a:cs typeface="Calibri"/>
              </a:rPr>
              <a:t> </a:t>
            </a:r>
            <a:r>
              <a:rPr sz="1800" spc="-7" baseline="-20833" dirty="0">
                <a:latin typeface="Calibri"/>
                <a:cs typeface="Calibri"/>
              </a:rPr>
              <a:t>máx</a:t>
            </a:r>
            <a:r>
              <a:rPr sz="1800" spc="202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2000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/ </a:t>
            </a:r>
            <a:r>
              <a:rPr sz="1800" spc="-5" dirty="0">
                <a:latin typeface="Calibri"/>
                <a:cs typeface="Calibri"/>
              </a:rPr>
              <a:t>(√3</a:t>
            </a:r>
            <a:r>
              <a:rPr sz="1800" dirty="0">
                <a:latin typeface="Calibri"/>
                <a:cs typeface="Calibri"/>
              </a:rPr>
              <a:t> *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34,5) =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33,47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Por</a:t>
            </a:r>
            <a:r>
              <a:rPr sz="1800" spc="-5" dirty="0">
                <a:latin typeface="Calibri"/>
                <a:cs typeface="Calibri"/>
              </a:rPr>
              <a:t> lo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tanto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escoge </a:t>
            </a:r>
            <a:r>
              <a:rPr sz="1800" dirty="0">
                <a:latin typeface="Calibri"/>
                <a:cs typeface="Calibri"/>
              </a:rPr>
              <a:t>un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b="1" i="1" spc="-15" dirty="0">
                <a:latin typeface="Calibri"/>
                <a:cs typeface="Calibri"/>
              </a:rPr>
              <a:t>TC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de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50/5</a:t>
            </a:r>
            <a:endParaRPr sz="1800">
              <a:latin typeface="Calibri"/>
              <a:cs typeface="Calibri"/>
            </a:endParaRPr>
          </a:p>
          <a:p>
            <a:pPr marL="50800">
              <a:lnSpc>
                <a:spcPts val="2150"/>
              </a:lnSpc>
              <a:spcBef>
                <a:spcPts val="25"/>
              </a:spcBef>
            </a:pPr>
            <a:r>
              <a:rPr sz="1800" dirty="0">
                <a:latin typeface="Calibri"/>
                <a:cs typeface="Calibri"/>
              </a:rPr>
              <a:t>I</a:t>
            </a:r>
            <a:r>
              <a:rPr sz="1800" baseline="-20833" dirty="0">
                <a:latin typeface="Calibri"/>
                <a:cs typeface="Calibri"/>
              </a:rPr>
              <a:t>ap</a:t>
            </a:r>
            <a:r>
              <a:rPr sz="1800" spc="-30" baseline="-20833" dirty="0">
                <a:latin typeface="Calibri"/>
                <a:cs typeface="Calibri"/>
              </a:rPr>
              <a:t> </a:t>
            </a:r>
            <a:r>
              <a:rPr sz="1800" baseline="-20833" dirty="0">
                <a:latin typeface="Calibri"/>
                <a:cs typeface="Calibri"/>
              </a:rPr>
              <a:t>1</a:t>
            </a:r>
            <a:r>
              <a:rPr sz="1800" spc="217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Symbol"/>
                <a:cs typeface="Symbol"/>
              </a:rPr>
              <a:t>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k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baseline="-20833" dirty="0">
                <a:latin typeface="Calibri"/>
                <a:cs typeface="Calibri"/>
              </a:rPr>
              <a:t>c</a:t>
            </a:r>
            <a:r>
              <a:rPr sz="1800" spc="209" baseline="-20833" dirty="0">
                <a:latin typeface="Calibri"/>
                <a:cs typeface="Calibri"/>
              </a:rPr>
              <a:t> </a:t>
            </a:r>
            <a:r>
              <a:rPr sz="1800" spc="-7" baseline="-20833" dirty="0">
                <a:latin typeface="Calibri"/>
                <a:cs typeface="Calibri"/>
              </a:rPr>
              <a:t>máx</a:t>
            </a:r>
            <a:r>
              <a:rPr sz="1800" spc="7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Symbol"/>
                <a:cs typeface="Symbol"/>
              </a:rPr>
              <a:t>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1.5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*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33.47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Symbol"/>
                <a:cs typeface="Symbol"/>
              </a:rPr>
              <a:t>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50.2</a:t>
            </a:r>
            <a:endParaRPr sz="1800">
              <a:latin typeface="Calibri"/>
              <a:cs typeface="Calibri"/>
            </a:endParaRPr>
          </a:p>
          <a:p>
            <a:pPr marL="50800">
              <a:lnSpc>
                <a:spcPts val="2150"/>
              </a:lnSpc>
            </a:pPr>
            <a:r>
              <a:rPr sz="1800" dirty="0">
                <a:latin typeface="Calibri"/>
                <a:cs typeface="Calibri"/>
              </a:rPr>
              <a:t>I</a:t>
            </a:r>
            <a:r>
              <a:rPr sz="1800" baseline="-20833" dirty="0">
                <a:latin typeface="Calibri"/>
                <a:cs typeface="Calibri"/>
              </a:rPr>
              <a:t>ar</a:t>
            </a:r>
            <a:r>
              <a:rPr sz="1800" spc="-22" baseline="-20833" dirty="0">
                <a:latin typeface="Calibri"/>
                <a:cs typeface="Calibri"/>
              </a:rPr>
              <a:t> </a:t>
            </a:r>
            <a:r>
              <a:rPr sz="1800" baseline="-20833" dirty="0">
                <a:latin typeface="Calibri"/>
                <a:cs typeface="Calibri"/>
              </a:rPr>
              <a:t>1</a:t>
            </a:r>
            <a:r>
              <a:rPr sz="1800" spc="187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baseline="-20833" dirty="0">
                <a:latin typeface="Calibri"/>
                <a:cs typeface="Calibri"/>
              </a:rPr>
              <a:t>ap</a:t>
            </a:r>
            <a:r>
              <a:rPr sz="1800" spc="-15" baseline="-20833" dirty="0">
                <a:latin typeface="Calibri"/>
                <a:cs typeface="Calibri"/>
              </a:rPr>
              <a:t> </a:t>
            </a:r>
            <a:r>
              <a:rPr sz="1800" baseline="-20833" dirty="0">
                <a:latin typeface="Calibri"/>
                <a:cs typeface="Calibri"/>
              </a:rPr>
              <a:t>1</a:t>
            </a:r>
            <a:r>
              <a:rPr sz="1800" spc="195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/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15" baseline="-20833" dirty="0">
                <a:latin typeface="Calibri"/>
                <a:cs typeface="Calibri"/>
              </a:rPr>
              <a:t>TC</a:t>
            </a:r>
            <a:r>
              <a:rPr sz="1800" spc="202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40.2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/ 10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 5.02</a:t>
            </a:r>
            <a:endParaRPr sz="1800">
              <a:latin typeface="Calibri"/>
              <a:cs typeface="Calibri"/>
            </a:endParaRPr>
          </a:p>
          <a:p>
            <a:pPr marL="50800" marR="431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escoge</a:t>
            </a:r>
            <a:r>
              <a:rPr sz="1800" dirty="0">
                <a:latin typeface="Calibri"/>
                <a:cs typeface="Calibri"/>
              </a:rPr>
              <a:t> un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Tipo</a:t>
            </a:r>
            <a:r>
              <a:rPr sz="1800" b="1" i="1" dirty="0">
                <a:latin typeface="Calibri"/>
                <a:cs typeface="Calibri"/>
              </a:rPr>
              <a:t> 1 </a:t>
            </a:r>
            <a:r>
              <a:rPr sz="1800" b="1" i="1" spc="-5" dirty="0">
                <a:latin typeface="Calibri"/>
                <a:cs typeface="Calibri"/>
              </a:rPr>
              <a:t>en</a:t>
            </a:r>
            <a:r>
              <a:rPr sz="1800" b="1" i="1" spc="10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el </a:t>
            </a:r>
            <a:r>
              <a:rPr sz="1800" b="1" i="1" spc="-50" dirty="0">
                <a:latin typeface="Calibri"/>
                <a:cs typeface="Calibri"/>
              </a:rPr>
              <a:t>Tap</a:t>
            </a:r>
            <a:r>
              <a:rPr sz="1800" b="1" i="1" spc="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de 5</a:t>
            </a:r>
            <a:r>
              <a:rPr sz="1800" b="1" i="1" spc="10" dirty="0">
                <a:latin typeface="Calibri"/>
                <a:cs typeface="Calibri"/>
              </a:rPr>
              <a:t> A,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curva</a:t>
            </a:r>
            <a:r>
              <a:rPr sz="1800" b="1" i="1" spc="2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½ </a:t>
            </a:r>
            <a:r>
              <a:rPr sz="1800" spc="-5" dirty="0">
                <a:latin typeface="Calibri"/>
                <a:cs typeface="Calibri"/>
              </a:rPr>
              <a:t>(Se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trabaja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 </a:t>
            </a:r>
            <a:r>
              <a:rPr sz="1800" spc="-5" dirty="0">
                <a:latin typeface="Calibri"/>
                <a:cs typeface="Calibri"/>
              </a:rPr>
              <a:t>juego de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curvasde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Tiempo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Inverso)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</a:pP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Protección</a:t>
            </a:r>
            <a:r>
              <a:rPr sz="18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2.</a:t>
            </a:r>
            <a:endParaRPr sz="18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I</a:t>
            </a:r>
            <a:r>
              <a:rPr sz="1800" baseline="-20833" dirty="0">
                <a:latin typeface="Calibri"/>
                <a:cs typeface="Calibri"/>
              </a:rPr>
              <a:t>c</a:t>
            </a:r>
            <a:r>
              <a:rPr sz="1800" spc="195" baseline="-20833" dirty="0">
                <a:latin typeface="Calibri"/>
                <a:cs typeface="Calibri"/>
              </a:rPr>
              <a:t> </a:t>
            </a:r>
            <a:r>
              <a:rPr sz="1800" spc="-7" baseline="-20833" dirty="0">
                <a:latin typeface="Calibri"/>
                <a:cs typeface="Calibri"/>
              </a:rPr>
              <a:t>máx</a:t>
            </a:r>
            <a:r>
              <a:rPr sz="1800" spc="202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1000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/ </a:t>
            </a:r>
            <a:r>
              <a:rPr sz="1800" spc="-5" dirty="0">
                <a:latin typeface="Calibri"/>
                <a:cs typeface="Calibri"/>
              </a:rPr>
              <a:t>(√3</a:t>
            </a:r>
            <a:r>
              <a:rPr sz="1800" dirty="0">
                <a:latin typeface="Calibri"/>
                <a:cs typeface="Calibri"/>
              </a:rPr>
              <a:t> *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34,5) =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16,74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Por</a:t>
            </a:r>
            <a:r>
              <a:rPr sz="1800" spc="-5" dirty="0">
                <a:latin typeface="Calibri"/>
                <a:cs typeface="Calibri"/>
              </a:rPr>
              <a:t> lo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tanto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escoge </a:t>
            </a:r>
            <a:r>
              <a:rPr sz="1800" dirty="0">
                <a:latin typeface="Calibri"/>
                <a:cs typeface="Calibri"/>
              </a:rPr>
              <a:t>un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b="1" i="1" spc="-15" dirty="0">
                <a:latin typeface="Calibri"/>
                <a:cs typeface="Calibri"/>
              </a:rPr>
              <a:t>TC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de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50/5</a:t>
            </a:r>
            <a:endParaRPr sz="1800">
              <a:latin typeface="Calibri"/>
              <a:cs typeface="Calibri"/>
            </a:endParaRPr>
          </a:p>
          <a:p>
            <a:pPr marL="50800">
              <a:lnSpc>
                <a:spcPts val="2150"/>
              </a:lnSpc>
              <a:spcBef>
                <a:spcPts val="25"/>
              </a:spcBef>
            </a:pPr>
            <a:r>
              <a:rPr sz="1800" dirty="0">
                <a:latin typeface="Calibri"/>
                <a:cs typeface="Calibri"/>
              </a:rPr>
              <a:t>I</a:t>
            </a:r>
            <a:r>
              <a:rPr sz="1800" baseline="-20833" dirty="0">
                <a:latin typeface="Calibri"/>
                <a:cs typeface="Calibri"/>
              </a:rPr>
              <a:t>ap</a:t>
            </a:r>
            <a:r>
              <a:rPr sz="1800" spc="-30" baseline="-20833" dirty="0">
                <a:latin typeface="Calibri"/>
                <a:cs typeface="Calibri"/>
              </a:rPr>
              <a:t> </a:t>
            </a:r>
            <a:r>
              <a:rPr sz="1800" baseline="-20833" dirty="0">
                <a:latin typeface="Calibri"/>
                <a:cs typeface="Calibri"/>
              </a:rPr>
              <a:t>2</a:t>
            </a:r>
            <a:r>
              <a:rPr sz="1800" spc="209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Symbol"/>
                <a:cs typeface="Symbol"/>
              </a:rPr>
              <a:t>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k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baseline="-20833" dirty="0">
                <a:latin typeface="Calibri"/>
                <a:cs typeface="Calibri"/>
              </a:rPr>
              <a:t>c</a:t>
            </a:r>
            <a:r>
              <a:rPr sz="1800" spc="209" baseline="-20833" dirty="0">
                <a:latin typeface="Calibri"/>
                <a:cs typeface="Calibri"/>
              </a:rPr>
              <a:t> </a:t>
            </a:r>
            <a:r>
              <a:rPr sz="1800" spc="-7" baseline="-20833" dirty="0">
                <a:latin typeface="Calibri"/>
                <a:cs typeface="Calibri"/>
              </a:rPr>
              <a:t>máx</a:t>
            </a:r>
            <a:r>
              <a:rPr sz="1800" spc="7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Symbol"/>
                <a:cs typeface="Symbol"/>
              </a:rPr>
              <a:t>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1.5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*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16.74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Symbol"/>
                <a:cs typeface="Symbol"/>
              </a:rPr>
              <a:t>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25.11</a:t>
            </a:r>
            <a:endParaRPr sz="1800">
              <a:latin typeface="Calibri"/>
              <a:cs typeface="Calibri"/>
            </a:endParaRPr>
          </a:p>
          <a:p>
            <a:pPr marL="50800">
              <a:lnSpc>
                <a:spcPts val="2150"/>
              </a:lnSpc>
            </a:pPr>
            <a:r>
              <a:rPr sz="1800" dirty="0">
                <a:latin typeface="Calibri"/>
                <a:cs typeface="Calibri"/>
              </a:rPr>
              <a:t>I</a:t>
            </a:r>
            <a:r>
              <a:rPr sz="1800" baseline="-20833" dirty="0">
                <a:latin typeface="Calibri"/>
                <a:cs typeface="Calibri"/>
              </a:rPr>
              <a:t>ar</a:t>
            </a:r>
            <a:r>
              <a:rPr sz="1800" spc="-22" baseline="-20833" dirty="0">
                <a:latin typeface="Calibri"/>
                <a:cs typeface="Calibri"/>
              </a:rPr>
              <a:t> </a:t>
            </a:r>
            <a:r>
              <a:rPr sz="1800" baseline="-20833" dirty="0">
                <a:latin typeface="Calibri"/>
                <a:cs typeface="Calibri"/>
              </a:rPr>
              <a:t>2</a:t>
            </a:r>
            <a:r>
              <a:rPr sz="1800" spc="195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baseline="-20833" dirty="0">
                <a:latin typeface="Calibri"/>
                <a:cs typeface="Calibri"/>
              </a:rPr>
              <a:t>ap</a:t>
            </a:r>
            <a:r>
              <a:rPr sz="1800" spc="-15" baseline="-20833" dirty="0">
                <a:latin typeface="Calibri"/>
                <a:cs typeface="Calibri"/>
              </a:rPr>
              <a:t> </a:t>
            </a:r>
            <a:r>
              <a:rPr sz="1800" baseline="-20833" dirty="0">
                <a:latin typeface="Calibri"/>
                <a:cs typeface="Calibri"/>
              </a:rPr>
              <a:t>2</a:t>
            </a:r>
            <a:r>
              <a:rPr sz="1800" spc="195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/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15" baseline="-20833" dirty="0">
                <a:latin typeface="Calibri"/>
                <a:cs typeface="Calibri"/>
              </a:rPr>
              <a:t>TC</a:t>
            </a:r>
            <a:r>
              <a:rPr sz="1800" spc="202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25.11/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 =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2.51</a:t>
            </a:r>
            <a:endParaRPr sz="18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Se escoge </a:t>
            </a:r>
            <a:r>
              <a:rPr sz="1800" dirty="0">
                <a:latin typeface="Calibri"/>
                <a:cs typeface="Calibri"/>
              </a:rPr>
              <a:t>un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Tipo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2</a:t>
            </a:r>
            <a:r>
              <a:rPr sz="1800" b="1" i="1" spc="-5" dirty="0">
                <a:latin typeface="Calibri"/>
                <a:cs typeface="Calibri"/>
              </a:rPr>
              <a:t> en</a:t>
            </a:r>
            <a:r>
              <a:rPr sz="1800" b="1" i="1" spc="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el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spc="-50" dirty="0">
                <a:latin typeface="Calibri"/>
                <a:cs typeface="Calibri"/>
              </a:rPr>
              <a:t>Tap</a:t>
            </a:r>
            <a:r>
              <a:rPr sz="1800" b="1" i="1" dirty="0">
                <a:latin typeface="Calibri"/>
                <a:cs typeface="Calibri"/>
              </a:rPr>
              <a:t> de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2.5 </a:t>
            </a:r>
            <a:r>
              <a:rPr sz="1800" b="1" i="1" spc="10" dirty="0">
                <a:latin typeface="Calibri"/>
                <a:cs typeface="Calibri"/>
              </a:rPr>
              <a:t>A,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curva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½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9765" y="235711"/>
            <a:ext cx="4262755" cy="77089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ts val="2990"/>
              </a:lnSpc>
              <a:spcBef>
                <a:spcPts val="85"/>
              </a:spcBef>
            </a:pPr>
            <a:r>
              <a:rPr sz="2400" spc="-5" dirty="0"/>
              <a:t>Sobreintensidad.</a:t>
            </a:r>
            <a:r>
              <a:rPr sz="2400" spc="-125" dirty="0"/>
              <a:t> </a:t>
            </a:r>
            <a:r>
              <a:rPr sz="2400" spc="-5" dirty="0"/>
              <a:t>Ejemplo </a:t>
            </a:r>
            <a:r>
              <a:rPr sz="2400" spc="-785" dirty="0"/>
              <a:t> </a:t>
            </a:r>
            <a:r>
              <a:rPr sz="2400" spc="-5" dirty="0"/>
              <a:t>Tiempo</a:t>
            </a:r>
            <a:r>
              <a:rPr sz="2400" spc="-35" dirty="0"/>
              <a:t> </a:t>
            </a:r>
            <a:r>
              <a:rPr sz="2400" spc="-5" dirty="0"/>
              <a:t>Inverso</a:t>
            </a:r>
            <a:endParaRPr sz="24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0559" y="1370838"/>
            <a:ext cx="358521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Protección</a:t>
            </a:r>
            <a:r>
              <a:rPr sz="18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3.</a:t>
            </a:r>
            <a:endParaRPr sz="18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I</a:t>
            </a:r>
            <a:r>
              <a:rPr sz="1800" baseline="-20833" dirty="0">
                <a:latin typeface="Calibri"/>
                <a:cs typeface="Calibri"/>
              </a:rPr>
              <a:t>c</a:t>
            </a:r>
            <a:r>
              <a:rPr sz="1800" spc="195" baseline="-20833" dirty="0">
                <a:latin typeface="Calibri"/>
                <a:cs typeface="Calibri"/>
              </a:rPr>
              <a:t> </a:t>
            </a:r>
            <a:r>
              <a:rPr sz="1800" spc="-7" baseline="-20833" dirty="0">
                <a:latin typeface="Calibri"/>
                <a:cs typeface="Calibri"/>
              </a:rPr>
              <a:t>máx</a:t>
            </a:r>
            <a:r>
              <a:rPr sz="1800" spc="202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5000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/ </a:t>
            </a:r>
            <a:r>
              <a:rPr sz="1800" spc="-5" dirty="0">
                <a:latin typeface="Calibri"/>
                <a:cs typeface="Calibri"/>
              </a:rPr>
              <a:t>(√3</a:t>
            </a:r>
            <a:r>
              <a:rPr sz="1800" dirty="0">
                <a:latin typeface="Calibri"/>
                <a:cs typeface="Calibri"/>
              </a:rPr>
              <a:t> *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34,5) =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83.7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Por</a:t>
            </a:r>
            <a:r>
              <a:rPr sz="1800" spc="-5" dirty="0">
                <a:latin typeface="Calibri"/>
                <a:cs typeface="Calibri"/>
              </a:rPr>
              <a:t> lo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tanto </a:t>
            </a: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escoge </a:t>
            </a:r>
            <a:r>
              <a:rPr sz="1800" dirty="0">
                <a:latin typeface="Calibri"/>
                <a:cs typeface="Calibri"/>
              </a:rPr>
              <a:t>un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b="1" i="1" spc="-15" dirty="0">
                <a:latin typeface="Calibri"/>
                <a:cs typeface="Calibri"/>
              </a:rPr>
              <a:t>TC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de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100/5</a:t>
            </a:r>
            <a:endParaRPr sz="1800">
              <a:latin typeface="Calibri"/>
              <a:cs typeface="Calibri"/>
            </a:endParaRPr>
          </a:p>
          <a:p>
            <a:pPr marL="38100">
              <a:lnSpc>
                <a:spcPts val="2150"/>
              </a:lnSpc>
              <a:spcBef>
                <a:spcPts val="25"/>
              </a:spcBef>
            </a:pPr>
            <a:r>
              <a:rPr sz="1800" dirty="0">
                <a:latin typeface="Calibri"/>
                <a:cs typeface="Calibri"/>
              </a:rPr>
              <a:t>I</a:t>
            </a:r>
            <a:r>
              <a:rPr sz="1800" baseline="-20833" dirty="0">
                <a:latin typeface="Calibri"/>
                <a:cs typeface="Calibri"/>
              </a:rPr>
              <a:t>ap</a:t>
            </a:r>
            <a:r>
              <a:rPr sz="1800" spc="-30" baseline="-20833" dirty="0">
                <a:latin typeface="Calibri"/>
                <a:cs typeface="Calibri"/>
              </a:rPr>
              <a:t> </a:t>
            </a:r>
            <a:r>
              <a:rPr sz="1800" baseline="-20833" dirty="0">
                <a:latin typeface="Calibri"/>
                <a:cs typeface="Calibri"/>
              </a:rPr>
              <a:t>3</a:t>
            </a:r>
            <a:r>
              <a:rPr sz="1800" spc="209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Symbol"/>
                <a:cs typeface="Symbol"/>
              </a:rPr>
              <a:t>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k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baseline="-20833" dirty="0">
                <a:latin typeface="Calibri"/>
                <a:cs typeface="Calibri"/>
              </a:rPr>
              <a:t>c</a:t>
            </a:r>
            <a:r>
              <a:rPr sz="1800" spc="209" baseline="-20833" dirty="0">
                <a:latin typeface="Calibri"/>
                <a:cs typeface="Calibri"/>
              </a:rPr>
              <a:t> </a:t>
            </a:r>
            <a:r>
              <a:rPr sz="1800" spc="-7" baseline="-20833" dirty="0">
                <a:latin typeface="Calibri"/>
                <a:cs typeface="Calibri"/>
              </a:rPr>
              <a:t>máx</a:t>
            </a:r>
            <a:r>
              <a:rPr sz="1800" spc="7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Symbol"/>
                <a:cs typeface="Symbol"/>
              </a:rPr>
              <a:t>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1.5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*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83.7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Symbol"/>
                <a:cs typeface="Symbol"/>
              </a:rPr>
              <a:t>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125.5</a:t>
            </a:r>
            <a:endParaRPr sz="1800">
              <a:latin typeface="Calibri"/>
              <a:cs typeface="Calibri"/>
            </a:endParaRPr>
          </a:p>
          <a:p>
            <a:pPr marL="38100">
              <a:lnSpc>
                <a:spcPts val="2150"/>
              </a:lnSpc>
            </a:pPr>
            <a:r>
              <a:rPr sz="1800" dirty="0">
                <a:latin typeface="Calibri"/>
                <a:cs typeface="Calibri"/>
              </a:rPr>
              <a:t>I</a:t>
            </a:r>
            <a:r>
              <a:rPr sz="1800" baseline="-20833" dirty="0">
                <a:latin typeface="Calibri"/>
                <a:cs typeface="Calibri"/>
              </a:rPr>
              <a:t>ar</a:t>
            </a:r>
            <a:r>
              <a:rPr sz="1800" spc="-22" baseline="-20833" dirty="0">
                <a:latin typeface="Calibri"/>
                <a:cs typeface="Calibri"/>
              </a:rPr>
              <a:t> </a:t>
            </a:r>
            <a:r>
              <a:rPr sz="1800" baseline="-20833" dirty="0">
                <a:latin typeface="Calibri"/>
                <a:cs typeface="Calibri"/>
              </a:rPr>
              <a:t>3</a:t>
            </a:r>
            <a:r>
              <a:rPr sz="1800" spc="195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baseline="-20833" dirty="0">
                <a:latin typeface="Calibri"/>
                <a:cs typeface="Calibri"/>
              </a:rPr>
              <a:t>ap</a:t>
            </a:r>
            <a:r>
              <a:rPr sz="1800" spc="-15" baseline="-20833" dirty="0">
                <a:latin typeface="Calibri"/>
                <a:cs typeface="Calibri"/>
              </a:rPr>
              <a:t> </a:t>
            </a:r>
            <a:r>
              <a:rPr sz="1800" baseline="-20833" dirty="0">
                <a:latin typeface="Calibri"/>
                <a:cs typeface="Calibri"/>
              </a:rPr>
              <a:t>3</a:t>
            </a:r>
            <a:r>
              <a:rPr sz="1800" spc="202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/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15" baseline="-20833" dirty="0">
                <a:latin typeface="Calibri"/>
                <a:cs typeface="Calibri"/>
              </a:rPr>
              <a:t>TC</a:t>
            </a:r>
            <a:r>
              <a:rPr sz="1800" spc="202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125.5/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 =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6.27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escoge </a:t>
            </a:r>
            <a:r>
              <a:rPr sz="1800" dirty="0">
                <a:latin typeface="Calibri"/>
                <a:cs typeface="Calibri"/>
              </a:rPr>
              <a:t>un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Tipo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1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en</a:t>
            </a:r>
            <a:r>
              <a:rPr sz="1800" b="1" i="1" spc="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el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spc="-50" dirty="0">
                <a:latin typeface="Calibri"/>
                <a:cs typeface="Calibri"/>
              </a:rPr>
              <a:t>Tap</a:t>
            </a:r>
            <a:r>
              <a:rPr sz="1800" b="1" i="1" dirty="0">
                <a:latin typeface="Calibri"/>
                <a:cs typeface="Calibri"/>
              </a:rPr>
              <a:t> de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6 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9765" y="235711"/>
            <a:ext cx="4262755" cy="77089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ts val="2990"/>
              </a:lnSpc>
              <a:spcBef>
                <a:spcPts val="85"/>
              </a:spcBef>
            </a:pPr>
            <a:r>
              <a:rPr sz="2400" spc="-5" dirty="0"/>
              <a:t>Sobreintensidad.</a:t>
            </a:r>
            <a:r>
              <a:rPr sz="2400" spc="-125" dirty="0"/>
              <a:t> </a:t>
            </a:r>
            <a:r>
              <a:rPr sz="2400" spc="-5" dirty="0"/>
              <a:t>Ejemplo </a:t>
            </a:r>
            <a:r>
              <a:rPr sz="2400" spc="-785" dirty="0"/>
              <a:t> </a:t>
            </a:r>
            <a:r>
              <a:rPr sz="2400" spc="-5" dirty="0"/>
              <a:t>Tiempo</a:t>
            </a:r>
            <a:r>
              <a:rPr sz="2400" spc="-35" dirty="0"/>
              <a:t> </a:t>
            </a:r>
            <a:r>
              <a:rPr sz="2400" spc="-5" dirty="0"/>
              <a:t>Inverso</a:t>
            </a:r>
            <a:endParaRPr sz="24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6392" y="2990214"/>
            <a:ext cx="51549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PUESTA</a:t>
            </a:r>
            <a:r>
              <a:rPr spc="-35" dirty="0"/>
              <a:t> </a:t>
            </a:r>
            <a:r>
              <a:rPr spc="-5" dirty="0"/>
              <a:t>A</a:t>
            </a:r>
            <a:r>
              <a:rPr spc="-45" dirty="0"/>
              <a:t> </a:t>
            </a:r>
            <a:r>
              <a:rPr spc="-10" dirty="0"/>
              <a:t>TIERRA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2800" y="1095375"/>
            <a:ext cx="7391400" cy="528637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57022" y="351535"/>
            <a:ext cx="2426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Generalidades</a:t>
            </a:r>
            <a:endParaRPr sz="24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2312" y="1076325"/>
            <a:ext cx="7381875" cy="508635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74091" y="313690"/>
            <a:ext cx="4484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Principales</a:t>
            </a:r>
            <a:r>
              <a:rPr sz="2400" spc="-70" dirty="0"/>
              <a:t> </a:t>
            </a:r>
            <a:r>
              <a:rPr sz="2400" spc="-5" dirty="0"/>
              <a:t>razones</a:t>
            </a:r>
            <a:r>
              <a:rPr sz="2400" spc="-55" dirty="0"/>
              <a:t> </a:t>
            </a:r>
            <a:r>
              <a:rPr sz="2400" dirty="0"/>
              <a:t>de</a:t>
            </a:r>
            <a:r>
              <a:rPr sz="2400" spc="-40" dirty="0"/>
              <a:t> </a:t>
            </a:r>
            <a:r>
              <a:rPr sz="2400" dirty="0"/>
              <a:t>uso</a:t>
            </a:r>
            <a:endParaRPr sz="24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8975" y="971550"/>
            <a:ext cx="7467600" cy="54102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57022" y="351535"/>
            <a:ext cx="39928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Típos</a:t>
            </a:r>
            <a:r>
              <a:rPr sz="2400" spc="-45" dirty="0"/>
              <a:t> </a:t>
            </a:r>
            <a:r>
              <a:rPr sz="2400" dirty="0"/>
              <a:t>de</a:t>
            </a:r>
            <a:r>
              <a:rPr sz="2400" spc="-40" dirty="0"/>
              <a:t> </a:t>
            </a:r>
            <a:r>
              <a:rPr sz="2400" spc="-5" dirty="0"/>
              <a:t>puesta</a:t>
            </a:r>
            <a:r>
              <a:rPr sz="2400" spc="-45" dirty="0"/>
              <a:t> </a:t>
            </a:r>
            <a:r>
              <a:rPr sz="2400" dirty="0"/>
              <a:t>a</a:t>
            </a:r>
            <a:r>
              <a:rPr sz="2400" spc="-40" dirty="0"/>
              <a:t> </a:t>
            </a:r>
            <a:r>
              <a:rPr sz="2400" dirty="0"/>
              <a:t>tierra</a:t>
            </a:r>
            <a:endParaRPr sz="24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8462" y="742950"/>
            <a:ext cx="8334375" cy="56007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98170" y="189687"/>
            <a:ext cx="43643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Sistema</a:t>
            </a:r>
            <a:r>
              <a:rPr sz="2400" spc="-55" dirty="0"/>
              <a:t> </a:t>
            </a:r>
            <a:r>
              <a:rPr sz="2400" dirty="0"/>
              <a:t>de</a:t>
            </a:r>
            <a:r>
              <a:rPr sz="2400" spc="-30" dirty="0"/>
              <a:t> </a:t>
            </a:r>
            <a:r>
              <a:rPr sz="2400" spc="-5" dirty="0"/>
              <a:t>neutro</a:t>
            </a:r>
            <a:r>
              <a:rPr sz="2400" spc="-55" dirty="0"/>
              <a:t> </a:t>
            </a:r>
            <a:r>
              <a:rPr sz="2400" spc="-5" dirty="0"/>
              <a:t>aislado</a:t>
            </a:r>
            <a:endParaRPr sz="24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8012" y="966787"/>
            <a:ext cx="7686675" cy="451485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8170" y="189687"/>
            <a:ext cx="41116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Sistema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35" dirty="0"/>
              <a:t> </a:t>
            </a:r>
            <a:r>
              <a:rPr sz="2400" spc="-5" dirty="0"/>
              <a:t>neutro</a:t>
            </a:r>
            <a:r>
              <a:rPr sz="2400" spc="-60" dirty="0"/>
              <a:t> </a:t>
            </a:r>
            <a:r>
              <a:rPr sz="2400" dirty="0"/>
              <a:t>rigido</a:t>
            </a:r>
            <a:endParaRPr sz="24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875" y="1295400"/>
            <a:ext cx="7658100" cy="49149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74091" y="313690"/>
            <a:ext cx="62547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Sistema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dirty="0"/>
              <a:t>neutro</a:t>
            </a:r>
            <a:r>
              <a:rPr sz="2400" spc="-55" dirty="0"/>
              <a:t> </a:t>
            </a:r>
            <a:r>
              <a:rPr sz="2400" spc="-5" dirty="0"/>
              <a:t>puesto</a:t>
            </a:r>
            <a:r>
              <a:rPr sz="2400" spc="-30" dirty="0"/>
              <a:t> </a:t>
            </a:r>
            <a:r>
              <a:rPr sz="2400" dirty="0"/>
              <a:t>a</a:t>
            </a:r>
            <a:r>
              <a:rPr sz="2400" spc="-30" dirty="0"/>
              <a:t> </a:t>
            </a:r>
            <a:r>
              <a:rPr sz="2400" dirty="0"/>
              <a:t>tierra</a:t>
            </a:r>
            <a:r>
              <a:rPr sz="2400" spc="-50" dirty="0"/>
              <a:t> </a:t>
            </a:r>
            <a:r>
              <a:rPr sz="2400" dirty="0"/>
              <a:t>por </a:t>
            </a:r>
            <a:r>
              <a:rPr sz="2400" spc="-785" dirty="0"/>
              <a:t> </a:t>
            </a:r>
            <a:r>
              <a:rPr sz="2400" spc="-5" dirty="0"/>
              <a:t>resistencia</a:t>
            </a:r>
            <a:endParaRPr sz="24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387" y="1414462"/>
            <a:ext cx="7391400" cy="306705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74091" y="313690"/>
            <a:ext cx="62547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Sistema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dirty="0"/>
              <a:t>neutro</a:t>
            </a:r>
            <a:r>
              <a:rPr sz="2400" spc="-55" dirty="0"/>
              <a:t> </a:t>
            </a:r>
            <a:r>
              <a:rPr sz="2400" spc="-5" dirty="0"/>
              <a:t>puesto</a:t>
            </a:r>
            <a:r>
              <a:rPr sz="2400" spc="-30" dirty="0"/>
              <a:t> </a:t>
            </a:r>
            <a:r>
              <a:rPr sz="2400" dirty="0"/>
              <a:t>a</a:t>
            </a:r>
            <a:r>
              <a:rPr sz="2400" spc="-30" dirty="0"/>
              <a:t> </a:t>
            </a:r>
            <a:r>
              <a:rPr sz="2400" dirty="0"/>
              <a:t>tierra</a:t>
            </a:r>
            <a:r>
              <a:rPr sz="2400" spc="-50" dirty="0"/>
              <a:t> </a:t>
            </a:r>
            <a:r>
              <a:rPr sz="2400" dirty="0"/>
              <a:t>por </a:t>
            </a:r>
            <a:r>
              <a:rPr sz="2400" spc="-785" dirty="0"/>
              <a:t> </a:t>
            </a:r>
            <a:r>
              <a:rPr sz="2400" spc="-5" dirty="0"/>
              <a:t>resistencia</a:t>
            </a:r>
            <a:r>
              <a:rPr sz="2400" spc="-40" dirty="0"/>
              <a:t> </a:t>
            </a:r>
            <a:r>
              <a:rPr sz="2400" spc="-5" dirty="0"/>
              <a:t>(II)</a:t>
            </a:r>
            <a:endParaRPr sz="24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0400" y="1466850"/>
            <a:ext cx="7734300" cy="437197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7891" y="265887"/>
            <a:ext cx="624840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Sistema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20" dirty="0"/>
              <a:t> </a:t>
            </a:r>
            <a:r>
              <a:rPr sz="2400" spc="-5" dirty="0"/>
              <a:t>neutro</a:t>
            </a:r>
            <a:r>
              <a:rPr sz="2400" spc="-50" dirty="0"/>
              <a:t> </a:t>
            </a:r>
            <a:r>
              <a:rPr sz="2400" spc="-5" dirty="0"/>
              <a:t>puesto</a:t>
            </a:r>
            <a:r>
              <a:rPr sz="2400" spc="-30" dirty="0"/>
              <a:t> </a:t>
            </a:r>
            <a:r>
              <a:rPr sz="2400" dirty="0"/>
              <a:t>a</a:t>
            </a:r>
            <a:r>
              <a:rPr sz="2400" spc="-15" dirty="0"/>
              <a:t> </a:t>
            </a:r>
            <a:r>
              <a:rPr sz="2400" spc="-5" dirty="0"/>
              <a:t>tierra</a:t>
            </a:r>
            <a:r>
              <a:rPr sz="2400" spc="-45" dirty="0"/>
              <a:t> </a:t>
            </a:r>
            <a:r>
              <a:rPr sz="2400" spc="-5" dirty="0"/>
              <a:t>por</a:t>
            </a:r>
            <a:endParaRPr sz="2400"/>
          </a:p>
          <a:p>
            <a:pPr marL="12700">
              <a:lnSpc>
                <a:spcPct val="100000"/>
              </a:lnSpc>
            </a:pPr>
            <a:r>
              <a:rPr sz="2400" spc="-5" dirty="0"/>
              <a:t>reactancia</a:t>
            </a:r>
            <a:endParaRPr sz="24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1085850"/>
            <a:ext cx="7543800" cy="496252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7891" y="265887"/>
            <a:ext cx="73818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Sistema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20" dirty="0"/>
              <a:t> </a:t>
            </a:r>
            <a:r>
              <a:rPr sz="2400" spc="-5" dirty="0"/>
              <a:t>neutro</a:t>
            </a:r>
            <a:r>
              <a:rPr sz="2400" spc="-45" dirty="0"/>
              <a:t> </a:t>
            </a:r>
            <a:r>
              <a:rPr sz="2400" spc="-5" dirty="0"/>
              <a:t>puesto</a:t>
            </a:r>
            <a:r>
              <a:rPr sz="2400" spc="-25" dirty="0"/>
              <a:t> </a:t>
            </a:r>
            <a:r>
              <a:rPr sz="2400" dirty="0"/>
              <a:t>a</a:t>
            </a:r>
            <a:r>
              <a:rPr sz="2400" spc="-15" dirty="0"/>
              <a:t> </a:t>
            </a:r>
            <a:r>
              <a:rPr sz="2400" spc="-5" dirty="0"/>
              <a:t>tierra</a:t>
            </a:r>
            <a:r>
              <a:rPr sz="2400" spc="-40" dirty="0"/>
              <a:t> </a:t>
            </a:r>
            <a:r>
              <a:rPr sz="2400" spc="-5" dirty="0"/>
              <a:t>resonante</a:t>
            </a:r>
            <a:endParaRPr sz="24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612898" y="2023181"/>
            <a:ext cx="3927475" cy="22085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85090">
              <a:lnSpc>
                <a:spcPct val="124800"/>
              </a:lnSpc>
              <a:spcBef>
                <a:spcPts val="105"/>
              </a:spcBef>
            </a:pPr>
            <a:r>
              <a:rPr spc="-15" dirty="0"/>
              <a:t>PROTECCIÓN </a:t>
            </a:r>
            <a:r>
              <a:rPr spc="-1320" dirty="0"/>
              <a:t> </a:t>
            </a:r>
            <a:r>
              <a:rPr spc="-20" dirty="0"/>
              <a:t>D</a:t>
            </a:r>
            <a:r>
              <a:rPr spc="-10" dirty="0"/>
              <a:t>I</a:t>
            </a:r>
            <a:r>
              <a:rPr spc="-30" dirty="0"/>
              <a:t>R</a:t>
            </a:r>
            <a:r>
              <a:rPr spc="-25" dirty="0"/>
              <a:t>E</a:t>
            </a:r>
            <a:r>
              <a:rPr spc="-20" dirty="0"/>
              <a:t>CC</a:t>
            </a:r>
            <a:r>
              <a:rPr spc="-10" dirty="0"/>
              <a:t>IO</a:t>
            </a:r>
            <a:r>
              <a:rPr spc="-60" dirty="0"/>
              <a:t>N</a:t>
            </a:r>
            <a:r>
              <a:rPr spc="-20" dirty="0"/>
              <a:t>A</a:t>
            </a:r>
            <a:r>
              <a:rPr spc="-5" dirty="0"/>
              <a:t>L</a:t>
            </a:r>
          </a:p>
          <a:p>
            <a:pPr marL="760730" algn="ctr">
              <a:lnSpc>
                <a:spcPct val="100000"/>
              </a:lnSpc>
              <a:spcBef>
                <a:spcPts val="400"/>
              </a:spcBef>
            </a:pPr>
            <a:r>
              <a:rPr spc="-5" dirty="0"/>
              <a:t>(67</a:t>
            </a:r>
            <a:r>
              <a:rPr spc="-50" dirty="0"/>
              <a:t> </a:t>
            </a:r>
            <a:r>
              <a:rPr spc="-5" dirty="0"/>
              <a:t>/</a:t>
            </a:r>
            <a:r>
              <a:rPr spc="-70" dirty="0"/>
              <a:t> </a:t>
            </a:r>
            <a:r>
              <a:rPr spc="-20" dirty="0"/>
              <a:t>67N)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052" y="335660"/>
            <a:ext cx="2140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Introducción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91134" y="1321053"/>
            <a:ext cx="8115300" cy="23729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97180" marR="264795" indent="-285115">
              <a:lnSpc>
                <a:spcPct val="101099"/>
              </a:lnSpc>
              <a:spcBef>
                <a:spcPts val="75"/>
              </a:spcBef>
              <a:buChar char="•"/>
              <a:tabLst>
                <a:tab pos="297180" algn="l"/>
                <a:tab pos="297815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Su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funcionamiento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idéntico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unidades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sobreintensidad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la 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excepción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que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su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operación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supervisada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por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unidad</a:t>
            </a:r>
            <a:r>
              <a:rPr sz="1800" spc="1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direccional.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94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Responden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fallas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dirección</a:t>
            </a:r>
            <a:endParaRPr sz="1800">
              <a:latin typeface="Microsoft Sans Serif"/>
              <a:cs typeface="Microsoft Sans Serif"/>
            </a:endParaRPr>
          </a:p>
          <a:p>
            <a:pPr marL="299085" marR="5080" indent="-287020">
              <a:lnSpc>
                <a:spcPct val="100000"/>
              </a:lnSpc>
              <a:spcBef>
                <a:spcPts val="805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Aumentan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capacidad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relé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para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determinar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si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falta</a:t>
            </a:r>
            <a:r>
              <a:rPr sz="1800" dirty="0">
                <a:latin typeface="Microsoft Sans Serif"/>
                <a:cs typeface="Microsoft Sans Serif"/>
              </a:rPr>
              <a:t> esta</a:t>
            </a:r>
            <a:r>
              <a:rPr sz="1800" spc="-5" dirty="0">
                <a:latin typeface="Microsoft Sans Serif"/>
                <a:cs typeface="Microsoft Sans Serif"/>
              </a:rPr>
              <a:t> en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zona a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proteger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por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que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permiten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ajustarlo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más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sensible.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79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35" dirty="0">
                <a:latin typeface="Microsoft Sans Serif"/>
                <a:cs typeface="Microsoft Sans Serif"/>
              </a:rPr>
              <a:t>También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requieren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coordinación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por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tiempo.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805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Existen varios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tipos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direccionalidad, dependiendo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tipo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falta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6085" y="4290340"/>
            <a:ext cx="5626227" cy="2122668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3"/>
            <a:chOff x="889" y="469899"/>
            <a:chExt cx="9130665" cy="736473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7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0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0000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952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0808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2528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2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2" y="152400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0A0A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58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0F0F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415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2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2" y="152400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1212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9209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1616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5785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1A1A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083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1C1C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741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1D1D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2465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1F1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7517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28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28" y="15240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1F1F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914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02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572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222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0077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32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3734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727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7240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828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0745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92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4402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A2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7908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B2B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1565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C2C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50709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C2C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87285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2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2" y="152400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2D2D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2233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E2E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5891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2F2F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93965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030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2901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333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6559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434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00064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53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3722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737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07227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838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108849" y="818895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4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393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17895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A3A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215529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3B3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2871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C3C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32219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040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358772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141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39382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242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4304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44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465452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54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500505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464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5721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74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608708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848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64376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848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68033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A4A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71538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D4D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75044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E4E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78701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F4F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8220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151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858645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5252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930272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353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9653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454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0019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555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0369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757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07200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A57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10858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A5A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1436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C5C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1802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D5D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21526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E5E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251837" y="818895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5F5F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32194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060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35851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262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3935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36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4301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6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465196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868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501772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96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5368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B6B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573401" y="818895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6C6C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64350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D6D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68008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D6D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7151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E6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7517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F6F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78676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070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82333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474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85838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676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89344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777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93001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979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9650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979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0016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979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036696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A7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073272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B7B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1083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C7C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1449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282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1799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38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21500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484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25158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585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2866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585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3232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585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35826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787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39483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88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42988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D8D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46494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E8E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5015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F8F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5365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090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5731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19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60819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292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64477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29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6798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292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7164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393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7514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595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786505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9999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8581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A9A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8947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C9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92976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D9D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96633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E9E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001389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9F9F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0730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0A0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1080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1A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1446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3A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17969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6A6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21627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7A7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2513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8A8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2879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AAA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3229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BAB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35800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CAC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39458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CA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4296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DA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4662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EA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50126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FAF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53783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0B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57288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3B3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60794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5B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6445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6B6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6795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7B7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7161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8B8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751197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B8B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8228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9B9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8594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BBB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8944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CBC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92950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DBD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96608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0C0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0011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1C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0377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2C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07276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3C3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10933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4C4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14438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5C5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17944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5C5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2160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5C5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2510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6C6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2876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7C7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32269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8C8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35927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9C9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3943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CC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4309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DC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4659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EC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50100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FCF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53758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0D0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5726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1D1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6092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2D2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644261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2D2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71588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2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75094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3D3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7875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4D4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8225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5D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8591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6D6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89419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9D9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930773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AD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0024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BDB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0374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CD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07250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DDD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10908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DDD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1441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EDE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180709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FDF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252337" y="818895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DFDF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32244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E0E0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63590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2E1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63940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E2E1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64306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3E2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6465697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6E3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6537325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7E7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66089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8E8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664400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E9E9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668058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9E9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6715633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AEA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6787261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BEB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6858889" y="818895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EBE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6965569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CEC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7037197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DED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71088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EEEE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71454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E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7180453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28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EFEF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725208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FEF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7287133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0F0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7358761" y="818895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3F3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746544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4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75020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F4F4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7537069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5F5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7608696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5F5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7645273" y="818895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6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7751953" y="818895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7F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7858633" y="818895"/>
              <a:ext cx="215265" cy="152400"/>
            </a:xfrm>
            <a:custGeom>
              <a:avLst/>
              <a:gdLst/>
              <a:ahLst/>
              <a:cxnLst/>
              <a:rect l="l" t="t" r="r" b="b"/>
              <a:pathLst>
                <a:path w="215265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215265" h="152400">
                  <a:moveTo>
                    <a:pt x="143243" y="0"/>
                  </a:moveTo>
                  <a:lnTo>
                    <a:pt x="108204" y="0"/>
                  </a:lnTo>
                  <a:lnTo>
                    <a:pt x="71628" y="0"/>
                  </a:lnTo>
                  <a:lnTo>
                    <a:pt x="71628" y="152400"/>
                  </a:lnTo>
                  <a:lnTo>
                    <a:pt x="108204" y="152400"/>
                  </a:lnTo>
                  <a:lnTo>
                    <a:pt x="143243" y="152400"/>
                  </a:lnTo>
                  <a:lnTo>
                    <a:pt x="143243" y="0"/>
                  </a:lnTo>
                  <a:close/>
                </a:path>
                <a:path w="215265" h="152400">
                  <a:moveTo>
                    <a:pt x="178295" y="0"/>
                  </a:moveTo>
                  <a:lnTo>
                    <a:pt x="143256" y="0"/>
                  </a:lnTo>
                  <a:lnTo>
                    <a:pt x="143256" y="152400"/>
                  </a:lnTo>
                  <a:lnTo>
                    <a:pt x="178295" y="152400"/>
                  </a:lnTo>
                  <a:lnTo>
                    <a:pt x="178295" y="0"/>
                  </a:lnTo>
                  <a:close/>
                </a:path>
                <a:path w="215265" h="152400">
                  <a:moveTo>
                    <a:pt x="214884" y="0"/>
                  </a:moveTo>
                  <a:lnTo>
                    <a:pt x="178308" y="0"/>
                  </a:lnTo>
                  <a:lnTo>
                    <a:pt x="178308" y="152400"/>
                  </a:lnTo>
                  <a:lnTo>
                    <a:pt x="214884" y="15240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8073517" y="818895"/>
              <a:ext cx="178435" cy="152400"/>
            </a:xfrm>
            <a:custGeom>
              <a:avLst/>
              <a:gdLst/>
              <a:ahLst/>
              <a:cxnLst/>
              <a:rect l="l" t="t" r="r" b="b"/>
              <a:pathLst>
                <a:path w="17843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78434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  <a:path w="178434" h="152400">
                  <a:moveTo>
                    <a:pt x="178295" y="0"/>
                  </a:moveTo>
                  <a:lnTo>
                    <a:pt x="143256" y="0"/>
                  </a:lnTo>
                  <a:lnTo>
                    <a:pt x="106680" y="0"/>
                  </a:lnTo>
                  <a:lnTo>
                    <a:pt x="106680" y="152400"/>
                  </a:lnTo>
                  <a:lnTo>
                    <a:pt x="143256" y="152400"/>
                  </a:lnTo>
                  <a:lnTo>
                    <a:pt x="178295" y="152400"/>
                  </a:lnTo>
                  <a:lnTo>
                    <a:pt x="178295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82518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8288401" y="818895"/>
              <a:ext cx="142240" cy="152400"/>
            </a:xfrm>
            <a:custGeom>
              <a:avLst/>
              <a:gdLst/>
              <a:ahLst/>
              <a:cxnLst/>
              <a:rect l="l" t="t" r="r" b="b"/>
              <a:pathLst>
                <a:path w="142240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42240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  <a:path w="142240" h="152400">
                  <a:moveTo>
                    <a:pt x="141719" y="0"/>
                  </a:moveTo>
                  <a:lnTo>
                    <a:pt x="106680" y="0"/>
                  </a:lnTo>
                  <a:lnTo>
                    <a:pt x="70104" y="0"/>
                  </a:lnTo>
                  <a:lnTo>
                    <a:pt x="70104" y="152400"/>
                  </a:lnTo>
                  <a:lnTo>
                    <a:pt x="106680" y="152400"/>
                  </a:lnTo>
                  <a:lnTo>
                    <a:pt x="141719" y="152400"/>
                  </a:lnTo>
                  <a:lnTo>
                    <a:pt x="141719" y="0"/>
                  </a:lnTo>
                  <a:close/>
                </a:path>
              </a:pathLst>
            </a:custGeom>
            <a:solidFill>
              <a:srgbClr val="F9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8430133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8501761" y="818895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AFA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8608441" y="818895"/>
              <a:ext cx="180340" cy="152400"/>
            </a:xfrm>
            <a:custGeom>
              <a:avLst/>
              <a:gdLst/>
              <a:ahLst/>
              <a:cxnLst/>
              <a:rect l="l" t="t" r="r" b="b"/>
              <a:pathLst>
                <a:path w="180340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180340" h="152400">
                  <a:moveTo>
                    <a:pt x="143243" y="0"/>
                  </a:moveTo>
                  <a:lnTo>
                    <a:pt x="108204" y="0"/>
                  </a:lnTo>
                  <a:lnTo>
                    <a:pt x="71628" y="0"/>
                  </a:lnTo>
                  <a:lnTo>
                    <a:pt x="71628" y="152400"/>
                  </a:lnTo>
                  <a:lnTo>
                    <a:pt x="108204" y="152400"/>
                  </a:lnTo>
                  <a:lnTo>
                    <a:pt x="143243" y="152400"/>
                  </a:lnTo>
                  <a:lnTo>
                    <a:pt x="143243" y="0"/>
                  </a:lnTo>
                  <a:close/>
                </a:path>
                <a:path w="180340" h="152400">
                  <a:moveTo>
                    <a:pt x="179832" y="0"/>
                  </a:moveTo>
                  <a:lnTo>
                    <a:pt x="143256" y="0"/>
                  </a:lnTo>
                  <a:lnTo>
                    <a:pt x="143256" y="152400"/>
                  </a:lnTo>
                  <a:lnTo>
                    <a:pt x="179832" y="152400"/>
                  </a:lnTo>
                  <a:lnTo>
                    <a:pt x="179832" y="0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8788273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28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FBFB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8859901" y="818895"/>
              <a:ext cx="250190" cy="152400"/>
            </a:xfrm>
            <a:custGeom>
              <a:avLst/>
              <a:gdLst/>
              <a:ahLst/>
              <a:cxnLst/>
              <a:rect l="l" t="t" r="r" b="b"/>
              <a:pathLst>
                <a:path w="250190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250190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  <a:path w="250190" h="152400">
                  <a:moveTo>
                    <a:pt x="141719" y="0"/>
                  </a:moveTo>
                  <a:lnTo>
                    <a:pt x="106680" y="0"/>
                  </a:lnTo>
                  <a:lnTo>
                    <a:pt x="70104" y="0"/>
                  </a:lnTo>
                  <a:lnTo>
                    <a:pt x="70104" y="152400"/>
                  </a:lnTo>
                  <a:lnTo>
                    <a:pt x="106680" y="152400"/>
                  </a:lnTo>
                  <a:lnTo>
                    <a:pt x="141719" y="152400"/>
                  </a:lnTo>
                  <a:lnTo>
                    <a:pt x="141719" y="0"/>
                  </a:lnTo>
                  <a:close/>
                </a:path>
                <a:path w="250190" h="152400">
                  <a:moveTo>
                    <a:pt x="213347" y="0"/>
                  </a:moveTo>
                  <a:lnTo>
                    <a:pt x="178308" y="0"/>
                  </a:lnTo>
                  <a:lnTo>
                    <a:pt x="141732" y="0"/>
                  </a:lnTo>
                  <a:lnTo>
                    <a:pt x="141732" y="152400"/>
                  </a:lnTo>
                  <a:lnTo>
                    <a:pt x="178308" y="152400"/>
                  </a:lnTo>
                  <a:lnTo>
                    <a:pt x="213347" y="152400"/>
                  </a:lnTo>
                  <a:lnTo>
                    <a:pt x="213347" y="0"/>
                  </a:lnTo>
                  <a:close/>
                </a:path>
                <a:path w="250190" h="152400">
                  <a:moveTo>
                    <a:pt x="249936" y="0"/>
                  </a:moveTo>
                  <a:lnTo>
                    <a:pt x="213360" y="0"/>
                  </a:lnTo>
                  <a:lnTo>
                    <a:pt x="213360" y="152400"/>
                  </a:lnTo>
                  <a:lnTo>
                    <a:pt x="249936" y="152400"/>
                  </a:lnTo>
                  <a:lnTo>
                    <a:pt x="249936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9109836" y="818896"/>
              <a:ext cx="21590" cy="152400"/>
            </a:xfrm>
            <a:custGeom>
              <a:avLst/>
              <a:gdLst/>
              <a:ahLst/>
              <a:cxnLst/>
              <a:rect l="l" t="t" r="r" b="b"/>
              <a:pathLst>
                <a:path w="21590" h="152400">
                  <a:moveTo>
                    <a:pt x="214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1463" y="152400"/>
                  </a:lnTo>
                  <a:lnTo>
                    <a:pt x="21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6" name="object 206"/>
          <p:cNvSpPr txBox="1">
            <a:spLocks noGrp="1"/>
          </p:cNvSpPr>
          <p:nvPr>
            <p:ph type="title"/>
          </p:nvPr>
        </p:nvSpPr>
        <p:spPr>
          <a:xfrm>
            <a:off x="383844" y="113487"/>
            <a:ext cx="59270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Ejemplo</a:t>
            </a:r>
            <a:r>
              <a:rPr sz="2400" spc="-45" dirty="0"/>
              <a:t> </a:t>
            </a:r>
            <a:r>
              <a:rPr sz="2400" dirty="0"/>
              <a:t>de</a:t>
            </a:r>
            <a:r>
              <a:rPr sz="2400" spc="-20" dirty="0"/>
              <a:t> </a:t>
            </a:r>
            <a:r>
              <a:rPr sz="2400" dirty="0"/>
              <a:t>aplicación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20" dirty="0"/>
              <a:t> </a:t>
            </a:r>
            <a:r>
              <a:rPr sz="2400" spc="-5" dirty="0"/>
              <a:t>funciones</a:t>
            </a:r>
            <a:endParaRPr sz="2400"/>
          </a:p>
        </p:txBody>
      </p:sp>
      <p:sp>
        <p:nvSpPr>
          <p:cNvPr id="207" name="object 207"/>
          <p:cNvSpPr txBox="1"/>
          <p:nvPr/>
        </p:nvSpPr>
        <p:spPr>
          <a:xfrm>
            <a:off x="383844" y="479552"/>
            <a:ext cx="27305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7A"/>
                </a:solidFill>
                <a:latin typeface="Arial Black"/>
                <a:cs typeface="Arial Black"/>
              </a:rPr>
              <a:t>direccionales</a:t>
            </a:r>
            <a:r>
              <a:rPr sz="2400" spc="-90" dirty="0">
                <a:solidFill>
                  <a:srgbClr val="00007A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7A"/>
                </a:solidFill>
                <a:latin typeface="Arial Black"/>
                <a:cs typeface="Arial Black"/>
              </a:rPr>
              <a:t>(I)</a:t>
            </a:r>
            <a:endParaRPr sz="2400">
              <a:latin typeface="Arial Black"/>
              <a:cs typeface="Arial Black"/>
            </a:endParaRPr>
          </a:p>
        </p:txBody>
      </p:sp>
      <p:grpSp>
        <p:nvGrpSpPr>
          <p:cNvPr id="208" name="object 208"/>
          <p:cNvGrpSpPr/>
          <p:nvPr/>
        </p:nvGrpSpPr>
        <p:grpSpPr>
          <a:xfrm>
            <a:off x="441553" y="1138974"/>
            <a:ext cx="8595995" cy="5410835"/>
            <a:chOff x="441553" y="1138974"/>
            <a:chExt cx="8595995" cy="5410835"/>
          </a:xfrm>
        </p:grpSpPr>
        <p:pic>
          <p:nvPicPr>
            <p:cNvPr id="209" name="object 20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1553" y="1138974"/>
              <a:ext cx="4220717" cy="5410454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1723" y="1195704"/>
              <a:ext cx="4895214" cy="271399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3"/>
            <a:chOff x="889" y="469899"/>
            <a:chExt cx="9130665" cy="736473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7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0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0000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952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0808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2528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2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2" y="152400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0A0A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58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0F0F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415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2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2" y="152400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1212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9209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1616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5785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1A1A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083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1C1C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741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1D1D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2465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1F1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7517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28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28" y="15240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1F1F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914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02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572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222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0077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32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3734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727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7240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828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0745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92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4402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A2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7908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B2B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1565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C2C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50709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C2C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87285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2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2" y="152400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2D2D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2233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E2E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5891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2F2F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93965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030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2901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333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6559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434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00064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53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3722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737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07227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838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108849" y="818895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4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393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17895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A3A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215529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3B3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2871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C3C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32219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040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358772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141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39382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242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4304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44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465452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54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500505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464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5721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74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608708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848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64376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848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68033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A4A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71538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D4D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75044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E4E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78701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F4F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8220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151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858645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5252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930272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353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9653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454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0019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555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0369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757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07200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A57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10858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A5A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1436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C5C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1802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D5D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21526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E5E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251837" y="818895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5F5F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32194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060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35851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262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3935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36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4301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6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465196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868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501772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96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5368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B6B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573401" y="818895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6C6C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64350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D6D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68008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D6D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7151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E6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7517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F6F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78676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070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82333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474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85838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676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89344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777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93001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979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9650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979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0016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979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036696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A7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073272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B7B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1083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C7C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1449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282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1799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38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21500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484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25158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585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2866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585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3232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585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35826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787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39483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88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42988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D8D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46494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E8E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5015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F8F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5365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090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5731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19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60819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292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64477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29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6798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292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7164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393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7514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595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786505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9999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8581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A9A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8947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C9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92976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D9D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96633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E9E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001389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9F9F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0730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0A0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1080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1A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1446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3A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17969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6A6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21627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7A7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2513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8A8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2879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AAA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3229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BAB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35800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CAC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39458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CA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4296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DA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4662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EA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50126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FAF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53783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0B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57288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3B3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60794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5B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6445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6B6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6795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7B7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7161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8B8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751197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B8B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8228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9B9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8594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BBB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8944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CBC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92950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DBD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96608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0C0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0011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1C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0377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2C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07276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3C3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10933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4C4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14438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5C5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17944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5C5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2160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5C5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2510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6C6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2876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7C7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32269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8C8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35927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9C9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3943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CC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4309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DC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4659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EC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50100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FCF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53758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0D0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5726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1D1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6092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2D2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644261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2D2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71588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2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75094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3D3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7875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4D4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8225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5D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8591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6D6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89419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9D9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930773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AD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0024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BDB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0374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CD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07250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DDD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10908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DDD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1441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EDE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180709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FDF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252337" y="818895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DFDF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32244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E0E0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63590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2E1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63940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E2E1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64306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3E2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6465697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6E3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6537325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7E7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66089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8E8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664400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E9E9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668058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9E9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6715633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AEA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6787261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BEB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6858889" y="818895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EBE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6965569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CEC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7037197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DED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71088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EEEE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71454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E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7180453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28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EFEF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725208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FEF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7287133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0F0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7358761" y="818895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3F3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746544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4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75020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F4F4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7537069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5F5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7608696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5F5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7645273" y="818895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6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7751953" y="818895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7F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7858633" y="818895"/>
              <a:ext cx="215265" cy="152400"/>
            </a:xfrm>
            <a:custGeom>
              <a:avLst/>
              <a:gdLst/>
              <a:ahLst/>
              <a:cxnLst/>
              <a:rect l="l" t="t" r="r" b="b"/>
              <a:pathLst>
                <a:path w="215265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215265" h="152400">
                  <a:moveTo>
                    <a:pt x="143243" y="0"/>
                  </a:moveTo>
                  <a:lnTo>
                    <a:pt x="108204" y="0"/>
                  </a:lnTo>
                  <a:lnTo>
                    <a:pt x="71628" y="0"/>
                  </a:lnTo>
                  <a:lnTo>
                    <a:pt x="71628" y="152400"/>
                  </a:lnTo>
                  <a:lnTo>
                    <a:pt x="108204" y="152400"/>
                  </a:lnTo>
                  <a:lnTo>
                    <a:pt x="143243" y="152400"/>
                  </a:lnTo>
                  <a:lnTo>
                    <a:pt x="143243" y="0"/>
                  </a:lnTo>
                  <a:close/>
                </a:path>
                <a:path w="215265" h="152400">
                  <a:moveTo>
                    <a:pt x="178295" y="0"/>
                  </a:moveTo>
                  <a:lnTo>
                    <a:pt x="143256" y="0"/>
                  </a:lnTo>
                  <a:lnTo>
                    <a:pt x="143256" y="152400"/>
                  </a:lnTo>
                  <a:lnTo>
                    <a:pt x="178295" y="152400"/>
                  </a:lnTo>
                  <a:lnTo>
                    <a:pt x="178295" y="0"/>
                  </a:lnTo>
                  <a:close/>
                </a:path>
                <a:path w="215265" h="152400">
                  <a:moveTo>
                    <a:pt x="214884" y="0"/>
                  </a:moveTo>
                  <a:lnTo>
                    <a:pt x="178308" y="0"/>
                  </a:lnTo>
                  <a:lnTo>
                    <a:pt x="178308" y="152400"/>
                  </a:lnTo>
                  <a:lnTo>
                    <a:pt x="214884" y="15240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8073517" y="818895"/>
              <a:ext cx="178435" cy="152400"/>
            </a:xfrm>
            <a:custGeom>
              <a:avLst/>
              <a:gdLst/>
              <a:ahLst/>
              <a:cxnLst/>
              <a:rect l="l" t="t" r="r" b="b"/>
              <a:pathLst>
                <a:path w="17843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78434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  <a:path w="178434" h="152400">
                  <a:moveTo>
                    <a:pt x="178295" y="0"/>
                  </a:moveTo>
                  <a:lnTo>
                    <a:pt x="143256" y="0"/>
                  </a:lnTo>
                  <a:lnTo>
                    <a:pt x="106680" y="0"/>
                  </a:lnTo>
                  <a:lnTo>
                    <a:pt x="106680" y="152400"/>
                  </a:lnTo>
                  <a:lnTo>
                    <a:pt x="143256" y="152400"/>
                  </a:lnTo>
                  <a:lnTo>
                    <a:pt x="178295" y="152400"/>
                  </a:lnTo>
                  <a:lnTo>
                    <a:pt x="178295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82518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8288401" y="818895"/>
              <a:ext cx="142240" cy="152400"/>
            </a:xfrm>
            <a:custGeom>
              <a:avLst/>
              <a:gdLst/>
              <a:ahLst/>
              <a:cxnLst/>
              <a:rect l="l" t="t" r="r" b="b"/>
              <a:pathLst>
                <a:path w="142240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42240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  <a:path w="142240" h="152400">
                  <a:moveTo>
                    <a:pt x="141719" y="0"/>
                  </a:moveTo>
                  <a:lnTo>
                    <a:pt x="106680" y="0"/>
                  </a:lnTo>
                  <a:lnTo>
                    <a:pt x="70104" y="0"/>
                  </a:lnTo>
                  <a:lnTo>
                    <a:pt x="70104" y="152400"/>
                  </a:lnTo>
                  <a:lnTo>
                    <a:pt x="106680" y="152400"/>
                  </a:lnTo>
                  <a:lnTo>
                    <a:pt x="141719" y="152400"/>
                  </a:lnTo>
                  <a:lnTo>
                    <a:pt x="141719" y="0"/>
                  </a:lnTo>
                  <a:close/>
                </a:path>
              </a:pathLst>
            </a:custGeom>
            <a:solidFill>
              <a:srgbClr val="F9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8430133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8501761" y="818895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AFA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8608441" y="818895"/>
              <a:ext cx="180340" cy="152400"/>
            </a:xfrm>
            <a:custGeom>
              <a:avLst/>
              <a:gdLst/>
              <a:ahLst/>
              <a:cxnLst/>
              <a:rect l="l" t="t" r="r" b="b"/>
              <a:pathLst>
                <a:path w="180340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180340" h="152400">
                  <a:moveTo>
                    <a:pt x="143243" y="0"/>
                  </a:moveTo>
                  <a:lnTo>
                    <a:pt x="108204" y="0"/>
                  </a:lnTo>
                  <a:lnTo>
                    <a:pt x="71628" y="0"/>
                  </a:lnTo>
                  <a:lnTo>
                    <a:pt x="71628" y="152400"/>
                  </a:lnTo>
                  <a:lnTo>
                    <a:pt x="108204" y="152400"/>
                  </a:lnTo>
                  <a:lnTo>
                    <a:pt x="143243" y="152400"/>
                  </a:lnTo>
                  <a:lnTo>
                    <a:pt x="143243" y="0"/>
                  </a:lnTo>
                  <a:close/>
                </a:path>
                <a:path w="180340" h="152400">
                  <a:moveTo>
                    <a:pt x="179832" y="0"/>
                  </a:moveTo>
                  <a:lnTo>
                    <a:pt x="143256" y="0"/>
                  </a:lnTo>
                  <a:lnTo>
                    <a:pt x="143256" y="152400"/>
                  </a:lnTo>
                  <a:lnTo>
                    <a:pt x="179832" y="152400"/>
                  </a:lnTo>
                  <a:lnTo>
                    <a:pt x="179832" y="0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8788273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28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FBFB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8859901" y="818895"/>
              <a:ext cx="250190" cy="152400"/>
            </a:xfrm>
            <a:custGeom>
              <a:avLst/>
              <a:gdLst/>
              <a:ahLst/>
              <a:cxnLst/>
              <a:rect l="l" t="t" r="r" b="b"/>
              <a:pathLst>
                <a:path w="250190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250190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  <a:path w="250190" h="152400">
                  <a:moveTo>
                    <a:pt x="141719" y="0"/>
                  </a:moveTo>
                  <a:lnTo>
                    <a:pt x="106680" y="0"/>
                  </a:lnTo>
                  <a:lnTo>
                    <a:pt x="70104" y="0"/>
                  </a:lnTo>
                  <a:lnTo>
                    <a:pt x="70104" y="152400"/>
                  </a:lnTo>
                  <a:lnTo>
                    <a:pt x="106680" y="152400"/>
                  </a:lnTo>
                  <a:lnTo>
                    <a:pt x="141719" y="152400"/>
                  </a:lnTo>
                  <a:lnTo>
                    <a:pt x="141719" y="0"/>
                  </a:lnTo>
                  <a:close/>
                </a:path>
                <a:path w="250190" h="152400">
                  <a:moveTo>
                    <a:pt x="213347" y="0"/>
                  </a:moveTo>
                  <a:lnTo>
                    <a:pt x="178308" y="0"/>
                  </a:lnTo>
                  <a:lnTo>
                    <a:pt x="141732" y="0"/>
                  </a:lnTo>
                  <a:lnTo>
                    <a:pt x="141732" y="152400"/>
                  </a:lnTo>
                  <a:lnTo>
                    <a:pt x="178308" y="152400"/>
                  </a:lnTo>
                  <a:lnTo>
                    <a:pt x="213347" y="152400"/>
                  </a:lnTo>
                  <a:lnTo>
                    <a:pt x="213347" y="0"/>
                  </a:lnTo>
                  <a:close/>
                </a:path>
                <a:path w="250190" h="152400">
                  <a:moveTo>
                    <a:pt x="249936" y="0"/>
                  </a:moveTo>
                  <a:lnTo>
                    <a:pt x="213360" y="0"/>
                  </a:lnTo>
                  <a:lnTo>
                    <a:pt x="213360" y="152400"/>
                  </a:lnTo>
                  <a:lnTo>
                    <a:pt x="249936" y="152400"/>
                  </a:lnTo>
                  <a:lnTo>
                    <a:pt x="249936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9109836" y="818896"/>
              <a:ext cx="21590" cy="152400"/>
            </a:xfrm>
            <a:custGeom>
              <a:avLst/>
              <a:gdLst/>
              <a:ahLst/>
              <a:cxnLst/>
              <a:rect l="l" t="t" r="r" b="b"/>
              <a:pathLst>
                <a:path w="21590" h="152400">
                  <a:moveTo>
                    <a:pt x="214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1463" y="152400"/>
                  </a:lnTo>
                  <a:lnTo>
                    <a:pt x="21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6" name="object 206"/>
          <p:cNvSpPr txBox="1">
            <a:spLocks noGrp="1"/>
          </p:cNvSpPr>
          <p:nvPr>
            <p:ph type="title"/>
          </p:nvPr>
        </p:nvSpPr>
        <p:spPr>
          <a:xfrm>
            <a:off x="383844" y="113487"/>
            <a:ext cx="59270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Ejemplo</a:t>
            </a:r>
            <a:r>
              <a:rPr sz="2400" spc="-45" dirty="0"/>
              <a:t> </a:t>
            </a:r>
            <a:r>
              <a:rPr sz="2400" dirty="0"/>
              <a:t>de</a:t>
            </a:r>
            <a:r>
              <a:rPr sz="2400" spc="-20" dirty="0"/>
              <a:t> </a:t>
            </a:r>
            <a:r>
              <a:rPr sz="2400" dirty="0"/>
              <a:t>aplicación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20" dirty="0"/>
              <a:t> </a:t>
            </a:r>
            <a:r>
              <a:rPr sz="2400" spc="-5" dirty="0"/>
              <a:t>funciones</a:t>
            </a:r>
            <a:endParaRPr sz="2400"/>
          </a:p>
        </p:txBody>
      </p:sp>
      <p:sp>
        <p:nvSpPr>
          <p:cNvPr id="207" name="object 207"/>
          <p:cNvSpPr txBox="1"/>
          <p:nvPr/>
        </p:nvSpPr>
        <p:spPr>
          <a:xfrm>
            <a:off x="383844" y="479552"/>
            <a:ext cx="28486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7A"/>
                </a:solidFill>
                <a:latin typeface="Arial Black"/>
                <a:cs typeface="Arial Black"/>
              </a:rPr>
              <a:t>direccionales</a:t>
            </a:r>
            <a:r>
              <a:rPr sz="2400" spc="-80" dirty="0">
                <a:solidFill>
                  <a:srgbClr val="00007A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7A"/>
                </a:solidFill>
                <a:latin typeface="Arial Black"/>
                <a:cs typeface="Arial Black"/>
              </a:rPr>
              <a:t>(II)</a:t>
            </a:r>
            <a:endParaRPr sz="2400">
              <a:latin typeface="Arial Black"/>
              <a:cs typeface="Arial Black"/>
            </a:endParaRPr>
          </a:p>
        </p:txBody>
      </p:sp>
      <p:grpSp>
        <p:nvGrpSpPr>
          <p:cNvPr id="208" name="object 208"/>
          <p:cNvGrpSpPr/>
          <p:nvPr/>
        </p:nvGrpSpPr>
        <p:grpSpPr>
          <a:xfrm>
            <a:off x="197561" y="1174711"/>
            <a:ext cx="8797925" cy="5507990"/>
            <a:chOff x="197561" y="1174711"/>
            <a:chExt cx="8797925" cy="5507990"/>
          </a:xfrm>
        </p:grpSpPr>
        <p:pic>
          <p:nvPicPr>
            <p:cNvPr id="209" name="object 20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561" y="1174711"/>
              <a:ext cx="4437380" cy="5507482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66615" y="1864614"/>
              <a:ext cx="4828667" cy="22597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67411"/>
            <a:ext cx="23456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Introducción</a:t>
            </a:r>
            <a:r>
              <a:rPr sz="2400" spc="-195" dirty="0"/>
              <a:t> </a:t>
            </a:r>
            <a:r>
              <a:rPr sz="2400" dirty="0"/>
              <a:t>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42061" y="1112447"/>
            <a:ext cx="7906384" cy="1785620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2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-10" dirty="0">
                <a:solidFill>
                  <a:srgbClr val="990037"/>
                </a:solidFill>
                <a:latin typeface="Arial"/>
                <a:cs typeface="Arial"/>
              </a:rPr>
              <a:t>Actúan</a:t>
            </a:r>
            <a:r>
              <a:rPr sz="1800" b="1" spc="-2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cuando</a:t>
            </a:r>
            <a:endParaRPr sz="1800">
              <a:latin typeface="Arial"/>
              <a:cs typeface="Arial"/>
            </a:endParaRPr>
          </a:p>
          <a:p>
            <a:pPr marL="1152525">
              <a:lnSpc>
                <a:spcPct val="100000"/>
              </a:lnSpc>
              <a:spcBef>
                <a:spcPts val="910"/>
              </a:spcBef>
            </a:pP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sobreintensidad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supera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ajuste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900"/>
              </a:spcBef>
            </a:pPr>
            <a:r>
              <a:rPr sz="1600" spc="-5" dirty="0">
                <a:latin typeface="Microsoft Sans Serif"/>
                <a:cs typeface="Microsoft Sans Serif"/>
              </a:rPr>
              <a:t>Cuando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las sobrecargas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produzcan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en</a:t>
            </a:r>
            <a:r>
              <a:rPr sz="1600" b="1" spc="-2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990037"/>
                </a:solidFill>
                <a:latin typeface="Arial"/>
                <a:cs typeface="Arial"/>
              </a:rPr>
              <a:t>una</a:t>
            </a:r>
            <a:r>
              <a:rPr sz="1600" b="1" spc="9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990037"/>
                </a:solidFill>
                <a:latin typeface="Arial"/>
                <a:cs typeface="Arial"/>
              </a:rPr>
              <a:t>dirección</a:t>
            </a:r>
            <a:endParaRPr sz="1600">
              <a:latin typeface="Arial"/>
              <a:cs typeface="Arial"/>
            </a:endParaRPr>
          </a:p>
          <a:p>
            <a:pPr marL="387350" marR="5080" indent="-375285">
              <a:lnSpc>
                <a:spcPct val="101099"/>
              </a:lnSpc>
              <a:spcBef>
                <a:spcPts val="655"/>
              </a:spcBef>
              <a:buFont typeface="Microsoft Sans Serif"/>
              <a:buChar char="•"/>
              <a:tabLst>
                <a:tab pos="387350" algn="l"/>
                <a:tab pos="387985" algn="l"/>
              </a:tabLst>
            </a:pP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Para determinar la dirección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Utilizan la </a:t>
            </a:r>
            <a:r>
              <a:rPr sz="1800" spc="-5" dirty="0">
                <a:latin typeface="Microsoft Sans Serif"/>
                <a:cs typeface="Microsoft Sans Serif"/>
              </a:rPr>
              <a:t>comparación de </a:t>
            </a:r>
            <a:r>
              <a:rPr sz="1800" spc="-10" dirty="0">
                <a:latin typeface="Microsoft Sans Serif"/>
                <a:cs typeface="Microsoft Sans Serif"/>
              </a:rPr>
              <a:t>ángulos </a:t>
            </a:r>
            <a:r>
              <a:rPr sz="1800" spc="-5" dirty="0">
                <a:latin typeface="Microsoft Sans Serif"/>
                <a:cs typeface="Microsoft Sans Serif"/>
              </a:rPr>
              <a:t>entre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intensidad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tensión 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intensidad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7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polarización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54807" y="3934840"/>
            <a:ext cx="2180590" cy="1399540"/>
            <a:chOff x="3154807" y="3934840"/>
            <a:chExt cx="2180590" cy="1399540"/>
          </a:xfrm>
        </p:grpSpPr>
        <p:sp>
          <p:nvSpPr>
            <p:cNvPr id="5" name="object 5"/>
            <p:cNvSpPr/>
            <p:nvPr/>
          </p:nvSpPr>
          <p:spPr>
            <a:xfrm>
              <a:off x="4050157" y="4543678"/>
              <a:ext cx="1170940" cy="782320"/>
            </a:xfrm>
            <a:custGeom>
              <a:avLst/>
              <a:gdLst/>
              <a:ahLst/>
              <a:cxnLst/>
              <a:rect l="l" t="t" r="r" b="b"/>
              <a:pathLst>
                <a:path w="1170939" h="782320">
                  <a:moveTo>
                    <a:pt x="0" y="0"/>
                  </a:moveTo>
                  <a:lnTo>
                    <a:pt x="0" y="781812"/>
                  </a:lnTo>
                  <a:lnTo>
                    <a:pt x="1170431" y="7818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B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50157" y="4543678"/>
              <a:ext cx="1170940" cy="782320"/>
            </a:xfrm>
            <a:custGeom>
              <a:avLst/>
              <a:gdLst/>
              <a:ahLst/>
              <a:cxnLst/>
              <a:rect l="l" t="t" r="r" b="b"/>
              <a:pathLst>
                <a:path w="1170939" h="782320">
                  <a:moveTo>
                    <a:pt x="0" y="781812"/>
                  </a:moveTo>
                  <a:lnTo>
                    <a:pt x="1170431" y="781812"/>
                  </a:lnTo>
                  <a:lnTo>
                    <a:pt x="0" y="0"/>
                  </a:lnTo>
                  <a:lnTo>
                    <a:pt x="0" y="781812"/>
                  </a:lnTo>
                  <a:close/>
                </a:path>
              </a:pathLst>
            </a:custGeom>
            <a:ln w="10668">
              <a:solidFill>
                <a:srgbClr val="BDBD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06089" y="4400422"/>
              <a:ext cx="1143000" cy="762000"/>
            </a:xfrm>
            <a:custGeom>
              <a:avLst/>
              <a:gdLst/>
              <a:ahLst/>
              <a:cxnLst/>
              <a:rect l="l" t="t" r="r" b="b"/>
              <a:pathLst>
                <a:path w="1143000" h="762000">
                  <a:moveTo>
                    <a:pt x="0" y="0"/>
                  </a:moveTo>
                  <a:lnTo>
                    <a:pt x="0" y="762000"/>
                  </a:lnTo>
                  <a:lnTo>
                    <a:pt x="1143000" y="76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B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06089" y="4400422"/>
              <a:ext cx="1143000" cy="762000"/>
            </a:xfrm>
            <a:custGeom>
              <a:avLst/>
              <a:gdLst/>
              <a:ahLst/>
              <a:cxnLst/>
              <a:rect l="l" t="t" r="r" b="b"/>
              <a:pathLst>
                <a:path w="1143000" h="762000">
                  <a:moveTo>
                    <a:pt x="0" y="762000"/>
                  </a:moveTo>
                  <a:lnTo>
                    <a:pt x="1143000" y="76200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16764">
              <a:solidFill>
                <a:srgbClr val="BDBD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63189" y="3943222"/>
              <a:ext cx="1143000" cy="762000"/>
            </a:xfrm>
            <a:custGeom>
              <a:avLst/>
              <a:gdLst/>
              <a:ahLst/>
              <a:cxnLst/>
              <a:rect l="l" t="t" r="r" b="b"/>
              <a:pathLst>
                <a:path w="1143000" h="762000">
                  <a:moveTo>
                    <a:pt x="0" y="0"/>
                  </a:moveTo>
                  <a:lnTo>
                    <a:pt x="0" y="762000"/>
                  </a:lnTo>
                  <a:lnTo>
                    <a:pt x="1143000" y="76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B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63189" y="3943222"/>
              <a:ext cx="1143000" cy="762000"/>
            </a:xfrm>
            <a:custGeom>
              <a:avLst/>
              <a:gdLst/>
              <a:ahLst/>
              <a:cxnLst/>
              <a:rect l="l" t="t" r="r" b="b"/>
              <a:pathLst>
                <a:path w="1143000" h="762000">
                  <a:moveTo>
                    <a:pt x="0" y="762000"/>
                  </a:moveTo>
                  <a:lnTo>
                    <a:pt x="1143000" y="76200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16764">
              <a:solidFill>
                <a:srgbClr val="BDBD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63189" y="3943222"/>
              <a:ext cx="2057400" cy="1382395"/>
            </a:xfrm>
            <a:custGeom>
              <a:avLst/>
              <a:gdLst/>
              <a:ahLst/>
              <a:cxnLst/>
              <a:rect l="l" t="t" r="r" b="b"/>
              <a:pathLst>
                <a:path w="2057400" h="1382395">
                  <a:moveTo>
                    <a:pt x="0" y="0"/>
                  </a:moveTo>
                  <a:lnTo>
                    <a:pt x="2057400" y="1382267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91889" y="3963034"/>
              <a:ext cx="457200" cy="672465"/>
            </a:xfrm>
            <a:custGeom>
              <a:avLst/>
              <a:gdLst/>
              <a:ahLst/>
              <a:cxnLst/>
              <a:rect l="l" t="t" r="r" b="b"/>
              <a:pathLst>
                <a:path w="457200" h="672464">
                  <a:moveTo>
                    <a:pt x="457200" y="0"/>
                  </a:moveTo>
                  <a:lnTo>
                    <a:pt x="0" y="672083"/>
                  </a:lnTo>
                </a:path>
              </a:pathLst>
            </a:custGeom>
            <a:ln w="45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91889" y="4635118"/>
              <a:ext cx="1099185" cy="0"/>
            </a:xfrm>
            <a:custGeom>
              <a:avLst/>
              <a:gdLst/>
              <a:ahLst/>
              <a:cxnLst/>
              <a:rect l="l" t="t" r="r" b="b"/>
              <a:pathLst>
                <a:path w="1099185">
                  <a:moveTo>
                    <a:pt x="0" y="0"/>
                  </a:moveTo>
                  <a:lnTo>
                    <a:pt x="1098803" y="0"/>
                  </a:lnTo>
                </a:path>
              </a:pathLst>
            </a:custGeom>
            <a:ln w="45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83073" y="4609210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0" y="0"/>
                  </a:moveTo>
                  <a:lnTo>
                    <a:pt x="0" y="51815"/>
                  </a:lnTo>
                  <a:lnTo>
                    <a:pt x="51815" y="259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82973" y="4295266"/>
              <a:ext cx="280670" cy="340360"/>
            </a:xfrm>
            <a:custGeom>
              <a:avLst/>
              <a:gdLst/>
              <a:ahLst/>
              <a:cxnLst/>
              <a:rect l="l" t="t" r="r" b="b"/>
              <a:pathLst>
                <a:path w="280670" h="340360">
                  <a:moveTo>
                    <a:pt x="0" y="0"/>
                  </a:moveTo>
                  <a:lnTo>
                    <a:pt x="45719" y="4571"/>
                  </a:lnTo>
                  <a:lnTo>
                    <a:pt x="88391" y="16763"/>
                  </a:lnTo>
                  <a:lnTo>
                    <a:pt x="126491" y="36575"/>
                  </a:lnTo>
                  <a:lnTo>
                    <a:pt x="161543" y="62483"/>
                  </a:lnTo>
                  <a:lnTo>
                    <a:pt x="192024" y="97535"/>
                  </a:lnTo>
                  <a:lnTo>
                    <a:pt x="219455" y="138683"/>
                  </a:lnTo>
                  <a:lnTo>
                    <a:pt x="242315" y="185927"/>
                  </a:lnTo>
                  <a:lnTo>
                    <a:pt x="260603" y="242315"/>
                  </a:lnTo>
                  <a:lnTo>
                    <a:pt x="275843" y="304799"/>
                  </a:lnTo>
                  <a:lnTo>
                    <a:pt x="280415" y="339851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20489" y="4260214"/>
              <a:ext cx="73660" cy="68580"/>
            </a:xfrm>
            <a:custGeom>
              <a:avLst/>
              <a:gdLst/>
              <a:ahLst/>
              <a:cxnLst/>
              <a:rect l="l" t="t" r="r" b="b"/>
              <a:pathLst>
                <a:path w="73660" h="68579">
                  <a:moveTo>
                    <a:pt x="68580" y="0"/>
                  </a:moveTo>
                  <a:lnTo>
                    <a:pt x="0" y="38100"/>
                  </a:lnTo>
                  <a:lnTo>
                    <a:pt x="73151" y="68580"/>
                  </a:lnTo>
                  <a:lnTo>
                    <a:pt x="685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768473" y="3426599"/>
            <a:ext cx="3627120" cy="2294255"/>
          </a:xfrm>
          <a:prstGeom prst="rect">
            <a:avLst/>
          </a:prstGeom>
          <a:ln w="22859">
            <a:solidFill>
              <a:srgbClr val="00009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725295">
              <a:lnSpc>
                <a:spcPts val="1145"/>
              </a:lnSpc>
              <a:spcBef>
                <a:spcPts val="785"/>
              </a:spcBef>
            </a:pPr>
            <a:r>
              <a:rPr sz="10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linea</a:t>
            </a:r>
            <a:r>
              <a:rPr sz="100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0000"/>
                </a:solidFill>
                <a:latin typeface="Microsoft Sans Serif"/>
                <a:cs typeface="Microsoft Sans Serif"/>
              </a:rPr>
              <a:t>de</a:t>
            </a:r>
            <a:r>
              <a:rPr sz="10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FF0000"/>
                </a:solidFill>
                <a:latin typeface="Microsoft Sans Serif"/>
                <a:cs typeface="Microsoft Sans Serif"/>
              </a:rPr>
              <a:t>maximo</a:t>
            </a:r>
            <a:r>
              <a:rPr sz="1000" spc="-3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par</a:t>
            </a:r>
            <a:endParaRPr sz="1000">
              <a:latin typeface="Microsoft Sans Serif"/>
              <a:cs typeface="Microsoft Sans Serif"/>
            </a:endParaRPr>
          </a:p>
          <a:p>
            <a:pPr marL="777875">
              <a:lnSpc>
                <a:spcPts val="1145"/>
              </a:lnSpc>
            </a:pPr>
            <a:r>
              <a:rPr sz="1000" spc="-10" dirty="0">
                <a:latin typeface="Microsoft Sans Serif"/>
                <a:cs typeface="Microsoft Sans Serif"/>
              </a:rPr>
              <a:t>zona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disparo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 marL="391795" algn="ctr">
              <a:lnSpc>
                <a:spcPts val="1195"/>
              </a:lnSpc>
              <a:spcBef>
                <a:spcPts val="890"/>
              </a:spcBef>
            </a:pPr>
            <a:r>
              <a:rPr sz="1000" spc="-5" dirty="0">
                <a:latin typeface="Symbol"/>
                <a:cs typeface="Symbol"/>
              </a:rPr>
              <a:t></a:t>
            </a:r>
            <a:endParaRPr sz="1000">
              <a:latin typeface="Symbol"/>
              <a:cs typeface="Symbol"/>
            </a:endParaRPr>
          </a:p>
          <a:p>
            <a:pPr marL="2356485">
              <a:lnSpc>
                <a:spcPts val="1195"/>
              </a:lnSpc>
            </a:pPr>
            <a:r>
              <a:rPr sz="1000" spc="-5" dirty="0">
                <a:solidFill>
                  <a:srgbClr val="0000FF"/>
                </a:solidFill>
                <a:latin typeface="Microsoft Sans Serif"/>
                <a:cs typeface="Microsoft Sans Serif"/>
              </a:rPr>
              <a:t>V</a:t>
            </a:r>
            <a:r>
              <a:rPr sz="1000" spc="5" dirty="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0000FF"/>
                </a:solidFill>
                <a:latin typeface="Microsoft Sans Serif"/>
                <a:cs typeface="Microsoft Sans Serif"/>
              </a:rPr>
              <a:t>de</a:t>
            </a:r>
            <a:r>
              <a:rPr sz="1000" spc="-55" dirty="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0000FF"/>
                </a:solidFill>
                <a:latin typeface="Microsoft Sans Serif"/>
                <a:cs typeface="Microsoft Sans Serif"/>
              </a:rPr>
              <a:t>p</a:t>
            </a:r>
            <a:r>
              <a:rPr sz="1000" spc="-10" dirty="0">
                <a:solidFill>
                  <a:srgbClr val="0000FF"/>
                </a:solidFill>
                <a:latin typeface="Microsoft Sans Serif"/>
                <a:cs typeface="Microsoft Sans Serif"/>
              </a:rPr>
              <a:t>o</a:t>
            </a:r>
            <a:r>
              <a:rPr sz="1000" spc="-15" dirty="0">
                <a:solidFill>
                  <a:srgbClr val="0000FF"/>
                </a:solidFill>
                <a:latin typeface="Microsoft Sans Serif"/>
                <a:cs typeface="Microsoft Sans Serif"/>
              </a:rPr>
              <a:t>l</a:t>
            </a:r>
            <a:r>
              <a:rPr sz="1000" spc="-5" dirty="0">
                <a:solidFill>
                  <a:srgbClr val="0000FF"/>
                </a:solidFill>
                <a:latin typeface="Microsoft Sans Serif"/>
                <a:cs typeface="Microsoft Sans Serif"/>
              </a:rPr>
              <a:t>ari</a:t>
            </a:r>
            <a:r>
              <a:rPr sz="1000" spc="-30" dirty="0">
                <a:solidFill>
                  <a:srgbClr val="0000FF"/>
                </a:solidFill>
                <a:latin typeface="Microsoft Sans Serif"/>
                <a:cs typeface="Microsoft Sans Serif"/>
              </a:rPr>
              <a:t>z</a:t>
            </a:r>
            <a:r>
              <a:rPr sz="1000" spc="-5" dirty="0">
                <a:solidFill>
                  <a:srgbClr val="0000FF"/>
                </a:solidFill>
                <a:latin typeface="Microsoft Sans Serif"/>
                <a:cs typeface="Microsoft Sans Serif"/>
              </a:rPr>
              <a:t>ac</a:t>
            </a:r>
            <a:r>
              <a:rPr sz="1000" spc="-15" dirty="0">
                <a:solidFill>
                  <a:srgbClr val="0000FF"/>
                </a:solidFill>
                <a:latin typeface="Microsoft Sans Serif"/>
                <a:cs typeface="Microsoft Sans Serif"/>
              </a:rPr>
              <a:t>i</a:t>
            </a:r>
            <a:r>
              <a:rPr sz="1000" spc="-5" dirty="0">
                <a:solidFill>
                  <a:srgbClr val="0000FF"/>
                </a:solidFill>
                <a:latin typeface="Microsoft Sans Serif"/>
                <a:cs typeface="Microsoft Sans Serif"/>
              </a:rPr>
              <a:t>ón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818515">
              <a:lnSpc>
                <a:spcPct val="100000"/>
              </a:lnSpc>
            </a:pPr>
            <a:r>
              <a:rPr sz="1000" spc="-10" dirty="0">
                <a:latin typeface="Microsoft Sans Serif"/>
                <a:cs typeface="Microsoft Sans Serif"/>
              </a:rPr>
              <a:t>zona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bloqueo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17423"/>
            <a:ext cx="2462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Introducción</a:t>
            </a:r>
            <a:r>
              <a:rPr sz="2400" spc="-190" dirty="0"/>
              <a:t> </a:t>
            </a:r>
            <a:r>
              <a:rPr sz="2400" spc="-10" dirty="0"/>
              <a:t>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72541" y="1252253"/>
            <a:ext cx="8068309" cy="2764155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05"/>
              </a:spcBef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solidFill>
                  <a:srgbClr val="990037"/>
                </a:solidFill>
                <a:latin typeface="Arial"/>
                <a:cs typeface="Arial"/>
              </a:rPr>
              <a:t>Funcionamiento</a:t>
            </a:r>
            <a:endParaRPr sz="2000">
              <a:latin typeface="Arial"/>
              <a:cs typeface="Arial"/>
            </a:endParaRPr>
          </a:p>
          <a:p>
            <a:pPr marL="1152525" marR="5080" algn="just">
              <a:lnSpc>
                <a:spcPct val="92100"/>
              </a:lnSpc>
              <a:spcBef>
                <a:spcPts val="805"/>
              </a:spcBef>
            </a:pP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partir</a:t>
            </a:r>
            <a:r>
              <a:rPr sz="1800" spc="-5" dirty="0">
                <a:latin typeface="Microsoft Sans Serif"/>
                <a:cs typeface="Microsoft Sans Serif"/>
              </a:rPr>
              <a:t> 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tensión</a:t>
            </a:r>
            <a:r>
              <a:rPr sz="1800" spc="-5" dirty="0">
                <a:latin typeface="Microsoft Sans Serif"/>
                <a:cs typeface="Microsoft Sans Serif"/>
              </a:rPr>
              <a:t> 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polarización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ajuste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ángulo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característico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(impedancia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secuencia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positiva</a:t>
            </a:r>
            <a:r>
              <a:rPr sz="1800" spc="-5" dirty="0">
                <a:latin typeface="Microsoft Sans Serif"/>
                <a:cs typeface="Microsoft Sans Serif"/>
              </a:rPr>
              <a:t> 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línea)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se 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determina la </a:t>
            </a:r>
            <a:r>
              <a:rPr sz="1800" spc="5" dirty="0">
                <a:latin typeface="Microsoft Sans Serif"/>
                <a:cs typeface="Microsoft Sans Serif"/>
              </a:rPr>
              <a:t>línea </a:t>
            </a:r>
            <a:r>
              <a:rPr sz="1800" spc="-5" dirty="0">
                <a:latin typeface="Microsoft Sans Serif"/>
                <a:cs typeface="Microsoft Sans Serif"/>
              </a:rPr>
              <a:t>de </a:t>
            </a:r>
            <a:r>
              <a:rPr sz="1800" spc="-10" dirty="0">
                <a:latin typeface="Microsoft Sans Serif"/>
                <a:cs typeface="Microsoft Sans Serif"/>
              </a:rPr>
              <a:t>máximo par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indica </a:t>
            </a:r>
            <a:r>
              <a:rPr sz="1800" spc="-15" dirty="0">
                <a:latin typeface="Microsoft Sans Serif"/>
                <a:cs typeface="Microsoft Sans Serif"/>
              </a:rPr>
              <a:t>la </a:t>
            </a:r>
            <a:r>
              <a:rPr sz="1800" spc="10" dirty="0">
                <a:latin typeface="Microsoft Sans Serif"/>
                <a:cs typeface="Microsoft Sans Serif"/>
              </a:rPr>
              <a:t>línea </a:t>
            </a:r>
            <a:r>
              <a:rPr sz="1800" spc="-5" dirty="0">
                <a:latin typeface="Microsoft Sans Serif"/>
                <a:cs typeface="Microsoft Sans Serif"/>
              </a:rPr>
              <a:t>en </a:t>
            </a:r>
            <a:r>
              <a:rPr sz="1800" spc="-10" dirty="0">
                <a:latin typeface="Microsoft Sans Serif"/>
                <a:cs typeface="Microsoft Sans Serif"/>
              </a:rPr>
              <a:t>que </a:t>
            </a:r>
            <a:r>
              <a:rPr sz="1800" spc="-5" dirty="0">
                <a:latin typeface="Microsoft Sans Serif"/>
                <a:cs typeface="Microsoft Sans Serif"/>
              </a:rPr>
              <a:t>caerán </a:t>
            </a:r>
            <a:r>
              <a:rPr sz="1800" spc="-25" dirty="0">
                <a:latin typeface="Microsoft Sans Serif"/>
                <a:cs typeface="Microsoft Sans Serif"/>
              </a:rPr>
              <a:t>la 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mayoría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faltas.</a:t>
            </a:r>
            <a:endParaRPr sz="1800">
              <a:latin typeface="Microsoft Sans Serif"/>
              <a:cs typeface="Microsoft Sans Serif"/>
            </a:endParaRPr>
          </a:p>
          <a:p>
            <a:pPr marL="1152525" marR="10160">
              <a:lnSpc>
                <a:spcPts val="1989"/>
              </a:lnSpc>
              <a:spcBef>
                <a:spcPts val="950"/>
              </a:spcBef>
            </a:pP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2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partir</a:t>
            </a:r>
            <a:r>
              <a:rPr sz="1800" spc="3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9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esa</a:t>
            </a:r>
            <a:r>
              <a:rPr sz="1800" spc="310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línea</a:t>
            </a:r>
            <a:r>
              <a:rPr sz="1800" spc="29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</a:t>
            </a:r>
            <a:r>
              <a:rPr sz="1800" spc="29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definen</a:t>
            </a:r>
            <a:r>
              <a:rPr sz="1800" spc="3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dos</a:t>
            </a:r>
            <a:r>
              <a:rPr sz="1800" spc="30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zonas:</a:t>
            </a:r>
            <a:r>
              <a:rPr sz="1800" spc="30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29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disparo</a:t>
            </a:r>
            <a:r>
              <a:rPr sz="1800" spc="29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29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3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de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bloqueo</a:t>
            </a:r>
            <a:endParaRPr sz="1800">
              <a:latin typeface="Microsoft Sans Serif"/>
              <a:cs typeface="Microsoft Sans Serif"/>
            </a:endParaRPr>
          </a:p>
          <a:p>
            <a:pPr marL="1152525">
              <a:lnSpc>
                <a:spcPts val="2075"/>
              </a:lnSpc>
              <a:spcBef>
                <a:spcPts val="615"/>
              </a:spcBef>
            </a:pPr>
            <a:r>
              <a:rPr sz="1800" spc="-5" dirty="0">
                <a:latin typeface="Microsoft Sans Serif"/>
                <a:cs typeface="Microsoft Sans Serif"/>
              </a:rPr>
              <a:t>La</a:t>
            </a:r>
            <a:r>
              <a:rPr sz="1800" spc="2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situación</a:t>
            </a:r>
            <a:r>
              <a:rPr sz="1800" spc="204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real</a:t>
            </a:r>
            <a:r>
              <a:rPr sz="1800" spc="204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9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falta</a:t>
            </a:r>
            <a:r>
              <a:rPr sz="1800" spc="19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considerando</a:t>
            </a:r>
            <a:r>
              <a:rPr sz="1800" spc="19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19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carga</a:t>
            </a:r>
            <a:r>
              <a:rPr sz="1800" spc="204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18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2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resistencia</a:t>
            </a:r>
            <a:r>
              <a:rPr sz="1800" spc="204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</a:t>
            </a:r>
            <a:endParaRPr sz="1800">
              <a:latin typeface="Microsoft Sans Serif"/>
              <a:cs typeface="Microsoft Sans Serif"/>
            </a:endParaRPr>
          </a:p>
          <a:p>
            <a:pPr marL="1152525">
              <a:lnSpc>
                <a:spcPts val="2075"/>
              </a:lnSpc>
            </a:pPr>
            <a:r>
              <a:rPr sz="1800" spc="-5" dirty="0">
                <a:latin typeface="Microsoft Sans Serif"/>
                <a:cs typeface="Microsoft Sans Serif"/>
              </a:rPr>
              <a:t>falta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aleja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intensidad</a:t>
            </a:r>
            <a:r>
              <a:rPr sz="1800" spc="-5" dirty="0">
                <a:latin typeface="Microsoft Sans Serif"/>
                <a:cs typeface="Microsoft Sans Serif"/>
              </a:rPr>
              <a:t> de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falta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10" dirty="0">
                <a:latin typeface="Microsoft Sans Serif"/>
                <a:cs typeface="Microsoft Sans Serif"/>
              </a:rPr>
              <a:t> línea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máximo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par.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5894" y="1240028"/>
            <a:ext cx="8248650" cy="2220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latin typeface="Microsoft Sans Serif"/>
                <a:cs typeface="Microsoft Sans Serif"/>
              </a:rPr>
              <a:t>El ángulo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máxima </a:t>
            </a:r>
            <a:r>
              <a:rPr sz="1600" spc="-15" dirty="0">
                <a:latin typeface="Microsoft Sans Serif"/>
                <a:cs typeface="Microsoft Sans Serif"/>
              </a:rPr>
              <a:t>sensibilidad </a:t>
            </a:r>
            <a:r>
              <a:rPr sz="1600" spc="-5" dirty="0">
                <a:latin typeface="Microsoft Sans Serif"/>
                <a:cs typeface="Microsoft Sans Serif"/>
              </a:rPr>
              <a:t>para </a:t>
            </a:r>
            <a:r>
              <a:rPr sz="1600" spc="-10" dirty="0">
                <a:latin typeface="Microsoft Sans Serif"/>
                <a:cs typeface="Microsoft Sans Serif"/>
              </a:rPr>
              <a:t>cada </a:t>
            </a:r>
            <a:r>
              <a:rPr sz="1600" spc="-15" dirty="0">
                <a:latin typeface="Microsoft Sans Serif"/>
                <a:cs typeface="Microsoft Sans Serif"/>
              </a:rPr>
              <a:t>tipo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20" dirty="0">
                <a:latin typeface="Microsoft Sans Serif"/>
                <a:cs typeface="Microsoft Sans Serif"/>
              </a:rPr>
              <a:t>falla </a:t>
            </a:r>
            <a:r>
              <a:rPr sz="1600" spc="-10" dirty="0">
                <a:latin typeface="Microsoft Sans Serif"/>
                <a:cs typeface="Microsoft Sans Serif"/>
              </a:rPr>
              <a:t>permite ajustar </a:t>
            </a:r>
            <a:r>
              <a:rPr sz="1600" spc="-15" dirty="0">
                <a:latin typeface="Microsoft Sans Serif"/>
                <a:cs typeface="Microsoft Sans Serif"/>
              </a:rPr>
              <a:t>la </a:t>
            </a:r>
            <a:r>
              <a:rPr sz="1600" spc="-5" dirty="0">
                <a:latin typeface="Microsoft Sans Serif"/>
                <a:cs typeface="Microsoft Sans Serif"/>
              </a:rPr>
              <a:t>característica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direccional</a:t>
            </a:r>
            <a:r>
              <a:rPr sz="1600" spc="-10" dirty="0">
                <a:latin typeface="Microsoft Sans Serif"/>
                <a:cs typeface="Microsoft Sans Serif"/>
              </a:rPr>
              <a:t> de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-10" dirty="0">
                <a:latin typeface="Microsoft Sans Serif"/>
                <a:cs typeface="Microsoft Sans Serif"/>
              </a:rPr>
              <a:t> protección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adaptándola</a:t>
            </a:r>
            <a:r>
              <a:rPr sz="1600" spc="-5" dirty="0">
                <a:latin typeface="Microsoft Sans Serif"/>
                <a:cs typeface="Microsoft Sans Serif"/>
              </a:rPr>
              <a:t> 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las</a:t>
            </a:r>
            <a:r>
              <a:rPr sz="1600" spc="-10" dirty="0">
                <a:latin typeface="Microsoft Sans Serif"/>
                <a:cs typeface="Microsoft Sans Serif"/>
              </a:rPr>
              <a:t> particularidades</a:t>
            </a:r>
            <a:r>
              <a:rPr sz="1600" spc="-5" dirty="0">
                <a:latin typeface="Microsoft Sans Serif"/>
                <a:cs typeface="Microsoft Sans Serif"/>
              </a:rPr>
              <a:t> 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línea  </a:t>
            </a:r>
            <a:r>
              <a:rPr sz="1600" spc="-10" dirty="0">
                <a:latin typeface="Microsoft Sans Serif"/>
                <a:cs typeface="Microsoft Sans Serif"/>
              </a:rPr>
              <a:t>protegida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apunta </a:t>
            </a:r>
            <a:r>
              <a:rPr sz="1600" spc="-10" dirty="0">
                <a:latin typeface="Microsoft Sans Serif"/>
                <a:cs typeface="Microsoft Sans Serif"/>
              </a:rPr>
              <a:t>al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centro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zona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disparo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“adelante” o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“atrás”,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según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ajuste</a:t>
            </a:r>
            <a:r>
              <a:rPr sz="1600" spc="-10" dirty="0">
                <a:latin typeface="Microsoft Sans Serif"/>
                <a:cs typeface="Microsoft Sans Serif"/>
              </a:rPr>
              <a:t> del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se </a:t>
            </a:r>
            <a:r>
              <a:rPr sz="1600" spc="-5" dirty="0">
                <a:latin typeface="Microsoft Sans Serif"/>
                <a:cs typeface="Microsoft Sans Serif"/>
              </a:rPr>
              <a:t>trate.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5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600" spc="-5" dirty="0">
                <a:latin typeface="Microsoft Sans Serif"/>
                <a:cs typeface="Microsoft Sans Serif"/>
              </a:rPr>
              <a:t>Esta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zona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está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definida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partir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una</a:t>
            </a:r>
            <a:r>
              <a:rPr sz="1600" spc="10" dirty="0">
                <a:latin typeface="Microsoft Sans Serif"/>
                <a:cs typeface="Microsoft Sans Serif"/>
              </a:rPr>
              <a:t> línea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perpendicular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al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ángulo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ajuste.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spc="-15" dirty="0">
                <a:latin typeface="Microsoft Sans Serif"/>
                <a:cs typeface="Microsoft Sans Serif"/>
              </a:rPr>
              <a:t>Si </a:t>
            </a:r>
            <a:r>
              <a:rPr sz="1600" spc="-10" dirty="0">
                <a:latin typeface="Microsoft Sans Serif"/>
                <a:cs typeface="Microsoft Sans Serif"/>
              </a:rPr>
              <a:t>por ejemplo, </a:t>
            </a:r>
            <a:r>
              <a:rPr sz="1600" spc="-15" dirty="0">
                <a:latin typeface="Microsoft Sans Serif"/>
                <a:cs typeface="Microsoft Sans Serif"/>
              </a:rPr>
              <a:t>el </a:t>
            </a:r>
            <a:r>
              <a:rPr sz="1600" spc="-10" dirty="0">
                <a:latin typeface="Microsoft Sans Serif"/>
                <a:cs typeface="Microsoft Sans Serif"/>
              </a:rPr>
              <a:t>ángulo de </a:t>
            </a:r>
            <a:r>
              <a:rPr sz="1600" spc="-15" dirty="0">
                <a:latin typeface="Microsoft Sans Serif"/>
                <a:cs typeface="Microsoft Sans Serif"/>
              </a:rPr>
              <a:t>ajuste </a:t>
            </a:r>
            <a:r>
              <a:rPr sz="1600" spc="-10" dirty="0">
                <a:latin typeface="Microsoft Sans Serif"/>
                <a:cs typeface="Microsoft Sans Serif"/>
              </a:rPr>
              <a:t>es 0°, </a:t>
            </a:r>
            <a:r>
              <a:rPr sz="1600" spc="-5" dirty="0">
                <a:latin typeface="Microsoft Sans Serif"/>
                <a:cs typeface="Microsoft Sans Serif"/>
              </a:rPr>
              <a:t>la </a:t>
            </a:r>
            <a:r>
              <a:rPr sz="1600" spc="-10" dirty="0">
                <a:latin typeface="Microsoft Sans Serif"/>
                <a:cs typeface="Microsoft Sans Serif"/>
              </a:rPr>
              <a:t>perpendicular va de </a:t>
            </a:r>
            <a:r>
              <a:rPr sz="1600" spc="-5" dirty="0">
                <a:latin typeface="Microsoft Sans Serif"/>
                <a:cs typeface="Microsoft Sans Serif"/>
              </a:rPr>
              <a:t>90 a </a:t>
            </a:r>
            <a:r>
              <a:rPr sz="1600" spc="-15" dirty="0">
                <a:latin typeface="Microsoft Sans Serif"/>
                <a:cs typeface="Microsoft Sans Serif"/>
              </a:rPr>
              <a:t>270°. </a:t>
            </a:r>
            <a:r>
              <a:rPr sz="1600" spc="-10" dirty="0">
                <a:latin typeface="Microsoft Sans Serif"/>
                <a:cs typeface="Microsoft Sans Serif"/>
              </a:rPr>
              <a:t>El ángulo </a:t>
            </a:r>
            <a:r>
              <a:rPr sz="1600" spc="-20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ajuste puede variar de </a:t>
            </a:r>
            <a:r>
              <a:rPr sz="1600" spc="-5" dirty="0">
                <a:latin typeface="Microsoft Sans Serif"/>
                <a:cs typeface="Microsoft Sans Serif"/>
              </a:rPr>
              <a:t>0 a </a:t>
            </a:r>
            <a:r>
              <a:rPr sz="1600" spc="-15" dirty="0">
                <a:latin typeface="Microsoft Sans Serif"/>
                <a:cs typeface="Microsoft Sans Serif"/>
              </a:rPr>
              <a:t>90°. </a:t>
            </a:r>
            <a:r>
              <a:rPr sz="1600" spc="-5" dirty="0">
                <a:latin typeface="Microsoft Sans Serif"/>
                <a:cs typeface="Microsoft Sans Serif"/>
              </a:rPr>
              <a:t>Nota: </a:t>
            </a:r>
            <a:r>
              <a:rPr sz="1600" spc="-10" dirty="0">
                <a:latin typeface="Microsoft Sans Serif"/>
                <a:cs typeface="Microsoft Sans Serif"/>
              </a:rPr>
              <a:t>en </a:t>
            </a:r>
            <a:r>
              <a:rPr sz="1600" spc="-15" dirty="0">
                <a:latin typeface="Microsoft Sans Serif"/>
                <a:cs typeface="Microsoft Sans Serif"/>
              </a:rPr>
              <a:t>la </a:t>
            </a:r>
            <a:r>
              <a:rPr sz="1600" spc="-10" dirty="0">
                <a:latin typeface="Microsoft Sans Serif"/>
                <a:cs typeface="Microsoft Sans Serif"/>
              </a:rPr>
              <a:t>figura, </a:t>
            </a:r>
            <a:r>
              <a:rPr sz="1600" spc="-15" dirty="0">
                <a:latin typeface="Microsoft Sans Serif"/>
                <a:cs typeface="Microsoft Sans Serif"/>
              </a:rPr>
              <a:t>el ángulo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sensibilidad </a:t>
            </a:r>
            <a:r>
              <a:rPr sz="1600" spc="-10" dirty="0">
                <a:latin typeface="Microsoft Sans Serif"/>
                <a:cs typeface="Microsoft Sans Serif"/>
              </a:rPr>
              <a:t>máxima </a:t>
            </a:r>
            <a:r>
              <a:rPr sz="1600" spc="-5" dirty="0">
                <a:latin typeface="Microsoft Sans Serif"/>
                <a:cs typeface="Microsoft Sans Serif"/>
              </a:rPr>
              <a:t>se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muestra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ajustado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45°.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3844" y="217423"/>
            <a:ext cx="25800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Introducción</a:t>
            </a:r>
            <a:r>
              <a:rPr sz="2400" spc="-190" dirty="0"/>
              <a:t> </a:t>
            </a:r>
            <a:r>
              <a:rPr sz="2400" spc="-10" dirty="0"/>
              <a:t>III</a:t>
            </a:r>
            <a:endParaRPr sz="2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2979" y="3662407"/>
            <a:ext cx="2875609" cy="2579359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17423"/>
            <a:ext cx="25806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Introducción</a:t>
            </a:r>
            <a:r>
              <a:rPr sz="2400" spc="-195" dirty="0"/>
              <a:t> </a:t>
            </a:r>
            <a:r>
              <a:rPr sz="2400" spc="-10" dirty="0"/>
              <a:t>IV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1831975" y="3267202"/>
            <a:ext cx="2289175" cy="2339340"/>
            <a:chOff x="1831975" y="3267202"/>
            <a:chExt cx="2289175" cy="2339340"/>
          </a:xfrm>
        </p:grpSpPr>
        <p:sp>
          <p:nvSpPr>
            <p:cNvPr id="4" name="object 4"/>
            <p:cNvSpPr/>
            <p:nvPr/>
          </p:nvSpPr>
          <p:spPr>
            <a:xfrm>
              <a:off x="1835785" y="3271012"/>
              <a:ext cx="2281555" cy="2331720"/>
            </a:xfrm>
            <a:custGeom>
              <a:avLst/>
              <a:gdLst/>
              <a:ahLst/>
              <a:cxnLst/>
              <a:rect l="l" t="t" r="r" b="b"/>
              <a:pathLst>
                <a:path w="2281554" h="2331720">
                  <a:moveTo>
                    <a:pt x="0" y="0"/>
                  </a:moveTo>
                  <a:lnTo>
                    <a:pt x="0" y="2331720"/>
                  </a:lnTo>
                  <a:lnTo>
                    <a:pt x="2281428" y="2331720"/>
                  </a:lnTo>
                  <a:lnTo>
                    <a:pt x="2281428" y="0"/>
                  </a:lnTo>
                  <a:lnTo>
                    <a:pt x="0" y="0"/>
                  </a:lnTo>
                  <a:close/>
                </a:path>
              </a:pathLst>
            </a:custGeom>
            <a:ln w="7619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58644" y="3293872"/>
              <a:ext cx="2235835" cy="2286000"/>
            </a:xfrm>
            <a:custGeom>
              <a:avLst/>
              <a:gdLst/>
              <a:ahLst/>
              <a:cxnLst/>
              <a:rect l="l" t="t" r="r" b="b"/>
              <a:pathLst>
                <a:path w="2235835" h="2286000">
                  <a:moveTo>
                    <a:pt x="0" y="0"/>
                  </a:moveTo>
                  <a:lnTo>
                    <a:pt x="0" y="2286000"/>
                  </a:lnTo>
                  <a:lnTo>
                    <a:pt x="2235708" y="2286000"/>
                  </a:lnTo>
                  <a:lnTo>
                    <a:pt x="2235708" y="0"/>
                  </a:lnTo>
                  <a:lnTo>
                    <a:pt x="0" y="0"/>
                  </a:lnTo>
                  <a:close/>
                </a:path>
              </a:pathLst>
            </a:custGeom>
            <a:ln w="22860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72588" y="4967224"/>
              <a:ext cx="1324610" cy="0"/>
            </a:xfrm>
            <a:custGeom>
              <a:avLst/>
              <a:gdLst/>
              <a:ahLst/>
              <a:cxnLst/>
              <a:rect l="l" t="t" r="r" b="b"/>
              <a:pathLst>
                <a:path w="1324610">
                  <a:moveTo>
                    <a:pt x="0" y="0"/>
                  </a:moveTo>
                  <a:lnTo>
                    <a:pt x="1324356" y="0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0848" y="4941316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0" y="0"/>
                  </a:moveTo>
                  <a:lnTo>
                    <a:pt x="0" y="51815"/>
                  </a:lnTo>
                  <a:lnTo>
                    <a:pt x="51815" y="259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07640" y="4395724"/>
              <a:ext cx="650875" cy="542925"/>
            </a:xfrm>
            <a:custGeom>
              <a:avLst/>
              <a:gdLst/>
              <a:ahLst/>
              <a:cxnLst/>
              <a:rect l="l" t="t" r="r" b="b"/>
              <a:pathLst>
                <a:path w="650875" h="542925">
                  <a:moveTo>
                    <a:pt x="650747" y="0"/>
                  </a:moveTo>
                  <a:lnTo>
                    <a:pt x="0" y="542544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72588" y="4915408"/>
              <a:ext cx="56515" cy="52069"/>
            </a:xfrm>
            <a:custGeom>
              <a:avLst/>
              <a:gdLst/>
              <a:ahLst/>
              <a:cxnLst/>
              <a:rect l="l" t="t" r="r" b="b"/>
              <a:pathLst>
                <a:path w="56514" h="52070">
                  <a:moveTo>
                    <a:pt x="22860" y="0"/>
                  </a:moveTo>
                  <a:lnTo>
                    <a:pt x="0" y="51816"/>
                  </a:lnTo>
                  <a:lnTo>
                    <a:pt x="56387" y="39624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58388" y="4395724"/>
              <a:ext cx="649605" cy="542925"/>
            </a:xfrm>
            <a:custGeom>
              <a:avLst/>
              <a:gdLst/>
              <a:ahLst/>
              <a:cxnLst/>
              <a:rect l="l" t="t" r="r" b="b"/>
              <a:pathLst>
                <a:path w="649604" h="542925">
                  <a:moveTo>
                    <a:pt x="0" y="0"/>
                  </a:moveTo>
                  <a:lnTo>
                    <a:pt x="649224" y="542544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86276" y="4915408"/>
              <a:ext cx="56515" cy="52069"/>
            </a:xfrm>
            <a:custGeom>
              <a:avLst/>
              <a:gdLst/>
              <a:ahLst/>
              <a:cxnLst/>
              <a:rect l="l" t="t" r="r" b="b"/>
              <a:pathLst>
                <a:path w="56514" h="52070">
                  <a:moveTo>
                    <a:pt x="33527" y="0"/>
                  </a:moveTo>
                  <a:lnTo>
                    <a:pt x="0" y="39624"/>
                  </a:lnTo>
                  <a:lnTo>
                    <a:pt x="56387" y="51816"/>
                  </a:lnTo>
                  <a:lnTo>
                    <a:pt x="335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766314" y="5120081"/>
            <a:ext cx="31242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800" b="1" spc="-7" baseline="16203" dirty="0">
                <a:latin typeface="Arial"/>
                <a:cs typeface="Arial"/>
              </a:rPr>
              <a:t>V</a:t>
            </a:r>
            <a:r>
              <a:rPr sz="800" b="1" spc="-5" dirty="0">
                <a:latin typeface="Arial"/>
                <a:cs typeface="Arial"/>
              </a:rPr>
              <a:t>BC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87777" y="4391659"/>
            <a:ext cx="239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V</a:t>
            </a:r>
            <a:r>
              <a:rPr sz="1200" b="1" baseline="-20833" dirty="0">
                <a:latin typeface="Arial"/>
                <a:cs typeface="Arial"/>
              </a:rPr>
              <a:t>B</a:t>
            </a:r>
            <a:endParaRPr sz="1200" baseline="-20833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00907" y="4391659"/>
            <a:ext cx="239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V</a:t>
            </a:r>
            <a:r>
              <a:rPr sz="1200" b="1" baseline="-20833" dirty="0">
                <a:latin typeface="Arial"/>
                <a:cs typeface="Arial"/>
              </a:rPr>
              <a:t>C</a:t>
            </a:r>
            <a:endParaRPr sz="1200" baseline="-20833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832480" y="3822700"/>
            <a:ext cx="710565" cy="575310"/>
            <a:chOff x="2832480" y="3822700"/>
            <a:chExt cx="710565" cy="575310"/>
          </a:xfrm>
        </p:grpSpPr>
        <p:sp>
          <p:nvSpPr>
            <p:cNvPr id="16" name="object 16"/>
            <p:cNvSpPr/>
            <p:nvPr/>
          </p:nvSpPr>
          <p:spPr>
            <a:xfrm>
              <a:off x="2858388" y="3851655"/>
              <a:ext cx="649605" cy="544195"/>
            </a:xfrm>
            <a:custGeom>
              <a:avLst/>
              <a:gdLst/>
              <a:ahLst/>
              <a:cxnLst/>
              <a:rect l="l" t="t" r="r" b="b"/>
              <a:pathLst>
                <a:path w="649604" h="544195">
                  <a:moveTo>
                    <a:pt x="0" y="544068"/>
                  </a:moveTo>
                  <a:lnTo>
                    <a:pt x="649224" y="0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86276" y="3822700"/>
              <a:ext cx="56515" cy="53340"/>
            </a:xfrm>
            <a:custGeom>
              <a:avLst/>
              <a:gdLst/>
              <a:ahLst/>
              <a:cxnLst/>
              <a:rect l="l" t="t" r="r" b="b"/>
              <a:pathLst>
                <a:path w="56514" h="53339">
                  <a:moveTo>
                    <a:pt x="56387" y="0"/>
                  </a:moveTo>
                  <a:lnTo>
                    <a:pt x="0" y="13716"/>
                  </a:lnTo>
                  <a:lnTo>
                    <a:pt x="33527" y="53339"/>
                  </a:lnTo>
                  <a:lnTo>
                    <a:pt x="563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858388" y="4097020"/>
              <a:ext cx="0" cy="299085"/>
            </a:xfrm>
            <a:custGeom>
              <a:avLst/>
              <a:gdLst/>
              <a:ahLst/>
              <a:cxnLst/>
              <a:rect l="l" t="t" r="r" b="b"/>
              <a:pathLst>
                <a:path h="299085">
                  <a:moveTo>
                    <a:pt x="0" y="0"/>
                  </a:moveTo>
                  <a:lnTo>
                    <a:pt x="0" y="298703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832480" y="4051300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69" h="52070">
                  <a:moveTo>
                    <a:pt x="25907" y="0"/>
                  </a:moveTo>
                  <a:lnTo>
                    <a:pt x="0" y="51816"/>
                  </a:lnTo>
                  <a:lnTo>
                    <a:pt x="51816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347211" y="3467861"/>
            <a:ext cx="1803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I</a:t>
            </a:r>
            <a:r>
              <a:rPr sz="1200" b="1" baseline="-20833" dirty="0">
                <a:latin typeface="Arial"/>
                <a:cs typeface="Arial"/>
              </a:rPr>
              <a:t>A</a:t>
            </a:r>
            <a:endParaRPr sz="1200" baseline="-20833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33726" y="3810761"/>
            <a:ext cx="229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200" b="1" spc="-45" dirty="0">
                <a:latin typeface="Arial"/>
                <a:cs typeface="Arial"/>
              </a:rPr>
              <a:t>V</a:t>
            </a:r>
            <a:r>
              <a:rPr sz="1200" b="1" spc="-67" baseline="-20833" dirty="0">
                <a:latin typeface="Arial"/>
                <a:cs typeface="Arial"/>
              </a:rPr>
              <a:t>A</a:t>
            </a:r>
            <a:endParaRPr sz="1200" baseline="-20833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152771" y="3088894"/>
            <a:ext cx="1624965" cy="2848610"/>
            <a:chOff x="5152771" y="3088894"/>
            <a:chExt cx="1624965" cy="2848610"/>
          </a:xfrm>
        </p:grpSpPr>
        <p:sp>
          <p:nvSpPr>
            <p:cNvPr id="23" name="object 23"/>
            <p:cNvSpPr/>
            <p:nvPr/>
          </p:nvSpPr>
          <p:spPr>
            <a:xfrm>
              <a:off x="5156581" y="3092704"/>
              <a:ext cx="1617345" cy="2840990"/>
            </a:xfrm>
            <a:custGeom>
              <a:avLst/>
              <a:gdLst/>
              <a:ahLst/>
              <a:cxnLst/>
              <a:rect l="l" t="t" r="r" b="b"/>
              <a:pathLst>
                <a:path w="1617345" h="2840990">
                  <a:moveTo>
                    <a:pt x="0" y="2840736"/>
                  </a:moveTo>
                  <a:lnTo>
                    <a:pt x="1616963" y="2840736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2840736"/>
                  </a:lnTo>
                  <a:close/>
                </a:path>
              </a:pathLst>
            </a:custGeom>
            <a:ln w="7620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179441" y="3115564"/>
              <a:ext cx="1571625" cy="2795270"/>
            </a:xfrm>
            <a:custGeom>
              <a:avLst/>
              <a:gdLst/>
              <a:ahLst/>
              <a:cxnLst/>
              <a:rect l="l" t="t" r="r" b="b"/>
              <a:pathLst>
                <a:path w="1571625" h="2795270">
                  <a:moveTo>
                    <a:pt x="0" y="2795016"/>
                  </a:moveTo>
                  <a:lnTo>
                    <a:pt x="1571243" y="2795016"/>
                  </a:lnTo>
                  <a:lnTo>
                    <a:pt x="1571243" y="0"/>
                  </a:lnTo>
                  <a:lnTo>
                    <a:pt x="0" y="0"/>
                  </a:lnTo>
                  <a:lnTo>
                    <a:pt x="0" y="2795016"/>
                  </a:lnTo>
                  <a:close/>
                </a:path>
              </a:pathLst>
            </a:custGeom>
            <a:ln w="22858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691505" y="4680711"/>
              <a:ext cx="262255" cy="410209"/>
            </a:xfrm>
            <a:custGeom>
              <a:avLst/>
              <a:gdLst/>
              <a:ahLst/>
              <a:cxnLst/>
              <a:rect l="l" t="t" r="r" b="b"/>
              <a:pathLst>
                <a:path w="262254" h="410210">
                  <a:moveTo>
                    <a:pt x="262128" y="0"/>
                  </a:moveTo>
                  <a:lnTo>
                    <a:pt x="0" y="40995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667121" y="5072379"/>
              <a:ext cx="50800" cy="56515"/>
            </a:xfrm>
            <a:custGeom>
              <a:avLst/>
              <a:gdLst/>
              <a:ahLst/>
              <a:cxnLst/>
              <a:rect l="l" t="t" r="r" b="b"/>
              <a:pathLst>
                <a:path w="50800" h="56514">
                  <a:moveTo>
                    <a:pt x="6095" y="0"/>
                  </a:moveTo>
                  <a:lnTo>
                    <a:pt x="0" y="56388"/>
                  </a:lnTo>
                  <a:lnTo>
                    <a:pt x="50291" y="27432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953633" y="4680711"/>
              <a:ext cx="260985" cy="410209"/>
            </a:xfrm>
            <a:custGeom>
              <a:avLst/>
              <a:gdLst/>
              <a:ahLst/>
              <a:cxnLst/>
              <a:rect l="l" t="t" r="r" b="b"/>
              <a:pathLst>
                <a:path w="260985" h="410210">
                  <a:moveTo>
                    <a:pt x="0" y="0"/>
                  </a:moveTo>
                  <a:lnTo>
                    <a:pt x="260603" y="409956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189853" y="5072379"/>
              <a:ext cx="48895" cy="56515"/>
            </a:xfrm>
            <a:custGeom>
              <a:avLst/>
              <a:gdLst/>
              <a:ahLst/>
              <a:cxnLst/>
              <a:rect l="l" t="t" r="r" b="b"/>
              <a:pathLst>
                <a:path w="48895" h="56514">
                  <a:moveTo>
                    <a:pt x="42672" y="0"/>
                  </a:moveTo>
                  <a:lnTo>
                    <a:pt x="0" y="27432"/>
                  </a:lnTo>
                  <a:lnTo>
                    <a:pt x="48768" y="56388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6297929" y="4675123"/>
            <a:ext cx="239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V</a:t>
            </a:r>
            <a:r>
              <a:rPr sz="1200" b="1" baseline="-20833" dirty="0">
                <a:latin typeface="Arial"/>
                <a:cs typeface="Arial"/>
              </a:rPr>
              <a:t>B</a:t>
            </a:r>
            <a:endParaRPr sz="1200" baseline="-20833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9044" y="1146947"/>
            <a:ext cx="7386955" cy="2233930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40"/>
              </a:spcBef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Magnitud</a:t>
            </a:r>
            <a:r>
              <a:rPr sz="1800" b="1" spc="-5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de</a:t>
            </a:r>
            <a:r>
              <a:rPr sz="1800" b="1" spc="-3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polarización</a:t>
            </a:r>
            <a:endParaRPr sz="1800">
              <a:latin typeface="Arial"/>
              <a:cs typeface="Arial"/>
            </a:endParaRPr>
          </a:p>
          <a:p>
            <a:pPr marL="311785" indent="-287020">
              <a:lnSpc>
                <a:spcPct val="100000"/>
              </a:lnSpc>
              <a:spcBef>
                <a:spcPts val="1105"/>
              </a:spcBef>
              <a:buChar char="•"/>
              <a:tabLst>
                <a:tab pos="311785" algn="l"/>
                <a:tab pos="3124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Debe</a:t>
            </a:r>
            <a:r>
              <a:rPr sz="1600" spc="-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cumplir:</a:t>
            </a:r>
            <a:endParaRPr sz="1600">
              <a:latin typeface="Microsoft Sans Serif"/>
              <a:cs typeface="Microsoft Sans Serif"/>
            </a:endParaRPr>
          </a:p>
          <a:p>
            <a:pPr marL="768985">
              <a:lnSpc>
                <a:spcPct val="100000"/>
              </a:lnSpc>
              <a:spcBef>
                <a:spcPts val="1110"/>
              </a:spcBef>
            </a:pPr>
            <a:r>
              <a:rPr sz="1400" spc="-5" dirty="0">
                <a:latin typeface="Microsoft Sans Serif"/>
                <a:cs typeface="Microsoft Sans Serif"/>
              </a:rPr>
              <a:t>No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debe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anularse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en</a:t>
            </a:r>
            <a:r>
              <a:rPr sz="1400" spc="-15" dirty="0">
                <a:latin typeface="Microsoft Sans Serif"/>
                <a:cs typeface="Microsoft Sans Serif"/>
              </a:rPr>
              <a:t> las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situaciones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 falta</a:t>
            </a:r>
            <a:endParaRPr sz="1400">
              <a:latin typeface="Microsoft Sans Serif"/>
              <a:cs typeface="Microsoft Sans Serif"/>
            </a:endParaRPr>
          </a:p>
          <a:p>
            <a:pPr marL="768985" marR="17780">
              <a:lnSpc>
                <a:spcPct val="119300"/>
              </a:lnSpc>
              <a:spcBef>
                <a:spcPts val="615"/>
              </a:spcBef>
            </a:pPr>
            <a:r>
              <a:rPr sz="1400" spc="-5" dirty="0">
                <a:latin typeface="Microsoft Sans Serif"/>
                <a:cs typeface="Microsoft Sans Serif"/>
              </a:rPr>
              <a:t>El sentido </a:t>
            </a:r>
            <a:r>
              <a:rPr sz="1400" spc="-10" dirty="0">
                <a:latin typeface="Microsoft Sans Serif"/>
                <a:cs typeface="Microsoft Sans Serif"/>
              </a:rPr>
              <a:t>de </a:t>
            </a:r>
            <a:r>
              <a:rPr sz="1400" spc="-15" dirty="0">
                <a:latin typeface="Microsoft Sans Serif"/>
                <a:cs typeface="Microsoft Sans Serif"/>
              </a:rPr>
              <a:t>la </a:t>
            </a:r>
            <a:r>
              <a:rPr sz="1400" spc="-10" dirty="0">
                <a:latin typeface="Microsoft Sans Serif"/>
                <a:cs typeface="Microsoft Sans Serif"/>
              </a:rPr>
              <a:t>magnitud </a:t>
            </a:r>
            <a:r>
              <a:rPr sz="1400" spc="-15" dirty="0">
                <a:latin typeface="Microsoft Sans Serif"/>
                <a:cs typeface="Microsoft Sans Serif"/>
              </a:rPr>
              <a:t>elegida </a:t>
            </a:r>
            <a:r>
              <a:rPr sz="1400" dirty="0">
                <a:latin typeface="Microsoft Sans Serif"/>
                <a:cs typeface="Microsoft Sans Serif"/>
              </a:rPr>
              <a:t>no debe </a:t>
            </a:r>
            <a:r>
              <a:rPr sz="1400" spc="-5" dirty="0">
                <a:latin typeface="Microsoft Sans Serif"/>
                <a:cs typeface="Microsoft Sans Serif"/>
              </a:rPr>
              <a:t>cambiar </a:t>
            </a:r>
            <a:r>
              <a:rPr sz="1400" dirty="0">
                <a:latin typeface="Microsoft Sans Serif"/>
                <a:cs typeface="Microsoft Sans Serif"/>
              </a:rPr>
              <a:t>con </a:t>
            </a:r>
            <a:r>
              <a:rPr sz="1400" spc="-15" dirty="0">
                <a:latin typeface="Microsoft Sans Serif"/>
                <a:cs typeface="Microsoft Sans Serif"/>
              </a:rPr>
              <a:t>independencia del sentido de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circulación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de</a:t>
            </a:r>
            <a:r>
              <a:rPr sz="1400" spc="-15" dirty="0">
                <a:latin typeface="Microsoft Sans Serif"/>
                <a:cs typeface="Microsoft Sans Serif"/>
              </a:rPr>
              <a:t> la</a:t>
            </a:r>
            <a:r>
              <a:rPr sz="1400" spc="-5" dirty="0">
                <a:latin typeface="Microsoft Sans Serif"/>
                <a:cs typeface="Microsoft Sans Serif"/>
              </a:rPr>
              <a:t> corriente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>
              <a:latin typeface="Microsoft Sans Serif"/>
              <a:cs typeface="Microsoft Sans Serif"/>
            </a:endParaRPr>
          </a:p>
          <a:p>
            <a:pPr marR="2131695" algn="r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latin typeface="Arial"/>
                <a:cs typeface="Arial"/>
              </a:rPr>
              <a:t>I</a:t>
            </a:r>
            <a:r>
              <a:rPr sz="1200" b="1" baseline="-20833" dirty="0">
                <a:latin typeface="Arial"/>
                <a:cs typeface="Arial"/>
              </a:rPr>
              <a:t>C</a:t>
            </a:r>
            <a:endParaRPr sz="1200" baseline="-20833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927725" y="3755644"/>
            <a:ext cx="52069" cy="927735"/>
            <a:chOff x="5927725" y="3755644"/>
            <a:chExt cx="52069" cy="927735"/>
          </a:xfrm>
        </p:grpSpPr>
        <p:sp>
          <p:nvSpPr>
            <p:cNvPr id="32" name="object 32"/>
            <p:cNvSpPr/>
            <p:nvPr/>
          </p:nvSpPr>
          <p:spPr>
            <a:xfrm>
              <a:off x="5953632" y="3801364"/>
              <a:ext cx="0" cy="879475"/>
            </a:xfrm>
            <a:custGeom>
              <a:avLst/>
              <a:gdLst/>
              <a:ahLst/>
              <a:cxnLst/>
              <a:rect l="l" t="t" r="r" b="b"/>
              <a:pathLst>
                <a:path h="879475">
                  <a:moveTo>
                    <a:pt x="0" y="0"/>
                  </a:moveTo>
                  <a:lnTo>
                    <a:pt x="0" y="87934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927725" y="3755644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5"/>
                  </a:lnTo>
                  <a:lnTo>
                    <a:pt x="51815" y="51815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383529" y="4367276"/>
            <a:ext cx="393065" cy="519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045">
              <a:lnSpc>
                <a:spcPct val="100000"/>
              </a:lnSpc>
              <a:spcBef>
                <a:spcPts val="100"/>
              </a:spcBef>
            </a:pPr>
            <a:r>
              <a:rPr sz="1800" b="1" spc="-7" baseline="16203" dirty="0">
                <a:latin typeface="Arial"/>
                <a:cs typeface="Arial"/>
              </a:rPr>
              <a:t>V</a:t>
            </a:r>
            <a:r>
              <a:rPr sz="800" b="1" spc="-5" dirty="0">
                <a:latin typeface="Arial"/>
                <a:cs typeface="Arial"/>
              </a:rPr>
              <a:t>CA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005"/>
              </a:spcBef>
            </a:pPr>
            <a:r>
              <a:rPr sz="1200" b="1" dirty="0">
                <a:latin typeface="Arial"/>
                <a:cs typeface="Arial"/>
              </a:rPr>
              <a:t>V</a:t>
            </a:r>
            <a:r>
              <a:rPr sz="1200" b="1" baseline="-20833" dirty="0">
                <a:latin typeface="Arial"/>
                <a:cs typeface="Arial"/>
              </a:rPr>
              <a:t>C</a:t>
            </a:r>
            <a:endParaRPr sz="1200" baseline="-20833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938392" y="3755644"/>
            <a:ext cx="302895" cy="1376045"/>
            <a:chOff x="5938392" y="3755644"/>
            <a:chExt cx="302895" cy="1376045"/>
          </a:xfrm>
        </p:grpSpPr>
        <p:sp>
          <p:nvSpPr>
            <p:cNvPr id="36" name="object 36"/>
            <p:cNvSpPr/>
            <p:nvPr/>
          </p:nvSpPr>
          <p:spPr>
            <a:xfrm>
              <a:off x="5962776" y="3799840"/>
              <a:ext cx="276225" cy="1329055"/>
            </a:xfrm>
            <a:custGeom>
              <a:avLst/>
              <a:gdLst/>
              <a:ahLst/>
              <a:cxnLst/>
              <a:rect l="l" t="t" r="r" b="b"/>
              <a:pathLst>
                <a:path w="276225" h="1329054">
                  <a:moveTo>
                    <a:pt x="0" y="0"/>
                  </a:moveTo>
                  <a:lnTo>
                    <a:pt x="275844" y="132892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938392" y="3755644"/>
              <a:ext cx="50800" cy="56515"/>
            </a:xfrm>
            <a:custGeom>
              <a:avLst/>
              <a:gdLst/>
              <a:ahLst/>
              <a:cxnLst/>
              <a:rect l="l" t="t" r="r" b="b"/>
              <a:pathLst>
                <a:path w="50800" h="56514">
                  <a:moveTo>
                    <a:pt x="15240" y="0"/>
                  </a:moveTo>
                  <a:lnTo>
                    <a:pt x="0" y="56387"/>
                  </a:lnTo>
                  <a:lnTo>
                    <a:pt x="50292" y="45719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6206490" y="4260595"/>
            <a:ext cx="3028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800" b="1" spc="-44" baseline="16203" dirty="0">
                <a:latin typeface="Arial"/>
                <a:cs typeface="Arial"/>
              </a:rPr>
              <a:t>V</a:t>
            </a:r>
            <a:r>
              <a:rPr sz="800" b="1" spc="-30" dirty="0">
                <a:latin typeface="Arial"/>
                <a:cs typeface="Arial"/>
              </a:rPr>
              <a:t>AB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653404" y="3753103"/>
            <a:ext cx="302895" cy="1376045"/>
            <a:chOff x="5653404" y="3753103"/>
            <a:chExt cx="302895" cy="1376045"/>
          </a:xfrm>
        </p:grpSpPr>
        <p:sp>
          <p:nvSpPr>
            <p:cNvPr id="40" name="object 40"/>
            <p:cNvSpPr/>
            <p:nvPr/>
          </p:nvSpPr>
          <p:spPr>
            <a:xfrm>
              <a:off x="5676264" y="3755643"/>
              <a:ext cx="277495" cy="1329055"/>
            </a:xfrm>
            <a:custGeom>
              <a:avLst/>
              <a:gdLst/>
              <a:ahLst/>
              <a:cxnLst/>
              <a:rect l="l" t="t" r="r" b="b"/>
              <a:pathLst>
                <a:path w="277495" h="1329054">
                  <a:moveTo>
                    <a:pt x="277368" y="0"/>
                  </a:moveTo>
                  <a:lnTo>
                    <a:pt x="0" y="1328927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653404" y="5073903"/>
              <a:ext cx="50800" cy="55244"/>
            </a:xfrm>
            <a:custGeom>
              <a:avLst/>
              <a:gdLst/>
              <a:ahLst/>
              <a:cxnLst/>
              <a:rect l="l" t="t" r="r" b="b"/>
              <a:pathLst>
                <a:path w="50800" h="55245">
                  <a:moveTo>
                    <a:pt x="0" y="0"/>
                  </a:moveTo>
                  <a:lnTo>
                    <a:pt x="13716" y="54864"/>
                  </a:lnTo>
                  <a:lnTo>
                    <a:pt x="50292" y="10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5900165" y="3515105"/>
            <a:ext cx="229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200" b="1" spc="-45" dirty="0">
                <a:latin typeface="Arial"/>
                <a:cs typeface="Arial"/>
              </a:rPr>
              <a:t>V</a:t>
            </a:r>
            <a:r>
              <a:rPr sz="1200" b="1" spc="-67" baseline="-20833" dirty="0">
                <a:latin typeface="Arial"/>
                <a:cs typeface="Arial"/>
              </a:rPr>
              <a:t>A</a:t>
            </a:r>
            <a:endParaRPr sz="1200" baseline="-20833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5545201" y="3412744"/>
            <a:ext cx="760730" cy="2287905"/>
            <a:chOff x="5545201" y="3412744"/>
            <a:chExt cx="760730" cy="2287905"/>
          </a:xfrm>
        </p:grpSpPr>
        <p:sp>
          <p:nvSpPr>
            <p:cNvPr id="44" name="object 44"/>
            <p:cNvSpPr/>
            <p:nvPr/>
          </p:nvSpPr>
          <p:spPr>
            <a:xfrm>
              <a:off x="5568061" y="3456940"/>
              <a:ext cx="715010" cy="2200910"/>
            </a:xfrm>
            <a:custGeom>
              <a:avLst/>
              <a:gdLst/>
              <a:ahLst/>
              <a:cxnLst/>
              <a:rect l="l" t="t" r="r" b="b"/>
              <a:pathLst>
                <a:path w="715010" h="2200910">
                  <a:moveTo>
                    <a:pt x="0" y="0"/>
                  </a:moveTo>
                  <a:lnTo>
                    <a:pt x="714755" y="220065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545201" y="3412743"/>
              <a:ext cx="760730" cy="2287905"/>
            </a:xfrm>
            <a:custGeom>
              <a:avLst/>
              <a:gdLst/>
              <a:ahLst/>
              <a:cxnLst/>
              <a:rect l="l" t="t" r="r" b="b"/>
              <a:pathLst>
                <a:path w="760729" h="2287904">
                  <a:moveTo>
                    <a:pt x="48768" y="41148"/>
                  </a:moveTo>
                  <a:lnTo>
                    <a:pt x="7620" y="0"/>
                  </a:lnTo>
                  <a:lnTo>
                    <a:pt x="0" y="57912"/>
                  </a:lnTo>
                  <a:lnTo>
                    <a:pt x="48768" y="41148"/>
                  </a:lnTo>
                  <a:close/>
                </a:path>
                <a:path w="760729" h="2287904">
                  <a:moveTo>
                    <a:pt x="760476" y="2231136"/>
                  </a:moveTo>
                  <a:lnTo>
                    <a:pt x="710184" y="2246376"/>
                  </a:lnTo>
                  <a:lnTo>
                    <a:pt x="751332" y="2287524"/>
                  </a:lnTo>
                  <a:lnTo>
                    <a:pt x="760476" y="22311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6384797" y="5460288"/>
            <a:ext cx="1803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I</a:t>
            </a:r>
            <a:r>
              <a:rPr sz="1200" b="1" baseline="-20833" dirty="0">
                <a:latin typeface="Arial"/>
                <a:cs typeface="Arial"/>
              </a:rPr>
              <a:t>B</a:t>
            </a:r>
            <a:endParaRPr sz="1200" baseline="-20833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901" y="818896"/>
            <a:ext cx="9109075" cy="152400"/>
            <a:chOff x="901" y="818896"/>
            <a:chExt cx="9109075" cy="152400"/>
          </a:xfrm>
        </p:grpSpPr>
        <p:sp>
          <p:nvSpPr>
            <p:cNvPr id="4" name="object 4"/>
            <p:cNvSpPr/>
            <p:nvPr/>
          </p:nvSpPr>
          <p:spPr>
            <a:xfrm>
              <a:off x="90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0000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952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0808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528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2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2" y="152400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0A0A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758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0F0F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415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2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2" y="152400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1212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9209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1616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15785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1A1A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083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1C1C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741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1D1D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2465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1F1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7517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28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28" y="15240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1F1F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914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02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572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222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077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32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3734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727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7240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828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0745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92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4402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A2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7908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B2B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1565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C2C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50709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C2C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87285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2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2" y="152400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2D2D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2233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E2E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5891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2F2F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93965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030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2901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333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6559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434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00064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53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03722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737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7227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838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08849" y="818895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4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393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17895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A3A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215529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3B3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2871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C3C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322196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040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358772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141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3938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242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4304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44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465452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54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500505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464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5721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74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608708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848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64376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848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68033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A4A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715388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D4D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75044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E4E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78701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F4F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8220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151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858645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5252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930272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353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96532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454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0019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555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0369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757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07200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A57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10858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A5A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1436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C5C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1802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D5D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21526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E5E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51837" y="818895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5F5F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32194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060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35851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262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3935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36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4301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6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46519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868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501772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96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53682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B6B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573401" y="818895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6C6C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64350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D6D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68008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D6D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7151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E6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7517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F6F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78676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070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82333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474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858388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676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89344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777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93001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979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9650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979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0016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979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03669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A7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073272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B7B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10832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C7C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1449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282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1799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38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21500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484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25158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585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2866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585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3232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585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35826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787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39483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88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429888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D8D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46494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E8E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5015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F8F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5365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090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5731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19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60819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292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64477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29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6798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292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7164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393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7514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595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786505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9999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8581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A9A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8947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C9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92976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D9D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96633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E9E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001389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9F9F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0730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0A0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1080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1A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1446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3A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17969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6A6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21627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7A7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2513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8A8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2879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AAA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3229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BAB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35800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CAC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39458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CA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4296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DA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4662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EA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50126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FAF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53783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0B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572888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3B3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60794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5B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6445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6B6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6795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7B7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7161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8B8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751197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B8B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8228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9B9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8594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BBB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8944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CBC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92950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DBD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96608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0C0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0011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1C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0377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2C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07276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3C3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10933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4C4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144388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5C5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17944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5C5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2160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5C5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2510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6C6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2876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7C7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32269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8C8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35927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9C9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39432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CC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4309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DC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4659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EC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50100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FCF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53758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0D0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5726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1D1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609209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2D2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644261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2D2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715888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2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75094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3D3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7875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4D4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8225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5D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8591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6D6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89419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9D9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930773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AD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600240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BDB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037453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CD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07250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DDD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10908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DDD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144133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EDE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180709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FDF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252337" y="818895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DFDF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322441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E0E0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359017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2E1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394068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E2E1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430644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3E2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6465697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6E3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6537325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7E7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6608952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8E8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6644004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E9E9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668058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9E9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6715633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AEA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6787261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BEB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6858889" y="818895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EBE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6965569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CEC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7037197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DED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710882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EEEE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7145401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E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7180453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28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EFEF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7252080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FEF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7287133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0F0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7358761" y="818895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3F3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7465440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4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7502016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F4F4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7537069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5F5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7608697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5F5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7645273" y="818895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6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7751953" y="818895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7F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7858633" y="818895"/>
              <a:ext cx="215265" cy="152400"/>
            </a:xfrm>
            <a:custGeom>
              <a:avLst/>
              <a:gdLst/>
              <a:ahLst/>
              <a:cxnLst/>
              <a:rect l="l" t="t" r="r" b="b"/>
              <a:pathLst>
                <a:path w="215265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215265" h="152400">
                  <a:moveTo>
                    <a:pt x="143243" y="0"/>
                  </a:moveTo>
                  <a:lnTo>
                    <a:pt x="108204" y="0"/>
                  </a:lnTo>
                  <a:lnTo>
                    <a:pt x="71628" y="0"/>
                  </a:lnTo>
                  <a:lnTo>
                    <a:pt x="71628" y="152400"/>
                  </a:lnTo>
                  <a:lnTo>
                    <a:pt x="108204" y="152400"/>
                  </a:lnTo>
                  <a:lnTo>
                    <a:pt x="143243" y="152400"/>
                  </a:lnTo>
                  <a:lnTo>
                    <a:pt x="143243" y="0"/>
                  </a:lnTo>
                  <a:close/>
                </a:path>
                <a:path w="215265" h="152400">
                  <a:moveTo>
                    <a:pt x="178295" y="0"/>
                  </a:moveTo>
                  <a:lnTo>
                    <a:pt x="143256" y="0"/>
                  </a:lnTo>
                  <a:lnTo>
                    <a:pt x="143256" y="152400"/>
                  </a:lnTo>
                  <a:lnTo>
                    <a:pt x="178295" y="152400"/>
                  </a:lnTo>
                  <a:lnTo>
                    <a:pt x="178295" y="0"/>
                  </a:lnTo>
                  <a:close/>
                </a:path>
                <a:path w="215265" h="152400">
                  <a:moveTo>
                    <a:pt x="214884" y="0"/>
                  </a:moveTo>
                  <a:lnTo>
                    <a:pt x="178308" y="0"/>
                  </a:lnTo>
                  <a:lnTo>
                    <a:pt x="178308" y="152400"/>
                  </a:lnTo>
                  <a:lnTo>
                    <a:pt x="214884" y="15240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8073517" y="818895"/>
              <a:ext cx="178435" cy="152400"/>
            </a:xfrm>
            <a:custGeom>
              <a:avLst/>
              <a:gdLst/>
              <a:ahLst/>
              <a:cxnLst/>
              <a:rect l="l" t="t" r="r" b="b"/>
              <a:pathLst>
                <a:path w="17843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78434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  <a:path w="178434" h="152400">
                  <a:moveTo>
                    <a:pt x="178295" y="0"/>
                  </a:moveTo>
                  <a:lnTo>
                    <a:pt x="143256" y="0"/>
                  </a:lnTo>
                  <a:lnTo>
                    <a:pt x="106680" y="0"/>
                  </a:lnTo>
                  <a:lnTo>
                    <a:pt x="106680" y="152400"/>
                  </a:lnTo>
                  <a:lnTo>
                    <a:pt x="143256" y="152400"/>
                  </a:lnTo>
                  <a:lnTo>
                    <a:pt x="178295" y="152400"/>
                  </a:lnTo>
                  <a:lnTo>
                    <a:pt x="178295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8251825" y="818896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8288401" y="818895"/>
              <a:ext cx="142240" cy="152400"/>
            </a:xfrm>
            <a:custGeom>
              <a:avLst/>
              <a:gdLst/>
              <a:ahLst/>
              <a:cxnLst/>
              <a:rect l="l" t="t" r="r" b="b"/>
              <a:pathLst>
                <a:path w="142240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42240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  <a:path w="142240" h="152400">
                  <a:moveTo>
                    <a:pt x="141719" y="0"/>
                  </a:moveTo>
                  <a:lnTo>
                    <a:pt x="106680" y="0"/>
                  </a:lnTo>
                  <a:lnTo>
                    <a:pt x="70104" y="0"/>
                  </a:lnTo>
                  <a:lnTo>
                    <a:pt x="70104" y="152400"/>
                  </a:lnTo>
                  <a:lnTo>
                    <a:pt x="106680" y="152400"/>
                  </a:lnTo>
                  <a:lnTo>
                    <a:pt x="141719" y="152400"/>
                  </a:lnTo>
                  <a:lnTo>
                    <a:pt x="141719" y="0"/>
                  </a:lnTo>
                  <a:close/>
                </a:path>
              </a:pathLst>
            </a:custGeom>
            <a:solidFill>
              <a:srgbClr val="F9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8430133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8501761" y="818895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AFA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8608441" y="818895"/>
              <a:ext cx="180340" cy="152400"/>
            </a:xfrm>
            <a:custGeom>
              <a:avLst/>
              <a:gdLst/>
              <a:ahLst/>
              <a:cxnLst/>
              <a:rect l="l" t="t" r="r" b="b"/>
              <a:pathLst>
                <a:path w="180340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180340" h="152400">
                  <a:moveTo>
                    <a:pt x="143243" y="0"/>
                  </a:moveTo>
                  <a:lnTo>
                    <a:pt x="108204" y="0"/>
                  </a:lnTo>
                  <a:lnTo>
                    <a:pt x="71628" y="0"/>
                  </a:lnTo>
                  <a:lnTo>
                    <a:pt x="71628" y="152400"/>
                  </a:lnTo>
                  <a:lnTo>
                    <a:pt x="108204" y="152400"/>
                  </a:lnTo>
                  <a:lnTo>
                    <a:pt x="143243" y="152400"/>
                  </a:lnTo>
                  <a:lnTo>
                    <a:pt x="143243" y="0"/>
                  </a:lnTo>
                  <a:close/>
                </a:path>
                <a:path w="180340" h="152400">
                  <a:moveTo>
                    <a:pt x="179832" y="0"/>
                  </a:moveTo>
                  <a:lnTo>
                    <a:pt x="143256" y="0"/>
                  </a:lnTo>
                  <a:lnTo>
                    <a:pt x="143256" y="152400"/>
                  </a:lnTo>
                  <a:lnTo>
                    <a:pt x="179832" y="152400"/>
                  </a:lnTo>
                  <a:lnTo>
                    <a:pt x="179832" y="0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8788273" y="818895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28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FBFB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8859901" y="818895"/>
              <a:ext cx="250190" cy="152400"/>
            </a:xfrm>
            <a:custGeom>
              <a:avLst/>
              <a:gdLst/>
              <a:ahLst/>
              <a:cxnLst/>
              <a:rect l="l" t="t" r="r" b="b"/>
              <a:pathLst>
                <a:path w="250190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250190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  <a:path w="250190" h="152400">
                  <a:moveTo>
                    <a:pt x="141719" y="0"/>
                  </a:moveTo>
                  <a:lnTo>
                    <a:pt x="106680" y="0"/>
                  </a:lnTo>
                  <a:lnTo>
                    <a:pt x="70104" y="0"/>
                  </a:lnTo>
                  <a:lnTo>
                    <a:pt x="70104" y="152400"/>
                  </a:lnTo>
                  <a:lnTo>
                    <a:pt x="106680" y="152400"/>
                  </a:lnTo>
                  <a:lnTo>
                    <a:pt x="141719" y="152400"/>
                  </a:lnTo>
                  <a:lnTo>
                    <a:pt x="141719" y="0"/>
                  </a:lnTo>
                  <a:close/>
                </a:path>
                <a:path w="250190" h="152400">
                  <a:moveTo>
                    <a:pt x="213347" y="0"/>
                  </a:moveTo>
                  <a:lnTo>
                    <a:pt x="178308" y="0"/>
                  </a:lnTo>
                  <a:lnTo>
                    <a:pt x="141732" y="0"/>
                  </a:lnTo>
                  <a:lnTo>
                    <a:pt x="141732" y="152400"/>
                  </a:lnTo>
                  <a:lnTo>
                    <a:pt x="178308" y="152400"/>
                  </a:lnTo>
                  <a:lnTo>
                    <a:pt x="213347" y="152400"/>
                  </a:lnTo>
                  <a:lnTo>
                    <a:pt x="213347" y="0"/>
                  </a:lnTo>
                  <a:close/>
                </a:path>
                <a:path w="250190" h="152400">
                  <a:moveTo>
                    <a:pt x="249936" y="0"/>
                  </a:moveTo>
                  <a:lnTo>
                    <a:pt x="213360" y="0"/>
                  </a:lnTo>
                  <a:lnTo>
                    <a:pt x="213360" y="152400"/>
                  </a:lnTo>
                  <a:lnTo>
                    <a:pt x="249936" y="152400"/>
                  </a:lnTo>
                  <a:lnTo>
                    <a:pt x="249936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2" name="object 202"/>
          <p:cNvSpPr txBox="1">
            <a:spLocks noGrp="1"/>
          </p:cNvSpPr>
          <p:nvPr>
            <p:ph type="title"/>
          </p:nvPr>
        </p:nvSpPr>
        <p:spPr>
          <a:xfrm>
            <a:off x="383844" y="163195"/>
            <a:ext cx="5997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Sobreintensidad</a:t>
            </a:r>
            <a:r>
              <a:rPr sz="2400" spc="-65" dirty="0"/>
              <a:t> </a:t>
            </a:r>
            <a:r>
              <a:rPr sz="2400" dirty="0"/>
              <a:t>direccional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125" dirty="0"/>
              <a:t> </a:t>
            </a:r>
            <a:r>
              <a:rPr sz="2400" spc="-20" dirty="0"/>
              <a:t>fase</a:t>
            </a:r>
            <a:endParaRPr sz="2400"/>
          </a:p>
        </p:txBody>
      </p:sp>
      <p:sp>
        <p:nvSpPr>
          <p:cNvPr id="203" name="object 203"/>
          <p:cNvSpPr txBox="1"/>
          <p:nvPr/>
        </p:nvSpPr>
        <p:spPr>
          <a:xfrm>
            <a:off x="536549" y="1145794"/>
            <a:ext cx="8155305" cy="466915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355600" marR="6350" indent="-342900" algn="just">
              <a:lnSpc>
                <a:spcPct val="101899"/>
              </a:lnSpc>
              <a:spcBef>
                <a:spcPts val="55"/>
              </a:spcBef>
              <a:buChar char="•"/>
              <a:tabLst>
                <a:tab pos="355600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Dependiendo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-5" dirty="0">
                <a:latin typeface="Microsoft Sans Serif"/>
                <a:cs typeface="Microsoft Sans Serif"/>
              </a:rPr>
              <a:t> tipo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de</a:t>
            </a:r>
            <a:r>
              <a:rPr sz="1800" spc="-10" dirty="0">
                <a:latin typeface="Microsoft Sans Serif"/>
                <a:cs typeface="Microsoft Sans Serif"/>
              </a:rPr>
              <a:t> falla</a:t>
            </a:r>
            <a:r>
              <a:rPr sz="1800" spc="-5" dirty="0">
                <a:latin typeface="Microsoft Sans Serif"/>
                <a:cs typeface="Microsoft Sans Serif"/>
              </a:rPr>
              <a:t> que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ocurra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(fase,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entre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fases,</a:t>
            </a:r>
            <a:r>
              <a:rPr sz="1800" spc="4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neutro),</a:t>
            </a:r>
            <a:r>
              <a:rPr sz="1800" spc="459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puede </a:t>
            </a:r>
            <a:r>
              <a:rPr sz="1800" spc="-15" dirty="0">
                <a:latin typeface="Microsoft Sans Serif"/>
                <a:cs typeface="Microsoft Sans Serif"/>
              </a:rPr>
              <a:t>elegir </a:t>
            </a:r>
            <a:r>
              <a:rPr sz="1800" spc="-5" dirty="0">
                <a:latin typeface="Microsoft Sans Serif"/>
                <a:cs typeface="Microsoft Sans Serif"/>
              </a:rPr>
              <a:t>entre </a:t>
            </a:r>
            <a:r>
              <a:rPr sz="1800" spc="-10" dirty="0">
                <a:latin typeface="Microsoft Sans Serif"/>
                <a:cs typeface="Microsoft Sans Serif"/>
              </a:rPr>
              <a:t>diferentes variantes </a:t>
            </a:r>
            <a:r>
              <a:rPr sz="1800" spc="-5" dirty="0">
                <a:latin typeface="Microsoft Sans Serif"/>
                <a:cs typeface="Microsoft Sans Serif"/>
              </a:rPr>
              <a:t>de </a:t>
            </a:r>
            <a:r>
              <a:rPr sz="1800" spc="-10" dirty="0">
                <a:latin typeface="Microsoft Sans Serif"/>
                <a:cs typeface="Microsoft Sans Serif"/>
              </a:rPr>
              <a:t>voltajes </a:t>
            </a:r>
            <a:r>
              <a:rPr sz="1800" spc="-5" dirty="0">
                <a:latin typeface="Microsoft Sans Serif"/>
                <a:cs typeface="Microsoft Sans Serif"/>
              </a:rPr>
              <a:t>de </a:t>
            </a:r>
            <a:r>
              <a:rPr sz="1800" spc="-10" dirty="0">
                <a:latin typeface="Microsoft Sans Serif"/>
                <a:cs typeface="Microsoft Sans Serif"/>
              </a:rPr>
              <a:t>polarización, entre los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que</a:t>
            </a:r>
            <a:r>
              <a:rPr sz="1800" spc="-5" dirty="0">
                <a:latin typeface="Microsoft Sans Serif"/>
                <a:cs typeface="Microsoft Sans Serif"/>
              </a:rPr>
              <a:t> se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encuentran: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voltaje</a:t>
            </a:r>
            <a:r>
              <a:rPr sz="1800" spc="-5" dirty="0">
                <a:latin typeface="Microsoft Sans Serif"/>
                <a:cs typeface="Microsoft Sans Serif"/>
              </a:rPr>
              <a:t> 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falla,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voltaje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cuadratura,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voltaje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 </a:t>
            </a:r>
            <a:r>
              <a:rPr sz="1800" spc="-5" dirty="0">
                <a:latin typeface="Microsoft Sans Serif"/>
                <a:cs typeface="Microsoft Sans Serif"/>
              </a:rPr>
              <a:t> secuencia,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0,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positiva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negativa.</a:t>
            </a:r>
            <a:endParaRPr sz="1800">
              <a:latin typeface="Microsoft Sans Serif"/>
              <a:cs typeface="Microsoft Sans Serif"/>
            </a:endParaRPr>
          </a:p>
          <a:p>
            <a:pPr marL="297180" marR="5715" indent="-285115" algn="just">
              <a:lnSpc>
                <a:spcPct val="101800"/>
              </a:lnSpc>
              <a:spcBef>
                <a:spcPts val="1200"/>
              </a:spcBef>
              <a:buChar char="•"/>
              <a:tabLst>
                <a:tab pos="297815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Cuando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ocurre</a:t>
            </a:r>
            <a:r>
              <a:rPr sz="1800" spc="-5" dirty="0">
                <a:latin typeface="Microsoft Sans Serif"/>
                <a:cs typeface="Microsoft Sans Serif"/>
              </a:rPr>
              <a:t> una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falla,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determina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su</a:t>
            </a:r>
            <a:r>
              <a:rPr sz="1800" spc="-5" dirty="0">
                <a:latin typeface="Microsoft Sans Serif"/>
                <a:cs typeface="Microsoft Sans Serif"/>
              </a:rPr>
              <a:t> tipo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partir</a:t>
            </a:r>
            <a:r>
              <a:rPr sz="1800" spc="-5" dirty="0">
                <a:latin typeface="Microsoft Sans Serif"/>
                <a:cs typeface="Microsoft Sans Serif"/>
              </a:rPr>
              <a:t> 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las</a:t>
            </a:r>
            <a:r>
              <a:rPr sz="1800" spc="-5" dirty="0">
                <a:latin typeface="Microsoft Sans Serif"/>
                <a:cs typeface="Microsoft Sans Serif"/>
              </a:rPr>
              <a:t> fases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indicación </a:t>
            </a:r>
            <a:r>
              <a:rPr sz="1800" spc="-5" dirty="0">
                <a:latin typeface="Microsoft Sans Serif"/>
                <a:cs typeface="Microsoft Sans Serif"/>
              </a:rPr>
              <a:t>de </a:t>
            </a:r>
            <a:r>
              <a:rPr sz="1800" spc="-10" dirty="0">
                <a:latin typeface="Microsoft Sans Serif"/>
                <a:cs typeface="Microsoft Sans Serif"/>
              </a:rPr>
              <a:t>arranque </a:t>
            </a:r>
            <a:r>
              <a:rPr sz="1800" dirty="0">
                <a:latin typeface="Microsoft Sans Serif"/>
                <a:cs typeface="Microsoft Sans Serif"/>
              </a:rPr>
              <a:t>y </a:t>
            </a:r>
            <a:r>
              <a:rPr sz="1800" spc="-5" dirty="0">
                <a:latin typeface="Microsoft Sans Serif"/>
                <a:cs typeface="Microsoft Sans Serif"/>
              </a:rPr>
              <a:t>de acuerdo con </a:t>
            </a:r>
            <a:r>
              <a:rPr sz="1800" spc="-20" dirty="0">
                <a:latin typeface="Microsoft Sans Serif"/>
                <a:cs typeface="Microsoft Sans Serif"/>
              </a:rPr>
              <a:t>el </a:t>
            </a:r>
            <a:r>
              <a:rPr sz="1800" spc="-10" dirty="0">
                <a:latin typeface="Microsoft Sans Serif"/>
                <a:cs typeface="Microsoft Sans Serif"/>
              </a:rPr>
              <a:t>resultado, </a:t>
            </a:r>
            <a:r>
              <a:rPr sz="1800" spc="-5" dirty="0">
                <a:latin typeface="Microsoft Sans Serif"/>
                <a:cs typeface="Microsoft Sans Serif"/>
              </a:rPr>
              <a:t>se toma en </a:t>
            </a:r>
            <a:r>
              <a:rPr sz="1800" spc="-10" dirty="0">
                <a:latin typeface="Microsoft Sans Serif"/>
                <a:cs typeface="Microsoft Sans Serif"/>
              </a:rPr>
              <a:t>cuenta </a:t>
            </a:r>
            <a:r>
              <a:rPr sz="1800" spc="-15" dirty="0">
                <a:latin typeface="Microsoft Sans Serif"/>
                <a:cs typeface="Microsoft Sans Serif"/>
              </a:rPr>
              <a:t>la </a:t>
            </a:r>
            <a:r>
              <a:rPr sz="1800" spc="-10" dirty="0">
                <a:latin typeface="Microsoft Sans Serif"/>
                <a:cs typeface="Microsoft Sans Serif"/>
              </a:rPr>
              <a:t> configuración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voltaje</a:t>
            </a:r>
            <a:r>
              <a:rPr sz="1800" spc="-5" dirty="0">
                <a:latin typeface="Microsoft Sans Serif"/>
                <a:cs typeface="Microsoft Sans Serif"/>
              </a:rPr>
              <a:t> 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polarización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ángulo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aplicar.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elige</a:t>
            </a:r>
            <a:r>
              <a:rPr sz="1800" spc="-10" dirty="0">
                <a:latin typeface="Microsoft Sans Serif"/>
                <a:cs typeface="Microsoft Sans Serif"/>
              </a:rPr>
              <a:t> la </a:t>
            </a:r>
            <a:r>
              <a:rPr sz="1800" spc="-5" dirty="0">
                <a:latin typeface="Microsoft Sans Serif"/>
                <a:cs typeface="Microsoft Sans Serif"/>
              </a:rPr>
              <a:t> corriente a </a:t>
            </a:r>
            <a:r>
              <a:rPr sz="1800" spc="-10" dirty="0">
                <a:latin typeface="Microsoft Sans Serif"/>
                <a:cs typeface="Microsoft Sans Serif"/>
              </a:rPr>
              <a:t>usar </a:t>
            </a:r>
            <a:r>
              <a:rPr sz="1800" spc="-5" dirty="0">
                <a:latin typeface="Microsoft Sans Serif"/>
                <a:cs typeface="Microsoft Sans Serif"/>
              </a:rPr>
              <a:t>(de fase, </a:t>
            </a:r>
            <a:r>
              <a:rPr sz="1800" spc="-10" dirty="0">
                <a:latin typeface="Microsoft Sans Serif"/>
                <a:cs typeface="Microsoft Sans Serif"/>
              </a:rPr>
              <a:t>entre fases, secuencias), obteniendo después </a:t>
            </a:r>
            <a:r>
              <a:rPr sz="1800" spc="-5" dirty="0">
                <a:latin typeface="Microsoft Sans Serif"/>
                <a:cs typeface="Microsoft Sans Serif"/>
              </a:rPr>
              <a:t>su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diferencia</a:t>
            </a:r>
            <a:r>
              <a:rPr sz="1800" spc="-20" dirty="0">
                <a:latin typeface="Microsoft Sans Serif"/>
                <a:cs typeface="Microsoft Sans Serif"/>
              </a:rPr>
              <a:t> angular.</a:t>
            </a:r>
            <a:endParaRPr sz="1800">
              <a:latin typeface="Microsoft Sans Serif"/>
              <a:cs typeface="Microsoft Sans Serif"/>
            </a:endParaRPr>
          </a:p>
          <a:p>
            <a:pPr marL="297180" marR="5080" indent="-285115" algn="just">
              <a:lnSpc>
                <a:spcPct val="101699"/>
              </a:lnSpc>
              <a:spcBef>
                <a:spcPts val="1210"/>
              </a:spcBef>
              <a:buChar char="•"/>
              <a:tabLst>
                <a:tab pos="29781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Si el ángulo resultante cae </a:t>
            </a:r>
            <a:r>
              <a:rPr sz="1800" spc="-5" dirty="0">
                <a:latin typeface="Microsoft Sans Serif"/>
                <a:cs typeface="Microsoft Sans Serif"/>
              </a:rPr>
              <a:t>dentro de </a:t>
            </a:r>
            <a:r>
              <a:rPr sz="1800" spc="-10" dirty="0">
                <a:latin typeface="Microsoft Sans Serif"/>
                <a:cs typeface="Microsoft Sans Serif"/>
              </a:rPr>
              <a:t>la </a:t>
            </a:r>
            <a:r>
              <a:rPr sz="1800" spc="-5" dirty="0">
                <a:latin typeface="Microsoft Sans Serif"/>
                <a:cs typeface="Microsoft Sans Serif"/>
              </a:rPr>
              <a:t>zona </a:t>
            </a:r>
            <a:r>
              <a:rPr sz="1800" spc="-10" dirty="0">
                <a:latin typeface="Microsoft Sans Serif"/>
                <a:cs typeface="Microsoft Sans Serif"/>
              </a:rPr>
              <a:t>“adelante”, la protección </a:t>
            </a:r>
            <a:r>
              <a:rPr sz="1800" spc="-5" dirty="0">
                <a:latin typeface="Microsoft Sans Serif"/>
                <a:cs typeface="Microsoft Sans Serif"/>
              </a:rPr>
              <a:t>operará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si está configurada para operar </a:t>
            </a:r>
            <a:r>
              <a:rPr sz="1800" spc="-5" dirty="0">
                <a:latin typeface="Microsoft Sans Serif"/>
                <a:cs typeface="Microsoft Sans Serif"/>
              </a:rPr>
              <a:t>en </a:t>
            </a:r>
            <a:r>
              <a:rPr sz="1800" spc="-10" dirty="0">
                <a:latin typeface="Microsoft Sans Serif"/>
                <a:cs typeface="Microsoft Sans Serif"/>
              </a:rPr>
              <a:t>ese sentido. </a:t>
            </a:r>
            <a:r>
              <a:rPr sz="1800" spc="-5" dirty="0">
                <a:latin typeface="Microsoft Sans Serif"/>
                <a:cs typeface="Microsoft Sans Serif"/>
              </a:rPr>
              <a:t>En caso </a:t>
            </a:r>
            <a:r>
              <a:rPr sz="1800" spc="-10" dirty="0">
                <a:latin typeface="Microsoft Sans Serif"/>
                <a:cs typeface="Microsoft Sans Serif"/>
              </a:rPr>
              <a:t>contrario, operará si </a:t>
            </a:r>
            <a:r>
              <a:rPr sz="1800" spc="-5" dirty="0">
                <a:latin typeface="Microsoft Sans Serif"/>
                <a:cs typeface="Microsoft Sans Serif"/>
              </a:rPr>
              <a:t> está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configurada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para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hacerlo hacia atrás.</a:t>
            </a:r>
            <a:endParaRPr sz="1800">
              <a:latin typeface="Microsoft Sans Serif"/>
              <a:cs typeface="Microsoft Sans Serif"/>
            </a:endParaRPr>
          </a:p>
          <a:p>
            <a:pPr marL="297180" marR="6350" indent="-285115" algn="just">
              <a:lnSpc>
                <a:spcPct val="101699"/>
              </a:lnSpc>
              <a:spcBef>
                <a:spcPts val="1210"/>
              </a:spcBef>
              <a:buChar char="•"/>
              <a:tabLst>
                <a:tab pos="297815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La </a:t>
            </a:r>
            <a:r>
              <a:rPr sz="1800" spc="-10" dirty="0">
                <a:latin typeface="Microsoft Sans Serif"/>
                <a:cs typeface="Microsoft Sans Serif"/>
              </a:rPr>
              <a:t>protección </a:t>
            </a:r>
            <a:r>
              <a:rPr sz="1800" spc="-5" dirty="0">
                <a:latin typeface="Microsoft Sans Serif"/>
                <a:cs typeface="Microsoft Sans Serif"/>
              </a:rPr>
              <a:t>no </a:t>
            </a:r>
            <a:r>
              <a:rPr sz="1800" spc="-10" dirty="0">
                <a:latin typeface="Microsoft Sans Serif"/>
                <a:cs typeface="Microsoft Sans Serif"/>
              </a:rPr>
              <a:t>opera si la diferencia angular </a:t>
            </a:r>
            <a:r>
              <a:rPr sz="1800" spc="-5" dirty="0">
                <a:latin typeface="Microsoft Sans Serif"/>
                <a:cs typeface="Microsoft Sans Serif"/>
              </a:rPr>
              <a:t>entre </a:t>
            </a:r>
            <a:r>
              <a:rPr sz="1800" spc="-10" dirty="0">
                <a:latin typeface="Microsoft Sans Serif"/>
                <a:cs typeface="Microsoft Sans Serif"/>
              </a:rPr>
              <a:t>corriente </a:t>
            </a:r>
            <a:r>
              <a:rPr sz="1800" dirty="0">
                <a:latin typeface="Microsoft Sans Serif"/>
                <a:cs typeface="Microsoft Sans Serif"/>
              </a:rPr>
              <a:t>y </a:t>
            </a:r>
            <a:r>
              <a:rPr sz="1800" spc="-10" dirty="0">
                <a:latin typeface="Microsoft Sans Serif"/>
                <a:cs typeface="Microsoft Sans Serif"/>
              </a:rPr>
              <a:t>tensión </a:t>
            </a:r>
            <a:r>
              <a:rPr sz="1800" spc="-5" dirty="0">
                <a:latin typeface="Microsoft Sans Serif"/>
                <a:cs typeface="Microsoft Sans Serif"/>
              </a:rPr>
              <a:t>cae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fuera</a:t>
            </a:r>
            <a:r>
              <a:rPr sz="1800" spc="204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las</a:t>
            </a:r>
            <a:r>
              <a:rPr sz="1800" spc="2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zonas</a:t>
            </a:r>
            <a:r>
              <a:rPr sz="1800" spc="2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disparo,</a:t>
            </a:r>
            <a:r>
              <a:rPr sz="1800" spc="2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bloqueando</a:t>
            </a:r>
            <a:r>
              <a:rPr sz="1800" spc="2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tanto</a:t>
            </a:r>
            <a:r>
              <a:rPr sz="1800" spc="2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2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arranque</a:t>
            </a:r>
            <a:r>
              <a:rPr sz="1800" spc="2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como</a:t>
            </a:r>
            <a:r>
              <a:rPr sz="1800" spc="2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la</a:t>
            </a:r>
            <a:r>
              <a:rPr sz="1800" spc="2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señal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disparo.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58902"/>
            <a:ext cx="62128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50" dirty="0"/>
              <a:t> </a:t>
            </a:r>
            <a:r>
              <a:rPr sz="2400" spc="-5" dirty="0"/>
              <a:t>direccional</a:t>
            </a:r>
            <a:r>
              <a:rPr sz="2400" spc="-35" dirty="0"/>
              <a:t> </a:t>
            </a:r>
            <a:r>
              <a:rPr sz="2400" dirty="0"/>
              <a:t>de</a:t>
            </a:r>
            <a:r>
              <a:rPr sz="2400" spc="-15" dirty="0"/>
              <a:t> </a:t>
            </a:r>
            <a:r>
              <a:rPr sz="2400" spc="-5" dirty="0"/>
              <a:t>fase</a:t>
            </a:r>
            <a:r>
              <a:rPr sz="2400" spc="-125" dirty="0"/>
              <a:t> </a:t>
            </a:r>
            <a:r>
              <a:rPr sz="2400" dirty="0"/>
              <a:t>I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4626990" y="3258058"/>
            <a:ext cx="3937000" cy="3086100"/>
            <a:chOff x="4626990" y="3258058"/>
            <a:chExt cx="3937000" cy="3086100"/>
          </a:xfrm>
        </p:grpSpPr>
        <p:sp>
          <p:nvSpPr>
            <p:cNvPr id="4" name="object 4"/>
            <p:cNvSpPr/>
            <p:nvPr/>
          </p:nvSpPr>
          <p:spPr>
            <a:xfrm>
              <a:off x="6753732" y="4221988"/>
              <a:ext cx="96520" cy="265430"/>
            </a:xfrm>
            <a:custGeom>
              <a:avLst/>
              <a:gdLst/>
              <a:ahLst/>
              <a:cxnLst/>
              <a:rect l="l" t="t" r="r" b="b"/>
              <a:pathLst>
                <a:path w="96520" h="265429">
                  <a:moveTo>
                    <a:pt x="96012" y="265175"/>
                  </a:moveTo>
                  <a:lnTo>
                    <a:pt x="96012" y="243839"/>
                  </a:lnTo>
                  <a:lnTo>
                    <a:pt x="94488" y="233172"/>
                  </a:lnTo>
                  <a:lnTo>
                    <a:pt x="92964" y="220980"/>
                  </a:lnTo>
                  <a:lnTo>
                    <a:pt x="92964" y="210312"/>
                  </a:lnTo>
                  <a:lnTo>
                    <a:pt x="91440" y="199644"/>
                  </a:lnTo>
                  <a:lnTo>
                    <a:pt x="88392" y="188975"/>
                  </a:lnTo>
                  <a:lnTo>
                    <a:pt x="86868" y="178307"/>
                  </a:lnTo>
                  <a:lnTo>
                    <a:pt x="74675" y="135636"/>
                  </a:lnTo>
                  <a:lnTo>
                    <a:pt x="71627" y="124968"/>
                  </a:lnTo>
                  <a:lnTo>
                    <a:pt x="62484" y="103631"/>
                  </a:lnTo>
                  <a:lnTo>
                    <a:pt x="57912" y="94487"/>
                  </a:lnTo>
                  <a:lnTo>
                    <a:pt x="53340" y="83819"/>
                  </a:lnTo>
                  <a:lnTo>
                    <a:pt x="48768" y="74675"/>
                  </a:lnTo>
                  <a:lnTo>
                    <a:pt x="42672" y="64007"/>
                  </a:lnTo>
                  <a:lnTo>
                    <a:pt x="38100" y="54863"/>
                  </a:lnTo>
                  <a:lnTo>
                    <a:pt x="13716" y="18287"/>
                  </a:lnTo>
                  <a:lnTo>
                    <a:pt x="6096" y="9143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15632" y="4182364"/>
              <a:ext cx="44450" cy="47625"/>
            </a:xfrm>
            <a:custGeom>
              <a:avLst/>
              <a:gdLst/>
              <a:ahLst/>
              <a:cxnLst/>
              <a:rect l="l" t="t" r="r" b="b"/>
              <a:pathLst>
                <a:path w="44450" h="47625">
                  <a:moveTo>
                    <a:pt x="0" y="0"/>
                  </a:moveTo>
                  <a:lnTo>
                    <a:pt x="30480" y="47243"/>
                  </a:lnTo>
                  <a:lnTo>
                    <a:pt x="44196" y="335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15632" y="4182364"/>
              <a:ext cx="44450" cy="47625"/>
            </a:xfrm>
            <a:custGeom>
              <a:avLst/>
              <a:gdLst/>
              <a:ahLst/>
              <a:cxnLst/>
              <a:rect l="l" t="t" r="r" b="b"/>
              <a:pathLst>
                <a:path w="44450" h="47625">
                  <a:moveTo>
                    <a:pt x="30480" y="47243"/>
                  </a:moveTo>
                  <a:lnTo>
                    <a:pt x="44196" y="33528"/>
                  </a:lnTo>
                  <a:lnTo>
                    <a:pt x="0" y="0"/>
                  </a:lnTo>
                  <a:lnTo>
                    <a:pt x="30480" y="4724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34504" y="4374388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35216" y="4487164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89040" y="5183632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084440" y="3783076"/>
              <a:ext cx="1905" cy="0"/>
            </a:xfrm>
            <a:custGeom>
              <a:avLst/>
              <a:gdLst/>
              <a:ahLst/>
              <a:cxnLst/>
              <a:rect l="l" t="t" r="r" b="b"/>
              <a:pathLst>
                <a:path w="1904">
                  <a:moveTo>
                    <a:pt x="762" y="-1587"/>
                  </a:moveTo>
                  <a:lnTo>
                    <a:pt x="762" y="158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25032" y="3781552"/>
              <a:ext cx="1458595" cy="1402080"/>
            </a:xfrm>
            <a:custGeom>
              <a:avLst/>
              <a:gdLst/>
              <a:ahLst/>
              <a:cxnLst/>
              <a:rect l="l" t="t" r="r" b="b"/>
              <a:pathLst>
                <a:path w="1458595" h="1402079">
                  <a:moveTo>
                    <a:pt x="64007" y="1402080"/>
                  </a:moveTo>
                  <a:lnTo>
                    <a:pt x="1359408" y="1524"/>
                  </a:lnTo>
                </a:path>
                <a:path w="1458595" h="1402079">
                  <a:moveTo>
                    <a:pt x="7619" y="64008"/>
                  </a:moveTo>
                  <a:lnTo>
                    <a:pt x="1409699" y="1345692"/>
                  </a:lnTo>
                </a:path>
                <a:path w="1458595" h="1402079">
                  <a:moveTo>
                    <a:pt x="708659" y="705612"/>
                  </a:moveTo>
                  <a:lnTo>
                    <a:pt x="1458467" y="1278636"/>
                  </a:lnTo>
                </a:path>
                <a:path w="1458595" h="1402079">
                  <a:moveTo>
                    <a:pt x="208787" y="0"/>
                  </a:moveTo>
                  <a:lnTo>
                    <a:pt x="193547" y="10668"/>
                  </a:lnTo>
                  <a:lnTo>
                    <a:pt x="179831" y="21336"/>
                  </a:lnTo>
                  <a:lnTo>
                    <a:pt x="164591" y="32004"/>
                  </a:lnTo>
                </a:path>
                <a:path w="1458595" h="1402079">
                  <a:moveTo>
                    <a:pt x="33527" y="163068"/>
                  </a:moveTo>
                  <a:lnTo>
                    <a:pt x="21336" y="176784"/>
                  </a:lnTo>
                  <a:lnTo>
                    <a:pt x="10667" y="192024"/>
                  </a:lnTo>
                  <a:lnTo>
                    <a:pt x="0" y="205740"/>
                  </a:lnTo>
                </a:path>
                <a:path w="1458595" h="1402079">
                  <a:moveTo>
                    <a:pt x="123443" y="68580"/>
                  </a:moveTo>
                  <a:lnTo>
                    <a:pt x="111251" y="77724"/>
                  </a:lnTo>
                  <a:lnTo>
                    <a:pt x="79247" y="109728"/>
                  </a:lnTo>
                  <a:lnTo>
                    <a:pt x="68579" y="12192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848476" y="3807460"/>
              <a:ext cx="47625" cy="43180"/>
            </a:xfrm>
            <a:custGeom>
              <a:avLst/>
              <a:gdLst/>
              <a:ahLst/>
              <a:cxnLst/>
              <a:rect l="l" t="t" r="r" b="b"/>
              <a:pathLst>
                <a:path w="47625" h="43179">
                  <a:moveTo>
                    <a:pt x="35051" y="0"/>
                  </a:moveTo>
                  <a:lnTo>
                    <a:pt x="0" y="42671"/>
                  </a:lnTo>
                  <a:lnTo>
                    <a:pt x="47244" y="13715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848476" y="3807460"/>
              <a:ext cx="47625" cy="43180"/>
            </a:xfrm>
            <a:custGeom>
              <a:avLst/>
              <a:gdLst/>
              <a:ahLst/>
              <a:cxnLst/>
              <a:rect l="l" t="t" r="r" b="b"/>
              <a:pathLst>
                <a:path w="47625" h="43179">
                  <a:moveTo>
                    <a:pt x="47244" y="13715"/>
                  </a:moveTo>
                  <a:lnTo>
                    <a:pt x="35051" y="0"/>
                  </a:lnTo>
                  <a:lnTo>
                    <a:pt x="0" y="42671"/>
                  </a:lnTo>
                  <a:lnTo>
                    <a:pt x="47244" y="137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50940" y="3903472"/>
              <a:ext cx="43180" cy="47625"/>
            </a:xfrm>
            <a:custGeom>
              <a:avLst/>
              <a:gdLst/>
              <a:ahLst/>
              <a:cxnLst/>
              <a:rect l="l" t="t" r="r" b="b"/>
              <a:pathLst>
                <a:path w="43179" h="47625">
                  <a:moveTo>
                    <a:pt x="42672" y="0"/>
                  </a:moveTo>
                  <a:lnTo>
                    <a:pt x="0" y="35051"/>
                  </a:lnTo>
                  <a:lnTo>
                    <a:pt x="13716" y="47243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89980" y="3755644"/>
              <a:ext cx="104139" cy="195580"/>
            </a:xfrm>
            <a:custGeom>
              <a:avLst/>
              <a:gdLst/>
              <a:ahLst/>
              <a:cxnLst/>
              <a:rect l="l" t="t" r="r" b="b"/>
              <a:pathLst>
                <a:path w="104139" h="195579">
                  <a:moveTo>
                    <a:pt x="60960" y="182879"/>
                  </a:moveTo>
                  <a:lnTo>
                    <a:pt x="74676" y="195071"/>
                  </a:lnTo>
                  <a:lnTo>
                    <a:pt x="103632" y="147827"/>
                  </a:lnTo>
                  <a:lnTo>
                    <a:pt x="60960" y="182879"/>
                  </a:lnTo>
                </a:path>
                <a:path w="104139" h="195579">
                  <a:moveTo>
                    <a:pt x="0" y="45719"/>
                  </a:moveTo>
                  <a:lnTo>
                    <a:pt x="9144" y="54863"/>
                  </a:lnTo>
                  <a:lnTo>
                    <a:pt x="27432" y="54863"/>
                  </a:lnTo>
                  <a:lnTo>
                    <a:pt x="36576" y="45719"/>
                  </a:lnTo>
                  <a:lnTo>
                    <a:pt x="36576" y="27431"/>
                  </a:lnTo>
                  <a:lnTo>
                    <a:pt x="27432" y="18287"/>
                  </a:lnTo>
                  <a:lnTo>
                    <a:pt x="0" y="18287"/>
                  </a:lnTo>
                  <a:lnTo>
                    <a:pt x="0" y="0"/>
                  </a:lnTo>
                  <a:lnTo>
                    <a:pt x="36576" y="0"/>
                  </a:lnTo>
                </a:path>
                <a:path w="104139" h="195579">
                  <a:moveTo>
                    <a:pt x="56388" y="9143"/>
                  </a:moveTo>
                  <a:lnTo>
                    <a:pt x="65532" y="0"/>
                  </a:lnTo>
                  <a:lnTo>
                    <a:pt x="74676" y="9143"/>
                  </a:lnTo>
                  <a:lnTo>
                    <a:pt x="65532" y="18287"/>
                  </a:lnTo>
                  <a:lnTo>
                    <a:pt x="56388" y="914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829426" y="3865308"/>
              <a:ext cx="605155" cy="623570"/>
            </a:xfrm>
            <a:custGeom>
              <a:avLst/>
              <a:gdLst/>
              <a:ahLst/>
              <a:cxnLst/>
              <a:rect l="l" t="t" r="r" b="b"/>
              <a:pathLst>
                <a:path w="605154" h="623570">
                  <a:moveTo>
                    <a:pt x="0" y="0"/>
                  </a:moveTo>
                  <a:lnTo>
                    <a:pt x="0" y="3174"/>
                  </a:lnTo>
                </a:path>
                <a:path w="605154" h="623570">
                  <a:moveTo>
                    <a:pt x="605027" y="620267"/>
                  </a:moveTo>
                  <a:lnTo>
                    <a:pt x="605027" y="62344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732652" y="3845560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134732" y="5127244"/>
              <a:ext cx="1905" cy="0"/>
            </a:xfrm>
            <a:custGeom>
              <a:avLst/>
              <a:gdLst/>
              <a:ahLst/>
              <a:cxnLst/>
              <a:rect l="l" t="t" r="r" b="b"/>
              <a:pathLst>
                <a:path w="1904">
                  <a:moveTo>
                    <a:pt x="761" y="-1587"/>
                  </a:moveTo>
                  <a:lnTo>
                    <a:pt x="761" y="158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796660" y="3793744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968616" y="4901692"/>
              <a:ext cx="189230" cy="220979"/>
            </a:xfrm>
            <a:custGeom>
              <a:avLst/>
              <a:gdLst/>
              <a:ahLst/>
              <a:cxnLst/>
              <a:rect l="l" t="t" r="r" b="b"/>
              <a:pathLst>
                <a:path w="189229" h="220979">
                  <a:moveTo>
                    <a:pt x="0" y="220979"/>
                  </a:moveTo>
                  <a:lnTo>
                    <a:pt x="41148" y="184403"/>
                  </a:lnTo>
                </a:path>
                <a:path w="189229" h="220979">
                  <a:moveTo>
                    <a:pt x="160019" y="45719"/>
                  </a:moveTo>
                  <a:lnTo>
                    <a:pt x="178307" y="15239"/>
                  </a:lnTo>
                  <a:lnTo>
                    <a:pt x="188975" y="0"/>
                  </a:lnTo>
                </a:path>
                <a:path w="189229" h="220979">
                  <a:moveTo>
                    <a:pt x="80772" y="146303"/>
                  </a:moveTo>
                  <a:lnTo>
                    <a:pt x="99059" y="124967"/>
                  </a:lnTo>
                  <a:lnTo>
                    <a:pt x="108203" y="112775"/>
                  </a:lnTo>
                  <a:lnTo>
                    <a:pt x="118872" y="102107"/>
                  </a:lnTo>
                  <a:lnTo>
                    <a:pt x="126491" y="899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003668" y="5047996"/>
              <a:ext cx="45720" cy="45720"/>
            </a:xfrm>
            <a:custGeom>
              <a:avLst/>
              <a:gdLst/>
              <a:ahLst/>
              <a:cxnLst/>
              <a:rect l="l" t="t" r="r" b="b"/>
              <a:pathLst>
                <a:path w="45720" h="45720">
                  <a:moveTo>
                    <a:pt x="45720" y="0"/>
                  </a:moveTo>
                  <a:lnTo>
                    <a:pt x="0" y="32003"/>
                  </a:lnTo>
                  <a:lnTo>
                    <a:pt x="13715" y="45719"/>
                  </a:lnTo>
                  <a:lnTo>
                    <a:pt x="457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003668" y="5047996"/>
              <a:ext cx="45720" cy="45720"/>
            </a:xfrm>
            <a:custGeom>
              <a:avLst/>
              <a:gdLst/>
              <a:ahLst/>
              <a:cxnLst/>
              <a:rect l="l" t="t" r="r" b="b"/>
              <a:pathLst>
                <a:path w="45720" h="45720">
                  <a:moveTo>
                    <a:pt x="0" y="32003"/>
                  </a:moveTo>
                  <a:lnTo>
                    <a:pt x="12191" y="45719"/>
                  </a:lnTo>
                  <a:lnTo>
                    <a:pt x="45720" y="0"/>
                  </a:lnTo>
                  <a:lnTo>
                    <a:pt x="0" y="320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095108" y="4942840"/>
              <a:ext cx="40005" cy="48895"/>
            </a:xfrm>
            <a:custGeom>
              <a:avLst/>
              <a:gdLst/>
              <a:ahLst/>
              <a:cxnLst/>
              <a:rect l="l" t="t" r="r" b="b"/>
              <a:pathLst>
                <a:path w="40004" h="48895">
                  <a:moveTo>
                    <a:pt x="25908" y="0"/>
                  </a:moveTo>
                  <a:lnTo>
                    <a:pt x="0" y="48768"/>
                  </a:lnTo>
                  <a:lnTo>
                    <a:pt x="39624" y="10668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095108" y="4942840"/>
              <a:ext cx="142240" cy="212090"/>
            </a:xfrm>
            <a:custGeom>
              <a:avLst/>
              <a:gdLst/>
              <a:ahLst/>
              <a:cxnLst/>
              <a:rect l="l" t="t" r="r" b="b"/>
              <a:pathLst>
                <a:path w="142240" h="212089">
                  <a:moveTo>
                    <a:pt x="39624" y="10668"/>
                  </a:moveTo>
                  <a:lnTo>
                    <a:pt x="25908" y="0"/>
                  </a:lnTo>
                  <a:lnTo>
                    <a:pt x="0" y="48768"/>
                  </a:lnTo>
                  <a:lnTo>
                    <a:pt x="39624" y="10668"/>
                  </a:lnTo>
                </a:path>
                <a:path w="142240" h="212089">
                  <a:moveTo>
                    <a:pt x="68580" y="202692"/>
                  </a:moveTo>
                  <a:lnTo>
                    <a:pt x="77724" y="211836"/>
                  </a:lnTo>
                  <a:lnTo>
                    <a:pt x="96012" y="211836"/>
                  </a:lnTo>
                  <a:lnTo>
                    <a:pt x="105156" y="202692"/>
                  </a:lnTo>
                  <a:lnTo>
                    <a:pt x="105156" y="184404"/>
                  </a:lnTo>
                  <a:lnTo>
                    <a:pt x="96012" y="175260"/>
                  </a:lnTo>
                  <a:lnTo>
                    <a:pt x="68580" y="175260"/>
                  </a:lnTo>
                  <a:lnTo>
                    <a:pt x="68580" y="156972"/>
                  </a:lnTo>
                  <a:lnTo>
                    <a:pt x="105156" y="156972"/>
                  </a:lnTo>
                </a:path>
                <a:path w="142240" h="212089">
                  <a:moveTo>
                    <a:pt x="123444" y="166116"/>
                  </a:moveTo>
                  <a:lnTo>
                    <a:pt x="132588" y="156972"/>
                  </a:lnTo>
                  <a:lnTo>
                    <a:pt x="141732" y="166116"/>
                  </a:lnTo>
                  <a:lnTo>
                    <a:pt x="132588" y="175260"/>
                  </a:lnTo>
                  <a:lnTo>
                    <a:pt x="123444" y="16611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064628" y="5029708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433692" y="4487164"/>
              <a:ext cx="1905" cy="0"/>
            </a:xfrm>
            <a:custGeom>
              <a:avLst/>
              <a:gdLst/>
              <a:ahLst/>
              <a:cxnLst/>
              <a:rect l="l" t="t" r="r" b="b"/>
              <a:pathLst>
                <a:path w="1904">
                  <a:moveTo>
                    <a:pt x="762" y="-1587"/>
                  </a:moveTo>
                  <a:lnTo>
                    <a:pt x="762" y="158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732652" y="3845560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134732" y="5127244"/>
              <a:ext cx="1905" cy="0"/>
            </a:xfrm>
            <a:custGeom>
              <a:avLst/>
              <a:gdLst/>
              <a:ahLst/>
              <a:cxnLst/>
              <a:rect l="l" t="t" r="r" b="b"/>
              <a:pathLst>
                <a:path w="1904">
                  <a:moveTo>
                    <a:pt x="761" y="-1587"/>
                  </a:moveTo>
                  <a:lnTo>
                    <a:pt x="761" y="158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183500" y="5060188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031612" y="3898900"/>
              <a:ext cx="1923414" cy="2005964"/>
            </a:xfrm>
            <a:custGeom>
              <a:avLst/>
              <a:gdLst/>
              <a:ahLst/>
              <a:cxnLst/>
              <a:rect l="l" t="t" r="r" b="b"/>
              <a:pathLst>
                <a:path w="1923415" h="2005964">
                  <a:moveTo>
                    <a:pt x="326136" y="1554480"/>
                  </a:moveTo>
                  <a:lnTo>
                    <a:pt x="291084" y="1505712"/>
                  </a:lnTo>
                </a:path>
                <a:path w="1923415" h="2005964">
                  <a:moveTo>
                    <a:pt x="355091" y="1563624"/>
                  </a:moveTo>
                  <a:lnTo>
                    <a:pt x="278891" y="1455420"/>
                  </a:lnTo>
                </a:path>
                <a:path w="1923415" h="2005964">
                  <a:moveTo>
                    <a:pt x="385572" y="1571244"/>
                  </a:moveTo>
                  <a:lnTo>
                    <a:pt x="268224" y="1405128"/>
                  </a:lnTo>
                </a:path>
                <a:path w="1923415" h="2005964">
                  <a:moveTo>
                    <a:pt x="416051" y="1580388"/>
                  </a:moveTo>
                  <a:lnTo>
                    <a:pt x="256032" y="1353312"/>
                  </a:lnTo>
                </a:path>
                <a:path w="1923415" h="2005964">
                  <a:moveTo>
                    <a:pt x="446532" y="1589532"/>
                  </a:moveTo>
                  <a:lnTo>
                    <a:pt x="243839" y="1303020"/>
                  </a:lnTo>
                </a:path>
                <a:path w="1923415" h="2005964">
                  <a:moveTo>
                    <a:pt x="475488" y="1597152"/>
                  </a:moveTo>
                  <a:lnTo>
                    <a:pt x="231648" y="1252727"/>
                  </a:lnTo>
                </a:path>
                <a:path w="1923415" h="2005964">
                  <a:moveTo>
                    <a:pt x="505967" y="1606296"/>
                  </a:moveTo>
                  <a:lnTo>
                    <a:pt x="220979" y="1200912"/>
                  </a:lnTo>
                </a:path>
                <a:path w="1923415" h="2005964">
                  <a:moveTo>
                    <a:pt x="536448" y="1615440"/>
                  </a:moveTo>
                  <a:lnTo>
                    <a:pt x="208787" y="1150620"/>
                  </a:lnTo>
                </a:path>
                <a:path w="1923415" h="2005964">
                  <a:moveTo>
                    <a:pt x="566927" y="1624584"/>
                  </a:moveTo>
                  <a:lnTo>
                    <a:pt x="196596" y="1100327"/>
                  </a:lnTo>
                </a:path>
                <a:path w="1923415" h="2005964">
                  <a:moveTo>
                    <a:pt x="597408" y="1632203"/>
                  </a:moveTo>
                  <a:lnTo>
                    <a:pt x="185927" y="1048512"/>
                  </a:lnTo>
                </a:path>
                <a:path w="1923415" h="2005964">
                  <a:moveTo>
                    <a:pt x="627888" y="1641348"/>
                  </a:moveTo>
                  <a:lnTo>
                    <a:pt x="173736" y="998219"/>
                  </a:lnTo>
                </a:path>
                <a:path w="1923415" h="2005964">
                  <a:moveTo>
                    <a:pt x="656844" y="1648968"/>
                  </a:moveTo>
                  <a:lnTo>
                    <a:pt x="161544" y="947927"/>
                  </a:lnTo>
                </a:path>
                <a:path w="1923415" h="2005964">
                  <a:moveTo>
                    <a:pt x="687324" y="1658112"/>
                  </a:moveTo>
                  <a:lnTo>
                    <a:pt x="149351" y="896112"/>
                  </a:lnTo>
                </a:path>
                <a:path w="1923415" h="2005964">
                  <a:moveTo>
                    <a:pt x="717803" y="1667256"/>
                  </a:moveTo>
                  <a:lnTo>
                    <a:pt x="138684" y="845819"/>
                  </a:lnTo>
                </a:path>
                <a:path w="1923415" h="2005964">
                  <a:moveTo>
                    <a:pt x="748284" y="1676400"/>
                  </a:moveTo>
                  <a:lnTo>
                    <a:pt x="126491" y="795527"/>
                  </a:lnTo>
                </a:path>
                <a:path w="1923415" h="2005964">
                  <a:moveTo>
                    <a:pt x="778763" y="1684020"/>
                  </a:moveTo>
                  <a:lnTo>
                    <a:pt x="114300" y="743712"/>
                  </a:lnTo>
                </a:path>
                <a:path w="1923415" h="2005964">
                  <a:moveTo>
                    <a:pt x="807720" y="1693164"/>
                  </a:moveTo>
                  <a:lnTo>
                    <a:pt x="102108" y="693419"/>
                  </a:lnTo>
                </a:path>
                <a:path w="1923415" h="2005964">
                  <a:moveTo>
                    <a:pt x="838200" y="1702308"/>
                  </a:moveTo>
                  <a:lnTo>
                    <a:pt x="91439" y="643127"/>
                  </a:lnTo>
                </a:path>
                <a:path w="1923415" h="2005964">
                  <a:moveTo>
                    <a:pt x="868679" y="1709927"/>
                  </a:moveTo>
                  <a:lnTo>
                    <a:pt x="79248" y="591312"/>
                  </a:lnTo>
                </a:path>
                <a:path w="1923415" h="2005964">
                  <a:moveTo>
                    <a:pt x="899160" y="1719072"/>
                  </a:moveTo>
                  <a:lnTo>
                    <a:pt x="67056" y="541019"/>
                  </a:lnTo>
                </a:path>
                <a:path w="1923415" h="2005964">
                  <a:moveTo>
                    <a:pt x="929639" y="1728215"/>
                  </a:moveTo>
                  <a:lnTo>
                    <a:pt x="54863" y="490727"/>
                  </a:lnTo>
                </a:path>
                <a:path w="1923415" h="2005964">
                  <a:moveTo>
                    <a:pt x="958596" y="1735836"/>
                  </a:moveTo>
                  <a:lnTo>
                    <a:pt x="44196" y="438912"/>
                  </a:lnTo>
                </a:path>
                <a:path w="1923415" h="2005964">
                  <a:moveTo>
                    <a:pt x="989076" y="1744980"/>
                  </a:moveTo>
                  <a:lnTo>
                    <a:pt x="32003" y="388619"/>
                  </a:lnTo>
                </a:path>
                <a:path w="1923415" h="2005964">
                  <a:moveTo>
                    <a:pt x="1019556" y="1754124"/>
                  </a:moveTo>
                  <a:lnTo>
                    <a:pt x="19812" y="338327"/>
                  </a:lnTo>
                </a:path>
                <a:path w="1923415" h="2005964">
                  <a:moveTo>
                    <a:pt x="1050036" y="1761744"/>
                  </a:moveTo>
                  <a:lnTo>
                    <a:pt x="9144" y="286512"/>
                  </a:lnTo>
                </a:path>
                <a:path w="1923415" h="2005964">
                  <a:moveTo>
                    <a:pt x="1080515" y="1770888"/>
                  </a:moveTo>
                  <a:lnTo>
                    <a:pt x="0" y="240792"/>
                  </a:lnTo>
                </a:path>
                <a:path w="1923415" h="2005964">
                  <a:moveTo>
                    <a:pt x="1109472" y="1780032"/>
                  </a:moveTo>
                  <a:lnTo>
                    <a:pt x="18287" y="233172"/>
                  </a:lnTo>
                </a:path>
                <a:path w="1923415" h="2005964">
                  <a:moveTo>
                    <a:pt x="1139952" y="1787652"/>
                  </a:moveTo>
                  <a:lnTo>
                    <a:pt x="36575" y="225551"/>
                  </a:lnTo>
                </a:path>
                <a:path w="1923415" h="2005964">
                  <a:moveTo>
                    <a:pt x="1170432" y="1796796"/>
                  </a:moveTo>
                  <a:lnTo>
                    <a:pt x="54863" y="216407"/>
                  </a:lnTo>
                </a:path>
                <a:path w="1923415" h="2005964">
                  <a:moveTo>
                    <a:pt x="1200912" y="1805939"/>
                  </a:moveTo>
                  <a:lnTo>
                    <a:pt x="74675" y="208787"/>
                  </a:lnTo>
                </a:path>
                <a:path w="1923415" h="2005964">
                  <a:moveTo>
                    <a:pt x="1231391" y="1815084"/>
                  </a:moveTo>
                  <a:lnTo>
                    <a:pt x="92963" y="201168"/>
                  </a:lnTo>
                </a:path>
                <a:path w="1923415" h="2005964">
                  <a:moveTo>
                    <a:pt x="1260348" y="1822703"/>
                  </a:moveTo>
                  <a:lnTo>
                    <a:pt x="111251" y="193548"/>
                  </a:lnTo>
                </a:path>
                <a:path w="1923415" h="2005964">
                  <a:moveTo>
                    <a:pt x="1290827" y="1831848"/>
                  </a:moveTo>
                  <a:lnTo>
                    <a:pt x="129539" y="185927"/>
                  </a:lnTo>
                </a:path>
                <a:path w="1923415" h="2005964">
                  <a:moveTo>
                    <a:pt x="1321308" y="1840991"/>
                  </a:moveTo>
                  <a:lnTo>
                    <a:pt x="147827" y="178307"/>
                  </a:lnTo>
                </a:path>
                <a:path w="1923415" h="2005964">
                  <a:moveTo>
                    <a:pt x="1351788" y="1848612"/>
                  </a:moveTo>
                  <a:lnTo>
                    <a:pt x="167639" y="170687"/>
                  </a:lnTo>
                </a:path>
                <a:path w="1923415" h="2005964">
                  <a:moveTo>
                    <a:pt x="1382267" y="1857756"/>
                  </a:moveTo>
                  <a:lnTo>
                    <a:pt x="185927" y="163068"/>
                  </a:lnTo>
                </a:path>
                <a:path w="1923415" h="2005964">
                  <a:moveTo>
                    <a:pt x="1411224" y="1866900"/>
                  </a:moveTo>
                  <a:lnTo>
                    <a:pt x="204215" y="155448"/>
                  </a:lnTo>
                </a:path>
                <a:path w="1923415" h="2005964">
                  <a:moveTo>
                    <a:pt x="1441703" y="1874520"/>
                  </a:moveTo>
                  <a:lnTo>
                    <a:pt x="222503" y="147827"/>
                  </a:lnTo>
                </a:path>
                <a:path w="1923415" h="2005964">
                  <a:moveTo>
                    <a:pt x="1472184" y="1883664"/>
                  </a:moveTo>
                  <a:lnTo>
                    <a:pt x="240791" y="140207"/>
                  </a:lnTo>
                </a:path>
                <a:path w="1923415" h="2005964">
                  <a:moveTo>
                    <a:pt x="1502664" y="1892808"/>
                  </a:moveTo>
                  <a:lnTo>
                    <a:pt x="259079" y="131063"/>
                  </a:lnTo>
                </a:path>
                <a:path w="1923415" h="2005964">
                  <a:moveTo>
                    <a:pt x="1531619" y="1900427"/>
                  </a:moveTo>
                  <a:lnTo>
                    <a:pt x="278891" y="123443"/>
                  </a:lnTo>
                </a:path>
                <a:path w="1923415" h="2005964">
                  <a:moveTo>
                    <a:pt x="1562100" y="1909572"/>
                  </a:moveTo>
                  <a:lnTo>
                    <a:pt x="297179" y="115824"/>
                  </a:lnTo>
                </a:path>
                <a:path w="1923415" h="2005964">
                  <a:moveTo>
                    <a:pt x="1592580" y="1918715"/>
                  </a:moveTo>
                  <a:lnTo>
                    <a:pt x="315467" y="108204"/>
                  </a:lnTo>
                </a:path>
                <a:path w="1923415" h="2005964">
                  <a:moveTo>
                    <a:pt x="1623060" y="1926336"/>
                  </a:moveTo>
                  <a:lnTo>
                    <a:pt x="333756" y="100583"/>
                  </a:lnTo>
                </a:path>
                <a:path w="1923415" h="2005964">
                  <a:moveTo>
                    <a:pt x="1653539" y="1935480"/>
                  </a:moveTo>
                  <a:lnTo>
                    <a:pt x="352044" y="92963"/>
                  </a:lnTo>
                </a:path>
                <a:path w="1923415" h="2005964">
                  <a:moveTo>
                    <a:pt x="1684019" y="1944624"/>
                  </a:moveTo>
                  <a:lnTo>
                    <a:pt x="371856" y="85343"/>
                  </a:lnTo>
                </a:path>
                <a:path w="1923415" h="2005964">
                  <a:moveTo>
                    <a:pt x="1712976" y="1952244"/>
                  </a:moveTo>
                  <a:lnTo>
                    <a:pt x="390144" y="77724"/>
                  </a:lnTo>
                </a:path>
                <a:path w="1923415" h="2005964">
                  <a:moveTo>
                    <a:pt x="1743456" y="1961388"/>
                  </a:moveTo>
                  <a:lnTo>
                    <a:pt x="408432" y="70104"/>
                  </a:lnTo>
                </a:path>
                <a:path w="1923415" h="2005964">
                  <a:moveTo>
                    <a:pt x="1773936" y="1970532"/>
                  </a:moveTo>
                  <a:lnTo>
                    <a:pt x="426720" y="62483"/>
                  </a:lnTo>
                </a:path>
                <a:path w="1923415" h="2005964">
                  <a:moveTo>
                    <a:pt x="1804415" y="1979676"/>
                  </a:moveTo>
                  <a:lnTo>
                    <a:pt x="445008" y="53339"/>
                  </a:lnTo>
                </a:path>
                <a:path w="1923415" h="2005964">
                  <a:moveTo>
                    <a:pt x="1834895" y="1987296"/>
                  </a:moveTo>
                  <a:lnTo>
                    <a:pt x="464820" y="45719"/>
                  </a:lnTo>
                </a:path>
                <a:path w="1923415" h="2005964">
                  <a:moveTo>
                    <a:pt x="1863852" y="1996439"/>
                  </a:moveTo>
                  <a:lnTo>
                    <a:pt x="483108" y="38100"/>
                  </a:lnTo>
                </a:path>
                <a:path w="1923415" h="2005964">
                  <a:moveTo>
                    <a:pt x="1894332" y="2005584"/>
                  </a:moveTo>
                  <a:lnTo>
                    <a:pt x="501396" y="30480"/>
                  </a:lnTo>
                </a:path>
                <a:path w="1923415" h="2005964">
                  <a:moveTo>
                    <a:pt x="1905000" y="1984248"/>
                  </a:moveTo>
                  <a:lnTo>
                    <a:pt x="519684" y="22860"/>
                  </a:lnTo>
                </a:path>
                <a:path w="1923415" h="2005964">
                  <a:moveTo>
                    <a:pt x="1911095" y="1959864"/>
                  </a:moveTo>
                  <a:lnTo>
                    <a:pt x="537972" y="15239"/>
                  </a:lnTo>
                </a:path>
                <a:path w="1923415" h="2005964">
                  <a:moveTo>
                    <a:pt x="1917191" y="1935480"/>
                  </a:moveTo>
                  <a:lnTo>
                    <a:pt x="557784" y="7619"/>
                  </a:lnTo>
                </a:path>
                <a:path w="1923415" h="2005964">
                  <a:moveTo>
                    <a:pt x="1923288" y="1909572"/>
                  </a:moveTo>
                  <a:lnTo>
                    <a:pt x="576072" y="0"/>
                  </a:lnTo>
                </a:path>
              </a:pathLst>
            </a:custGeom>
            <a:ln w="3175">
              <a:solidFill>
                <a:srgbClr val="B8B8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389240" y="4487164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05170" y="3524758"/>
              <a:ext cx="2615183" cy="226009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037708" y="4506976"/>
              <a:ext cx="3175" cy="43180"/>
            </a:xfrm>
            <a:custGeom>
              <a:avLst/>
              <a:gdLst/>
              <a:ahLst/>
              <a:cxnLst/>
              <a:rect l="l" t="t" r="r" b="b"/>
              <a:pathLst>
                <a:path w="3175" h="43179">
                  <a:moveTo>
                    <a:pt x="0" y="0"/>
                  </a:moveTo>
                  <a:lnTo>
                    <a:pt x="0" y="42672"/>
                  </a:lnTo>
                  <a:lnTo>
                    <a:pt x="3048" y="42672"/>
                  </a:lnTo>
                </a:path>
                <a:path w="3175" h="43179">
                  <a:moveTo>
                    <a:pt x="0" y="0"/>
                  </a:moveTo>
                  <a:lnTo>
                    <a:pt x="3048" y="0"/>
                  </a:lnTo>
                  <a:lnTo>
                    <a:pt x="3048" y="426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23586" y="4486402"/>
              <a:ext cx="100584" cy="64007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944744" y="4506976"/>
              <a:ext cx="93345" cy="43180"/>
            </a:xfrm>
            <a:custGeom>
              <a:avLst/>
              <a:gdLst/>
              <a:ahLst/>
              <a:cxnLst/>
              <a:rect l="l" t="t" r="r" b="b"/>
              <a:pathLst>
                <a:path w="93345" h="43179">
                  <a:moveTo>
                    <a:pt x="0" y="0"/>
                  </a:moveTo>
                  <a:lnTo>
                    <a:pt x="0" y="42672"/>
                  </a:lnTo>
                  <a:lnTo>
                    <a:pt x="3047" y="42672"/>
                  </a:lnTo>
                </a:path>
                <a:path w="93345" h="43179">
                  <a:moveTo>
                    <a:pt x="0" y="0"/>
                  </a:moveTo>
                  <a:lnTo>
                    <a:pt x="3047" y="0"/>
                  </a:lnTo>
                  <a:lnTo>
                    <a:pt x="3047" y="42672"/>
                  </a:lnTo>
                </a:path>
                <a:path w="93345" h="43179">
                  <a:moveTo>
                    <a:pt x="3047" y="12192"/>
                  </a:moveTo>
                  <a:lnTo>
                    <a:pt x="12191" y="3048"/>
                  </a:lnTo>
                  <a:lnTo>
                    <a:pt x="18287" y="0"/>
                  </a:lnTo>
                  <a:lnTo>
                    <a:pt x="27431" y="0"/>
                  </a:lnTo>
                  <a:lnTo>
                    <a:pt x="33527" y="3048"/>
                  </a:lnTo>
                  <a:lnTo>
                    <a:pt x="36575" y="12192"/>
                  </a:lnTo>
                  <a:lnTo>
                    <a:pt x="36575" y="42672"/>
                  </a:lnTo>
                </a:path>
                <a:path w="93345" h="43179">
                  <a:moveTo>
                    <a:pt x="3047" y="12192"/>
                  </a:moveTo>
                  <a:lnTo>
                    <a:pt x="12191" y="6096"/>
                  </a:lnTo>
                  <a:lnTo>
                    <a:pt x="18287" y="3048"/>
                  </a:lnTo>
                  <a:lnTo>
                    <a:pt x="24383" y="3048"/>
                  </a:lnTo>
                  <a:lnTo>
                    <a:pt x="30479" y="6096"/>
                  </a:lnTo>
                  <a:lnTo>
                    <a:pt x="33527" y="12192"/>
                  </a:lnTo>
                  <a:lnTo>
                    <a:pt x="33527" y="42672"/>
                  </a:lnTo>
                  <a:lnTo>
                    <a:pt x="36575" y="42672"/>
                  </a:lnTo>
                </a:path>
                <a:path w="93345" h="43179">
                  <a:moveTo>
                    <a:pt x="92963" y="9143"/>
                  </a:moveTo>
                  <a:lnTo>
                    <a:pt x="86867" y="3048"/>
                  </a:lnTo>
                  <a:lnTo>
                    <a:pt x="80771" y="0"/>
                  </a:lnTo>
                  <a:lnTo>
                    <a:pt x="71627" y="0"/>
                  </a:lnTo>
                  <a:lnTo>
                    <a:pt x="67055" y="3048"/>
                  </a:lnTo>
                  <a:lnTo>
                    <a:pt x="60959" y="9143"/>
                  </a:lnTo>
                  <a:lnTo>
                    <a:pt x="57912" y="18287"/>
                  </a:lnTo>
                  <a:lnTo>
                    <a:pt x="57912" y="24384"/>
                  </a:lnTo>
                  <a:lnTo>
                    <a:pt x="60959" y="33528"/>
                  </a:lnTo>
                  <a:lnTo>
                    <a:pt x="67055" y="39624"/>
                  </a:lnTo>
                  <a:lnTo>
                    <a:pt x="71627" y="42672"/>
                  </a:lnTo>
                  <a:lnTo>
                    <a:pt x="80771" y="42672"/>
                  </a:lnTo>
                  <a:lnTo>
                    <a:pt x="86867" y="39624"/>
                  </a:lnTo>
                  <a:lnTo>
                    <a:pt x="92963" y="33528"/>
                  </a:lnTo>
                </a:path>
                <a:path w="93345" h="43179">
                  <a:moveTo>
                    <a:pt x="92963" y="9143"/>
                  </a:moveTo>
                  <a:lnTo>
                    <a:pt x="80771" y="3048"/>
                  </a:lnTo>
                  <a:lnTo>
                    <a:pt x="71627" y="3048"/>
                  </a:lnTo>
                  <a:lnTo>
                    <a:pt x="67055" y="6096"/>
                  </a:lnTo>
                  <a:lnTo>
                    <a:pt x="64007" y="9143"/>
                  </a:lnTo>
                  <a:lnTo>
                    <a:pt x="60959" y="18287"/>
                  </a:lnTo>
                  <a:lnTo>
                    <a:pt x="60959" y="24384"/>
                  </a:lnTo>
                  <a:lnTo>
                    <a:pt x="64007" y="33528"/>
                  </a:lnTo>
                  <a:lnTo>
                    <a:pt x="67055" y="36575"/>
                  </a:lnTo>
                  <a:lnTo>
                    <a:pt x="71627" y="39624"/>
                  </a:lnTo>
                  <a:lnTo>
                    <a:pt x="80771" y="39624"/>
                  </a:lnTo>
                  <a:lnTo>
                    <a:pt x="92963" y="335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22989" y="4485576"/>
              <a:ext cx="99187" cy="6565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01838" y="4280662"/>
              <a:ext cx="214896" cy="8534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98590" y="6014974"/>
              <a:ext cx="70103" cy="6400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88506" y="6014974"/>
              <a:ext cx="268224" cy="64007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6377304" y="6015736"/>
              <a:ext cx="123825" cy="62865"/>
            </a:xfrm>
            <a:custGeom>
              <a:avLst/>
              <a:gdLst/>
              <a:ahLst/>
              <a:cxnLst/>
              <a:rect l="l" t="t" r="r" b="b"/>
              <a:pathLst>
                <a:path w="123825" h="62864">
                  <a:moveTo>
                    <a:pt x="0" y="21335"/>
                  </a:moveTo>
                  <a:lnTo>
                    <a:pt x="0" y="62483"/>
                  </a:lnTo>
                  <a:lnTo>
                    <a:pt x="3048" y="62483"/>
                  </a:lnTo>
                </a:path>
                <a:path w="123825" h="62864">
                  <a:moveTo>
                    <a:pt x="0" y="21335"/>
                  </a:moveTo>
                  <a:lnTo>
                    <a:pt x="3048" y="21335"/>
                  </a:lnTo>
                  <a:lnTo>
                    <a:pt x="3048" y="62483"/>
                  </a:lnTo>
                </a:path>
                <a:path w="123825" h="62864">
                  <a:moveTo>
                    <a:pt x="3048" y="33527"/>
                  </a:moveTo>
                  <a:lnTo>
                    <a:pt x="12192" y="24383"/>
                  </a:lnTo>
                  <a:lnTo>
                    <a:pt x="18287" y="21335"/>
                  </a:lnTo>
                  <a:lnTo>
                    <a:pt x="27432" y="21335"/>
                  </a:lnTo>
                  <a:lnTo>
                    <a:pt x="33528" y="24383"/>
                  </a:lnTo>
                  <a:lnTo>
                    <a:pt x="36575" y="33527"/>
                  </a:lnTo>
                  <a:lnTo>
                    <a:pt x="36575" y="62483"/>
                  </a:lnTo>
                </a:path>
                <a:path w="123825" h="62864">
                  <a:moveTo>
                    <a:pt x="3048" y="33527"/>
                  </a:moveTo>
                  <a:lnTo>
                    <a:pt x="12192" y="27431"/>
                  </a:lnTo>
                  <a:lnTo>
                    <a:pt x="18287" y="24383"/>
                  </a:lnTo>
                  <a:lnTo>
                    <a:pt x="24384" y="24383"/>
                  </a:lnTo>
                  <a:lnTo>
                    <a:pt x="30480" y="27431"/>
                  </a:lnTo>
                  <a:lnTo>
                    <a:pt x="33528" y="33527"/>
                  </a:lnTo>
                  <a:lnTo>
                    <a:pt x="33528" y="62483"/>
                  </a:lnTo>
                  <a:lnTo>
                    <a:pt x="36575" y="62483"/>
                  </a:lnTo>
                </a:path>
                <a:path w="123825" h="62864">
                  <a:moveTo>
                    <a:pt x="92964" y="21335"/>
                  </a:moveTo>
                  <a:lnTo>
                    <a:pt x="92964" y="62483"/>
                  </a:lnTo>
                  <a:lnTo>
                    <a:pt x="96012" y="62483"/>
                  </a:lnTo>
                </a:path>
                <a:path w="123825" h="62864">
                  <a:moveTo>
                    <a:pt x="92964" y="21335"/>
                  </a:moveTo>
                  <a:lnTo>
                    <a:pt x="96012" y="21335"/>
                  </a:lnTo>
                  <a:lnTo>
                    <a:pt x="96012" y="62483"/>
                  </a:lnTo>
                </a:path>
                <a:path w="123825" h="62864">
                  <a:moveTo>
                    <a:pt x="92964" y="30479"/>
                  </a:moveTo>
                  <a:lnTo>
                    <a:pt x="86868" y="24383"/>
                  </a:lnTo>
                  <a:lnTo>
                    <a:pt x="80772" y="21335"/>
                  </a:lnTo>
                  <a:lnTo>
                    <a:pt x="73152" y="21335"/>
                  </a:lnTo>
                  <a:lnTo>
                    <a:pt x="67056" y="24383"/>
                  </a:lnTo>
                  <a:lnTo>
                    <a:pt x="60960" y="30479"/>
                  </a:lnTo>
                  <a:lnTo>
                    <a:pt x="57912" y="39623"/>
                  </a:lnTo>
                  <a:lnTo>
                    <a:pt x="57912" y="45719"/>
                  </a:lnTo>
                  <a:lnTo>
                    <a:pt x="60960" y="54863"/>
                  </a:lnTo>
                  <a:lnTo>
                    <a:pt x="67056" y="59435"/>
                  </a:lnTo>
                  <a:lnTo>
                    <a:pt x="73152" y="62483"/>
                  </a:lnTo>
                  <a:lnTo>
                    <a:pt x="80772" y="62483"/>
                  </a:lnTo>
                  <a:lnTo>
                    <a:pt x="86868" y="59435"/>
                  </a:lnTo>
                  <a:lnTo>
                    <a:pt x="92964" y="54863"/>
                  </a:lnTo>
                </a:path>
                <a:path w="123825" h="62864">
                  <a:moveTo>
                    <a:pt x="92964" y="30479"/>
                  </a:moveTo>
                  <a:lnTo>
                    <a:pt x="80772" y="24383"/>
                  </a:lnTo>
                  <a:lnTo>
                    <a:pt x="73152" y="24383"/>
                  </a:lnTo>
                  <a:lnTo>
                    <a:pt x="67056" y="27431"/>
                  </a:lnTo>
                  <a:lnTo>
                    <a:pt x="64008" y="30479"/>
                  </a:lnTo>
                  <a:lnTo>
                    <a:pt x="60960" y="39623"/>
                  </a:lnTo>
                  <a:lnTo>
                    <a:pt x="60960" y="45719"/>
                  </a:lnTo>
                  <a:lnTo>
                    <a:pt x="64008" y="54863"/>
                  </a:lnTo>
                  <a:lnTo>
                    <a:pt x="73152" y="59435"/>
                  </a:lnTo>
                  <a:lnTo>
                    <a:pt x="80772" y="59435"/>
                  </a:lnTo>
                  <a:lnTo>
                    <a:pt x="92964" y="54863"/>
                  </a:lnTo>
                </a:path>
                <a:path w="123825" h="62864">
                  <a:moveTo>
                    <a:pt x="120396" y="0"/>
                  </a:moveTo>
                  <a:lnTo>
                    <a:pt x="120396" y="62483"/>
                  </a:lnTo>
                  <a:lnTo>
                    <a:pt x="123444" y="62483"/>
                  </a:lnTo>
                </a:path>
                <a:path w="123825" h="62864">
                  <a:moveTo>
                    <a:pt x="120396" y="0"/>
                  </a:moveTo>
                  <a:lnTo>
                    <a:pt x="123444" y="0"/>
                  </a:lnTo>
                  <a:lnTo>
                    <a:pt x="123444" y="6248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82981" y="6014148"/>
              <a:ext cx="99186" cy="6565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60590" y="6014974"/>
              <a:ext cx="83806" cy="64007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6864984" y="6037072"/>
              <a:ext cx="137160" cy="41275"/>
            </a:xfrm>
            <a:custGeom>
              <a:avLst/>
              <a:gdLst/>
              <a:ahLst/>
              <a:cxnLst/>
              <a:rect l="l" t="t" r="r" b="b"/>
              <a:pathLst>
                <a:path w="137159" h="41275">
                  <a:moveTo>
                    <a:pt x="32004" y="9143"/>
                  </a:moveTo>
                  <a:lnTo>
                    <a:pt x="28956" y="3047"/>
                  </a:lnTo>
                  <a:lnTo>
                    <a:pt x="19812" y="0"/>
                  </a:lnTo>
                  <a:lnTo>
                    <a:pt x="10668" y="0"/>
                  </a:lnTo>
                  <a:lnTo>
                    <a:pt x="1524" y="3047"/>
                  </a:lnTo>
                  <a:lnTo>
                    <a:pt x="0" y="9143"/>
                  </a:lnTo>
                  <a:lnTo>
                    <a:pt x="1524" y="15239"/>
                  </a:lnTo>
                  <a:lnTo>
                    <a:pt x="7620" y="18287"/>
                  </a:lnTo>
                  <a:lnTo>
                    <a:pt x="22860" y="24383"/>
                  </a:lnTo>
                  <a:lnTo>
                    <a:pt x="28956" y="27431"/>
                  </a:lnTo>
                </a:path>
                <a:path w="137159" h="41275">
                  <a:moveTo>
                    <a:pt x="25908" y="24383"/>
                  </a:moveTo>
                  <a:lnTo>
                    <a:pt x="28956" y="30479"/>
                  </a:lnTo>
                  <a:lnTo>
                    <a:pt x="28956" y="33527"/>
                  </a:lnTo>
                  <a:lnTo>
                    <a:pt x="25908" y="38099"/>
                  </a:lnTo>
                </a:path>
                <a:path w="137159" h="41275">
                  <a:moveTo>
                    <a:pt x="28956" y="35051"/>
                  </a:moveTo>
                  <a:lnTo>
                    <a:pt x="19812" y="38099"/>
                  </a:lnTo>
                  <a:lnTo>
                    <a:pt x="10668" y="38099"/>
                  </a:lnTo>
                  <a:lnTo>
                    <a:pt x="1524" y="35051"/>
                  </a:lnTo>
                </a:path>
                <a:path w="137159" h="41275">
                  <a:moveTo>
                    <a:pt x="4572" y="38099"/>
                  </a:moveTo>
                  <a:lnTo>
                    <a:pt x="1524" y="33527"/>
                  </a:lnTo>
                  <a:lnTo>
                    <a:pt x="0" y="33527"/>
                  </a:lnTo>
                </a:path>
                <a:path w="137159" h="41275">
                  <a:moveTo>
                    <a:pt x="32004" y="9143"/>
                  </a:moveTo>
                  <a:lnTo>
                    <a:pt x="28956" y="9143"/>
                  </a:lnTo>
                  <a:lnTo>
                    <a:pt x="25908" y="3047"/>
                  </a:lnTo>
                </a:path>
                <a:path w="137159" h="41275">
                  <a:moveTo>
                    <a:pt x="28956" y="6095"/>
                  </a:moveTo>
                  <a:lnTo>
                    <a:pt x="19812" y="3047"/>
                  </a:lnTo>
                  <a:lnTo>
                    <a:pt x="10668" y="3047"/>
                  </a:lnTo>
                  <a:lnTo>
                    <a:pt x="1524" y="6095"/>
                  </a:lnTo>
                </a:path>
                <a:path w="137159" h="41275">
                  <a:moveTo>
                    <a:pt x="4572" y="3047"/>
                  </a:moveTo>
                  <a:lnTo>
                    <a:pt x="1524" y="9143"/>
                  </a:lnTo>
                  <a:lnTo>
                    <a:pt x="4572" y="15239"/>
                  </a:lnTo>
                </a:path>
                <a:path w="137159" h="41275">
                  <a:moveTo>
                    <a:pt x="1524" y="12191"/>
                  </a:moveTo>
                  <a:lnTo>
                    <a:pt x="7620" y="15239"/>
                  </a:lnTo>
                  <a:lnTo>
                    <a:pt x="22860" y="21335"/>
                  </a:lnTo>
                  <a:lnTo>
                    <a:pt x="28956" y="24383"/>
                  </a:lnTo>
                  <a:lnTo>
                    <a:pt x="32004" y="30479"/>
                  </a:lnTo>
                  <a:lnTo>
                    <a:pt x="32004" y="33527"/>
                  </a:lnTo>
                  <a:lnTo>
                    <a:pt x="28956" y="38099"/>
                  </a:lnTo>
                  <a:lnTo>
                    <a:pt x="19812" y="41147"/>
                  </a:lnTo>
                  <a:lnTo>
                    <a:pt x="10668" y="41147"/>
                  </a:lnTo>
                  <a:lnTo>
                    <a:pt x="1524" y="38099"/>
                  </a:lnTo>
                  <a:lnTo>
                    <a:pt x="0" y="33527"/>
                  </a:lnTo>
                </a:path>
                <a:path w="137159" h="41275">
                  <a:moveTo>
                    <a:pt x="53340" y="21335"/>
                  </a:moveTo>
                  <a:lnTo>
                    <a:pt x="86868" y="21335"/>
                  </a:lnTo>
                  <a:lnTo>
                    <a:pt x="86868" y="12191"/>
                  </a:lnTo>
                  <a:lnTo>
                    <a:pt x="83820" y="6095"/>
                  </a:lnTo>
                  <a:lnTo>
                    <a:pt x="80772" y="3047"/>
                  </a:lnTo>
                  <a:lnTo>
                    <a:pt x="74675" y="0"/>
                  </a:lnTo>
                  <a:lnTo>
                    <a:pt x="65532" y="0"/>
                  </a:lnTo>
                  <a:lnTo>
                    <a:pt x="59436" y="3047"/>
                  </a:lnTo>
                  <a:lnTo>
                    <a:pt x="53340" y="9143"/>
                  </a:lnTo>
                  <a:lnTo>
                    <a:pt x="50292" y="18287"/>
                  </a:lnTo>
                  <a:lnTo>
                    <a:pt x="50292" y="24383"/>
                  </a:lnTo>
                  <a:lnTo>
                    <a:pt x="53340" y="33527"/>
                  </a:lnTo>
                  <a:lnTo>
                    <a:pt x="59436" y="38099"/>
                  </a:lnTo>
                  <a:lnTo>
                    <a:pt x="65532" y="41147"/>
                  </a:lnTo>
                  <a:lnTo>
                    <a:pt x="74675" y="41147"/>
                  </a:lnTo>
                  <a:lnTo>
                    <a:pt x="80772" y="38099"/>
                  </a:lnTo>
                  <a:lnTo>
                    <a:pt x="86868" y="33527"/>
                  </a:lnTo>
                </a:path>
                <a:path w="137159" h="41275">
                  <a:moveTo>
                    <a:pt x="53340" y="18287"/>
                  </a:moveTo>
                  <a:lnTo>
                    <a:pt x="83820" y="18287"/>
                  </a:lnTo>
                  <a:lnTo>
                    <a:pt x="83820" y="12191"/>
                  </a:lnTo>
                  <a:lnTo>
                    <a:pt x="80772" y="6095"/>
                  </a:lnTo>
                  <a:lnTo>
                    <a:pt x="74675" y="3047"/>
                  </a:lnTo>
                  <a:lnTo>
                    <a:pt x="65532" y="3047"/>
                  </a:lnTo>
                  <a:lnTo>
                    <a:pt x="59436" y="6095"/>
                  </a:lnTo>
                  <a:lnTo>
                    <a:pt x="56388" y="9143"/>
                  </a:lnTo>
                  <a:lnTo>
                    <a:pt x="53340" y="18287"/>
                  </a:lnTo>
                  <a:lnTo>
                    <a:pt x="53340" y="24383"/>
                  </a:lnTo>
                  <a:lnTo>
                    <a:pt x="56388" y="33527"/>
                  </a:lnTo>
                  <a:lnTo>
                    <a:pt x="65532" y="38099"/>
                  </a:lnTo>
                  <a:lnTo>
                    <a:pt x="74675" y="38099"/>
                  </a:lnTo>
                  <a:lnTo>
                    <a:pt x="80772" y="35051"/>
                  </a:lnTo>
                  <a:lnTo>
                    <a:pt x="83820" y="30479"/>
                  </a:lnTo>
                  <a:lnTo>
                    <a:pt x="86868" y="33527"/>
                  </a:lnTo>
                </a:path>
                <a:path w="137159" h="41275">
                  <a:moveTo>
                    <a:pt x="137160" y="9143"/>
                  </a:moveTo>
                  <a:lnTo>
                    <a:pt x="134112" y="3047"/>
                  </a:lnTo>
                  <a:lnTo>
                    <a:pt x="124968" y="0"/>
                  </a:lnTo>
                  <a:lnTo>
                    <a:pt x="115824" y="0"/>
                  </a:lnTo>
                  <a:lnTo>
                    <a:pt x="106680" y="3047"/>
                  </a:lnTo>
                  <a:lnTo>
                    <a:pt x="103632" y="9143"/>
                  </a:lnTo>
                  <a:lnTo>
                    <a:pt x="106680" y="15239"/>
                  </a:lnTo>
                  <a:lnTo>
                    <a:pt x="112775" y="18287"/>
                  </a:lnTo>
                  <a:lnTo>
                    <a:pt x="128016" y="24383"/>
                  </a:lnTo>
                  <a:lnTo>
                    <a:pt x="134112" y="27431"/>
                  </a:lnTo>
                </a:path>
                <a:path w="137159" h="41275">
                  <a:moveTo>
                    <a:pt x="131064" y="24383"/>
                  </a:moveTo>
                  <a:lnTo>
                    <a:pt x="134112" y="30479"/>
                  </a:lnTo>
                  <a:lnTo>
                    <a:pt x="134112" y="33527"/>
                  </a:lnTo>
                  <a:lnTo>
                    <a:pt x="131064" y="38099"/>
                  </a:lnTo>
                </a:path>
                <a:path w="137159" h="41275">
                  <a:moveTo>
                    <a:pt x="134112" y="35051"/>
                  </a:moveTo>
                  <a:lnTo>
                    <a:pt x="124968" y="38099"/>
                  </a:lnTo>
                  <a:lnTo>
                    <a:pt x="115824" y="38099"/>
                  </a:lnTo>
                  <a:lnTo>
                    <a:pt x="106680" y="35051"/>
                  </a:lnTo>
                </a:path>
                <a:path w="137159" h="41275">
                  <a:moveTo>
                    <a:pt x="109728" y="38099"/>
                  </a:moveTo>
                  <a:lnTo>
                    <a:pt x="106680" y="33527"/>
                  </a:lnTo>
                  <a:lnTo>
                    <a:pt x="103632" y="33527"/>
                  </a:lnTo>
                </a:path>
                <a:path w="137159" h="41275">
                  <a:moveTo>
                    <a:pt x="137160" y="9143"/>
                  </a:moveTo>
                  <a:lnTo>
                    <a:pt x="134112" y="9143"/>
                  </a:lnTo>
                  <a:lnTo>
                    <a:pt x="131064" y="3047"/>
                  </a:lnTo>
                </a:path>
                <a:path w="137159" h="41275">
                  <a:moveTo>
                    <a:pt x="134112" y="6095"/>
                  </a:moveTo>
                  <a:lnTo>
                    <a:pt x="124968" y="3047"/>
                  </a:lnTo>
                  <a:lnTo>
                    <a:pt x="115824" y="3047"/>
                  </a:lnTo>
                  <a:lnTo>
                    <a:pt x="106680" y="6095"/>
                  </a:lnTo>
                </a:path>
                <a:path w="137159" h="41275">
                  <a:moveTo>
                    <a:pt x="109728" y="3047"/>
                  </a:moveTo>
                  <a:lnTo>
                    <a:pt x="106680" y="9143"/>
                  </a:lnTo>
                  <a:lnTo>
                    <a:pt x="109728" y="15239"/>
                  </a:lnTo>
                </a:path>
                <a:path w="137159" h="41275">
                  <a:moveTo>
                    <a:pt x="106680" y="12191"/>
                  </a:moveTo>
                  <a:lnTo>
                    <a:pt x="112775" y="15239"/>
                  </a:lnTo>
                  <a:lnTo>
                    <a:pt x="128016" y="21335"/>
                  </a:lnTo>
                  <a:lnTo>
                    <a:pt x="134112" y="24383"/>
                  </a:lnTo>
                  <a:lnTo>
                    <a:pt x="137160" y="30479"/>
                  </a:lnTo>
                  <a:lnTo>
                    <a:pt x="137160" y="33527"/>
                  </a:lnTo>
                  <a:lnTo>
                    <a:pt x="134112" y="38099"/>
                  </a:lnTo>
                  <a:lnTo>
                    <a:pt x="124968" y="41147"/>
                  </a:lnTo>
                  <a:lnTo>
                    <a:pt x="115824" y="41147"/>
                  </a:lnTo>
                  <a:lnTo>
                    <a:pt x="106680" y="38099"/>
                  </a:lnTo>
                  <a:lnTo>
                    <a:pt x="103632" y="3352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985886" y="4544314"/>
              <a:ext cx="79246" cy="6400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127619" y="4544314"/>
              <a:ext cx="272796" cy="85343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4641468" y="3272536"/>
              <a:ext cx="3907790" cy="3057525"/>
            </a:xfrm>
            <a:custGeom>
              <a:avLst/>
              <a:gdLst/>
              <a:ahLst/>
              <a:cxnLst/>
              <a:rect l="l" t="t" r="r" b="b"/>
              <a:pathLst>
                <a:path w="3907790" h="3057525">
                  <a:moveTo>
                    <a:pt x="0" y="3057144"/>
                  </a:moveTo>
                  <a:lnTo>
                    <a:pt x="3907536" y="3057144"/>
                  </a:lnTo>
                  <a:lnTo>
                    <a:pt x="3907536" y="0"/>
                  </a:lnTo>
                  <a:lnTo>
                    <a:pt x="0" y="0"/>
                  </a:lnTo>
                  <a:lnTo>
                    <a:pt x="0" y="3057144"/>
                  </a:lnTo>
                  <a:close/>
                </a:path>
              </a:pathLst>
            </a:custGeom>
            <a:ln w="28955">
              <a:solidFill>
                <a:srgbClr val="6600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509117" y="1118438"/>
            <a:ext cx="7902575" cy="525780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Polarización</a:t>
            </a:r>
            <a:r>
              <a:rPr sz="1800" b="1" spc="-6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por</a:t>
            </a:r>
            <a:r>
              <a:rPr sz="1800" b="1" spc="-4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990037"/>
                </a:solidFill>
                <a:latin typeface="Arial"/>
                <a:cs typeface="Arial"/>
              </a:rPr>
              <a:t>cuadratura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610"/>
              </a:spcBef>
              <a:buChar char="•"/>
              <a:tabLst>
                <a:tab pos="299085" algn="l"/>
                <a:tab pos="299720" algn="l"/>
              </a:tabLst>
            </a:pPr>
            <a:r>
              <a:rPr sz="1500" spc="-5" dirty="0">
                <a:latin typeface="Microsoft Sans Serif"/>
                <a:cs typeface="Microsoft Sans Serif"/>
              </a:rPr>
              <a:t>Es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solución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más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común </a:t>
            </a:r>
            <a:r>
              <a:rPr sz="1500" dirty="0">
                <a:latin typeface="Microsoft Sans Serif"/>
                <a:cs typeface="Microsoft Sans Serif"/>
              </a:rPr>
              <a:t>y</a:t>
            </a:r>
            <a:r>
              <a:rPr sz="1500" spc="2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sencilla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para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polarizar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un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direccional</a:t>
            </a:r>
            <a:r>
              <a:rPr sz="1500" spc="-4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</a:t>
            </a:r>
            <a:r>
              <a:rPr sz="1500" spc="6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fases</a:t>
            </a:r>
            <a:endParaRPr sz="15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299085" algn="l"/>
                <a:tab pos="299720" algn="l"/>
              </a:tabLst>
            </a:pPr>
            <a:r>
              <a:rPr sz="1500" spc="-5" dirty="0">
                <a:latin typeface="Microsoft Sans Serif"/>
                <a:cs typeface="Microsoft Sans Serif"/>
              </a:rPr>
              <a:t>Para cada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fase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tensión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polarización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es la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tensión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compuesta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las </a:t>
            </a:r>
            <a:r>
              <a:rPr sz="1500" dirty="0">
                <a:latin typeface="Microsoft Sans Serif"/>
                <a:cs typeface="Microsoft Sans Serif"/>
              </a:rPr>
              <a:t>otras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dos</a:t>
            </a:r>
            <a:r>
              <a:rPr sz="1500" spc="19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fases</a:t>
            </a:r>
            <a:endParaRPr sz="1500">
              <a:latin typeface="Microsoft Sans Serif"/>
              <a:cs typeface="Microsoft Sans Serif"/>
            </a:endParaRPr>
          </a:p>
          <a:p>
            <a:pPr marL="299085" marR="607695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299085" algn="l"/>
                <a:tab pos="299720" algn="l"/>
              </a:tabLst>
            </a:pPr>
            <a:r>
              <a:rPr sz="1500" spc="-10" dirty="0">
                <a:latin typeface="Microsoft Sans Serif"/>
                <a:cs typeface="Microsoft Sans Serif"/>
              </a:rPr>
              <a:t>Si</a:t>
            </a:r>
            <a:r>
              <a:rPr sz="1500" spc="1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falta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es monofásica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tensión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que cae</a:t>
            </a:r>
            <a:r>
              <a:rPr sz="1500" spc="3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es</a:t>
            </a:r>
            <a:r>
              <a:rPr sz="1500" spc="-5" dirty="0">
                <a:latin typeface="Microsoft Sans Serif"/>
                <a:cs typeface="Microsoft Sans Serif"/>
              </a:rPr>
              <a:t> la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fase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en falta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manteniéndose </a:t>
            </a:r>
            <a:r>
              <a:rPr sz="1500" spc="-38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inalterables</a:t>
            </a:r>
            <a:r>
              <a:rPr sz="1500" spc="-4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polarización</a:t>
            </a:r>
            <a:endParaRPr sz="1500">
              <a:latin typeface="Microsoft Sans Serif"/>
              <a:cs typeface="Microsoft Sans Serif"/>
            </a:endParaRPr>
          </a:p>
          <a:p>
            <a:pPr marL="299085" marR="5080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299085" algn="l"/>
                <a:tab pos="299720" algn="l"/>
              </a:tabLst>
            </a:pPr>
            <a:r>
              <a:rPr sz="1500" spc="-10" dirty="0">
                <a:latin typeface="Microsoft Sans Serif"/>
                <a:cs typeface="Microsoft Sans Serif"/>
              </a:rPr>
              <a:t>Si</a:t>
            </a:r>
            <a:r>
              <a:rPr sz="1500" spc="1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r>
              <a:rPr sz="1500" spc="2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falta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es</a:t>
            </a:r>
            <a:r>
              <a:rPr sz="1500" spc="-5" dirty="0">
                <a:latin typeface="Microsoft Sans Serif"/>
                <a:cs typeface="Microsoft Sans Serif"/>
              </a:rPr>
              <a:t> bifásica</a:t>
            </a:r>
            <a:r>
              <a:rPr sz="1500" spc="-1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una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</a:t>
            </a:r>
            <a:r>
              <a:rPr sz="1500" spc="2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las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tensiones </a:t>
            </a:r>
            <a:r>
              <a:rPr sz="1500" spc="-5" dirty="0">
                <a:latin typeface="Microsoft Sans Serif"/>
                <a:cs typeface="Microsoft Sans Serif"/>
              </a:rPr>
              <a:t>que</a:t>
            </a:r>
            <a:r>
              <a:rPr sz="1500" spc="1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interviene</a:t>
            </a:r>
            <a:r>
              <a:rPr sz="1500" spc="2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en</a:t>
            </a:r>
            <a:r>
              <a:rPr sz="1500" spc="1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r>
              <a:rPr sz="1500" spc="2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polarización bajará</a:t>
            </a:r>
            <a:r>
              <a:rPr sz="1500" spc="8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pero</a:t>
            </a:r>
            <a:r>
              <a:rPr sz="1500" spc="2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 </a:t>
            </a:r>
            <a:r>
              <a:rPr sz="1500" spc="-38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otra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se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mantendrá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constante</a:t>
            </a:r>
            <a:r>
              <a:rPr sz="1500" spc="-3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con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lo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que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no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llegará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a</a:t>
            </a:r>
            <a:r>
              <a:rPr sz="1500" spc="8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cero.</a:t>
            </a:r>
            <a:endParaRPr sz="1500">
              <a:latin typeface="Microsoft Sans Serif"/>
              <a:cs typeface="Microsoft Sans Serif"/>
            </a:endParaRPr>
          </a:p>
          <a:p>
            <a:pPr marL="299720" indent="-287655">
              <a:lnSpc>
                <a:spcPct val="100000"/>
              </a:lnSpc>
              <a:spcBef>
                <a:spcPts val="1085"/>
              </a:spcBef>
              <a:buChar char="•"/>
              <a:tabLst>
                <a:tab pos="299720" algn="l"/>
                <a:tab pos="300355" algn="l"/>
              </a:tabLst>
            </a:pPr>
            <a:r>
              <a:rPr sz="1500" spc="-5" dirty="0">
                <a:latin typeface="Microsoft Sans Serif"/>
                <a:cs typeface="Microsoft Sans Serif"/>
              </a:rPr>
              <a:t>Dispone</a:t>
            </a:r>
            <a:r>
              <a:rPr sz="1500" spc="-5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memoria</a:t>
            </a:r>
            <a:endParaRPr sz="1500">
              <a:latin typeface="Microsoft Sans Serif"/>
              <a:cs typeface="Microsoft Sans Serif"/>
            </a:endParaRPr>
          </a:p>
          <a:p>
            <a:pPr marL="756920" marR="4035425" lvl="1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756920" algn="l"/>
                <a:tab pos="757555" algn="l"/>
              </a:tabLst>
            </a:pPr>
            <a:r>
              <a:rPr sz="1500" spc="-10" dirty="0">
                <a:latin typeface="Microsoft Sans Serif"/>
                <a:cs typeface="Microsoft Sans Serif"/>
              </a:rPr>
              <a:t>Si </a:t>
            </a:r>
            <a:r>
              <a:rPr sz="1500" spc="-5" dirty="0">
                <a:latin typeface="Microsoft Sans Serif"/>
                <a:cs typeface="Microsoft Sans Serif"/>
              </a:rPr>
              <a:t>la tensión</a:t>
            </a:r>
            <a:r>
              <a:rPr sz="1500" dirty="0">
                <a:latin typeface="Microsoft Sans Serif"/>
                <a:cs typeface="Microsoft Sans Serif"/>
              </a:rPr>
              <a:t> es </a:t>
            </a:r>
            <a:r>
              <a:rPr sz="1500" spc="-5" dirty="0">
                <a:latin typeface="Microsoft Sans Serif"/>
                <a:cs typeface="Microsoft Sans Serif"/>
              </a:rPr>
              <a:t>inferior </a:t>
            </a:r>
            <a:r>
              <a:rPr sz="1500" dirty="0">
                <a:latin typeface="Microsoft Sans Serif"/>
                <a:cs typeface="Microsoft Sans Serif"/>
              </a:rPr>
              <a:t>a un </a:t>
            </a:r>
            <a:r>
              <a:rPr sz="1500" spc="-5" dirty="0">
                <a:latin typeface="Microsoft Sans Serif"/>
                <a:cs typeface="Microsoft Sans Serif"/>
              </a:rPr>
              <a:t>valor </a:t>
            </a:r>
            <a:r>
              <a:rPr sz="1500" dirty="0">
                <a:latin typeface="Microsoft Sans Serif"/>
                <a:cs typeface="Microsoft Sans Serif"/>
              </a:rPr>
              <a:t>se </a:t>
            </a:r>
            <a:r>
              <a:rPr sz="1500" spc="-38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polariza por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medio de la tensión 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memorizada 2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ciclos </a:t>
            </a:r>
            <a:r>
              <a:rPr sz="1500" dirty="0">
                <a:latin typeface="Microsoft Sans Serif"/>
                <a:cs typeface="Microsoft Sans Serif"/>
              </a:rPr>
              <a:t>antes </a:t>
            </a:r>
            <a:r>
              <a:rPr sz="1500" spc="-5" dirty="0">
                <a:latin typeface="Microsoft Sans Serif"/>
                <a:cs typeface="Microsoft Sans Serif"/>
              </a:rPr>
              <a:t>de 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desaparecer</a:t>
            </a:r>
            <a:r>
              <a:rPr sz="1500" spc="-4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r>
              <a:rPr sz="1500" dirty="0">
                <a:latin typeface="Microsoft Sans Serif"/>
                <a:cs typeface="Microsoft Sans Serif"/>
              </a:rPr>
              <a:t> tensión.</a:t>
            </a:r>
            <a:endParaRPr sz="1500">
              <a:latin typeface="Microsoft Sans Serif"/>
              <a:cs typeface="Microsoft Sans Serif"/>
            </a:endParaRPr>
          </a:p>
          <a:p>
            <a:pPr marL="756920" lvl="1" indent="-287655">
              <a:lnSpc>
                <a:spcPct val="100000"/>
              </a:lnSpc>
              <a:spcBef>
                <a:spcPts val="600"/>
              </a:spcBef>
              <a:buChar char="•"/>
              <a:tabLst>
                <a:tab pos="756920" algn="l"/>
                <a:tab pos="757555" algn="l"/>
              </a:tabLst>
            </a:pPr>
            <a:r>
              <a:rPr sz="1500" spc="-5" dirty="0">
                <a:latin typeface="Microsoft Sans Serif"/>
                <a:cs typeface="Microsoft Sans Serif"/>
              </a:rPr>
              <a:t>Amplitud</a:t>
            </a:r>
            <a:r>
              <a:rPr sz="1500" spc="-5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zona</a:t>
            </a:r>
            <a:endParaRPr sz="1500">
              <a:latin typeface="Microsoft Sans Serif"/>
              <a:cs typeface="Microsoft Sans Serif"/>
            </a:endParaRPr>
          </a:p>
          <a:p>
            <a:pPr marL="1214120" lvl="2" indent="-287020">
              <a:lnSpc>
                <a:spcPct val="100000"/>
              </a:lnSpc>
              <a:spcBef>
                <a:spcPts val="605"/>
              </a:spcBef>
              <a:buChar char="•"/>
              <a:tabLst>
                <a:tab pos="1214120" algn="l"/>
                <a:tab pos="1214755" algn="l"/>
              </a:tabLst>
            </a:pPr>
            <a:r>
              <a:rPr sz="1500" dirty="0">
                <a:latin typeface="Microsoft Sans Serif"/>
                <a:cs typeface="Microsoft Sans Serif"/>
              </a:rPr>
              <a:t>5º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a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cada</a:t>
            </a:r>
            <a:r>
              <a:rPr sz="1500" spc="-3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lado</a:t>
            </a:r>
            <a:r>
              <a:rPr sz="1500" spc="38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para</a:t>
            </a:r>
            <a:r>
              <a:rPr sz="1500" spc="-4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obtener</a:t>
            </a:r>
            <a:r>
              <a:rPr sz="1500" spc="-4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endParaRPr sz="1500">
              <a:latin typeface="Microsoft Sans Serif"/>
              <a:cs typeface="Microsoft Sans Serif"/>
            </a:endParaRPr>
          </a:p>
          <a:p>
            <a:pPr marL="1214120">
              <a:lnSpc>
                <a:spcPct val="100000"/>
              </a:lnSpc>
            </a:pPr>
            <a:r>
              <a:rPr sz="1500" spc="-5" dirty="0">
                <a:latin typeface="Microsoft Sans Serif"/>
                <a:cs typeface="Microsoft Sans Serif"/>
              </a:rPr>
              <a:t>zona</a:t>
            </a:r>
            <a:r>
              <a:rPr sz="1500" spc="-4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</a:t>
            </a:r>
            <a:r>
              <a:rPr sz="1500" spc="-1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bloqueo</a:t>
            </a:r>
            <a:endParaRPr sz="1500">
              <a:latin typeface="Microsoft Sans Serif"/>
              <a:cs typeface="Microsoft Sans Serif"/>
            </a:endParaRPr>
          </a:p>
          <a:p>
            <a:pPr marL="1214120" marR="4119879" lvl="2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1214120" algn="l"/>
                <a:tab pos="1214755" algn="l"/>
              </a:tabLst>
            </a:pPr>
            <a:r>
              <a:rPr sz="1500" spc="-5" dirty="0">
                <a:latin typeface="Microsoft Sans Serif"/>
                <a:cs typeface="Microsoft Sans Serif"/>
              </a:rPr>
              <a:t>En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esta zona el relé mantiene </a:t>
            </a:r>
            <a:r>
              <a:rPr sz="1500" spc="-38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el último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estado en que 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hubiera estado (delante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o 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detrás).</a:t>
            </a: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26263"/>
            <a:ext cx="6329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50" dirty="0"/>
              <a:t> </a:t>
            </a:r>
            <a:r>
              <a:rPr sz="2400" spc="-5" dirty="0"/>
              <a:t>direccional</a:t>
            </a:r>
            <a:r>
              <a:rPr sz="2400" spc="-35" dirty="0"/>
              <a:t> </a:t>
            </a:r>
            <a:r>
              <a:rPr sz="2400" dirty="0"/>
              <a:t>de</a:t>
            </a:r>
            <a:r>
              <a:rPr sz="2400" spc="-15" dirty="0"/>
              <a:t> </a:t>
            </a:r>
            <a:r>
              <a:rPr sz="2400" spc="-5" dirty="0"/>
              <a:t>fase</a:t>
            </a:r>
            <a:r>
              <a:rPr sz="2400" spc="-125" dirty="0"/>
              <a:t> </a:t>
            </a:r>
            <a:r>
              <a:rPr sz="2400" spc="-10" dirty="0"/>
              <a:t>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51205" y="1118561"/>
            <a:ext cx="8282305" cy="264985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Polarización</a:t>
            </a:r>
            <a:r>
              <a:rPr sz="1800" b="1" spc="-5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por</a:t>
            </a:r>
            <a:r>
              <a:rPr sz="1800" b="1" spc="-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secuencias</a:t>
            </a:r>
            <a:endParaRPr sz="1800">
              <a:latin typeface="Arial"/>
              <a:cs typeface="Arial"/>
            </a:endParaRPr>
          </a:p>
          <a:p>
            <a:pPr marL="387350" marR="5080" indent="-375285" algn="just">
              <a:lnSpc>
                <a:spcPts val="1700"/>
              </a:lnSpc>
              <a:spcBef>
                <a:spcPts val="919"/>
              </a:spcBef>
              <a:buChar char="•"/>
              <a:tabLst>
                <a:tab pos="387985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Dispone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memoria. </a:t>
            </a:r>
            <a:r>
              <a:rPr sz="1600" spc="-15" dirty="0">
                <a:latin typeface="Microsoft Sans Serif"/>
                <a:cs typeface="Microsoft Sans Serif"/>
              </a:rPr>
              <a:t>Si la </a:t>
            </a:r>
            <a:r>
              <a:rPr sz="1600" spc="-10" dirty="0">
                <a:latin typeface="Microsoft Sans Serif"/>
                <a:cs typeface="Microsoft Sans Serif"/>
              </a:rPr>
              <a:t>tensión es inferior </a:t>
            </a:r>
            <a:r>
              <a:rPr sz="1600" spc="-5" dirty="0">
                <a:latin typeface="Microsoft Sans Serif"/>
                <a:cs typeface="Microsoft Sans Serif"/>
              </a:rPr>
              <a:t>a </a:t>
            </a:r>
            <a:r>
              <a:rPr sz="1600" spc="-10" dirty="0">
                <a:latin typeface="Microsoft Sans Serif"/>
                <a:cs typeface="Microsoft Sans Serif"/>
              </a:rPr>
              <a:t>este </a:t>
            </a:r>
            <a:r>
              <a:rPr sz="1600" spc="-15" dirty="0">
                <a:latin typeface="Microsoft Sans Serif"/>
                <a:cs typeface="Microsoft Sans Serif"/>
              </a:rPr>
              <a:t>valor </a:t>
            </a:r>
            <a:r>
              <a:rPr sz="1600" dirty="0">
                <a:latin typeface="Microsoft Sans Serif"/>
                <a:cs typeface="Microsoft Sans Serif"/>
              </a:rPr>
              <a:t>se </a:t>
            </a:r>
            <a:r>
              <a:rPr sz="1600" spc="-15" dirty="0">
                <a:latin typeface="Microsoft Sans Serif"/>
                <a:cs typeface="Microsoft Sans Serif"/>
              </a:rPr>
              <a:t>polariza </a:t>
            </a:r>
            <a:r>
              <a:rPr sz="1600" spc="-10" dirty="0">
                <a:latin typeface="Microsoft Sans Serif"/>
                <a:cs typeface="Microsoft Sans Serif"/>
              </a:rPr>
              <a:t>por medio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20" dirty="0">
                <a:latin typeface="Microsoft Sans Serif"/>
                <a:cs typeface="Microsoft Sans Serif"/>
              </a:rPr>
              <a:t>la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tensión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memorizada</a:t>
            </a:r>
            <a:r>
              <a:rPr sz="1600" spc="-5" dirty="0">
                <a:latin typeface="Microsoft Sans Serif"/>
                <a:cs typeface="Microsoft Sans Serif"/>
              </a:rPr>
              <a:t> 2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ciclos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antes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desaparecer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-10" dirty="0">
                <a:latin typeface="Microsoft Sans Serif"/>
                <a:cs typeface="Microsoft Sans Serif"/>
              </a:rPr>
              <a:t> tensión.</a:t>
            </a:r>
            <a:r>
              <a:rPr sz="1600" spc="-5" dirty="0">
                <a:latin typeface="Microsoft Sans Serif"/>
                <a:cs typeface="Microsoft Sans Serif"/>
              </a:rPr>
              <a:t> Se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mantiene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25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segundos.</a:t>
            </a:r>
            <a:endParaRPr sz="1600">
              <a:latin typeface="Microsoft Sans Serif"/>
              <a:cs typeface="Microsoft Sans Serif"/>
            </a:endParaRPr>
          </a:p>
          <a:p>
            <a:pPr marL="299085" indent="-287020" algn="just">
              <a:lnSpc>
                <a:spcPct val="100000"/>
              </a:lnSpc>
              <a:spcBef>
                <a:spcPts val="590"/>
              </a:spcBef>
              <a:buChar char="•"/>
              <a:tabLst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No</a:t>
            </a:r>
            <a:r>
              <a:rPr sz="1600" spc="-10" dirty="0">
                <a:latin typeface="Microsoft Sans Serif"/>
                <a:cs typeface="Microsoft Sans Serif"/>
              </a:rPr>
              <a:t> le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afecta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carga</a:t>
            </a:r>
            <a:endParaRPr sz="1600">
              <a:latin typeface="Microsoft Sans Serif"/>
              <a:cs typeface="Microsoft Sans Serif"/>
            </a:endParaRPr>
          </a:p>
          <a:p>
            <a:pPr marL="299085" indent="-287020" algn="just">
              <a:lnSpc>
                <a:spcPct val="100000"/>
              </a:lnSpc>
              <a:spcBef>
                <a:spcPts val="600"/>
              </a:spcBef>
              <a:buFont typeface="Microsoft Sans Serif"/>
              <a:buChar char="•"/>
              <a:tabLst>
                <a:tab pos="299720" algn="l"/>
              </a:tabLst>
            </a:pP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Secuencia</a:t>
            </a:r>
            <a:r>
              <a:rPr sz="1600" b="1" spc="-8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0099"/>
                </a:solidFill>
                <a:latin typeface="Arial"/>
                <a:cs typeface="Arial"/>
              </a:rPr>
              <a:t>inversa</a:t>
            </a:r>
            <a:endParaRPr sz="1600">
              <a:latin typeface="Arial"/>
              <a:cs typeface="Arial"/>
            </a:endParaRPr>
          </a:p>
          <a:p>
            <a:pPr marL="1152525" marR="252095">
              <a:lnSpc>
                <a:spcPct val="100699"/>
              </a:lnSpc>
              <a:spcBef>
                <a:spcPts val="705"/>
              </a:spcBef>
            </a:pPr>
            <a:r>
              <a:rPr sz="1400" dirty="0">
                <a:latin typeface="Microsoft Sans Serif"/>
                <a:cs typeface="Microsoft Sans Serif"/>
              </a:rPr>
              <a:t>La </a:t>
            </a:r>
            <a:r>
              <a:rPr sz="1400" spc="-5" dirty="0">
                <a:latin typeface="Microsoft Sans Serif"/>
                <a:cs typeface="Microsoft Sans Serif"/>
              </a:rPr>
              <a:t>dirección se </a:t>
            </a:r>
            <a:r>
              <a:rPr sz="1400" spc="-15" dirty="0">
                <a:latin typeface="Microsoft Sans Serif"/>
                <a:cs typeface="Microsoft Sans Serif"/>
              </a:rPr>
              <a:t>determina </a:t>
            </a:r>
            <a:r>
              <a:rPr sz="1400" dirty="0">
                <a:latin typeface="Microsoft Sans Serif"/>
                <a:cs typeface="Microsoft Sans Serif"/>
              </a:rPr>
              <a:t>por </a:t>
            </a:r>
            <a:r>
              <a:rPr sz="1400" spc="-15" dirty="0">
                <a:latin typeface="Microsoft Sans Serif"/>
                <a:cs typeface="Microsoft Sans Serif"/>
              </a:rPr>
              <a:t>comparación </a:t>
            </a:r>
            <a:r>
              <a:rPr sz="1400" spc="-10" dirty="0">
                <a:latin typeface="Microsoft Sans Serif"/>
                <a:cs typeface="Microsoft Sans Serif"/>
              </a:rPr>
              <a:t>entre </a:t>
            </a:r>
            <a:r>
              <a:rPr sz="1400" spc="-5" dirty="0">
                <a:latin typeface="Microsoft Sans Serif"/>
                <a:cs typeface="Microsoft Sans Serif"/>
              </a:rPr>
              <a:t>la tensión </a:t>
            </a:r>
            <a:r>
              <a:rPr sz="1400" dirty="0">
                <a:latin typeface="Microsoft Sans Serif"/>
                <a:cs typeface="Microsoft Sans Serif"/>
              </a:rPr>
              <a:t>y </a:t>
            </a:r>
            <a:r>
              <a:rPr sz="1400" spc="-5" dirty="0">
                <a:latin typeface="Microsoft Sans Serif"/>
                <a:cs typeface="Microsoft Sans Serif"/>
              </a:rPr>
              <a:t>la </a:t>
            </a:r>
            <a:r>
              <a:rPr sz="1400" spc="-10" dirty="0">
                <a:latin typeface="Microsoft Sans Serif"/>
                <a:cs typeface="Microsoft Sans Serif"/>
              </a:rPr>
              <a:t>intensidad de secuencia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negativa,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con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I2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superior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un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umbral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y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V2</a:t>
            </a:r>
            <a:r>
              <a:rPr sz="1400" spc="-15" dirty="0">
                <a:latin typeface="Microsoft Sans Serif"/>
                <a:cs typeface="Microsoft Sans Serif"/>
              </a:rPr>
              <a:t> superior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un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umbral.</a:t>
            </a:r>
            <a:endParaRPr sz="1400">
              <a:latin typeface="Microsoft Sans Serif"/>
              <a:cs typeface="Microsoft Sans Serif"/>
            </a:endParaRPr>
          </a:p>
          <a:p>
            <a:pPr marR="216535" algn="ctr">
              <a:lnSpc>
                <a:spcPct val="100000"/>
              </a:lnSpc>
              <a:spcBef>
                <a:spcPts val="910"/>
              </a:spcBef>
            </a:pPr>
            <a:r>
              <a:rPr sz="1400" b="1" spc="-10" dirty="0">
                <a:latin typeface="Arial"/>
                <a:cs typeface="Arial"/>
              </a:rPr>
              <a:t>90-ángulo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ajuste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&lt;</a:t>
            </a:r>
            <a:r>
              <a:rPr sz="1400" b="1" spc="-10" dirty="0">
                <a:latin typeface="Arial"/>
                <a:cs typeface="Arial"/>
              </a:rPr>
              <a:t> arg(I2)-arg(V2)&lt;270-ángulo</a:t>
            </a:r>
            <a:r>
              <a:rPr sz="1400" b="1" spc="-9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ajuste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26791" y="3959097"/>
            <a:ext cx="3023870" cy="2446020"/>
            <a:chOff x="3026791" y="3959097"/>
            <a:chExt cx="3023870" cy="2446020"/>
          </a:xfrm>
        </p:grpSpPr>
        <p:sp>
          <p:nvSpPr>
            <p:cNvPr id="5" name="object 5"/>
            <p:cNvSpPr/>
            <p:nvPr/>
          </p:nvSpPr>
          <p:spPr>
            <a:xfrm>
              <a:off x="3820033" y="5363463"/>
              <a:ext cx="35560" cy="58419"/>
            </a:xfrm>
            <a:custGeom>
              <a:avLst/>
              <a:gdLst/>
              <a:ahLst/>
              <a:cxnLst/>
              <a:rect l="l" t="t" r="r" b="b"/>
              <a:pathLst>
                <a:path w="35560" h="58420">
                  <a:moveTo>
                    <a:pt x="0" y="0"/>
                  </a:moveTo>
                  <a:lnTo>
                    <a:pt x="10667" y="19812"/>
                  </a:lnTo>
                  <a:lnTo>
                    <a:pt x="22859" y="39624"/>
                  </a:lnTo>
                  <a:lnTo>
                    <a:pt x="35051" y="579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45941" y="5415279"/>
              <a:ext cx="48895" cy="60960"/>
            </a:xfrm>
            <a:custGeom>
              <a:avLst/>
              <a:gdLst/>
              <a:ahLst/>
              <a:cxnLst/>
              <a:rect l="l" t="t" r="r" b="b"/>
              <a:pathLst>
                <a:path w="48895" h="60960">
                  <a:moveTo>
                    <a:pt x="18287" y="0"/>
                  </a:moveTo>
                  <a:lnTo>
                    <a:pt x="0" y="13716"/>
                  </a:lnTo>
                  <a:lnTo>
                    <a:pt x="48768" y="60960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45941" y="5415279"/>
              <a:ext cx="216535" cy="215265"/>
            </a:xfrm>
            <a:custGeom>
              <a:avLst/>
              <a:gdLst/>
              <a:ahLst/>
              <a:cxnLst/>
              <a:rect l="l" t="t" r="r" b="b"/>
              <a:pathLst>
                <a:path w="216535" h="215264">
                  <a:moveTo>
                    <a:pt x="18287" y="0"/>
                  </a:moveTo>
                  <a:lnTo>
                    <a:pt x="0" y="13716"/>
                  </a:lnTo>
                  <a:lnTo>
                    <a:pt x="48768" y="60960"/>
                  </a:lnTo>
                  <a:lnTo>
                    <a:pt x="18287" y="0"/>
                  </a:lnTo>
                </a:path>
                <a:path w="216535" h="215264">
                  <a:moveTo>
                    <a:pt x="161544" y="173736"/>
                  </a:moveTo>
                  <a:lnTo>
                    <a:pt x="179832" y="188976"/>
                  </a:lnTo>
                  <a:lnTo>
                    <a:pt x="198120" y="201168"/>
                  </a:lnTo>
                  <a:lnTo>
                    <a:pt x="216408" y="2148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57193" y="5544819"/>
              <a:ext cx="58419" cy="53340"/>
            </a:xfrm>
            <a:custGeom>
              <a:avLst/>
              <a:gdLst/>
              <a:ahLst/>
              <a:cxnLst/>
              <a:rect l="l" t="t" r="r" b="b"/>
              <a:pathLst>
                <a:path w="58420" h="53339">
                  <a:moveTo>
                    <a:pt x="0" y="0"/>
                  </a:moveTo>
                  <a:lnTo>
                    <a:pt x="42672" y="53339"/>
                  </a:lnTo>
                  <a:lnTo>
                    <a:pt x="57912" y="36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57193" y="5544819"/>
              <a:ext cx="58419" cy="53340"/>
            </a:xfrm>
            <a:custGeom>
              <a:avLst/>
              <a:gdLst/>
              <a:ahLst/>
              <a:cxnLst/>
              <a:rect l="l" t="t" r="r" b="b"/>
              <a:pathLst>
                <a:path w="58420" h="53339">
                  <a:moveTo>
                    <a:pt x="42672" y="53339"/>
                  </a:moveTo>
                  <a:lnTo>
                    <a:pt x="57912" y="36575"/>
                  </a:lnTo>
                  <a:lnTo>
                    <a:pt x="0" y="0"/>
                  </a:lnTo>
                  <a:lnTo>
                    <a:pt x="42672" y="5333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91077" y="5019039"/>
              <a:ext cx="678180" cy="617220"/>
            </a:xfrm>
            <a:custGeom>
              <a:avLst/>
              <a:gdLst/>
              <a:ahLst/>
              <a:cxnLst/>
              <a:rect l="l" t="t" r="r" b="b"/>
              <a:pathLst>
                <a:path w="678179" h="617220">
                  <a:moveTo>
                    <a:pt x="1524" y="539496"/>
                  </a:moveTo>
                  <a:lnTo>
                    <a:pt x="0" y="539496"/>
                  </a:lnTo>
                  <a:lnTo>
                    <a:pt x="0" y="541020"/>
                  </a:lnTo>
                  <a:lnTo>
                    <a:pt x="1524" y="541020"/>
                  </a:lnTo>
                  <a:lnTo>
                    <a:pt x="1524" y="539496"/>
                  </a:lnTo>
                  <a:close/>
                </a:path>
                <a:path w="678179" h="617220">
                  <a:moveTo>
                    <a:pt x="79248" y="615696"/>
                  </a:moveTo>
                  <a:lnTo>
                    <a:pt x="77724" y="615696"/>
                  </a:lnTo>
                  <a:lnTo>
                    <a:pt x="77724" y="617220"/>
                  </a:lnTo>
                  <a:lnTo>
                    <a:pt x="79248" y="617220"/>
                  </a:lnTo>
                  <a:lnTo>
                    <a:pt x="79248" y="615696"/>
                  </a:lnTo>
                  <a:close/>
                </a:path>
                <a:path w="678179" h="617220">
                  <a:moveTo>
                    <a:pt x="115824" y="579120"/>
                  </a:moveTo>
                  <a:lnTo>
                    <a:pt x="114300" y="579120"/>
                  </a:lnTo>
                  <a:lnTo>
                    <a:pt x="114300" y="580644"/>
                  </a:lnTo>
                  <a:lnTo>
                    <a:pt x="115824" y="580644"/>
                  </a:lnTo>
                  <a:lnTo>
                    <a:pt x="115824" y="579120"/>
                  </a:lnTo>
                  <a:close/>
                </a:path>
                <a:path w="678179" h="617220">
                  <a:moveTo>
                    <a:pt x="146304" y="504444"/>
                  </a:moveTo>
                  <a:lnTo>
                    <a:pt x="144780" y="504444"/>
                  </a:lnTo>
                  <a:lnTo>
                    <a:pt x="144780" y="505968"/>
                  </a:lnTo>
                  <a:lnTo>
                    <a:pt x="146304" y="505968"/>
                  </a:lnTo>
                  <a:lnTo>
                    <a:pt x="146304" y="504444"/>
                  </a:lnTo>
                  <a:close/>
                </a:path>
                <a:path w="678179" h="617220">
                  <a:moveTo>
                    <a:pt x="678180" y="0"/>
                  </a:moveTo>
                  <a:lnTo>
                    <a:pt x="676656" y="0"/>
                  </a:lnTo>
                  <a:lnTo>
                    <a:pt x="676656" y="1524"/>
                  </a:lnTo>
                  <a:lnTo>
                    <a:pt x="678180" y="1524"/>
                  </a:lnTo>
                  <a:lnTo>
                    <a:pt x="6781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89553" y="5019039"/>
              <a:ext cx="678180" cy="541020"/>
            </a:xfrm>
            <a:custGeom>
              <a:avLst/>
              <a:gdLst/>
              <a:ahLst/>
              <a:cxnLst/>
              <a:rect l="l" t="t" r="r" b="b"/>
              <a:pathLst>
                <a:path w="678179" h="541020">
                  <a:moveTo>
                    <a:pt x="678180" y="0"/>
                  </a:moveTo>
                  <a:lnTo>
                    <a:pt x="0" y="54102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30089" y="4403343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1524" y="36576"/>
                  </a:moveTo>
                  <a:lnTo>
                    <a:pt x="0" y="36576"/>
                  </a:lnTo>
                  <a:lnTo>
                    <a:pt x="0" y="38100"/>
                  </a:lnTo>
                  <a:lnTo>
                    <a:pt x="1524" y="38100"/>
                  </a:lnTo>
                  <a:lnTo>
                    <a:pt x="1524" y="36576"/>
                  </a:lnTo>
                  <a:close/>
                </a:path>
                <a:path w="38100" h="38100">
                  <a:moveTo>
                    <a:pt x="38100" y="0"/>
                  </a:moveTo>
                  <a:lnTo>
                    <a:pt x="36576" y="0"/>
                  </a:lnTo>
                  <a:lnTo>
                    <a:pt x="36576" y="1524"/>
                  </a:lnTo>
                  <a:lnTo>
                    <a:pt x="38100" y="1524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25517" y="4542027"/>
              <a:ext cx="41275" cy="53340"/>
            </a:xfrm>
            <a:custGeom>
              <a:avLst/>
              <a:gdLst/>
              <a:ahLst/>
              <a:cxnLst/>
              <a:rect l="l" t="t" r="r" b="b"/>
              <a:pathLst>
                <a:path w="41275" h="53339">
                  <a:moveTo>
                    <a:pt x="41148" y="53340"/>
                  </a:moveTo>
                  <a:lnTo>
                    <a:pt x="28956" y="35052"/>
                  </a:lnTo>
                  <a:lnTo>
                    <a:pt x="13716" y="16764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78273" y="4493259"/>
              <a:ext cx="55244" cy="56515"/>
            </a:xfrm>
            <a:custGeom>
              <a:avLst/>
              <a:gdLst/>
              <a:ahLst/>
              <a:cxnLst/>
              <a:rect l="l" t="t" r="r" b="b"/>
              <a:pathLst>
                <a:path w="55245" h="56514">
                  <a:moveTo>
                    <a:pt x="0" y="0"/>
                  </a:moveTo>
                  <a:lnTo>
                    <a:pt x="39624" y="56387"/>
                  </a:lnTo>
                  <a:lnTo>
                    <a:pt x="54863" y="41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978273" y="4493259"/>
              <a:ext cx="55244" cy="56515"/>
            </a:xfrm>
            <a:custGeom>
              <a:avLst/>
              <a:gdLst/>
              <a:ahLst/>
              <a:cxnLst/>
              <a:rect l="l" t="t" r="r" b="b"/>
              <a:pathLst>
                <a:path w="55245" h="56514">
                  <a:moveTo>
                    <a:pt x="39624" y="56387"/>
                  </a:moveTo>
                  <a:lnTo>
                    <a:pt x="54863" y="41147"/>
                  </a:lnTo>
                  <a:lnTo>
                    <a:pt x="0" y="0"/>
                  </a:lnTo>
                  <a:lnTo>
                    <a:pt x="39624" y="5638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956936" y="447192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4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792345" y="4362195"/>
              <a:ext cx="59690" cy="32384"/>
            </a:xfrm>
            <a:custGeom>
              <a:avLst/>
              <a:gdLst/>
              <a:ahLst/>
              <a:cxnLst/>
              <a:rect l="l" t="t" r="r" b="b"/>
              <a:pathLst>
                <a:path w="59689" h="32385">
                  <a:moveTo>
                    <a:pt x="59435" y="32003"/>
                  </a:moveTo>
                  <a:lnTo>
                    <a:pt x="41147" y="21335"/>
                  </a:lnTo>
                  <a:lnTo>
                    <a:pt x="21335" y="10667"/>
                  </a:lnTo>
                  <a:lnTo>
                    <a:pt x="0" y="0"/>
                  </a:lnTo>
                  <a:lnTo>
                    <a:pt x="152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845685" y="4385055"/>
              <a:ext cx="62865" cy="47625"/>
            </a:xfrm>
            <a:custGeom>
              <a:avLst/>
              <a:gdLst/>
              <a:ahLst/>
              <a:cxnLst/>
              <a:rect l="l" t="t" r="r" b="b"/>
              <a:pathLst>
                <a:path w="62864" h="47625">
                  <a:moveTo>
                    <a:pt x="13715" y="0"/>
                  </a:moveTo>
                  <a:lnTo>
                    <a:pt x="0" y="19812"/>
                  </a:lnTo>
                  <a:lnTo>
                    <a:pt x="62484" y="47244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45685" y="4385055"/>
              <a:ext cx="62865" cy="47625"/>
            </a:xfrm>
            <a:custGeom>
              <a:avLst/>
              <a:gdLst/>
              <a:ahLst/>
              <a:cxnLst/>
              <a:rect l="l" t="t" r="r" b="b"/>
              <a:pathLst>
                <a:path w="62864" h="47625">
                  <a:moveTo>
                    <a:pt x="13715" y="0"/>
                  </a:moveTo>
                  <a:lnTo>
                    <a:pt x="0" y="18288"/>
                  </a:lnTo>
                  <a:lnTo>
                    <a:pt x="62484" y="47244"/>
                  </a:lnTo>
                  <a:lnTo>
                    <a:pt x="1371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05377" y="4403343"/>
              <a:ext cx="1161415" cy="1195070"/>
            </a:xfrm>
            <a:custGeom>
              <a:avLst/>
              <a:gdLst/>
              <a:ahLst/>
              <a:cxnLst/>
              <a:rect l="l" t="t" r="r" b="b"/>
              <a:pathLst>
                <a:path w="1161414" h="1195070">
                  <a:moveTo>
                    <a:pt x="1161288" y="0"/>
                  </a:moveTo>
                  <a:lnTo>
                    <a:pt x="0" y="1194815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987417" y="432714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4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4" y="1523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9341" y="5808408"/>
              <a:ext cx="125095" cy="7937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278757" y="5809995"/>
              <a:ext cx="878205" cy="102235"/>
            </a:xfrm>
            <a:custGeom>
              <a:avLst/>
              <a:gdLst/>
              <a:ahLst/>
              <a:cxnLst/>
              <a:rect l="l" t="t" r="r" b="b"/>
              <a:pathLst>
                <a:path w="878204" h="102235">
                  <a:moveTo>
                    <a:pt x="0" y="25907"/>
                  </a:moveTo>
                  <a:lnTo>
                    <a:pt x="0" y="76199"/>
                  </a:lnTo>
                  <a:lnTo>
                    <a:pt x="3047" y="76199"/>
                  </a:lnTo>
                </a:path>
                <a:path w="878204" h="102235">
                  <a:moveTo>
                    <a:pt x="0" y="25907"/>
                  </a:moveTo>
                  <a:lnTo>
                    <a:pt x="3047" y="25907"/>
                  </a:lnTo>
                  <a:lnTo>
                    <a:pt x="3047" y="76199"/>
                  </a:lnTo>
                </a:path>
                <a:path w="878204" h="102235">
                  <a:moveTo>
                    <a:pt x="3047" y="39623"/>
                  </a:moveTo>
                  <a:lnTo>
                    <a:pt x="13715" y="28955"/>
                  </a:lnTo>
                  <a:lnTo>
                    <a:pt x="21335" y="25907"/>
                  </a:lnTo>
                  <a:lnTo>
                    <a:pt x="33527" y="25907"/>
                  </a:lnTo>
                  <a:lnTo>
                    <a:pt x="39623" y="28955"/>
                  </a:lnTo>
                  <a:lnTo>
                    <a:pt x="44195" y="39623"/>
                  </a:lnTo>
                  <a:lnTo>
                    <a:pt x="44195" y="76199"/>
                  </a:lnTo>
                </a:path>
                <a:path w="878204" h="102235">
                  <a:moveTo>
                    <a:pt x="3047" y="39623"/>
                  </a:moveTo>
                  <a:lnTo>
                    <a:pt x="13715" y="32003"/>
                  </a:lnTo>
                  <a:lnTo>
                    <a:pt x="21335" y="28955"/>
                  </a:lnTo>
                  <a:lnTo>
                    <a:pt x="28955" y="28955"/>
                  </a:lnTo>
                  <a:lnTo>
                    <a:pt x="36575" y="32003"/>
                  </a:lnTo>
                  <a:lnTo>
                    <a:pt x="39623" y="39623"/>
                  </a:lnTo>
                  <a:lnTo>
                    <a:pt x="39623" y="76199"/>
                  </a:lnTo>
                  <a:lnTo>
                    <a:pt x="44195" y="76199"/>
                  </a:lnTo>
                </a:path>
                <a:path w="878204" h="102235">
                  <a:moveTo>
                    <a:pt x="114300" y="25907"/>
                  </a:moveTo>
                  <a:lnTo>
                    <a:pt x="114300" y="76199"/>
                  </a:lnTo>
                  <a:lnTo>
                    <a:pt x="117347" y="76199"/>
                  </a:lnTo>
                </a:path>
                <a:path w="878204" h="102235">
                  <a:moveTo>
                    <a:pt x="114300" y="25907"/>
                  </a:moveTo>
                  <a:lnTo>
                    <a:pt x="117347" y="25907"/>
                  </a:lnTo>
                  <a:lnTo>
                    <a:pt x="117347" y="76199"/>
                  </a:lnTo>
                </a:path>
                <a:path w="878204" h="102235">
                  <a:moveTo>
                    <a:pt x="114300" y="36575"/>
                  </a:moveTo>
                  <a:lnTo>
                    <a:pt x="106679" y="28955"/>
                  </a:lnTo>
                  <a:lnTo>
                    <a:pt x="99059" y="25907"/>
                  </a:lnTo>
                  <a:lnTo>
                    <a:pt x="88391" y="25907"/>
                  </a:lnTo>
                  <a:lnTo>
                    <a:pt x="80771" y="28955"/>
                  </a:lnTo>
                  <a:lnTo>
                    <a:pt x="73151" y="36575"/>
                  </a:lnTo>
                  <a:lnTo>
                    <a:pt x="70103" y="47243"/>
                  </a:lnTo>
                  <a:lnTo>
                    <a:pt x="70103" y="54863"/>
                  </a:lnTo>
                  <a:lnTo>
                    <a:pt x="73151" y="65531"/>
                  </a:lnTo>
                  <a:lnTo>
                    <a:pt x="80771" y="73151"/>
                  </a:lnTo>
                  <a:lnTo>
                    <a:pt x="88391" y="76199"/>
                  </a:lnTo>
                  <a:lnTo>
                    <a:pt x="99059" y="76199"/>
                  </a:lnTo>
                  <a:lnTo>
                    <a:pt x="106679" y="73151"/>
                  </a:lnTo>
                  <a:lnTo>
                    <a:pt x="114300" y="65531"/>
                  </a:lnTo>
                </a:path>
                <a:path w="878204" h="102235">
                  <a:moveTo>
                    <a:pt x="114300" y="36575"/>
                  </a:moveTo>
                  <a:lnTo>
                    <a:pt x="99059" y="28955"/>
                  </a:lnTo>
                  <a:lnTo>
                    <a:pt x="88391" y="28955"/>
                  </a:lnTo>
                  <a:lnTo>
                    <a:pt x="80771" y="32003"/>
                  </a:lnTo>
                  <a:lnTo>
                    <a:pt x="77723" y="36575"/>
                  </a:lnTo>
                  <a:lnTo>
                    <a:pt x="73151" y="47243"/>
                  </a:lnTo>
                  <a:lnTo>
                    <a:pt x="73151" y="54863"/>
                  </a:lnTo>
                  <a:lnTo>
                    <a:pt x="77723" y="65531"/>
                  </a:lnTo>
                  <a:lnTo>
                    <a:pt x="80771" y="70103"/>
                  </a:lnTo>
                  <a:lnTo>
                    <a:pt x="88391" y="73151"/>
                  </a:lnTo>
                  <a:lnTo>
                    <a:pt x="99059" y="73151"/>
                  </a:lnTo>
                  <a:lnTo>
                    <a:pt x="114300" y="65531"/>
                  </a:lnTo>
                </a:path>
                <a:path w="878204" h="102235">
                  <a:moveTo>
                    <a:pt x="265175" y="0"/>
                  </a:moveTo>
                  <a:lnTo>
                    <a:pt x="265175" y="76199"/>
                  </a:lnTo>
                  <a:lnTo>
                    <a:pt x="269747" y="76199"/>
                  </a:lnTo>
                </a:path>
                <a:path w="878204" h="102235">
                  <a:moveTo>
                    <a:pt x="265175" y="0"/>
                  </a:moveTo>
                  <a:lnTo>
                    <a:pt x="268223" y="0"/>
                  </a:lnTo>
                  <a:lnTo>
                    <a:pt x="268223" y="76199"/>
                  </a:lnTo>
                  <a:lnTo>
                    <a:pt x="269747" y="76199"/>
                  </a:lnTo>
                </a:path>
                <a:path w="878204" h="102235">
                  <a:moveTo>
                    <a:pt x="265175" y="36575"/>
                  </a:moveTo>
                  <a:lnTo>
                    <a:pt x="257555" y="28955"/>
                  </a:lnTo>
                  <a:lnTo>
                    <a:pt x="249935" y="25907"/>
                  </a:lnTo>
                  <a:lnTo>
                    <a:pt x="239267" y="25907"/>
                  </a:lnTo>
                  <a:lnTo>
                    <a:pt x="231647" y="28955"/>
                  </a:lnTo>
                  <a:lnTo>
                    <a:pt x="224027" y="36575"/>
                  </a:lnTo>
                  <a:lnTo>
                    <a:pt x="220979" y="47243"/>
                  </a:lnTo>
                  <a:lnTo>
                    <a:pt x="220979" y="54863"/>
                  </a:lnTo>
                  <a:lnTo>
                    <a:pt x="224027" y="65531"/>
                  </a:lnTo>
                  <a:lnTo>
                    <a:pt x="231647" y="73151"/>
                  </a:lnTo>
                  <a:lnTo>
                    <a:pt x="239267" y="76199"/>
                  </a:lnTo>
                  <a:lnTo>
                    <a:pt x="249935" y="76199"/>
                  </a:lnTo>
                  <a:lnTo>
                    <a:pt x="257555" y="73151"/>
                  </a:lnTo>
                  <a:lnTo>
                    <a:pt x="265175" y="65531"/>
                  </a:lnTo>
                </a:path>
                <a:path w="878204" h="102235">
                  <a:moveTo>
                    <a:pt x="265175" y="36575"/>
                  </a:moveTo>
                  <a:lnTo>
                    <a:pt x="249935" y="28955"/>
                  </a:lnTo>
                  <a:lnTo>
                    <a:pt x="239267" y="28955"/>
                  </a:lnTo>
                  <a:lnTo>
                    <a:pt x="231647" y="32003"/>
                  </a:lnTo>
                  <a:lnTo>
                    <a:pt x="228600" y="36575"/>
                  </a:lnTo>
                  <a:lnTo>
                    <a:pt x="224027" y="47243"/>
                  </a:lnTo>
                  <a:lnTo>
                    <a:pt x="224027" y="54863"/>
                  </a:lnTo>
                  <a:lnTo>
                    <a:pt x="228600" y="65531"/>
                  </a:lnTo>
                  <a:lnTo>
                    <a:pt x="231647" y="70103"/>
                  </a:lnTo>
                  <a:lnTo>
                    <a:pt x="239267" y="73151"/>
                  </a:lnTo>
                  <a:lnTo>
                    <a:pt x="249935" y="73151"/>
                  </a:lnTo>
                  <a:lnTo>
                    <a:pt x="265175" y="65531"/>
                  </a:lnTo>
                </a:path>
                <a:path w="878204" h="102235">
                  <a:moveTo>
                    <a:pt x="298703" y="50291"/>
                  </a:moveTo>
                  <a:lnTo>
                    <a:pt x="338327" y="50291"/>
                  </a:lnTo>
                  <a:lnTo>
                    <a:pt x="338327" y="39623"/>
                  </a:lnTo>
                  <a:lnTo>
                    <a:pt x="335279" y="32003"/>
                  </a:lnTo>
                  <a:lnTo>
                    <a:pt x="332231" y="28955"/>
                  </a:lnTo>
                  <a:lnTo>
                    <a:pt x="324612" y="25907"/>
                  </a:lnTo>
                  <a:lnTo>
                    <a:pt x="312419" y="25907"/>
                  </a:lnTo>
                  <a:lnTo>
                    <a:pt x="306323" y="28955"/>
                  </a:lnTo>
                  <a:lnTo>
                    <a:pt x="298703" y="36575"/>
                  </a:lnTo>
                  <a:lnTo>
                    <a:pt x="294131" y="47243"/>
                  </a:lnTo>
                  <a:lnTo>
                    <a:pt x="294131" y="54863"/>
                  </a:lnTo>
                  <a:lnTo>
                    <a:pt x="298703" y="65531"/>
                  </a:lnTo>
                  <a:lnTo>
                    <a:pt x="306323" y="73151"/>
                  </a:lnTo>
                  <a:lnTo>
                    <a:pt x="312419" y="76199"/>
                  </a:lnTo>
                  <a:lnTo>
                    <a:pt x="324612" y="76199"/>
                  </a:lnTo>
                  <a:lnTo>
                    <a:pt x="332231" y="73151"/>
                  </a:lnTo>
                  <a:lnTo>
                    <a:pt x="338327" y="65531"/>
                  </a:lnTo>
                </a:path>
                <a:path w="878204" h="102235">
                  <a:moveTo>
                    <a:pt x="298703" y="47243"/>
                  </a:moveTo>
                  <a:lnTo>
                    <a:pt x="335279" y="47243"/>
                  </a:lnTo>
                  <a:lnTo>
                    <a:pt x="335279" y="39623"/>
                  </a:lnTo>
                  <a:lnTo>
                    <a:pt x="332231" y="32003"/>
                  </a:lnTo>
                  <a:lnTo>
                    <a:pt x="324612" y="28955"/>
                  </a:lnTo>
                  <a:lnTo>
                    <a:pt x="312419" y="28955"/>
                  </a:lnTo>
                  <a:lnTo>
                    <a:pt x="306323" y="32003"/>
                  </a:lnTo>
                  <a:lnTo>
                    <a:pt x="301751" y="36575"/>
                  </a:lnTo>
                  <a:lnTo>
                    <a:pt x="298703" y="47243"/>
                  </a:lnTo>
                  <a:lnTo>
                    <a:pt x="298703" y="54863"/>
                  </a:lnTo>
                  <a:lnTo>
                    <a:pt x="301751" y="65531"/>
                  </a:lnTo>
                  <a:lnTo>
                    <a:pt x="306323" y="70103"/>
                  </a:lnTo>
                  <a:lnTo>
                    <a:pt x="312419" y="73151"/>
                  </a:lnTo>
                  <a:lnTo>
                    <a:pt x="324612" y="73151"/>
                  </a:lnTo>
                  <a:lnTo>
                    <a:pt x="332231" y="70103"/>
                  </a:lnTo>
                  <a:lnTo>
                    <a:pt x="335279" y="62483"/>
                  </a:lnTo>
                  <a:lnTo>
                    <a:pt x="338327" y="65531"/>
                  </a:lnTo>
                </a:path>
                <a:path w="878204" h="102235">
                  <a:moveTo>
                    <a:pt x="441959" y="0"/>
                  </a:moveTo>
                  <a:lnTo>
                    <a:pt x="441959" y="76199"/>
                  </a:lnTo>
                  <a:lnTo>
                    <a:pt x="446531" y="76199"/>
                  </a:lnTo>
                </a:path>
                <a:path w="878204" h="102235">
                  <a:moveTo>
                    <a:pt x="441959" y="0"/>
                  </a:moveTo>
                  <a:lnTo>
                    <a:pt x="446531" y="0"/>
                  </a:lnTo>
                  <a:lnTo>
                    <a:pt x="446531" y="76199"/>
                  </a:lnTo>
                </a:path>
                <a:path w="878204" h="102235">
                  <a:moveTo>
                    <a:pt x="446531" y="36575"/>
                  </a:moveTo>
                  <a:lnTo>
                    <a:pt x="452627" y="28955"/>
                  </a:lnTo>
                  <a:lnTo>
                    <a:pt x="460247" y="25907"/>
                  </a:lnTo>
                  <a:lnTo>
                    <a:pt x="472439" y="25907"/>
                  </a:lnTo>
                  <a:lnTo>
                    <a:pt x="478535" y="28955"/>
                  </a:lnTo>
                  <a:lnTo>
                    <a:pt x="486155" y="36575"/>
                  </a:lnTo>
                  <a:lnTo>
                    <a:pt x="490727" y="47243"/>
                  </a:lnTo>
                  <a:lnTo>
                    <a:pt x="490727" y="54863"/>
                  </a:lnTo>
                  <a:lnTo>
                    <a:pt x="486155" y="65531"/>
                  </a:lnTo>
                  <a:lnTo>
                    <a:pt x="478535" y="73151"/>
                  </a:lnTo>
                  <a:lnTo>
                    <a:pt x="472439" y="76199"/>
                  </a:lnTo>
                  <a:lnTo>
                    <a:pt x="460247" y="76199"/>
                  </a:lnTo>
                  <a:lnTo>
                    <a:pt x="452627" y="73151"/>
                  </a:lnTo>
                  <a:lnTo>
                    <a:pt x="446531" y="65531"/>
                  </a:lnTo>
                </a:path>
                <a:path w="878204" h="102235">
                  <a:moveTo>
                    <a:pt x="446531" y="36575"/>
                  </a:moveTo>
                  <a:lnTo>
                    <a:pt x="460247" y="28955"/>
                  </a:lnTo>
                  <a:lnTo>
                    <a:pt x="472439" y="28955"/>
                  </a:lnTo>
                  <a:lnTo>
                    <a:pt x="478535" y="32003"/>
                  </a:lnTo>
                  <a:lnTo>
                    <a:pt x="483107" y="36575"/>
                  </a:lnTo>
                  <a:lnTo>
                    <a:pt x="486155" y="47243"/>
                  </a:lnTo>
                  <a:lnTo>
                    <a:pt x="486155" y="54863"/>
                  </a:lnTo>
                  <a:lnTo>
                    <a:pt x="483107" y="65531"/>
                  </a:lnTo>
                  <a:lnTo>
                    <a:pt x="478535" y="70103"/>
                  </a:lnTo>
                  <a:lnTo>
                    <a:pt x="472439" y="73151"/>
                  </a:lnTo>
                  <a:lnTo>
                    <a:pt x="460247" y="73151"/>
                  </a:lnTo>
                  <a:lnTo>
                    <a:pt x="446531" y="65531"/>
                  </a:lnTo>
                </a:path>
                <a:path w="878204" h="102235">
                  <a:moveTo>
                    <a:pt x="516635" y="0"/>
                  </a:moveTo>
                  <a:lnTo>
                    <a:pt x="516635" y="76199"/>
                  </a:lnTo>
                  <a:lnTo>
                    <a:pt x="519683" y="76199"/>
                  </a:lnTo>
                </a:path>
                <a:path w="878204" h="102235">
                  <a:moveTo>
                    <a:pt x="516635" y="0"/>
                  </a:moveTo>
                  <a:lnTo>
                    <a:pt x="519683" y="0"/>
                  </a:lnTo>
                  <a:lnTo>
                    <a:pt x="519683" y="76199"/>
                  </a:lnTo>
                </a:path>
                <a:path w="878204" h="102235">
                  <a:moveTo>
                    <a:pt x="563879" y="25907"/>
                  </a:moveTo>
                  <a:lnTo>
                    <a:pt x="556259" y="28955"/>
                  </a:lnTo>
                  <a:lnTo>
                    <a:pt x="548639" y="36575"/>
                  </a:lnTo>
                  <a:lnTo>
                    <a:pt x="545591" y="47243"/>
                  </a:lnTo>
                  <a:lnTo>
                    <a:pt x="545591" y="54863"/>
                  </a:lnTo>
                  <a:lnTo>
                    <a:pt x="548639" y="65531"/>
                  </a:lnTo>
                  <a:lnTo>
                    <a:pt x="556259" y="73151"/>
                  </a:lnTo>
                  <a:lnTo>
                    <a:pt x="563879" y="76199"/>
                  </a:lnTo>
                  <a:lnTo>
                    <a:pt x="574547" y="76199"/>
                  </a:lnTo>
                  <a:lnTo>
                    <a:pt x="582167" y="73151"/>
                  </a:lnTo>
                  <a:lnTo>
                    <a:pt x="589788" y="65531"/>
                  </a:lnTo>
                  <a:lnTo>
                    <a:pt x="592835" y="54863"/>
                  </a:lnTo>
                  <a:lnTo>
                    <a:pt x="592835" y="47243"/>
                  </a:lnTo>
                  <a:lnTo>
                    <a:pt x="589788" y="36575"/>
                  </a:lnTo>
                  <a:lnTo>
                    <a:pt x="582167" y="28955"/>
                  </a:lnTo>
                  <a:lnTo>
                    <a:pt x="574547" y="25907"/>
                  </a:lnTo>
                  <a:lnTo>
                    <a:pt x="563879" y="25907"/>
                  </a:lnTo>
                </a:path>
                <a:path w="878204" h="102235">
                  <a:moveTo>
                    <a:pt x="563879" y="28955"/>
                  </a:moveTo>
                  <a:lnTo>
                    <a:pt x="556259" y="32003"/>
                  </a:lnTo>
                  <a:lnTo>
                    <a:pt x="553212" y="36575"/>
                  </a:lnTo>
                  <a:lnTo>
                    <a:pt x="548639" y="47243"/>
                  </a:lnTo>
                  <a:lnTo>
                    <a:pt x="548639" y="54863"/>
                  </a:lnTo>
                  <a:lnTo>
                    <a:pt x="553212" y="65531"/>
                  </a:lnTo>
                  <a:lnTo>
                    <a:pt x="556259" y="70103"/>
                  </a:lnTo>
                  <a:lnTo>
                    <a:pt x="563879" y="73151"/>
                  </a:lnTo>
                  <a:lnTo>
                    <a:pt x="574547" y="73151"/>
                  </a:lnTo>
                  <a:lnTo>
                    <a:pt x="582167" y="70103"/>
                  </a:lnTo>
                  <a:lnTo>
                    <a:pt x="586739" y="65531"/>
                  </a:lnTo>
                  <a:lnTo>
                    <a:pt x="589788" y="54863"/>
                  </a:lnTo>
                  <a:lnTo>
                    <a:pt x="589788" y="47243"/>
                  </a:lnTo>
                  <a:lnTo>
                    <a:pt x="586739" y="36575"/>
                  </a:lnTo>
                  <a:lnTo>
                    <a:pt x="582167" y="32003"/>
                  </a:lnTo>
                  <a:lnTo>
                    <a:pt x="574547" y="28955"/>
                  </a:lnTo>
                  <a:lnTo>
                    <a:pt x="563879" y="28955"/>
                  </a:lnTo>
                </a:path>
                <a:path w="878204" h="102235">
                  <a:moveTo>
                    <a:pt x="659891" y="25907"/>
                  </a:moveTo>
                  <a:lnTo>
                    <a:pt x="659891" y="102107"/>
                  </a:lnTo>
                  <a:lnTo>
                    <a:pt x="664463" y="102107"/>
                  </a:lnTo>
                </a:path>
                <a:path w="878204" h="102235">
                  <a:moveTo>
                    <a:pt x="659891" y="25907"/>
                  </a:moveTo>
                  <a:lnTo>
                    <a:pt x="662939" y="25907"/>
                  </a:lnTo>
                  <a:lnTo>
                    <a:pt x="662939" y="102107"/>
                  </a:lnTo>
                  <a:lnTo>
                    <a:pt x="664463" y="102107"/>
                  </a:lnTo>
                </a:path>
                <a:path w="878204" h="102235">
                  <a:moveTo>
                    <a:pt x="659891" y="36575"/>
                  </a:moveTo>
                  <a:lnTo>
                    <a:pt x="652271" y="28955"/>
                  </a:lnTo>
                  <a:lnTo>
                    <a:pt x="644651" y="25907"/>
                  </a:lnTo>
                  <a:lnTo>
                    <a:pt x="633983" y="25907"/>
                  </a:lnTo>
                  <a:lnTo>
                    <a:pt x="626363" y="28955"/>
                  </a:lnTo>
                  <a:lnTo>
                    <a:pt x="618743" y="36575"/>
                  </a:lnTo>
                  <a:lnTo>
                    <a:pt x="615695" y="47243"/>
                  </a:lnTo>
                  <a:lnTo>
                    <a:pt x="615695" y="54863"/>
                  </a:lnTo>
                  <a:lnTo>
                    <a:pt x="618743" y="65531"/>
                  </a:lnTo>
                  <a:lnTo>
                    <a:pt x="626363" y="73151"/>
                  </a:lnTo>
                  <a:lnTo>
                    <a:pt x="633983" y="76199"/>
                  </a:lnTo>
                  <a:lnTo>
                    <a:pt x="644651" y="76199"/>
                  </a:lnTo>
                  <a:lnTo>
                    <a:pt x="652271" y="73151"/>
                  </a:lnTo>
                  <a:lnTo>
                    <a:pt x="659891" y="65531"/>
                  </a:lnTo>
                </a:path>
                <a:path w="878204" h="102235">
                  <a:moveTo>
                    <a:pt x="659891" y="36575"/>
                  </a:moveTo>
                  <a:lnTo>
                    <a:pt x="644651" y="28955"/>
                  </a:lnTo>
                  <a:lnTo>
                    <a:pt x="633983" y="28955"/>
                  </a:lnTo>
                  <a:lnTo>
                    <a:pt x="626363" y="32003"/>
                  </a:lnTo>
                  <a:lnTo>
                    <a:pt x="623315" y="36575"/>
                  </a:lnTo>
                  <a:lnTo>
                    <a:pt x="618743" y="47243"/>
                  </a:lnTo>
                  <a:lnTo>
                    <a:pt x="618743" y="54863"/>
                  </a:lnTo>
                  <a:lnTo>
                    <a:pt x="623315" y="65531"/>
                  </a:lnTo>
                  <a:lnTo>
                    <a:pt x="626363" y="70103"/>
                  </a:lnTo>
                  <a:lnTo>
                    <a:pt x="633983" y="73151"/>
                  </a:lnTo>
                  <a:lnTo>
                    <a:pt x="644651" y="73151"/>
                  </a:lnTo>
                  <a:lnTo>
                    <a:pt x="659891" y="65531"/>
                  </a:lnTo>
                </a:path>
                <a:path w="878204" h="102235">
                  <a:moveTo>
                    <a:pt x="693419" y="25907"/>
                  </a:moveTo>
                  <a:lnTo>
                    <a:pt x="693419" y="62483"/>
                  </a:lnTo>
                  <a:lnTo>
                    <a:pt x="696467" y="73151"/>
                  </a:lnTo>
                  <a:lnTo>
                    <a:pt x="704088" y="76199"/>
                  </a:lnTo>
                  <a:lnTo>
                    <a:pt x="714755" y="76199"/>
                  </a:lnTo>
                  <a:lnTo>
                    <a:pt x="722376" y="73151"/>
                  </a:lnTo>
                  <a:lnTo>
                    <a:pt x="733043" y="62483"/>
                  </a:lnTo>
                  <a:lnTo>
                    <a:pt x="734567" y="62483"/>
                  </a:lnTo>
                </a:path>
                <a:path w="878204" h="102235">
                  <a:moveTo>
                    <a:pt x="693419" y="25907"/>
                  </a:moveTo>
                  <a:lnTo>
                    <a:pt x="696467" y="25907"/>
                  </a:lnTo>
                  <a:lnTo>
                    <a:pt x="696467" y="62483"/>
                  </a:lnTo>
                  <a:lnTo>
                    <a:pt x="701039" y="70103"/>
                  </a:lnTo>
                  <a:lnTo>
                    <a:pt x="708659" y="73151"/>
                  </a:lnTo>
                  <a:lnTo>
                    <a:pt x="714755" y="73151"/>
                  </a:lnTo>
                  <a:lnTo>
                    <a:pt x="722376" y="70103"/>
                  </a:lnTo>
                  <a:lnTo>
                    <a:pt x="733043" y="62483"/>
                  </a:lnTo>
                  <a:lnTo>
                    <a:pt x="734567" y="62483"/>
                  </a:lnTo>
                </a:path>
                <a:path w="878204" h="102235">
                  <a:moveTo>
                    <a:pt x="733043" y="25907"/>
                  </a:moveTo>
                  <a:lnTo>
                    <a:pt x="733043" y="76199"/>
                  </a:lnTo>
                  <a:lnTo>
                    <a:pt x="737615" y="76199"/>
                  </a:lnTo>
                </a:path>
                <a:path w="878204" h="102235">
                  <a:moveTo>
                    <a:pt x="733043" y="25907"/>
                  </a:moveTo>
                  <a:lnTo>
                    <a:pt x="737615" y="25907"/>
                  </a:lnTo>
                  <a:lnTo>
                    <a:pt x="737615" y="76199"/>
                  </a:lnTo>
                </a:path>
                <a:path w="878204" h="102235">
                  <a:moveTo>
                    <a:pt x="766571" y="50291"/>
                  </a:moveTo>
                  <a:lnTo>
                    <a:pt x="807719" y="50291"/>
                  </a:lnTo>
                  <a:lnTo>
                    <a:pt x="807719" y="39623"/>
                  </a:lnTo>
                  <a:lnTo>
                    <a:pt x="803147" y="32003"/>
                  </a:lnTo>
                  <a:lnTo>
                    <a:pt x="800100" y="28955"/>
                  </a:lnTo>
                  <a:lnTo>
                    <a:pt x="792479" y="25907"/>
                  </a:lnTo>
                  <a:lnTo>
                    <a:pt x="781812" y="25907"/>
                  </a:lnTo>
                  <a:lnTo>
                    <a:pt x="774191" y="28955"/>
                  </a:lnTo>
                  <a:lnTo>
                    <a:pt x="766571" y="36575"/>
                  </a:lnTo>
                  <a:lnTo>
                    <a:pt x="763523" y="47243"/>
                  </a:lnTo>
                  <a:lnTo>
                    <a:pt x="763523" y="54863"/>
                  </a:lnTo>
                  <a:lnTo>
                    <a:pt x="766571" y="65531"/>
                  </a:lnTo>
                  <a:lnTo>
                    <a:pt x="774191" y="73151"/>
                  </a:lnTo>
                  <a:lnTo>
                    <a:pt x="781812" y="76199"/>
                  </a:lnTo>
                  <a:lnTo>
                    <a:pt x="792479" y="76199"/>
                  </a:lnTo>
                  <a:lnTo>
                    <a:pt x="800100" y="73151"/>
                  </a:lnTo>
                  <a:lnTo>
                    <a:pt x="807719" y="65531"/>
                  </a:lnTo>
                </a:path>
                <a:path w="878204" h="102235">
                  <a:moveTo>
                    <a:pt x="766571" y="47243"/>
                  </a:moveTo>
                  <a:lnTo>
                    <a:pt x="803147" y="47243"/>
                  </a:lnTo>
                  <a:lnTo>
                    <a:pt x="803147" y="39623"/>
                  </a:lnTo>
                  <a:lnTo>
                    <a:pt x="800100" y="32003"/>
                  </a:lnTo>
                  <a:lnTo>
                    <a:pt x="792479" y="28955"/>
                  </a:lnTo>
                  <a:lnTo>
                    <a:pt x="781812" y="28955"/>
                  </a:lnTo>
                  <a:lnTo>
                    <a:pt x="774191" y="32003"/>
                  </a:lnTo>
                  <a:lnTo>
                    <a:pt x="771143" y="36575"/>
                  </a:lnTo>
                  <a:lnTo>
                    <a:pt x="766571" y="47243"/>
                  </a:lnTo>
                  <a:lnTo>
                    <a:pt x="766571" y="54863"/>
                  </a:lnTo>
                  <a:lnTo>
                    <a:pt x="771143" y="65531"/>
                  </a:lnTo>
                  <a:lnTo>
                    <a:pt x="774191" y="70103"/>
                  </a:lnTo>
                  <a:lnTo>
                    <a:pt x="781812" y="73151"/>
                  </a:lnTo>
                  <a:lnTo>
                    <a:pt x="792479" y="73151"/>
                  </a:lnTo>
                  <a:lnTo>
                    <a:pt x="800100" y="70103"/>
                  </a:lnTo>
                  <a:lnTo>
                    <a:pt x="803147" y="62483"/>
                  </a:lnTo>
                  <a:lnTo>
                    <a:pt x="807719" y="65531"/>
                  </a:lnTo>
                </a:path>
                <a:path w="878204" h="102235">
                  <a:moveTo>
                    <a:pt x="847343" y="25907"/>
                  </a:moveTo>
                  <a:lnTo>
                    <a:pt x="841247" y="28955"/>
                  </a:lnTo>
                  <a:lnTo>
                    <a:pt x="833627" y="36575"/>
                  </a:lnTo>
                  <a:lnTo>
                    <a:pt x="829055" y="47243"/>
                  </a:lnTo>
                  <a:lnTo>
                    <a:pt x="829055" y="54863"/>
                  </a:lnTo>
                  <a:lnTo>
                    <a:pt x="833627" y="65531"/>
                  </a:lnTo>
                  <a:lnTo>
                    <a:pt x="841247" y="73151"/>
                  </a:lnTo>
                  <a:lnTo>
                    <a:pt x="847343" y="76199"/>
                  </a:lnTo>
                  <a:lnTo>
                    <a:pt x="859535" y="76199"/>
                  </a:lnTo>
                  <a:lnTo>
                    <a:pt x="867155" y="73151"/>
                  </a:lnTo>
                  <a:lnTo>
                    <a:pt x="873251" y="65531"/>
                  </a:lnTo>
                  <a:lnTo>
                    <a:pt x="877823" y="54863"/>
                  </a:lnTo>
                  <a:lnTo>
                    <a:pt x="877823" y="47243"/>
                  </a:lnTo>
                  <a:lnTo>
                    <a:pt x="873251" y="36575"/>
                  </a:lnTo>
                  <a:lnTo>
                    <a:pt x="867155" y="28955"/>
                  </a:lnTo>
                  <a:lnTo>
                    <a:pt x="859535" y="25907"/>
                  </a:lnTo>
                  <a:lnTo>
                    <a:pt x="847343" y="25907"/>
                  </a:lnTo>
                  <a:lnTo>
                    <a:pt x="848867" y="25907"/>
                  </a:lnTo>
                </a:path>
                <a:path w="878204" h="102235">
                  <a:moveTo>
                    <a:pt x="847343" y="28955"/>
                  </a:moveTo>
                  <a:lnTo>
                    <a:pt x="841247" y="32003"/>
                  </a:lnTo>
                  <a:lnTo>
                    <a:pt x="836676" y="36575"/>
                  </a:lnTo>
                  <a:lnTo>
                    <a:pt x="833627" y="47243"/>
                  </a:lnTo>
                  <a:lnTo>
                    <a:pt x="833627" y="54863"/>
                  </a:lnTo>
                  <a:lnTo>
                    <a:pt x="836676" y="65531"/>
                  </a:lnTo>
                  <a:lnTo>
                    <a:pt x="841247" y="70103"/>
                  </a:lnTo>
                  <a:lnTo>
                    <a:pt x="847343" y="73151"/>
                  </a:lnTo>
                  <a:lnTo>
                    <a:pt x="859535" y="73151"/>
                  </a:lnTo>
                  <a:lnTo>
                    <a:pt x="867155" y="70103"/>
                  </a:lnTo>
                  <a:lnTo>
                    <a:pt x="870203" y="65531"/>
                  </a:lnTo>
                  <a:lnTo>
                    <a:pt x="873251" y="54863"/>
                  </a:lnTo>
                  <a:lnTo>
                    <a:pt x="873251" y="47243"/>
                  </a:lnTo>
                  <a:lnTo>
                    <a:pt x="870203" y="36575"/>
                  </a:lnTo>
                  <a:lnTo>
                    <a:pt x="867155" y="32003"/>
                  </a:lnTo>
                  <a:lnTo>
                    <a:pt x="859535" y="28955"/>
                  </a:lnTo>
                  <a:lnTo>
                    <a:pt x="847343" y="28955"/>
                  </a:lnTo>
                  <a:lnTo>
                    <a:pt x="848867" y="289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512185" y="4097019"/>
              <a:ext cx="1917700" cy="1851660"/>
            </a:xfrm>
            <a:custGeom>
              <a:avLst/>
              <a:gdLst/>
              <a:ahLst/>
              <a:cxnLst/>
              <a:rect l="l" t="t" r="r" b="b"/>
              <a:pathLst>
                <a:path w="1917700" h="1851660">
                  <a:moveTo>
                    <a:pt x="0" y="0"/>
                  </a:moveTo>
                  <a:lnTo>
                    <a:pt x="1917191" y="1851659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0963" y="4088637"/>
              <a:ext cx="1938527" cy="180441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022725" y="4225035"/>
              <a:ext cx="44450" cy="78105"/>
            </a:xfrm>
            <a:custGeom>
              <a:avLst/>
              <a:gdLst/>
              <a:ahLst/>
              <a:cxnLst/>
              <a:rect l="l" t="t" r="r" b="b"/>
              <a:pathLst>
                <a:path w="44450" h="78104">
                  <a:moveTo>
                    <a:pt x="0" y="0"/>
                  </a:moveTo>
                  <a:lnTo>
                    <a:pt x="0" y="77724"/>
                  </a:lnTo>
                </a:path>
                <a:path w="44450" h="78104">
                  <a:moveTo>
                    <a:pt x="3048" y="3047"/>
                  </a:moveTo>
                  <a:lnTo>
                    <a:pt x="3048" y="77724"/>
                  </a:lnTo>
                  <a:lnTo>
                    <a:pt x="0" y="77724"/>
                  </a:lnTo>
                </a:path>
                <a:path w="44450" h="78104">
                  <a:moveTo>
                    <a:pt x="0" y="0"/>
                  </a:moveTo>
                  <a:lnTo>
                    <a:pt x="44196" y="0"/>
                  </a:lnTo>
                </a:path>
                <a:path w="44450" h="78104">
                  <a:moveTo>
                    <a:pt x="3048" y="3047"/>
                  </a:moveTo>
                  <a:lnTo>
                    <a:pt x="44196" y="3047"/>
                  </a:lnTo>
                  <a:lnTo>
                    <a:pt x="44196" y="0"/>
                  </a:lnTo>
                </a:path>
                <a:path w="44450" h="78104">
                  <a:moveTo>
                    <a:pt x="3048" y="36575"/>
                  </a:moveTo>
                  <a:lnTo>
                    <a:pt x="25908" y="36575"/>
                  </a:lnTo>
                  <a:lnTo>
                    <a:pt x="25908" y="41147"/>
                  </a:lnTo>
                </a:path>
                <a:path w="44450" h="78104">
                  <a:moveTo>
                    <a:pt x="3048" y="41147"/>
                  </a:moveTo>
                  <a:lnTo>
                    <a:pt x="25908" y="4114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9763" y="5172201"/>
              <a:ext cx="265175" cy="10363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474085" y="4823967"/>
              <a:ext cx="1955800" cy="791210"/>
            </a:xfrm>
            <a:custGeom>
              <a:avLst/>
              <a:gdLst/>
              <a:ahLst/>
              <a:cxnLst/>
              <a:rect l="l" t="t" r="r" b="b"/>
              <a:pathLst>
                <a:path w="1955800" h="791210">
                  <a:moveTo>
                    <a:pt x="1908048" y="713231"/>
                  </a:moveTo>
                  <a:lnTo>
                    <a:pt x="1908048" y="790955"/>
                  </a:lnTo>
                </a:path>
                <a:path w="1955800" h="791210">
                  <a:moveTo>
                    <a:pt x="1911095" y="716279"/>
                  </a:moveTo>
                  <a:lnTo>
                    <a:pt x="1911095" y="790955"/>
                  </a:lnTo>
                  <a:lnTo>
                    <a:pt x="1908048" y="790955"/>
                  </a:lnTo>
                </a:path>
                <a:path w="1955800" h="791210">
                  <a:moveTo>
                    <a:pt x="1908048" y="713231"/>
                  </a:moveTo>
                  <a:lnTo>
                    <a:pt x="1937003" y="713231"/>
                  </a:lnTo>
                  <a:lnTo>
                    <a:pt x="1947672" y="716279"/>
                  </a:lnTo>
                  <a:lnTo>
                    <a:pt x="1952243" y="720851"/>
                  </a:lnTo>
                  <a:lnTo>
                    <a:pt x="1955291" y="728471"/>
                  </a:lnTo>
                  <a:lnTo>
                    <a:pt x="1955291" y="739139"/>
                  </a:lnTo>
                  <a:lnTo>
                    <a:pt x="1952243" y="746759"/>
                  </a:lnTo>
                  <a:lnTo>
                    <a:pt x="1947672" y="749807"/>
                  </a:lnTo>
                  <a:lnTo>
                    <a:pt x="1937003" y="752855"/>
                  </a:lnTo>
                  <a:lnTo>
                    <a:pt x="1911095" y="752855"/>
                  </a:lnTo>
                </a:path>
                <a:path w="1955800" h="791210">
                  <a:moveTo>
                    <a:pt x="1911095" y="716279"/>
                  </a:moveTo>
                  <a:lnTo>
                    <a:pt x="1937003" y="716279"/>
                  </a:lnTo>
                  <a:lnTo>
                    <a:pt x="1947672" y="720851"/>
                  </a:lnTo>
                  <a:lnTo>
                    <a:pt x="1952243" y="728471"/>
                  </a:lnTo>
                  <a:lnTo>
                    <a:pt x="1952243" y="739139"/>
                  </a:lnTo>
                  <a:lnTo>
                    <a:pt x="1947672" y="746759"/>
                  </a:lnTo>
                  <a:lnTo>
                    <a:pt x="1937003" y="749807"/>
                  </a:lnTo>
                  <a:lnTo>
                    <a:pt x="1911095" y="749807"/>
                  </a:lnTo>
                </a:path>
                <a:path w="1955800" h="791210">
                  <a:moveTo>
                    <a:pt x="1929384" y="752855"/>
                  </a:moveTo>
                  <a:lnTo>
                    <a:pt x="1952243" y="790955"/>
                  </a:lnTo>
                  <a:lnTo>
                    <a:pt x="1955291" y="790955"/>
                  </a:lnTo>
                </a:path>
                <a:path w="1955800" h="791210">
                  <a:moveTo>
                    <a:pt x="1933955" y="752855"/>
                  </a:moveTo>
                  <a:lnTo>
                    <a:pt x="1955291" y="790955"/>
                  </a:lnTo>
                </a:path>
                <a:path w="1955800" h="791210">
                  <a:moveTo>
                    <a:pt x="44195" y="0"/>
                  </a:moveTo>
                  <a:lnTo>
                    <a:pt x="44195" y="76199"/>
                  </a:lnTo>
                  <a:lnTo>
                    <a:pt x="48767" y="76199"/>
                  </a:lnTo>
                </a:path>
                <a:path w="1955800" h="791210">
                  <a:moveTo>
                    <a:pt x="44195" y="0"/>
                  </a:moveTo>
                  <a:lnTo>
                    <a:pt x="48767" y="0"/>
                  </a:lnTo>
                  <a:lnTo>
                    <a:pt x="48767" y="76199"/>
                  </a:lnTo>
                </a:path>
                <a:path w="1955800" h="791210">
                  <a:moveTo>
                    <a:pt x="44195" y="36575"/>
                  </a:moveTo>
                  <a:lnTo>
                    <a:pt x="36575" y="28955"/>
                  </a:lnTo>
                  <a:lnTo>
                    <a:pt x="30479" y="24383"/>
                  </a:lnTo>
                  <a:lnTo>
                    <a:pt x="18287" y="24383"/>
                  </a:lnTo>
                  <a:lnTo>
                    <a:pt x="12191" y="28955"/>
                  </a:lnTo>
                  <a:lnTo>
                    <a:pt x="4572" y="36575"/>
                  </a:lnTo>
                  <a:lnTo>
                    <a:pt x="0" y="47243"/>
                  </a:lnTo>
                  <a:lnTo>
                    <a:pt x="0" y="54863"/>
                  </a:lnTo>
                  <a:lnTo>
                    <a:pt x="4572" y="65531"/>
                  </a:lnTo>
                  <a:lnTo>
                    <a:pt x="12191" y="73151"/>
                  </a:lnTo>
                  <a:lnTo>
                    <a:pt x="18287" y="76199"/>
                  </a:lnTo>
                  <a:lnTo>
                    <a:pt x="30479" y="76199"/>
                  </a:lnTo>
                  <a:lnTo>
                    <a:pt x="36575" y="73151"/>
                  </a:lnTo>
                  <a:lnTo>
                    <a:pt x="44195" y="65531"/>
                  </a:lnTo>
                </a:path>
                <a:path w="1955800" h="791210">
                  <a:moveTo>
                    <a:pt x="44195" y="36575"/>
                  </a:moveTo>
                  <a:lnTo>
                    <a:pt x="30479" y="28955"/>
                  </a:lnTo>
                  <a:lnTo>
                    <a:pt x="18287" y="28955"/>
                  </a:lnTo>
                  <a:lnTo>
                    <a:pt x="12191" y="32003"/>
                  </a:lnTo>
                  <a:lnTo>
                    <a:pt x="7619" y="36575"/>
                  </a:lnTo>
                  <a:lnTo>
                    <a:pt x="4572" y="47243"/>
                  </a:lnTo>
                  <a:lnTo>
                    <a:pt x="4572" y="54863"/>
                  </a:lnTo>
                  <a:lnTo>
                    <a:pt x="7619" y="65531"/>
                  </a:lnTo>
                  <a:lnTo>
                    <a:pt x="12191" y="68579"/>
                  </a:lnTo>
                  <a:lnTo>
                    <a:pt x="18287" y="73151"/>
                  </a:lnTo>
                  <a:lnTo>
                    <a:pt x="30479" y="73151"/>
                  </a:lnTo>
                  <a:lnTo>
                    <a:pt x="44195" y="65531"/>
                  </a:lnTo>
                </a:path>
                <a:path w="1955800" h="791210">
                  <a:moveTo>
                    <a:pt x="77724" y="50291"/>
                  </a:moveTo>
                  <a:lnTo>
                    <a:pt x="118872" y="50291"/>
                  </a:lnTo>
                  <a:lnTo>
                    <a:pt x="118872" y="39623"/>
                  </a:lnTo>
                  <a:lnTo>
                    <a:pt x="114300" y="32003"/>
                  </a:lnTo>
                  <a:lnTo>
                    <a:pt x="111251" y="28955"/>
                  </a:lnTo>
                  <a:lnTo>
                    <a:pt x="103631" y="24383"/>
                  </a:lnTo>
                  <a:lnTo>
                    <a:pt x="92963" y="24383"/>
                  </a:lnTo>
                  <a:lnTo>
                    <a:pt x="85343" y="28955"/>
                  </a:lnTo>
                  <a:lnTo>
                    <a:pt x="77724" y="36575"/>
                  </a:lnTo>
                  <a:lnTo>
                    <a:pt x="74675" y="47243"/>
                  </a:lnTo>
                  <a:lnTo>
                    <a:pt x="74675" y="54863"/>
                  </a:lnTo>
                  <a:lnTo>
                    <a:pt x="77724" y="65531"/>
                  </a:lnTo>
                  <a:lnTo>
                    <a:pt x="85343" y="73151"/>
                  </a:lnTo>
                  <a:lnTo>
                    <a:pt x="92963" y="76199"/>
                  </a:lnTo>
                  <a:lnTo>
                    <a:pt x="103631" y="76199"/>
                  </a:lnTo>
                  <a:lnTo>
                    <a:pt x="111251" y="73151"/>
                  </a:lnTo>
                  <a:lnTo>
                    <a:pt x="118872" y="65531"/>
                  </a:lnTo>
                </a:path>
                <a:path w="1955800" h="791210">
                  <a:moveTo>
                    <a:pt x="77724" y="47243"/>
                  </a:moveTo>
                  <a:lnTo>
                    <a:pt x="114300" y="47243"/>
                  </a:lnTo>
                  <a:lnTo>
                    <a:pt x="114300" y="39623"/>
                  </a:lnTo>
                  <a:lnTo>
                    <a:pt x="111251" y="32003"/>
                  </a:lnTo>
                  <a:lnTo>
                    <a:pt x="103631" y="28955"/>
                  </a:lnTo>
                  <a:lnTo>
                    <a:pt x="92963" y="28955"/>
                  </a:lnTo>
                  <a:lnTo>
                    <a:pt x="85343" y="32003"/>
                  </a:lnTo>
                  <a:lnTo>
                    <a:pt x="82295" y="36575"/>
                  </a:lnTo>
                  <a:lnTo>
                    <a:pt x="77724" y="47243"/>
                  </a:lnTo>
                  <a:lnTo>
                    <a:pt x="77724" y="54863"/>
                  </a:lnTo>
                  <a:lnTo>
                    <a:pt x="82295" y="65531"/>
                  </a:lnTo>
                  <a:lnTo>
                    <a:pt x="85343" y="68579"/>
                  </a:lnTo>
                  <a:lnTo>
                    <a:pt x="92963" y="73151"/>
                  </a:lnTo>
                  <a:lnTo>
                    <a:pt x="103631" y="73151"/>
                  </a:lnTo>
                  <a:lnTo>
                    <a:pt x="111251" y="68579"/>
                  </a:lnTo>
                  <a:lnTo>
                    <a:pt x="114300" y="62483"/>
                  </a:lnTo>
                  <a:lnTo>
                    <a:pt x="118872" y="65531"/>
                  </a:lnTo>
                </a:path>
                <a:path w="1955800" h="791210">
                  <a:moveTo>
                    <a:pt x="262127" y="0"/>
                  </a:moveTo>
                  <a:lnTo>
                    <a:pt x="262127" y="76199"/>
                  </a:lnTo>
                  <a:lnTo>
                    <a:pt x="266700" y="76199"/>
                  </a:lnTo>
                </a:path>
                <a:path w="1955800" h="791210">
                  <a:moveTo>
                    <a:pt x="262127" y="0"/>
                  </a:moveTo>
                  <a:lnTo>
                    <a:pt x="266700" y="0"/>
                  </a:lnTo>
                  <a:lnTo>
                    <a:pt x="266700" y="76199"/>
                  </a:lnTo>
                </a:path>
                <a:path w="1955800" h="791210">
                  <a:moveTo>
                    <a:pt x="262127" y="36575"/>
                  </a:moveTo>
                  <a:lnTo>
                    <a:pt x="254507" y="28955"/>
                  </a:lnTo>
                  <a:lnTo>
                    <a:pt x="246887" y="24383"/>
                  </a:lnTo>
                  <a:lnTo>
                    <a:pt x="236219" y="24383"/>
                  </a:lnTo>
                  <a:lnTo>
                    <a:pt x="228600" y="28955"/>
                  </a:lnTo>
                  <a:lnTo>
                    <a:pt x="220979" y="36575"/>
                  </a:lnTo>
                  <a:lnTo>
                    <a:pt x="217931" y="47243"/>
                  </a:lnTo>
                  <a:lnTo>
                    <a:pt x="217931" y="54863"/>
                  </a:lnTo>
                  <a:lnTo>
                    <a:pt x="220979" y="65531"/>
                  </a:lnTo>
                  <a:lnTo>
                    <a:pt x="228600" y="73151"/>
                  </a:lnTo>
                  <a:lnTo>
                    <a:pt x="236219" y="76199"/>
                  </a:lnTo>
                  <a:lnTo>
                    <a:pt x="246887" y="76199"/>
                  </a:lnTo>
                  <a:lnTo>
                    <a:pt x="254507" y="73151"/>
                  </a:lnTo>
                  <a:lnTo>
                    <a:pt x="262127" y="65531"/>
                  </a:lnTo>
                </a:path>
                <a:path w="1955800" h="791210">
                  <a:moveTo>
                    <a:pt x="262127" y="36575"/>
                  </a:moveTo>
                  <a:lnTo>
                    <a:pt x="246887" y="28955"/>
                  </a:lnTo>
                  <a:lnTo>
                    <a:pt x="236219" y="28955"/>
                  </a:lnTo>
                  <a:lnTo>
                    <a:pt x="228600" y="32003"/>
                  </a:lnTo>
                  <a:lnTo>
                    <a:pt x="225551" y="36575"/>
                  </a:lnTo>
                  <a:lnTo>
                    <a:pt x="220979" y="47243"/>
                  </a:lnTo>
                  <a:lnTo>
                    <a:pt x="220979" y="54863"/>
                  </a:lnTo>
                  <a:lnTo>
                    <a:pt x="225551" y="65531"/>
                  </a:lnTo>
                  <a:lnTo>
                    <a:pt x="228600" y="68579"/>
                  </a:lnTo>
                  <a:lnTo>
                    <a:pt x="236219" y="73151"/>
                  </a:lnTo>
                  <a:lnTo>
                    <a:pt x="246887" y="73151"/>
                  </a:lnTo>
                  <a:lnTo>
                    <a:pt x="262127" y="655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63581" y="4822380"/>
              <a:ext cx="77850" cy="7937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740785" y="4848351"/>
              <a:ext cx="368935" cy="593090"/>
            </a:xfrm>
            <a:custGeom>
              <a:avLst/>
              <a:gdLst/>
              <a:ahLst/>
              <a:cxnLst/>
              <a:rect l="l" t="t" r="r" b="b"/>
              <a:pathLst>
                <a:path w="368935" h="593089">
                  <a:moveTo>
                    <a:pt x="124967" y="0"/>
                  </a:moveTo>
                  <a:lnTo>
                    <a:pt x="124967" y="77724"/>
                  </a:lnTo>
                  <a:lnTo>
                    <a:pt x="128015" y="77724"/>
                  </a:lnTo>
                </a:path>
                <a:path w="368935" h="593089">
                  <a:moveTo>
                    <a:pt x="124967" y="0"/>
                  </a:moveTo>
                  <a:lnTo>
                    <a:pt x="128015" y="0"/>
                  </a:lnTo>
                  <a:lnTo>
                    <a:pt x="128015" y="77724"/>
                  </a:lnTo>
                </a:path>
                <a:path w="368935" h="593089">
                  <a:moveTo>
                    <a:pt x="128015" y="12192"/>
                  </a:moveTo>
                  <a:lnTo>
                    <a:pt x="135636" y="4572"/>
                  </a:lnTo>
                  <a:lnTo>
                    <a:pt x="143255" y="0"/>
                  </a:lnTo>
                  <a:lnTo>
                    <a:pt x="153924" y="0"/>
                  </a:lnTo>
                  <a:lnTo>
                    <a:pt x="161543" y="4572"/>
                  </a:lnTo>
                  <a:lnTo>
                    <a:pt x="169163" y="12192"/>
                  </a:lnTo>
                  <a:lnTo>
                    <a:pt x="172212" y="22860"/>
                  </a:lnTo>
                  <a:lnTo>
                    <a:pt x="172212" y="30480"/>
                  </a:lnTo>
                  <a:lnTo>
                    <a:pt x="169163" y="41148"/>
                  </a:lnTo>
                  <a:lnTo>
                    <a:pt x="161543" y="48768"/>
                  </a:lnTo>
                  <a:lnTo>
                    <a:pt x="153924" y="51816"/>
                  </a:lnTo>
                  <a:lnTo>
                    <a:pt x="143255" y="51816"/>
                  </a:lnTo>
                  <a:lnTo>
                    <a:pt x="135636" y="48768"/>
                  </a:lnTo>
                  <a:lnTo>
                    <a:pt x="128015" y="41148"/>
                  </a:lnTo>
                </a:path>
                <a:path w="368935" h="593089">
                  <a:moveTo>
                    <a:pt x="128015" y="12192"/>
                  </a:moveTo>
                  <a:lnTo>
                    <a:pt x="143255" y="4572"/>
                  </a:lnTo>
                  <a:lnTo>
                    <a:pt x="153924" y="4572"/>
                  </a:lnTo>
                  <a:lnTo>
                    <a:pt x="161543" y="7620"/>
                  </a:lnTo>
                  <a:lnTo>
                    <a:pt x="166115" y="12192"/>
                  </a:lnTo>
                  <a:lnTo>
                    <a:pt x="169163" y="22860"/>
                  </a:lnTo>
                  <a:lnTo>
                    <a:pt x="169163" y="30480"/>
                  </a:lnTo>
                  <a:lnTo>
                    <a:pt x="166115" y="41148"/>
                  </a:lnTo>
                  <a:lnTo>
                    <a:pt x="161543" y="44196"/>
                  </a:lnTo>
                  <a:lnTo>
                    <a:pt x="153924" y="48768"/>
                  </a:lnTo>
                  <a:lnTo>
                    <a:pt x="143255" y="48768"/>
                  </a:lnTo>
                  <a:lnTo>
                    <a:pt x="128015" y="41148"/>
                  </a:lnTo>
                </a:path>
                <a:path w="368935" h="593089">
                  <a:moveTo>
                    <a:pt x="239267" y="0"/>
                  </a:moveTo>
                  <a:lnTo>
                    <a:pt x="239267" y="51816"/>
                  </a:lnTo>
                  <a:lnTo>
                    <a:pt x="242315" y="51816"/>
                  </a:lnTo>
                </a:path>
                <a:path w="368935" h="593089">
                  <a:moveTo>
                    <a:pt x="239267" y="0"/>
                  </a:moveTo>
                  <a:lnTo>
                    <a:pt x="242315" y="0"/>
                  </a:lnTo>
                  <a:lnTo>
                    <a:pt x="242315" y="51816"/>
                  </a:lnTo>
                </a:path>
                <a:path w="368935" h="593089">
                  <a:moveTo>
                    <a:pt x="239267" y="12192"/>
                  </a:moveTo>
                  <a:lnTo>
                    <a:pt x="231648" y="4572"/>
                  </a:lnTo>
                  <a:lnTo>
                    <a:pt x="224027" y="0"/>
                  </a:lnTo>
                  <a:lnTo>
                    <a:pt x="213360" y="0"/>
                  </a:lnTo>
                  <a:lnTo>
                    <a:pt x="205739" y="4572"/>
                  </a:lnTo>
                  <a:lnTo>
                    <a:pt x="198119" y="12192"/>
                  </a:lnTo>
                  <a:lnTo>
                    <a:pt x="195072" y="22860"/>
                  </a:lnTo>
                  <a:lnTo>
                    <a:pt x="195072" y="30480"/>
                  </a:lnTo>
                  <a:lnTo>
                    <a:pt x="198119" y="41148"/>
                  </a:lnTo>
                  <a:lnTo>
                    <a:pt x="205739" y="48768"/>
                  </a:lnTo>
                  <a:lnTo>
                    <a:pt x="213360" y="51816"/>
                  </a:lnTo>
                  <a:lnTo>
                    <a:pt x="224027" y="51816"/>
                  </a:lnTo>
                  <a:lnTo>
                    <a:pt x="231648" y="48768"/>
                  </a:lnTo>
                  <a:lnTo>
                    <a:pt x="239267" y="41148"/>
                  </a:lnTo>
                </a:path>
                <a:path w="368935" h="593089">
                  <a:moveTo>
                    <a:pt x="239267" y="12192"/>
                  </a:moveTo>
                  <a:lnTo>
                    <a:pt x="224027" y="4572"/>
                  </a:lnTo>
                  <a:lnTo>
                    <a:pt x="213360" y="4572"/>
                  </a:lnTo>
                  <a:lnTo>
                    <a:pt x="205739" y="7620"/>
                  </a:lnTo>
                  <a:lnTo>
                    <a:pt x="202691" y="12192"/>
                  </a:lnTo>
                  <a:lnTo>
                    <a:pt x="198119" y="22860"/>
                  </a:lnTo>
                  <a:lnTo>
                    <a:pt x="198119" y="30480"/>
                  </a:lnTo>
                  <a:lnTo>
                    <a:pt x="202691" y="41148"/>
                  </a:lnTo>
                  <a:lnTo>
                    <a:pt x="205739" y="44196"/>
                  </a:lnTo>
                  <a:lnTo>
                    <a:pt x="213360" y="48768"/>
                  </a:lnTo>
                  <a:lnTo>
                    <a:pt x="224027" y="48768"/>
                  </a:lnTo>
                  <a:lnTo>
                    <a:pt x="239267" y="41148"/>
                  </a:lnTo>
                </a:path>
                <a:path w="368935" h="593089">
                  <a:moveTo>
                    <a:pt x="272795" y="0"/>
                  </a:moveTo>
                  <a:lnTo>
                    <a:pt x="272795" y="51816"/>
                  </a:lnTo>
                  <a:lnTo>
                    <a:pt x="275843" y="51816"/>
                  </a:lnTo>
                </a:path>
                <a:path w="368935" h="593089">
                  <a:moveTo>
                    <a:pt x="272795" y="0"/>
                  </a:moveTo>
                  <a:lnTo>
                    <a:pt x="275843" y="0"/>
                  </a:lnTo>
                  <a:lnTo>
                    <a:pt x="275843" y="51816"/>
                  </a:lnTo>
                </a:path>
                <a:path w="368935" h="593089">
                  <a:moveTo>
                    <a:pt x="275843" y="22860"/>
                  </a:moveTo>
                  <a:lnTo>
                    <a:pt x="280415" y="12192"/>
                  </a:lnTo>
                  <a:lnTo>
                    <a:pt x="286512" y="4572"/>
                  </a:lnTo>
                  <a:lnTo>
                    <a:pt x="294131" y="0"/>
                  </a:lnTo>
                  <a:lnTo>
                    <a:pt x="306324" y="0"/>
                  </a:lnTo>
                </a:path>
                <a:path w="368935" h="593089">
                  <a:moveTo>
                    <a:pt x="275843" y="22860"/>
                  </a:moveTo>
                  <a:lnTo>
                    <a:pt x="280415" y="15240"/>
                  </a:lnTo>
                  <a:lnTo>
                    <a:pt x="286512" y="7620"/>
                  </a:lnTo>
                  <a:lnTo>
                    <a:pt x="294131" y="4572"/>
                  </a:lnTo>
                  <a:lnTo>
                    <a:pt x="304800" y="4572"/>
                  </a:lnTo>
                  <a:lnTo>
                    <a:pt x="304800" y="0"/>
                  </a:lnTo>
                  <a:lnTo>
                    <a:pt x="306324" y="0"/>
                  </a:lnTo>
                </a:path>
                <a:path w="368935" h="593089">
                  <a:moveTo>
                    <a:pt x="338327" y="0"/>
                  </a:moveTo>
                  <a:lnTo>
                    <a:pt x="330707" y="4572"/>
                  </a:lnTo>
                  <a:lnTo>
                    <a:pt x="324612" y="12192"/>
                  </a:lnTo>
                  <a:lnTo>
                    <a:pt x="320039" y="22860"/>
                  </a:lnTo>
                  <a:lnTo>
                    <a:pt x="320039" y="30480"/>
                  </a:lnTo>
                  <a:lnTo>
                    <a:pt x="324612" y="41148"/>
                  </a:lnTo>
                  <a:lnTo>
                    <a:pt x="330707" y="48768"/>
                  </a:lnTo>
                  <a:lnTo>
                    <a:pt x="338327" y="51816"/>
                  </a:lnTo>
                  <a:lnTo>
                    <a:pt x="350519" y="51816"/>
                  </a:lnTo>
                  <a:lnTo>
                    <a:pt x="356615" y="48768"/>
                  </a:lnTo>
                  <a:lnTo>
                    <a:pt x="364236" y="41148"/>
                  </a:lnTo>
                  <a:lnTo>
                    <a:pt x="368807" y="30480"/>
                  </a:lnTo>
                  <a:lnTo>
                    <a:pt x="368807" y="22860"/>
                  </a:lnTo>
                  <a:lnTo>
                    <a:pt x="364236" y="12192"/>
                  </a:lnTo>
                  <a:lnTo>
                    <a:pt x="356615" y="4572"/>
                  </a:lnTo>
                  <a:lnTo>
                    <a:pt x="350519" y="0"/>
                  </a:lnTo>
                  <a:lnTo>
                    <a:pt x="338327" y="0"/>
                  </a:lnTo>
                </a:path>
                <a:path w="368935" h="593089">
                  <a:moveTo>
                    <a:pt x="338327" y="4572"/>
                  </a:moveTo>
                  <a:lnTo>
                    <a:pt x="330707" y="7620"/>
                  </a:lnTo>
                  <a:lnTo>
                    <a:pt x="327660" y="12192"/>
                  </a:lnTo>
                  <a:lnTo>
                    <a:pt x="324612" y="22860"/>
                  </a:lnTo>
                  <a:lnTo>
                    <a:pt x="324612" y="30480"/>
                  </a:lnTo>
                  <a:lnTo>
                    <a:pt x="327660" y="41148"/>
                  </a:lnTo>
                  <a:lnTo>
                    <a:pt x="330707" y="44196"/>
                  </a:lnTo>
                  <a:lnTo>
                    <a:pt x="338327" y="48768"/>
                  </a:lnTo>
                  <a:lnTo>
                    <a:pt x="350519" y="48768"/>
                  </a:lnTo>
                  <a:lnTo>
                    <a:pt x="356615" y="44196"/>
                  </a:lnTo>
                  <a:lnTo>
                    <a:pt x="361188" y="41148"/>
                  </a:lnTo>
                  <a:lnTo>
                    <a:pt x="364236" y="30480"/>
                  </a:lnTo>
                  <a:lnTo>
                    <a:pt x="364236" y="22860"/>
                  </a:lnTo>
                  <a:lnTo>
                    <a:pt x="361188" y="12192"/>
                  </a:lnTo>
                  <a:lnTo>
                    <a:pt x="356615" y="7620"/>
                  </a:lnTo>
                  <a:lnTo>
                    <a:pt x="350519" y="4572"/>
                  </a:lnTo>
                  <a:lnTo>
                    <a:pt x="338327" y="4572"/>
                  </a:lnTo>
                </a:path>
                <a:path w="368935" h="593089">
                  <a:moveTo>
                    <a:pt x="7619" y="515112"/>
                  </a:moveTo>
                  <a:lnTo>
                    <a:pt x="3048" y="548640"/>
                  </a:lnTo>
                </a:path>
                <a:path w="368935" h="593089">
                  <a:moveTo>
                    <a:pt x="10667" y="518160"/>
                  </a:moveTo>
                  <a:lnTo>
                    <a:pt x="7619" y="544068"/>
                  </a:lnTo>
                </a:path>
                <a:path w="368935" h="593089">
                  <a:moveTo>
                    <a:pt x="7619" y="515112"/>
                  </a:moveTo>
                  <a:lnTo>
                    <a:pt x="44195" y="515112"/>
                  </a:lnTo>
                  <a:lnTo>
                    <a:pt x="44195" y="518160"/>
                  </a:lnTo>
                </a:path>
                <a:path w="368935" h="593089">
                  <a:moveTo>
                    <a:pt x="10667" y="518160"/>
                  </a:moveTo>
                  <a:lnTo>
                    <a:pt x="44195" y="518160"/>
                  </a:lnTo>
                </a:path>
                <a:path w="368935" h="593089">
                  <a:moveTo>
                    <a:pt x="7619" y="544068"/>
                  </a:moveTo>
                  <a:lnTo>
                    <a:pt x="18287" y="541020"/>
                  </a:lnTo>
                  <a:lnTo>
                    <a:pt x="28955" y="541020"/>
                  </a:lnTo>
                  <a:lnTo>
                    <a:pt x="41148" y="544068"/>
                  </a:lnTo>
                  <a:lnTo>
                    <a:pt x="47243" y="551688"/>
                  </a:lnTo>
                  <a:lnTo>
                    <a:pt x="51815" y="562356"/>
                  </a:lnTo>
                  <a:lnTo>
                    <a:pt x="51815" y="569976"/>
                  </a:lnTo>
                  <a:lnTo>
                    <a:pt x="47243" y="580644"/>
                  </a:lnTo>
                  <a:lnTo>
                    <a:pt x="41148" y="588264"/>
                  </a:lnTo>
                  <a:lnTo>
                    <a:pt x="28955" y="592836"/>
                  </a:lnTo>
                  <a:lnTo>
                    <a:pt x="18287" y="592836"/>
                  </a:lnTo>
                  <a:lnTo>
                    <a:pt x="7619" y="588264"/>
                  </a:lnTo>
                  <a:lnTo>
                    <a:pt x="3048" y="585216"/>
                  </a:lnTo>
                  <a:lnTo>
                    <a:pt x="0" y="577596"/>
                  </a:lnTo>
                  <a:lnTo>
                    <a:pt x="3048" y="577596"/>
                  </a:lnTo>
                </a:path>
                <a:path w="368935" h="593089">
                  <a:moveTo>
                    <a:pt x="3048" y="548640"/>
                  </a:moveTo>
                  <a:lnTo>
                    <a:pt x="7619" y="548640"/>
                  </a:lnTo>
                  <a:lnTo>
                    <a:pt x="15239" y="544068"/>
                  </a:lnTo>
                  <a:lnTo>
                    <a:pt x="28955" y="544068"/>
                  </a:lnTo>
                  <a:lnTo>
                    <a:pt x="41148" y="548640"/>
                  </a:lnTo>
                  <a:lnTo>
                    <a:pt x="47243" y="559308"/>
                  </a:lnTo>
                  <a:lnTo>
                    <a:pt x="48767" y="559308"/>
                  </a:lnTo>
                </a:path>
                <a:path w="368935" h="593089">
                  <a:moveTo>
                    <a:pt x="33527" y="544068"/>
                  </a:moveTo>
                  <a:lnTo>
                    <a:pt x="44195" y="551688"/>
                  </a:lnTo>
                  <a:lnTo>
                    <a:pt x="47243" y="562356"/>
                  </a:lnTo>
                  <a:lnTo>
                    <a:pt x="47243" y="569976"/>
                  </a:lnTo>
                  <a:lnTo>
                    <a:pt x="44195" y="580644"/>
                  </a:lnTo>
                  <a:lnTo>
                    <a:pt x="33527" y="588264"/>
                  </a:lnTo>
                </a:path>
                <a:path w="368935" h="593089">
                  <a:moveTo>
                    <a:pt x="47243" y="574548"/>
                  </a:moveTo>
                  <a:lnTo>
                    <a:pt x="41148" y="585216"/>
                  </a:lnTo>
                  <a:lnTo>
                    <a:pt x="28955" y="588264"/>
                  </a:lnTo>
                  <a:lnTo>
                    <a:pt x="18287" y="588264"/>
                  </a:lnTo>
                  <a:lnTo>
                    <a:pt x="7619" y="585216"/>
                  </a:lnTo>
                  <a:lnTo>
                    <a:pt x="3048" y="577596"/>
                  </a:lnTo>
                </a:path>
                <a:path w="368935" h="593089">
                  <a:moveTo>
                    <a:pt x="15239" y="588264"/>
                  </a:moveTo>
                  <a:lnTo>
                    <a:pt x="3048" y="580644"/>
                  </a:lnTo>
                </a:path>
                <a:path w="368935" h="593089">
                  <a:moveTo>
                    <a:pt x="77724" y="541020"/>
                  </a:moveTo>
                  <a:lnTo>
                    <a:pt x="97536" y="541020"/>
                  </a:lnTo>
                  <a:lnTo>
                    <a:pt x="97536" y="539496"/>
                  </a:lnTo>
                  <a:lnTo>
                    <a:pt x="77724" y="539496"/>
                  </a:lnTo>
                  <a:lnTo>
                    <a:pt x="77724" y="541020"/>
                  </a:lnTo>
                </a:path>
                <a:path w="368935" h="593089">
                  <a:moveTo>
                    <a:pt x="89915" y="515112"/>
                  </a:moveTo>
                  <a:lnTo>
                    <a:pt x="85343" y="515112"/>
                  </a:lnTo>
                  <a:lnTo>
                    <a:pt x="80772" y="516636"/>
                  </a:lnTo>
                  <a:lnTo>
                    <a:pt x="79248" y="518160"/>
                  </a:lnTo>
                  <a:lnTo>
                    <a:pt x="77724" y="522732"/>
                  </a:lnTo>
                  <a:lnTo>
                    <a:pt x="77724" y="527304"/>
                  </a:lnTo>
                  <a:lnTo>
                    <a:pt x="79248" y="531876"/>
                  </a:lnTo>
                  <a:lnTo>
                    <a:pt x="80772" y="533400"/>
                  </a:lnTo>
                  <a:lnTo>
                    <a:pt x="85343" y="534924"/>
                  </a:lnTo>
                  <a:lnTo>
                    <a:pt x="89915" y="534924"/>
                  </a:lnTo>
                  <a:lnTo>
                    <a:pt x="94487" y="533400"/>
                  </a:lnTo>
                  <a:lnTo>
                    <a:pt x="96012" y="531876"/>
                  </a:lnTo>
                  <a:lnTo>
                    <a:pt x="97536" y="527304"/>
                  </a:lnTo>
                  <a:lnTo>
                    <a:pt x="97536" y="522732"/>
                  </a:lnTo>
                  <a:lnTo>
                    <a:pt x="96012" y="518160"/>
                  </a:lnTo>
                  <a:lnTo>
                    <a:pt x="94487" y="516636"/>
                  </a:lnTo>
                  <a:lnTo>
                    <a:pt x="89915" y="515112"/>
                  </a:lnTo>
                </a:path>
                <a:path w="368935" h="593089">
                  <a:moveTo>
                    <a:pt x="89915" y="516636"/>
                  </a:moveTo>
                  <a:lnTo>
                    <a:pt x="85343" y="516636"/>
                  </a:lnTo>
                  <a:lnTo>
                    <a:pt x="80772" y="518160"/>
                  </a:lnTo>
                  <a:lnTo>
                    <a:pt x="79248" y="522732"/>
                  </a:lnTo>
                  <a:lnTo>
                    <a:pt x="79248" y="527304"/>
                  </a:lnTo>
                  <a:lnTo>
                    <a:pt x="80772" y="531876"/>
                  </a:lnTo>
                  <a:lnTo>
                    <a:pt x="85343" y="533400"/>
                  </a:lnTo>
                  <a:lnTo>
                    <a:pt x="89915" y="533400"/>
                  </a:lnTo>
                  <a:lnTo>
                    <a:pt x="94487" y="531876"/>
                  </a:lnTo>
                  <a:lnTo>
                    <a:pt x="96012" y="527304"/>
                  </a:lnTo>
                  <a:lnTo>
                    <a:pt x="96012" y="522732"/>
                  </a:lnTo>
                  <a:lnTo>
                    <a:pt x="94487" y="518160"/>
                  </a:lnTo>
                  <a:lnTo>
                    <a:pt x="89915" y="5166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512185" y="4097019"/>
              <a:ext cx="1918970" cy="1853564"/>
            </a:xfrm>
            <a:custGeom>
              <a:avLst/>
              <a:gdLst/>
              <a:ahLst/>
              <a:cxnLst/>
              <a:rect l="l" t="t" r="r" b="b"/>
              <a:pathLst>
                <a:path w="1918970" h="1853564">
                  <a:moveTo>
                    <a:pt x="1524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close/>
                </a:path>
                <a:path w="1918970" h="1853564">
                  <a:moveTo>
                    <a:pt x="1918716" y="1851660"/>
                  </a:moveTo>
                  <a:lnTo>
                    <a:pt x="1917192" y="1851660"/>
                  </a:lnTo>
                  <a:lnTo>
                    <a:pt x="1917192" y="1853184"/>
                  </a:lnTo>
                  <a:lnTo>
                    <a:pt x="1918716" y="1853184"/>
                  </a:lnTo>
                  <a:lnTo>
                    <a:pt x="1918716" y="185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105277" y="4823967"/>
              <a:ext cx="937260" cy="1468120"/>
            </a:xfrm>
            <a:custGeom>
              <a:avLst/>
              <a:gdLst/>
              <a:ahLst/>
              <a:cxnLst/>
              <a:rect l="l" t="t" r="r" b="b"/>
              <a:pathLst>
                <a:path w="937260" h="1468120">
                  <a:moveTo>
                    <a:pt x="48768" y="0"/>
                  </a:moveTo>
                  <a:lnTo>
                    <a:pt x="0" y="76199"/>
                  </a:lnTo>
                </a:path>
                <a:path w="937260" h="1468120">
                  <a:moveTo>
                    <a:pt x="51816" y="0"/>
                  </a:moveTo>
                  <a:lnTo>
                    <a:pt x="4572" y="76199"/>
                  </a:lnTo>
                </a:path>
                <a:path w="937260" h="1468120">
                  <a:moveTo>
                    <a:pt x="0" y="0"/>
                  </a:moveTo>
                  <a:lnTo>
                    <a:pt x="51816" y="0"/>
                  </a:lnTo>
                </a:path>
                <a:path w="937260" h="1468120">
                  <a:moveTo>
                    <a:pt x="0" y="0"/>
                  </a:moveTo>
                  <a:lnTo>
                    <a:pt x="0" y="3047"/>
                  </a:lnTo>
                  <a:lnTo>
                    <a:pt x="48768" y="3047"/>
                  </a:lnTo>
                </a:path>
                <a:path w="937260" h="1468120">
                  <a:moveTo>
                    <a:pt x="4572" y="73151"/>
                  </a:moveTo>
                  <a:lnTo>
                    <a:pt x="51816" y="73151"/>
                  </a:lnTo>
                  <a:lnTo>
                    <a:pt x="51816" y="76199"/>
                  </a:lnTo>
                </a:path>
                <a:path w="937260" h="1468120">
                  <a:moveTo>
                    <a:pt x="0" y="76199"/>
                  </a:moveTo>
                  <a:lnTo>
                    <a:pt x="51816" y="76199"/>
                  </a:lnTo>
                </a:path>
                <a:path w="937260" h="1468120">
                  <a:moveTo>
                    <a:pt x="92964" y="24383"/>
                  </a:moveTo>
                  <a:lnTo>
                    <a:pt x="85343" y="28955"/>
                  </a:lnTo>
                  <a:lnTo>
                    <a:pt x="77724" y="36575"/>
                  </a:lnTo>
                  <a:lnTo>
                    <a:pt x="74675" y="47243"/>
                  </a:lnTo>
                  <a:lnTo>
                    <a:pt x="74675" y="54863"/>
                  </a:lnTo>
                  <a:lnTo>
                    <a:pt x="77724" y="65531"/>
                  </a:lnTo>
                  <a:lnTo>
                    <a:pt x="85343" y="73151"/>
                  </a:lnTo>
                  <a:lnTo>
                    <a:pt x="92964" y="76199"/>
                  </a:lnTo>
                  <a:lnTo>
                    <a:pt x="103631" y="76199"/>
                  </a:lnTo>
                  <a:lnTo>
                    <a:pt x="111252" y="73151"/>
                  </a:lnTo>
                  <a:lnTo>
                    <a:pt x="118872" y="65531"/>
                  </a:lnTo>
                  <a:lnTo>
                    <a:pt x="121920" y="54863"/>
                  </a:lnTo>
                  <a:lnTo>
                    <a:pt x="121920" y="47243"/>
                  </a:lnTo>
                  <a:lnTo>
                    <a:pt x="118872" y="36575"/>
                  </a:lnTo>
                  <a:lnTo>
                    <a:pt x="111252" y="28955"/>
                  </a:lnTo>
                  <a:lnTo>
                    <a:pt x="103631" y="24383"/>
                  </a:lnTo>
                  <a:lnTo>
                    <a:pt x="92964" y="24383"/>
                  </a:lnTo>
                </a:path>
                <a:path w="937260" h="1468120">
                  <a:moveTo>
                    <a:pt x="92964" y="28955"/>
                  </a:moveTo>
                  <a:lnTo>
                    <a:pt x="85343" y="32003"/>
                  </a:lnTo>
                  <a:lnTo>
                    <a:pt x="82296" y="36575"/>
                  </a:lnTo>
                  <a:lnTo>
                    <a:pt x="77724" y="47243"/>
                  </a:lnTo>
                  <a:lnTo>
                    <a:pt x="77724" y="54863"/>
                  </a:lnTo>
                  <a:lnTo>
                    <a:pt x="82296" y="65531"/>
                  </a:lnTo>
                  <a:lnTo>
                    <a:pt x="85343" y="68579"/>
                  </a:lnTo>
                  <a:lnTo>
                    <a:pt x="92964" y="73151"/>
                  </a:lnTo>
                  <a:lnTo>
                    <a:pt x="103631" y="73151"/>
                  </a:lnTo>
                  <a:lnTo>
                    <a:pt x="111252" y="68579"/>
                  </a:lnTo>
                  <a:lnTo>
                    <a:pt x="114300" y="65531"/>
                  </a:lnTo>
                  <a:lnTo>
                    <a:pt x="118872" y="54863"/>
                  </a:lnTo>
                  <a:lnTo>
                    <a:pt x="118872" y="47243"/>
                  </a:lnTo>
                  <a:lnTo>
                    <a:pt x="114300" y="36575"/>
                  </a:lnTo>
                  <a:lnTo>
                    <a:pt x="111252" y="32003"/>
                  </a:lnTo>
                  <a:lnTo>
                    <a:pt x="103631" y="28955"/>
                  </a:lnTo>
                  <a:lnTo>
                    <a:pt x="92964" y="28955"/>
                  </a:lnTo>
                </a:path>
                <a:path w="937260" h="1468120">
                  <a:moveTo>
                    <a:pt x="147827" y="24383"/>
                  </a:moveTo>
                  <a:lnTo>
                    <a:pt x="147827" y="76199"/>
                  </a:lnTo>
                  <a:lnTo>
                    <a:pt x="152400" y="76199"/>
                  </a:lnTo>
                </a:path>
                <a:path w="937260" h="1468120">
                  <a:moveTo>
                    <a:pt x="147827" y="24383"/>
                  </a:moveTo>
                  <a:lnTo>
                    <a:pt x="150875" y="24383"/>
                  </a:lnTo>
                  <a:lnTo>
                    <a:pt x="150875" y="76199"/>
                  </a:lnTo>
                  <a:lnTo>
                    <a:pt x="152400" y="76199"/>
                  </a:lnTo>
                </a:path>
                <a:path w="937260" h="1468120">
                  <a:moveTo>
                    <a:pt x="150875" y="39623"/>
                  </a:moveTo>
                  <a:lnTo>
                    <a:pt x="163068" y="28955"/>
                  </a:lnTo>
                  <a:lnTo>
                    <a:pt x="170687" y="24383"/>
                  </a:lnTo>
                  <a:lnTo>
                    <a:pt x="181356" y="24383"/>
                  </a:lnTo>
                  <a:lnTo>
                    <a:pt x="188975" y="28955"/>
                  </a:lnTo>
                  <a:lnTo>
                    <a:pt x="192024" y="39623"/>
                  </a:lnTo>
                  <a:lnTo>
                    <a:pt x="192024" y="76199"/>
                  </a:lnTo>
                </a:path>
                <a:path w="937260" h="1468120">
                  <a:moveTo>
                    <a:pt x="150875" y="39623"/>
                  </a:moveTo>
                  <a:lnTo>
                    <a:pt x="163068" y="32003"/>
                  </a:lnTo>
                  <a:lnTo>
                    <a:pt x="170687" y="28955"/>
                  </a:lnTo>
                  <a:lnTo>
                    <a:pt x="176784" y="28955"/>
                  </a:lnTo>
                  <a:lnTo>
                    <a:pt x="184403" y="32003"/>
                  </a:lnTo>
                  <a:lnTo>
                    <a:pt x="188975" y="39623"/>
                  </a:lnTo>
                  <a:lnTo>
                    <a:pt x="188975" y="76199"/>
                  </a:lnTo>
                  <a:lnTo>
                    <a:pt x="192024" y="76199"/>
                  </a:lnTo>
                </a:path>
                <a:path w="937260" h="1468120">
                  <a:moveTo>
                    <a:pt x="262127" y="24383"/>
                  </a:moveTo>
                  <a:lnTo>
                    <a:pt x="262127" y="76199"/>
                  </a:lnTo>
                  <a:lnTo>
                    <a:pt x="266700" y="76199"/>
                  </a:lnTo>
                </a:path>
                <a:path w="937260" h="1468120">
                  <a:moveTo>
                    <a:pt x="262127" y="24383"/>
                  </a:moveTo>
                  <a:lnTo>
                    <a:pt x="266700" y="24383"/>
                  </a:lnTo>
                  <a:lnTo>
                    <a:pt x="266700" y="76199"/>
                  </a:lnTo>
                </a:path>
                <a:path w="937260" h="1468120">
                  <a:moveTo>
                    <a:pt x="262127" y="36575"/>
                  </a:moveTo>
                  <a:lnTo>
                    <a:pt x="254508" y="28955"/>
                  </a:lnTo>
                  <a:lnTo>
                    <a:pt x="246887" y="24383"/>
                  </a:lnTo>
                  <a:lnTo>
                    <a:pt x="236220" y="24383"/>
                  </a:lnTo>
                  <a:lnTo>
                    <a:pt x="228600" y="28955"/>
                  </a:lnTo>
                  <a:lnTo>
                    <a:pt x="220980" y="36575"/>
                  </a:lnTo>
                  <a:lnTo>
                    <a:pt x="217932" y="47243"/>
                  </a:lnTo>
                  <a:lnTo>
                    <a:pt x="217932" y="54863"/>
                  </a:lnTo>
                  <a:lnTo>
                    <a:pt x="220980" y="65531"/>
                  </a:lnTo>
                  <a:lnTo>
                    <a:pt x="228600" y="73151"/>
                  </a:lnTo>
                  <a:lnTo>
                    <a:pt x="236220" y="76199"/>
                  </a:lnTo>
                  <a:lnTo>
                    <a:pt x="246887" y="76199"/>
                  </a:lnTo>
                  <a:lnTo>
                    <a:pt x="254508" y="73151"/>
                  </a:lnTo>
                  <a:lnTo>
                    <a:pt x="262127" y="65531"/>
                  </a:lnTo>
                </a:path>
                <a:path w="937260" h="1468120">
                  <a:moveTo>
                    <a:pt x="262127" y="36575"/>
                  </a:moveTo>
                  <a:lnTo>
                    <a:pt x="246887" y="28955"/>
                  </a:lnTo>
                  <a:lnTo>
                    <a:pt x="236220" y="28955"/>
                  </a:lnTo>
                  <a:lnTo>
                    <a:pt x="228600" y="32003"/>
                  </a:lnTo>
                  <a:lnTo>
                    <a:pt x="225551" y="36575"/>
                  </a:lnTo>
                  <a:lnTo>
                    <a:pt x="220980" y="47243"/>
                  </a:lnTo>
                  <a:lnTo>
                    <a:pt x="220980" y="54863"/>
                  </a:lnTo>
                  <a:lnTo>
                    <a:pt x="225551" y="65531"/>
                  </a:lnTo>
                  <a:lnTo>
                    <a:pt x="228600" y="68579"/>
                  </a:lnTo>
                  <a:lnTo>
                    <a:pt x="236220" y="73151"/>
                  </a:lnTo>
                  <a:lnTo>
                    <a:pt x="246887" y="73151"/>
                  </a:lnTo>
                  <a:lnTo>
                    <a:pt x="262127" y="65531"/>
                  </a:lnTo>
                </a:path>
                <a:path w="937260" h="1468120">
                  <a:moveTo>
                    <a:pt x="734568" y="1391411"/>
                  </a:moveTo>
                  <a:lnTo>
                    <a:pt x="734568" y="1467611"/>
                  </a:lnTo>
                </a:path>
                <a:path w="937260" h="1468120">
                  <a:moveTo>
                    <a:pt x="739139" y="1394459"/>
                  </a:moveTo>
                  <a:lnTo>
                    <a:pt x="739139" y="1464563"/>
                  </a:lnTo>
                </a:path>
                <a:path w="937260" h="1468120">
                  <a:moveTo>
                    <a:pt x="734568" y="1391411"/>
                  </a:moveTo>
                  <a:lnTo>
                    <a:pt x="760476" y="1391411"/>
                  </a:lnTo>
                  <a:lnTo>
                    <a:pt x="771144" y="1394459"/>
                  </a:lnTo>
                  <a:lnTo>
                    <a:pt x="778763" y="1402079"/>
                  </a:lnTo>
                  <a:lnTo>
                    <a:pt x="783336" y="1409699"/>
                  </a:lnTo>
                  <a:lnTo>
                    <a:pt x="786384" y="1420367"/>
                  </a:lnTo>
                  <a:lnTo>
                    <a:pt x="786384" y="1438655"/>
                  </a:lnTo>
                  <a:lnTo>
                    <a:pt x="783336" y="1449323"/>
                  </a:lnTo>
                  <a:lnTo>
                    <a:pt x="778763" y="1456943"/>
                  </a:lnTo>
                  <a:lnTo>
                    <a:pt x="771144" y="1464563"/>
                  </a:lnTo>
                  <a:lnTo>
                    <a:pt x="760476" y="1467611"/>
                  </a:lnTo>
                  <a:lnTo>
                    <a:pt x="734568" y="1467611"/>
                  </a:lnTo>
                </a:path>
                <a:path w="937260" h="1468120">
                  <a:moveTo>
                    <a:pt x="739139" y="1394459"/>
                  </a:moveTo>
                  <a:lnTo>
                    <a:pt x="760476" y="1394459"/>
                  </a:lnTo>
                  <a:lnTo>
                    <a:pt x="771144" y="1397507"/>
                  </a:lnTo>
                  <a:lnTo>
                    <a:pt x="775715" y="1402079"/>
                  </a:lnTo>
                  <a:lnTo>
                    <a:pt x="778763" y="1409699"/>
                  </a:lnTo>
                  <a:lnTo>
                    <a:pt x="783336" y="1420367"/>
                  </a:lnTo>
                  <a:lnTo>
                    <a:pt x="783336" y="1438655"/>
                  </a:lnTo>
                  <a:lnTo>
                    <a:pt x="778763" y="1449323"/>
                  </a:lnTo>
                  <a:lnTo>
                    <a:pt x="775715" y="1456943"/>
                  </a:lnTo>
                  <a:lnTo>
                    <a:pt x="771144" y="1459991"/>
                  </a:lnTo>
                  <a:lnTo>
                    <a:pt x="760476" y="1464563"/>
                  </a:lnTo>
                  <a:lnTo>
                    <a:pt x="739139" y="1464563"/>
                  </a:lnTo>
                </a:path>
                <a:path w="937260" h="1468120">
                  <a:moveTo>
                    <a:pt x="812292" y="1391411"/>
                  </a:moveTo>
                  <a:lnTo>
                    <a:pt x="809244" y="1394459"/>
                  </a:lnTo>
                  <a:lnTo>
                    <a:pt x="809244" y="1397507"/>
                  </a:lnTo>
                  <a:lnTo>
                    <a:pt x="812292" y="1402079"/>
                  </a:lnTo>
                  <a:lnTo>
                    <a:pt x="815339" y="1402079"/>
                  </a:lnTo>
                  <a:lnTo>
                    <a:pt x="819912" y="1397507"/>
                  </a:lnTo>
                  <a:lnTo>
                    <a:pt x="819912" y="1394459"/>
                  </a:lnTo>
                  <a:lnTo>
                    <a:pt x="815339" y="1391411"/>
                  </a:lnTo>
                  <a:lnTo>
                    <a:pt x="812292" y="1391411"/>
                  </a:lnTo>
                </a:path>
                <a:path w="937260" h="1468120">
                  <a:moveTo>
                    <a:pt x="812292" y="1394459"/>
                  </a:moveTo>
                  <a:lnTo>
                    <a:pt x="812292" y="1397507"/>
                  </a:lnTo>
                  <a:lnTo>
                    <a:pt x="815339" y="1397507"/>
                  </a:lnTo>
                  <a:lnTo>
                    <a:pt x="815339" y="1394459"/>
                  </a:lnTo>
                  <a:lnTo>
                    <a:pt x="812292" y="1394459"/>
                  </a:lnTo>
                </a:path>
                <a:path w="937260" h="1468120">
                  <a:moveTo>
                    <a:pt x="812292" y="1415795"/>
                  </a:moveTo>
                  <a:lnTo>
                    <a:pt x="812292" y="1467611"/>
                  </a:lnTo>
                  <a:lnTo>
                    <a:pt x="816863" y="1467611"/>
                  </a:lnTo>
                </a:path>
                <a:path w="937260" h="1468120">
                  <a:moveTo>
                    <a:pt x="812292" y="1415795"/>
                  </a:moveTo>
                  <a:lnTo>
                    <a:pt x="815339" y="1415795"/>
                  </a:lnTo>
                  <a:lnTo>
                    <a:pt x="815339" y="1467611"/>
                  </a:lnTo>
                  <a:lnTo>
                    <a:pt x="816863" y="1467611"/>
                  </a:lnTo>
                </a:path>
                <a:path w="937260" h="1468120">
                  <a:moveTo>
                    <a:pt x="845820" y="1415795"/>
                  </a:moveTo>
                  <a:lnTo>
                    <a:pt x="845820" y="1467611"/>
                  </a:lnTo>
                  <a:lnTo>
                    <a:pt x="848868" y="1467611"/>
                  </a:lnTo>
                </a:path>
                <a:path w="937260" h="1468120">
                  <a:moveTo>
                    <a:pt x="845820" y="1415795"/>
                  </a:moveTo>
                  <a:lnTo>
                    <a:pt x="848868" y="1415795"/>
                  </a:lnTo>
                  <a:lnTo>
                    <a:pt x="848868" y="1467611"/>
                  </a:lnTo>
                </a:path>
                <a:path w="937260" h="1468120">
                  <a:moveTo>
                    <a:pt x="848868" y="1438655"/>
                  </a:moveTo>
                  <a:lnTo>
                    <a:pt x="853439" y="1427987"/>
                  </a:lnTo>
                  <a:lnTo>
                    <a:pt x="859536" y="1420367"/>
                  </a:lnTo>
                  <a:lnTo>
                    <a:pt x="867156" y="1415795"/>
                  </a:lnTo>
                  <a:lnTo>
                    <a:pt x="879348" y="1415795"/>
                  </a:lnTo>
                </a:path>
                <a:path w="937260" h="1468120">
                  <a:moveTo>
                    <a:pt x="848868" y="1438655"/>
                  </a:moveTo>
                  <a:lnTo>
                    <a:pt x="853439" y="1431035"/>
                  </a:lnTo>
                  <a:lnTo>
                    <a:pt x="859536" y="1423415"/>
                  </a:lnTo>
                  <a:lnTo>
                    <a:pt x="867156" y="1420367"/>
                  </a:lnTo>
                  <a:lnTo>
                    <a:pt x="879348" y="1420367"/>
                  </a:lnTo>
                  <a:lnTo>
                    <a:pt x="879348" y="1415795"/>
                  </a:lnTo>
                </a:path>
                <a:path w="937260" h="1468120">
                  <a:moveTo>
                    <a:pt x="897636" y="1441703"/>
                  </a:moveTo>
                  <a:lnTo>
                    <a:pt x="937260" y="1441703"/>
                  </a:lnTo>
                  <a:lnTo>
                    <a:pt x="937260" y="1431035"/>
                  </a:lnTo>
                  <a:lnTo>
                    <a:pt x="934212" y="1423415"/>
                  </a:lnTo>
                  <a:lnTo>
                    <a:pt x="929639" y="1420367"/>
                  </a:lnTo>
                  <a:lnTo>
                    <a:pt x="923544" y="1415795"/>
                  </a:lnTo>
                  <a:lnTo>
                    <a:pt x="911351" y="1415795"/>
                  </a:lnTo>
                  <a:lnTo>
                    <a:pt x="905256" y="1420367"/>
                  </a:lnTo>
                  <a:lnTo>
                    <a:pt x="897636" y="1427987"/>
                  </a:lnTo>
                  <a:lnTo>
                    <a:pt x="893063" y="1438655"/>
                  </a:lnTo>
                  <a:lnTo>
                    <a:pt x="893063" y="1446275"/>
                  </a:lnTo>
                  <a:lnTo>
                    <a:pt x="897636" y="1456943"/>
                  </a:lnTo>
                  <a:lnTo>
                    <a:pt x="905256" y="1464563"/>
                  </a:lnTo>
                  <a:lnTo>
                    <a:pt x="911351" y="1467611"/>
                  </a:lnTo>
                  <a:lnTo>
                    <a:pt x="923544" y="1467611"/>
                  </a:lnTo>
                  <a:lnTo>
                    <a:pt x="929639" y="1464563"/>
                  </a:lnTo>
                  <a:lnTo>
                    <a:pt x="937260" y="1456943"/>
                  </a:lnTo>
                </a:path>
                <a:path w="937260" h="1468120">
                  <a:moveTo>
                    <a:pt x="897636" y="1438655"/>
                  </a:moveTo>
                  <a:lnTo>
                    <a:pt x="934212" y="1438655"/>
                  </a:lnTo>
                  <a:lnTo>
                    <a:pt x="934212" y="1431035"/>
                  </a:lnTo>
                  <a:lnTo>
                    <a:pt x="929639" y="1423415"/>
                  </a:lnTo>
                  <a:lnTo>
                    <a:pt x="923544" y="1420367"/>
                  </a:lnTo>
                  <a:lnTo>
                    <a:pt x="911351" y="1420367"/>
                  </a:lnTo>
                  <a:lnTo>
                    <a:pt x="905256" y="1423415"/>
                  </a:lnTo>
                  <a:lnTo>
                    <a:pt x="900684" y="1427987"/>
                  </a:lnTo>
                  <a:lnTo>
                    <a:pt x="897636" y="1438655"/>
                  </a:lnTo>
                  <a:lnTo>
                    <a:pt x="897636" y="1446275"/>
                  </a:lnTo>
                  <a:lnTo>
                    <a:pt x="900684" y="1456943"/>
                  </a:lnTo>
                  <a:lnTo>
                    <a:pt x="905256" y="1459991"/>
                  </a:lnTo>
                  <a:lnTo>
                    <a:pt x="911351" y="1464563"/>
                  </a:lnTo>
                  <a:lnTo>
                    <a:pt x="923544" y="1464563"/>
                  </a:lnTo>
                  <a:lnTo>
                    <a:pt x="929639" y="1459991"/>
                  </a:lnTo>
                  <a:lnTo>
                    <a:pt x="934212" y="1453895"/>
                  </a:lnTo>
                  <a:lnTo>
                    <a:pt x="937260" y="145694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63809" y="6213792"/>
              <a:ext cx="146430" cy="79375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231513" y="6215379"/>
              <a:ext cx="929640" cy="76200"/>
            </a:xfrm>
            <a:custGeom>
              <a:avLst/>
              <a:gdLst/>
              <a:ahLst/>
              <a:cxnLst/>
              <a:rect l="l" t="t" r="r" b="b"/>
              <a:pathLst>
                <a:path w="929639" h="76200">
                  <a:moveTo>
                    <a:pt x="18287" y="24384"/>
                  </a:moveTo>
                  <a:lnTo>
                    <a:pt x="10667" y="28956"/>
                  </a:lnTo>
                  <a:lnTo>
                    <a:pt x="3048" y="36576"/>
                  </a:lnTo>
                  <a:lnTo>
                    <a:pt x="0" y="47244"/>
                  </a:lnTo>
                  <a:lnTo>
                    <a:pt x="0" y="54864"/>
                  </a:lnTo>
                  <a:lnTo>
                    <a:pt x="3048" y="65532"/>
                  </a:lnTo>
                  <a:lnTo>
                    <a:pt x="10667" y="73152"/>
                  </a:lnTo>
                  <a:lnTo>
                    <a:pt x="18287" y="76200"/>
                  </a:lnTo>
                  <a:lnTo>
                    <a:pt x="28956" y="76200"/>
                  </a:lnTo>
                  <a:lnTo>
                    <a:pt x="36575" y="73152"/>
                  </a:lnTo>
                  <a:lnTo>
                    <a:pt x="44196" y="65532"/>
                  </a:lnTo>
                  <a:lnTo>
                    <a:pt x="47244" y="54864"/>
                  </a:lnTo>
                  <a:lnTo>
                    <a:pt x="47244" y="47244"/>
                  </a:lnTo>
                  <a:lnTo>
                    <a:pt x="44196" y="36576"/>
                  </a:lnTo>
                  <a:lnTo>
                    <a:pt x="36575" y="28956"/>
                  </a:lnTo>
                  <a:lnTo>
                    <a:pt x="28956" y="24384"/>
                  </a:lnTo>
                  <a:lnTo>
                    <a:pt x="18287" y="24384"/>
                  </a:lnTo>
                </a:path>
                <a:path w="929639" h="76200">
                  <a:moveTo>
                    <a:pt x="18287" y="28956"/>
                  </a:moveTo>
                  <a:lnTo>
                    <a:pt x="10667" y="32004"/>
                  </a:lnTo>
                  <a:lnTo>
                    <a:pt x="7620" y="36576"/>
                  </a:lnTo>
                  <a:lnTo>
                    <a:pt x="3048" y="47244"/>
                  </a:lnTo>
                  <a:lnTo>
                    <a:pt x="3048" y="54864"/>
                  </a:lnTo>
                  <a:lnTo>
                    <a:pt x="7620" y="65532"/>
                  </a:lnTo>
                  <a:lnTo>
                    <a:pt x="10667" y="68580"/>
                  </a:lnTo>
                  <a:lnTo>
                    <a:pt x="18287" y="73152"/>
                  </a:lnTo>
                  <a:lnTo>
                    <a:pt x="28956" y="73152"/>
                  </a:lnTo>
                  <a:lnTo>
                    <a:pt x="36575" y="68580"/>
                  </a:lnTo>
                  <a:lnTo>
                    <a:pt x="39624" y="65532"/>
                  </a:lnTo>
                  <a:lnTo>
                    <a:pt x="44196" y="54864"/>
                  </a:lnTo>
                  <a:lnTo>
                    <a:pt x="44196" y="47244"/>
                  </a:lnTo>
                  <a:lnTo>
                    <a:pt x="39624" y="36576"/>
                  </a:lnTo>
                  <a:lnTo>
                    <a:pt x="36575" y="32004"/>
                  </a:lnTo>
                  <a:lnTo>
                    <a:pt x="28956" y="28956"/>
                  </a:lnTo>
                  <a:lnTo>
                    <a:pt x="18287" y="28956"/>
                  </a:lnTo>
                </a:path>
                <a:path w="929639" h="76200">
                  <a:moveTo>
                    <a:pt x="73151" y="24384"/>
                  </a:moveTo>
                  <a:lnTo>
                    <a:pt x="73151" y="76200"/>
                  </a:lnTo>
                  <a:lnTo>
                    <a:pt x="77724" y="76200"/>
                  </a:lnTo>
                </a:path>
                <a:path w="929639" h="76200">
                  <a:moveTo>
                    <a:pt x="73151" y="24384"/>
                  </a:moveTo>
                  <a:lnTo>
                    <a:pt x="77724" y="24384"/>
                  </a:lnTo>
                  <a:lnTo>
                    <a:pt x="77724" y="76200"/>
                  </a:lnTo>
                </a:path>
                <a:path w="929639" h="76200">
                  <a:moveTo>
                    <a:pt x="77724" y="39624"/>
                  </a:moveTo>
                  <a:lnTo>
                    <a:pt x="88391" y="28956"/>
                  </a:lnTo>
                  <a:lnTo>
                    <a:pt x="96012" y="24384"/>
                  </a:lnTo>
                  <a:lnTo>
                    <a:pt x="106679" y="24384"/>
                  </a:lnTo>
                  <a:lnTo>
                    <a:pt x="114300" y="28956"/>
                  </a:lnTo>
                  <a:lnTo>
                    <a:pt x="117348" y="39624"/>
                  </a:lnTo>
                  <a:lnTo>
                    <a:pt x="117348" y="76200"/>
                  </a:lnTo>
                </a:path>
                <a:path w="929639" h="76200">
                  <a:moveTo>
                    <a:pt x="77724" y="39624"/>
                  </a:moveTo>
                  <a:lnTo>
                    <a:pt x="88391" y="32004"/>
                  </a:lnTo>
                  <a:lnTo>
                    <a:pt x="96012" y="28956"/>
                  </a:lnTo>
                  <a:lnTo>
                    <a:pt x="102108" y="28956"/>
                  </a:lnTo>
                  <a:lnTo>
                    <a:pt x="109727" y="32004"/>
                  </a:lnTo>
                  <a:lnTo>
                    <a:pt x="114300" y="39624"/>
                  </a:lnTo>
                  <a:lnTo>
                    <a:pt x="114300" y="76200"/>
                  </a:lnTo>
                  <a:lnTo>
                    <a:pt x="117348" y="76200"/>
                  </a:lnTo>
                </a:path>
                <a:path w="929639" h="76200">
                  <a:moveTo>
                    <a:pt x="187451" y="24384"/>
                  </a:moveTo>
                  <a:lnTo>
                    <a:pt x="187451" y="76200"/>
                  </a:lnTo>
                  <a:lnTo>
                    <a:pt x="192024" y="76200"/>
                  </a:lnTo>
                </a:path>
                <a:path w="929639" h="76200">
                  <a:moveTo>
                    <a:pt x="187451" y="24384"/>
                  </a:moveTo>
                  <a:lnTo>
                    <a:pt x="192024" y="24384"/>
                  </a:lnTo>
                  <a:lnTo>
                    <a:pt x="192024" y="76200"/>
                  </a:lnTo>
                </a:path>
                <a:path w="929639" h="76200">
                  <a:moveTo>
                    <a:pt x="187451" y="36576"/>
                  </a:moveTo>
                  <a:lnTo>
                    <a:pt x="179832" y="28956"/>
                  </a:lnTo>
                  <a:lnTo>
                    <a:pt x="172212" y="24384"/>
                  </a:lnTo>
                  <a:lnTo>
                    <a:pt x="161544" y="24384"/>
                  </a:lnTo>
                  <a:lnTo>
                    <a:pt x="153924" y="28956"/>
                  </a:lnTo>
                  <a:lnTo>
                    <a:pt x="147827" y="36576"/>
                  </a:lnTo>
                  <a:lnTo>
                    <a:pt x="143256" y="47244"/>
                  </a:lnTo>
                  <a:lnTo>
                    <a:pt x="143256" y="54864"/>
                  </a:lnTo>
                  <a:lnTo>
                    <a:pt x="147827" y="65532"/>
                  </a:lnTo>
                  <a:lnTo>
                    <a:pt x="153924" y="73152"/>
                  </a:lnTo>
                  <a:lnTo>
                    <a:pt x="161544" y="76200"/>
                  </a:lnTo>
                  <a:lnTo>
                    <a:pt x="172212" y="76200"/>
                  </a:lnTo>
                  <a:lnTo>
                    <a:pt x="179832" y="73152"/>
                  </a:lnTo>
                  <a:lnTo>
                    <a:pt x="187451" y="65532"/>
                  </a:lnTo>
                </a:path>
                <a:path w="929639" h="76200">
                  <a:moveTo>
                    <a:pt x="187451" y="36576"/>
                  </a:moveTo>
                  <a:lnTo>
                    <a:pt x="172212" y="28956"/>
                  </a:lnTo>
                  <a:lnTo>
                    <a:pt x="161544" y="28956"/>
                  </a:lnTo>
                  <a:lnTo>
                    <a:pt x="153924" y="32004"/>
                  </a:lnTo>
                  <a:lnTo>
                    <a:pt x="150875" y="36576"/>
                  </a:lnTo>
                  <a:lnTo>
                    <a:pt x="147827" y="47244"/>
                  </a:lnTo>
                  <a:lnTo>
                    <a:pt x="147827" y="54864"/>
                  </a:lnTo>
                  <a:lnTo>
                    <a:pt x="150875" y="65532"/>
                  </a:lnTo>
                  <a:lnTo>
                    <a:pt x="153924" y="68580"/>
                  </a:lnTo>
                  <a:lnTo>
                    <a:pt x="161544" y="73152"/>
                  </a:lnTo>
                  <a:lnTo>
                    <a:pt x="172212" y="73152"/>
                  </a:lnTo>
                  <a:lnTo>
                    <a:pt x="187451" y="65532"/>
                  </a:lnTo>
                </a:path>
                <a:path w="929639" h="76200">
                  <a:moveTo>
                    <a:pt x="220979" y="0"/>
                  </a:moveTo>
                  <a:lnTo>
                    <a:pt x="220979" y="76200"/>
                  </a:lnTo>
                  <a:lnTo>
                    <a:pt x="225551" y="76200"/>
                  </a:lnTo>
                </a:path>
                <a:path w="929639" h="76200">
                  <a:moveTo>
                    <a:pt x="220979" y="0"/>
                  </a:moveTo>
                  <a:lnTo>
                    <a:pt x="224027" y="0"/>
                  </a:lnTo>
                  <a:lnTo>
                    <a:pt x="224027" y="76200"/>
                  </a:lnTo>
                  <a:lnTo>
                    <a:pt x="225551" y="76200"/>
                  </a:lnTo>
                </a:path>
                <a:path w="929639" h="76200">
                  <a:moveTo>
                    <a:pt x="371856" y="0"/>
                  </a:moveTo>
                  <a:lnTo>
                    <a:pt x="371856" y="76200"/>
                  </a:lnTo>
                  <a:lnTo>
                    <a:pt x="376427" y="76200"/>
                  </a:lnTo>
                </a:path>
                <a:path w="929639" h="76200">
                  <a:moveTo>
                    <a:pt x="371856" y="0"/>
                  </a:moveTo>
                  <a:lnTo>
                    <a:pt x="376427" y="0"/>
                  </a:lnTo>
                  <a:lnTo>
                    <a:pt x="376427" y="76200"/>
                  </a:lnTo>
                </a:path>
                <a:path w="929639" h="76200">
                  <a:moveTo>
                    <a:pt x="371856" y="36576"/>
                  </a:moveTo>
                  <a:lnTo>
                    <a:pt x="364236" y="28956"/>
                  </a:lnTo>
                  <a:lnTo>
                    <a:pt x="358139" y="24384"/>
                  </a:lnTo>
                  <a:lnTo>
                    <a:pt x="345948" y="24384"/>
                  </a:lnTo>
                  <a:lnTo>
                    <a:pt x="338327" y="28956"/>
                  </a:lnTo>
                  <a:lnTo>
                    <a:pt x="332232" y="36576"/>
                  </a:lnTo>
                  <a:lnTo>
                    <a:pt x="327660" y="47244"/>
                  </a:lnTo>
                  <a:lnTo>
                    <a:pt x="327660" y="54864"/>
                  </a:lnTo>
                  <a:lnTo>
                    <a:pt x="332232" y="65532"/>
                  </a:lnTo>
                  <a:lnTo>
                    <a:pt x="338327" y="73152"/>
                  </a:lnTo>
                  <a:lnTo>
                    <a:pt x="345948" y="76200"/>
                  </a:lnTo>
                  <a:lnTo>
                    <a:pt x="358139" y="76200"/>
                  </a:lnTo>
                  <a:lnTo>
                    <a:pt x="364236" y="73152"/>
                  </a:lnTo>
                  <a:lnTo>
                    <a:pt x="371856" y="65532"/>
                  </a:lnTo>
                </a:path>
                <a:path w="929639" h="76200">
                  <a:moveTo>
                    <a:pt x="371856" y="36576"/>
                  </a:moveTo>
                  <a:lnTo>
                    <a:pt x="358139" y="28956"/>
                  </a:lnTo>
                  <a:lnTo>
                    <a:pt x="345948" y="28956"/>
                  </a:lnTo>
                  <a:lnTo>
                    <a:pt x="338327" y="32004"/>
                  </a:lnTo>
                  <a:lnTo>
                    <a:pt x="335279" y="36576"/>
                  </a:lnTo>
                  <a:lnTo>
                    <a:pt x="332232" y="47244"/>
                  </a:lnTo>
                  <a:lnTo>
                    <a:pt x="332232" y="54864"/>
                  </a:lnTo>
                  <a:lnTo>
                    <a:pt x="335279" y="65532"/>
                  </a:lnTo>
                  <a:lnTo>
                    <a:pt x="338327" y="68580"/>
                  </a:lnTo>
                  <a:lnTo>
                    <a:pt x="345948" y="73152"/>
                  </a:lnTo>
                  <a:lnTo>
                    <a:pt x="358139" y="73152"/>
                  </a:lnTo>
                  <a:lnTo>
                    <a:pt x="371856" y="65532"/>
                  </a:lnTo>
                </a:path>
                <a:path w="929639" h="76200">
                  <a:moveTo>
                    <a:pt x="405384" y="50292"/>
                  </a:moveTo>
                  <a:lnTo>
                    <a:pt x="446532" y="50292"/>
                  </a:lnTo>
                  <a:lnTo>
                    <a:pt x="446532" y="39624"/>
                  </a:lnTo>
                  <a:lnTo>
                    <a:pt x="441960" y="32004"/>
                  </a:lnTo>
                  <a:lnTo>
                    <a:pt x="438912" y="28956"/>
                  </a:lnTo>
                  <a:lnTo>
                    <a:pt x="431291" y="24384"/>
                  </a:lnTo>
                  <a:lnTo>
                    <a:pt x="420624" y="24384"/>
                  </a:lnTo>
                  <a:lnTo>
                    <a:pt x="413003" y="28956"/>
                  </a:lnTo>
                  <a:lnTo>
                    <a:pt x="405384" y="36576"/>
                  </a:lnTo>
                  <a:lnTo>
                    <a:pt x="402336" y="47244"/>
                  </a:lnTo>
                  <a:lnTo>
                    <a:pt x="402336" y="54864"/>
                  </a:lnTo>
                  <a:lnTo>
                    <a:pt x="405384" y="65532"/>
                  </a:lnTo>
                  <a:lnTo>
                    <a:pt x="413003" y="73152"/>
                  </a:lnTo>
                  <a:lnTo>
                    <a:pt x="420624" y="76200"/>
                  </a:lnTo>
                  <a:lnTo>
                    <a:pt x="431291" y="76200"/>
                  </a:lnTo>
                  <a:lnTo>
                    <a:pt x="438912" y="73152"/>
                  </a:lnTo>
                  <a:lnTo>
                    <a:pt x="446532" y="65532"/>
                  </a:lnTo>
                </a:path>
                <a:path w="929639" h="76200">
                  <a:moveTo>
                    <a:pt x="405384" y="47244"/>
                  </a:moveTo>
                  <a:lnTo>
                    <a:pt x="441960" y="47244"/>
                  </a:lnTo>
                  <a:lnTo>
                    <a:pt x="441960" y="39624"/>
                  </a:lnTo>
                  <a:lnTo>
                    <a:pt x="438912" y="32004"/>
                  </a:lnTo>
                  <a:lnTo>
                    <a:pt x="431291" y="28956"/>
                  </a:lnTo>
                  <a:lnTo>
                    <a:pt x="420624" y="28956"/>
                  </a:lnTo>
                  <a:lnTo>
                    <a:pt x="413003" y="32004"/>
                  </a:lnTo>
                  <a:lnTo>
                    <a:pt x="408432" y="36576"/>
                  </a:lnTo>
                  <a:lnTo>
                    <a:pt x="405384" y="47244"/>
                  </a:lnTo>
                  <a:lnTo>
                    <a:pt x="405384" y="54864"/>
                  </a:lnTo>
                  <a:lnTo>
                    <a:pt x="408432" y="65532"/>
                  </a:lnTo>
                  <a:lnTo>
                    <a:pt x="413003" y="68580"/>
                  </a:lnTo>
                  <a:lnTo>
                    <a:pt x="420624" y="73152"/>
                  </a:lnTo>
                  <a:lnTo>
                    <a:pt x="431291" y="73152"/>
                  </a:lnTo>
                  <a:lnTo>
                    <a:pt x="438912" y="68580"/>
                  </a:lnTo>
                  <a:lnTo>
                    <a:pt x="441960" y="62484"/>
                  </a:lnTo>
                  <a:lnTo>
                    <a:pt x="446532" y="65532"/>
                  </a:lnTo>
                </a:path>
                <a:path w="929639" h="76200">
                  <a:moveTo>
                    <a:pt x="586739" y="36576"/>
                  </a:moveTo>
                  <a:lnTo>
                    <a:pt x="582167" y="28956"/>
                  </a:lnTo>
                  <a:lnTo>
                    <a:pt x="571500" y="24384"/>
                  </a:lnTo>
                  <a:lnTo>
                    <a:pt x="560832" y="24384"/>
                  </a:lnTo>
                  <a:lnTo>
                    <a:pt x="548639" y="28956"/>
                  </a:lnTo>
                  <a:lnTo>
                    <a:pt x="545591" y="36576"/>
                  </a:lnTo>
                  <a:lnTo>
                    <a:pt x="548639" y="44196"/>
                  </a:lnTo>
                  <a:lnTo>
                    <a:pt x="556260" y="47244"/>
                  </a:lnTo>
                  <a:lnTo>
                    <a:pt x="574548" y="54864"/>
                  </a:lnTo>
                  <a:lnTo>
                    <a:pt x="582167" y="57912"/>
                  </a:lnTo>
                </a:path>
                <a:path w="929639" h="76200">
                  <a:moveTo>
                    <a:pt x="579120" y="54864"/>
                  </a:moveTo>
                  <a:lnTo>
                    <a:pt x="582167" y="62484"/>
                  </a:lnTo>
                  <a:lnTo>
                    <a:pt x="582167" y="65532"/>
                  </a:lnTo>
                  <a:lnTo>
                    <a:pt x="579120" y="73152"/>
                  </a:lnTo>
                </a:path>
                <a:path w="929639" h="76200">
                  <a:moveTo>
                    <a:pt x="582167" y="68580"/>
                  </a:moveTo>
                  <a:lnTo>
                    <a:pt x="571500" y="73152"/>
                  </a:lnTo>
                  <a:lnTo>
                    <a:pt x="560832" y="73152"/>
                  </a:lnTo>
                  <a:lnTo>
                    <a:pt x="548639" y="68580"/>
                  </a:lnTo>
                  <a:lnTo>
                    <a:pt x="550163" y="68580"/>
                  </a:lnTo>
                </a:path>
                <a:path w="929639" h="76200">
                  <a:moveTo>
                    <a:pt x="553212" y="73152"/>
                  </a:moveTo>
                  <a:lnTo>
                    <a:pt x="548639" y="65532"/>
                  </a:lnTo>
                  <a:lnTo>
                    <a:pt x="545591" y="65532"/>
                  </a:lnTo>
                </a:path>
                <a:path w="929639" h="76200">
                  <a:moveTo>
                    <a:pt x="586739" y="36576"/>
                  </a:moveTo>
                  <a:lnTo>
                    <a:pt x="582167" y="36576"/>
                  </a:lnTo>
                  <a:lnTo>
                    <a:pt x="579120" y="28956"/>
                  </a:lnTo>
                </a:path>
                <a:path w="929639" h="76200">
                  <a:moveTo>
                    <a:pt x="582167" y="32004"/>
                  </a:moveTo>
                  <a:lnTo>
                    <a:pt x="571500" y="28956"/>
                  </a:lnTo>
                  <a:lnTo>
                    <a:pt x="560832" y="28956"/>
                  </a:lnTo>
                  <a:lnTo>
                    <a:pt x="548639" y="32004"/>
                  </a:lnTo>
                  <a:lnTo>
                    <a:pt x="550163" y="32004"/>
                  </a:lnTo>
                </a:path>
                <a:path w="929639" h="76200">
                  <a:moveTo>
                    <a:pt x="553212" y="28956"/>
                  </a:moveTo>
                  <a:lnTo>
                    <a:pt x="548639" y="36576"/>
                  </a:lnTo>
                  <a:lnTo>
                    <a:pt x="553212" y="44196"/>
                  </a:lnTo>
                </a:path>
                <a:path w="929639" h="76200">
                  <a:moveTo>
                    <a:pt x="548639" y="39624"/>
                  </a:moveTo>
                  <a:lnTo>
                    <a:pt x="556260" y="44196"/>
                  </a:lnTo>
                  <a:lnTo>
                    <a:pt x="574548" y="50292"/>
                  </a:lnTo>
                  <a:lnTo>
                    <a:pt x="582167" y="54864"/>
                  </a:lnTo>
                  <a:lnTo>
                    <a:pt x="586739" y="62484"/>
                  </a:lnTo>
                  <a:lnTo>
                    <a:pt x="586739" y="65532"/>
                  </a:lnTo>
                  <a:lnTo>
                    <a:pt x="582167" y="73152"/>
                  </a:lnTo>
                  <a:lnTo>
                    <a:pt x="571500" y="76200"/>
                  </a:lnTo>
                  <a:lnTo>
                    <a:pt x="560832" y="76200"/>
                  </a:lnTo>
                  <a:lnTo>
                    <a:pt x="548639" y="73152"/>
                  </a:lnTo>
                  <a:lnTo>
                    <a:pt x="545591" y="65532"/>
                  </a:lnTo>
                </a:path>
                <a:path w="929639" h="76200">
                  <a:moveTo>
                    <a:pt x="612648" y="50292"/>
                  </a:moveTo>
                  <a:lnTo>
                    <a:pt x="652272" y="50292"/>
                  </a:lnTo>
                  <a:lnTo>
                    <a:pt x="652272" y="39624"/>
                  </a:lnTo>
                  <a:lnTo>
                    <a:pt x="649224" y="32004"/>
                  </a:lnTo>
                  <a:lnTo>
                    <a:pt x="644651" y="28956"/>
                  </a:lnTo>
                  <a:lnTo>
                    <a:pt x="637032" y="24384"/>
                  </a:lnTo>
                  <a:lnTo>
                    <a:pt x="626363" y="24384"/>
                  </a:lnTo>
                  <a:lnTo>
                    <a:pt x="618744" y="28956"/>
                  </a:lnTo>
                  <a:lnTo>
                    <a:pt x="612648" y="36576"/>
                  </a:lnTo>
                  <a:lnTo>
                    <a:pt x="608076" y="47244"/>
                  </a:lnTo>
                  <a:lnTo>
                    <a:pt x="608076" y="54864"/>
                  </a:lnTo>
                  <a:lnTo>
                    <a:pt x="612648" y="65532"/>
                  </a:lnTo>
                  <a:lnTo>
                    <a:pt x="618744" y="73152"/>
                  </a:lnTo>
                  <a:lnTo>
                    <a:pt x="626363" y="76200"/>
                  </a:lnTo>
                  <a:lnTo>
                    <a:pt x="637032" y="76200"/>
                  </a:lnTo>
                  <a:lnTo>
                    <a:pt x="644651" y="73152"/>
                  </a:lnTo>
                  <a:lnTo>
                    <a:pt x="652272" y="65532"/>
                  </a:lnTo>
                </a:path>
                <a:path w="929639" h="76200">
                  <a:moveTo>
                    <a:pt x="612648" y="47244"/>
                  </a:moveTo>
                  <a:lnTo>
                    <a:pt x="649224" y="47244"/>
                  </a:lnTo>
                  <a:lnTo>
                    <a:pt x="649224" y="39624"/>
                  </a:lnTo>
                  <a:lnTo>
                    <a:pt x="644651" y="32004"/>
                  </a:lnTo>
                  <a:lnTo>
                    <a:pt x="637032" y="28956"/>
                  </a:lnTo>
                  <a:lnTo>
                    <a:pt x="626363" y="28956"/>
                  </a:lnTo>
                  <a:lnTo>
                    <a:pt x="618744" y="32004"/>
                  </a:lnTo>
                  <a:lnTo>
                    <a:pt x="615696" y="36576"/>
                  </a:lnTo>
                  <a:lnTo>
                    <a:pt x="612648" y="47244"/>
                  </a:lnTo>
                  <a:lnTo>
                    <a:pt x="612648" y="54864"/>
                  </a:lnTo>
                  <a:lnTo>
                    <a:pt x="615696" y="65532"/>
                  </a:lnTo>
                  <a:lnTo>
                    <a:pt x="618744" y="68580"/>
                  </a:lnTo>
                  <a:lnTo>
                    <a:pt x="626363" y="73152"/>
                  </a:lnTo>
                  <a:lnTo>
                    <a:pt x="637032" y="73152"/>
                  </a:lnTo>
                  <a:lnTo>
                    <a:pt x="644651" y="68580"/>
                  </a:lnTo>
                  <a:lnTo>
                    <a:pt x="649224" y="62484"/>
                  </a:lnTo>
                  <a:lnTo>
                    <a:pt x="652272" y="65532"/>
                  </a:lnTo>
                </a:path>
                <a:path w="929639" h="76200">
                  <a:moveTo>
                    <a:pt x="719327" y="36576"/>
                  </a:moveTo>
                  <a:lnTo>
                    <a:pt x="711708" y="28956"/>
                  </a:lnTo>
                  <a:lnTo>
                    <a:pt x="704088" y="24384"/>
                  </a:lnTo>
                  <a:lnTo>
                    <a:pt x="693420" y="24384"/>
                  </a:lnTo>
                  <a:lnTo>
                    <a:pt x="685800" y="28956"/>
                  </a:lnTo>
                  <a:lnTo>
                    <a:pt x="678179" y="36576"/>
                  </a:lnTo>
                  <a:lnTo>
                    <a:pt x="675132" y="47244"/>
                  </a:lnTo>
                  <a:lnTo>
                    <a:pt x="675132" y="54864"/>
                  </a:lnTo>
                  <a:lnTo>
                    <a:pt x="678179" y="65532"/>
                  </a:lnTo>
                  <a:lnTo>
                    <a:pt x="685800" y="73152"/>
                  </a:lnTo>
                  <a:lnTo>
                    <a:pt x="693420" y="76200"/>
                  </a:lnTo>
                  <a:lnTo>
                    <a:pt x="704088" y="76200"/>
                  </a:lnTo>
                  <a:lnTo>
                    <a:pt x="711708" y="73152"/>
                  </a:lnTo>
                  <a:lnTo>
                    <a:pt x="719327" y="65532"/>
                  </a:lnTo>
                </a:path>
                <a:path w="929639" h="76200">
                  <a:moveTo>
                    <a:pt x="719327" y="36576"/>
                  </a:moveTo>
                  <a:lnTo>
                    <a:pt x="714756" y="39624"/>
                  </a:lnTo>
                  <a:lnTo>
                    <a:pt x="711708" y="32004"/>
                  </a:lnTo>
                  <a:lnTo>
                    <a:pt x="704088" y="28956"/>
                  </a:lnTo>
                  <a:lnTo>
                    <a:pt x="693420" y="28956"/>
                  </a:lnTo>
                  <a:lnTo>
                    <a:pt x="685800" y="32004"/>
                  </a:lnTo>
                  <a:lnTo>
                    <a:pt x="682751" y="36576"/>
                  </a:lnTo>
                  <a:lnTo>
                    <a:pt x="678179" y="47244"/>
                  </a:lnTo>
                  <a:lnTo>
                    <a:pt x="678179" y="54864"/>
                  </a:lnTo>
                  <a:lnTo>
                    <a:pt x="682751" y="65532"/>
                  </a:lnTo>
                  <a:lnTo>
                    <a:pt x="685800" y="68580"/>
                  </a:lnTo>
                  <a:lnTo>
                    <a:pt x="693420" y="73152"/>
                  </a:lnTo>
                  <a:lnTo>
                    <a:pt x="704088" y="73152"/>
                  </a:lnTo>
                  <a:lnTo>
                    <a:pt x="711708" y="68580"/>
                  </a:lnTo>
                  <a:lnTo>
                    <a:pt x="714756" y="62484"/>
                  </a:lnTo>
                  <a:lnTo>
                    <a:pt x="719327" y="65532"/>
                  </a:lnTo>
                </a:path>
                <a:path w="929639" h="76200">
                  <a:moveTo>
                    <a:pt x="745236" y="24384"/>
                  </a:moveTo>
                  <a:lnTo>
                    <a:pt x="745236" y="62484"/>
                  </a:lnTo>
                  <a:lnTo>
                    <a:pt x="748284" y="73152"/>
                  </a:lnTo>
                  <a:lnTo>
                    <a:pt x="755903" y="76200"/>
                  </a:lnTo>
                  <a:lnTo>
                    <a:pt x="766572" y="76200"/>
                  </a:lnTo>
                  <a:lnTo>
                    <a:pt x="774191" y="73152"/>
                  </a:lnTo>
                  <a:lnTo>
                    <a:pt x="784860" y="62484"/>
                  </a:lnTo>
                </a:path>
                <a:path w="929639" h="76200">
                  <a:moveTo>
                    <a:pt x="745236" y="24384"/>
                  </a:moveTo>
                  <a:lnTo>
                    <a:pt x="748284" y="24384"/>
                  </a:lnTo>
                  <a:lnTo>
                    <a:pt x="748284" y="62484"/>
                  </a:lnTo>
                  <a:lnTo>
                    <a:pt x="752856" y="68580"/>
                  </a:lnTo>
                  <a:lnTo>
                    <a:pt x="758951" y="73152"/>
                  </a:lnTo>
                  <a:lnTo>
                    <a:pt x="766572" y="73152"/>
                  </a:lnTo>
                  <a:lnTo>
                    <a:pt x="774191" y="68580"/>
                  </a:lnTo>
                  <a:lnTo>
                    <a:pt x="784860" y="62484"/>
                  </a:lnTo>
                </a:path>
                <a:path w="929639" h="76200">
                  <a:moveTo>
                    <a:pt x="784860" y="24384"/>
                  </a:moveTo>
                  <a:lnTo>
                    <a:pt x="784860" y="76200"/>
                  </a:lnTo>
                  <a:lnTo>
                    <a:pt x="789432" y="76200"/>
                  </a:lnTo>
                </a:path>
                <a:path w="929639" h="76200">
                  <a:moveTo>
                    <a:pt x="784860" y="24384"/>
                  </a:moveTo>
                  <a:lnTo>
                    <a:pt x="789432" y="24384"/>
                  </a:lnTo>
                  <a:lnTo>
                    <a:pt x="789432" y="76200"/>
                  </a:lnTo>
                </a:path>
                <a:path w="929639" h="76200">
                  <a:moveTo>
                    <a:pt x="818388" y="50292"/>
                  </a:moveTo>
                  <a:lnTo>
                    <a:pt x="859536" y="50292"/>
                  </a:lnTo>
                  <a:lnTo>
                    <a:pt x="859536" y="39624"/>
                  </a:lnTo>
                  <a:lnTo>
                    <a:pt x="854963" y="32004"/>
                  </a:lnTo>
                  <a:lnTo>
                    <a:pt x="851915" y="28956"/>
                  </a:lnTo>
                  <a:lnTo>
                    <a:pt x="844296" y="24384"/>
                  </a:lnTo>
                  <a:lnTo>
                    <a:pt x="833627" y="24384"/>
                  </a:lnTo>
                  <a:lnTo>
                    <a:pt x="826008" y="28956"/>
                  </a:lnTo>
                  <a:lnTo>
                    <a:pt x="818388" y="36576"/>
                  </a:lnTo>
                  <a:lnTo>
                    <a:pt x="815339" y="47244"/>
                  </a:lnTo>
                  <a:lnTo>
                    <a:pt x="815339" y="54864"/>
                  </a:lnTo>
                  <a:lnTo>
                    <a:pt x="818388" y="65532"/>
                  </a:lnTo>
                  <a:lnTo>
                    <a:pt x="826008" y="73152"/>
                  </a:lnTo>
                  <a:lnTo>
                    <a:pt x="833627" y="76200"/>
                  </a:lnTo>
                  <a:lnTo>
                    <a:pt x="844296" y="76200"/>
                  </a:lnTo>
                  <a:lnTo>
                    <a:pt x="851915" y="73152"/>
                  </a:lnTo>
                  <a:lnTo>
                    <a:pt x="859536" y="65532"/>
                  </a:lnTo>
                </a:path>
                <a:path w="929639" h="76200">
                  <a:moveTo>
                    <a:pt x="818388" y="47244"/>
                  </a:moveTo>
                  <a:lnTo>
                    <a:pt x="854963" y="47244"/>
                  </a:lnTo>
                  <a:lnTo>
                    <a:pt x="854963" y="39624"/>
                  </a:lnTo>
                  <a:lnTo>
                    <a:pt x="851915" y="32004"/>
                  </a:lnTo>
                  <a:lnTo>
                    <a:pt x="844296" y="28956"/>
                  </a:lnTo>
                  <a:lnTo>
                    <a:pt x="833627" y="28956"/>
                  </a:lnTo>
                  <a:lnTo>
                    <a:pt x="826008" y="32004"/>
                  </a:lnTo>
                  <a:lnTo>
                    <a:pt x="821436" y="36576"/>
                  </a:lnTo>
                  <a:lnTo>
                    <a:pt x="818388" y="47244"/>
                  </a:lnTo>
                  <a:lnTo>
                    <a:pt x="818388" y="54864"/>
                  </a:lnTo>
                  <a:lnTo>
                    <a:pt x="821436" y="65532"/>
                  </a:lnTo>
                  <a:lnTo>
                    <a:pt x="826008" y="68580"/>
                  </a:lnTo>
                  <a:lnTo>
                    <a:pt x="833627" y="73152"/>
                  </a:lnTo>
                  <a:lnTo>
                    <a:pt x="844296" y="73152"/>
                  </a:lnTo>
                  <a:lnTo>
                    <a:pt x="851915" y="68580"/>
                  </a:lnTo>
                  <a:lnTo>
                    <a:pt x="854963" y="62484"/>
                  </a:lnTo>
                  <a:lnTo>
                    <a:pt x="859536" y="65532"/>
                  </a:lnTo>
                </a:path>
                <a:path w="929639" h="76200">
                  <a:moveTo>
                    <a:pt x="885444" y="24384"/>
                  </a:moveTo>
                  <a:lnTo>
                    <a:pt x="885444" y="76200"/>
                  </a:lnTo>
                  <a:lnTo>
                    <a:pt x="888491" y="76200"/>
                  </a:lnTo>
                </a:path>
                <a:path w="929639" h="76200">
                  <a:moveTo>
                    <a:pt x="885444" y="24384"/>
                  </a:moveTo>
                  <a:lnTo>
                    <a:pt x="888491" y="24384"/>
                  </a:lnTo>
                  <a:lnTo>
                    <a:pt x="888491" y="76200"/>
                  </a:lnTo>
                </a:path>
                <a:path w="929639" h="76200">
                  <a:moveTo>
                    <a:pt x="888491" y="39624"/>
                  </a:moveTo>
                  <a:lnTo>
                    <a:pt x="899160" y="28956"/>
                  </a:lnTo>
                  <a:lnTo>
                    <a:pt x="906779" y="24384"/>
                  </a:lnTo>
                  <a:lnTo>
                    <a:pt x="917448" y="24384"/>
                  </a:lnTo>
                  <a:lnTo>
                    <a:pt x="925067" y="28956"/>
                  </a:lnTo>
                  <a:lnTo>
                    <a:pt x="929639" y="39624"/>
                  </a:lnTo>
                  <a:lnTo>
                    <a:pt x="929639" y="76200"/>
                  </a:lnTo>
                </a:path>
                <a:path w="929639" h="76200">
                  <a:moveTo>
                    <a:pt x="888491" y="39624"/>
                  </a:moveTo>
                  <a:lnTo>
                    <a:pt x="899160" y="32004"/>
                  </a:lnTo>
                  <a:lnTo>
                    <a:pt x="906779" y="28956"/>
                  </a:lnTo>
                  <a:lnTo>
                    <a:pt x="914400" y="28956"/>
                  </a:lnTo>
                  <a:lnTo>
                    <a:pt x="922020" y="32004"/>
                  </a:lnTo>
                  <a:lnTo>
                    <a:pt x="925067" y="39624"/>
                  </a:lnTo>
                  <a:lnTo>
                    <a:pt x="925067" y="76200"/>
                  </a:lnTo>
                  <a:lnTo>
                    <a:pt x="929639" y="762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85473" y="6213792"/>
              <a:ext cx="79375" cy="7937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286120" y="6215379"/>
              <a:ext cx="546100" cy="76200"/>
            </a:xfrm>
            <a:custGeom>
              <a:avLst/>
              <a:gdLst/>
              <a:ahLst/>
              <a:cxnLst/>
              <a:rect l="l" t="t" r="r" b="b"/>
              <a:pathLst>
                <a:path w="546100" h="76200">
                  <a:moveTo>
                    <a:pt x="44195" y="24384"/>
                  </a:moveTo>
                  <a:lnTo>
                    <a:pt x="44195" y="76200"/>
                  </a:lnTo>
                  <a:lnTo>
                    <a:pt x="48767" y="76200"/>
                  </a:lnTo>
                </a:path>
                <a:path w="546100" h="76200">
                  <a:moveTo>
                    <a:pt x="44195" y="24384"/>
                  </a:moveTo>
                  <a:lnTo>
                    <a:pt x="47243" y="24384"/>
                  </a:lnTo>
                  <a:lnTo>
                    <a:pt x="47243" y="76200"/>
                  </a:lnTo>
                  <a:lnTo>
                    <a:pt x="48767" y="76200"/>
                  </a:lnTo>
                </a:path>
                <a:path w="546100" h="76200">
                  <a:moveTo>
                    <a:pt x="44195" y="36576"/>
                  </a:moveTo>
                  <a:lnTo>
                    <a:pt x="36575" y="28956"/>
                  </a:lnTo>
                  <a:lnTo>
                    <a:pt x="28955" y="24384"/>
                  </a:lnTo>
                  <a:lnTo>
                    <a:pt x="18287" y="24384"/>
                  </a:lnTo>
                  <a:lnTo>
                    <a:pt x="10667" y="28956"/>
                  </a:lnTo>
                  <a:lnTo>
                    <a:pt x="3048" y="36576"/>
                  </a:lnTo>
                  <a:lnTo>
                    <a:pt x="0" y="47244"/>
                  </a:lnTo>
                  <a:lnTo>
                    <a:pt x="0" y="54864"/>
                  </a:lnTo>
                  <a:lnTo>
                    <a:pt x="3048" y="65532"/>
                  </a:lnTo>
                  <a:lnTo>
                    <a:pt x="10667" y="73152"/>
                  </a:lnTo>
                  <a:lnTo>
                    <a:pt x="18287" y="76200"/>
                  </a:lnTo>
                  <a:lnTo>
                    <a:pt x="28955" y="76200"/>
                  </a:lnTo>
                  <a:lnTo>
                    <a:pt x="36575" y="73152"/>
                  </a:lnTo>
                  <a:lnTo>
                    <a:pt x="44195" y="65532"/>
                  </a:lnTo>
                </a:path>
                <a:path w="546100" h="76200">
                  <a:moveTo>
                    <a:pt x="44195" y="36576"/>
                  </a:moveTo>
                  <a:lnTo>
                    <a:pt x="28955" y="28956"/>
                  </a:lnTo>
                  <a:lnTo>
                    <a:pt x="18287" y="28956"/>
                  </a:lnTo>
                  <a:lnTo>
                    <a:pt x="10667" y="32004"/>
                  </a:lnTo>
                  <a:lnTo>
                    <a:pt x="7619" y="36576"/>
                  </a:lnTo>
                  <a:lnTo>
                    <a:pt x="3048" y="47244"/>
                  </a:lnTo>
                  <a:lnTo>
                    <a:pt x="3048" y="54864"/>
                  </a:lnTo>
                  <a:lnTo>
                    <a:pt x="7619" y="65532"/>
                  </a:lnTo>
                  <a:lnTo>
                    <a:pt x="10667" y="68580"/>
                  </a:lnTo>
                  <a:lnTo>
                    <a:pt x="18287" y="73152"/>
                  </a:lnTo>
                  <a:lnTo>
                    <a:pt x="28955" y="73152"/>
                  </a:lnTo>
                  <a:lnTo>
                    <a:pt x="44195" y="65532"/>
                  </a:lnTo>
                </a:path>
                <a:path w="546100" h="76200">
                  <a:moveTo>
                    <a:pt x="155448" y="0"/>
                  </a:moveTo>
                  <a:lnTo>
                    <a:pt x="150875" y="3048"/>
                  </a:lnTo>
                  <a:lnTo>
                    <a:pt x="150875" y="6096"/>
                  </a:lnTo>
                  <a:lnTo>
                    <a:pt x="155448" y="10668"/>
                  </a:lnTo>
                  <a:lnTo>
                    <a:pt x="158495" y="10668"/>
                  </a:lnTo>
                  <a:lnTo>
                    <a:pt x="163067" y="6096"/>
                  </a:lnTo>
                  <a:lnTo>
                    <a:pt x="163067" y="3048"/>
                  </a:lnTo>
                  <a:lnTo>
                    <a:pt x="158495" y="0"/>
                  </a:lnTo>
                  <a:lnTo>
                    <a:pt x="155448" y="0"/>
                  </a:lnTo>
                </a:path>
                <a:path w="546100" h="76200">
                  <a:moveTo>
                    <a:pt x="155448" y="3048"/>
                  </a:moveTo>
                  <a:lnTo>
                    <a:pt x="155448" y="6096"/>
                  </a:lnTo>
                  <a:lnTo>
                    <a:pt x="158495" y="6096"/>
                  </a:lnTo>
                  <a:lnTo>
                    <a:pt x="158495" y="3048"/>
                  </a:lnTo>
                  <a:lnTo>
                    <a:pt x="155448" y="3048"/>
                  </a:lnTo>
                </a:path>
                <a:path w="546100" h="76200">
                  <a:moveTo>
                    <a:pt x="155448" y="24384"/>
                  </a:moveTo>
                  <a:lnTo>
                    <a:pt x="155448" y="76200"/>
                  </a:lnTo>
                  <a:lnTo>
                    <a:pt x="158495" y="76200"/>
                  </a:lnTo>
                </a:path>
                <a:path w="546100" h="76200">
                  <a:moveTo>
                    <a:pt x="155448" y="24384"/>
                  </a:moveTo>
                  <a:lnTo>
                    <a:pt x="158495" y="24384"/>
                  </a:lnTo>
                  <a:lnTo>
                    <a:pt x="158495" y="76200"/>
                  </a:lnTo>
                </a:path>
                <a:path w="546100" h="76200">
                  <a:moveTo>
                    <a:pt x="187451" y="24384"/>
                  </a:moveTo>
                  <a:lnTo>
                    <a:pt x="187451" y="76200"/>
                  </a:lnTo>
                  <a:lnTo>
                    <a:pt x="192024" y="76200"/>
                  </a:lnTo>
                </a:path>
                <a:path w="546100" h="76200">
                  <a:moveTo>
                    <a:pt x="187451" y="24384"/>
                  </a:moveTo>
                  <a:lnTo>
                    <a:pt x="192024" y="24384"/>
                  </a:lnTo>
                  <a:lnTo>
                    <a:pt x="192024" y="76200"/>
                  </a:lnTo>
                </a:path>
                <a:path w="546100" h="76200">
                  <a:moveTo>
                    <a:pt x="192024" y="39624"/>
                  </a:moveTo>
                  <a:lnTo>
                    <a:pt x="202691" y="28956"/>
                  </a:lnTo>
                  <a:lnTo>
                    <a:pt x="210312" y="24384"/>
                  </a:lnTo>
                  <a:lnTo>
                    <a:pt x="220979" y="24384"/>
                  </a:lnTo>
                  <a:lnTo>
                    <a:pt x="228600" y="28956"/>
                  </a:lnTo>
                  <a:lnTo>
                    <a:pt x="231648" y="39624"/>
                  </a:lnTo>
                  <a:lnTo>
                    <a:pt x="231648" y="76200"/>
                  </a:lnTo>
                  <a:lnTo>
                    <a:pt x="233171" y="76200"/>
                  </a:lnTo>
                </a:path>
                <a:path w="546100" h="76200">
                  <a:moveTo>
                    <a:pt x="192024" y="39624"/>
                  </a:moveTo>
                  <a:lnTo>
                    <a:pt x="202691" y="32004"/>
                  </a:lnTo>
                  <a:lnTo>
                    <a:pt x="210312" y="28956"/>
                  </a:lnTo>
                  <a:lnTo>
                    <a:pt x="217931" y="28956"/>
                  </a:lnTo>
                  <a:lnTo>
                    <a:pt x="225551" y="32004"/>
                  </a:lnTo>
                  <a:lnTo>
                    <a:pt x="228600" y="39624"/>
                  </a:lnTo>
                  <a:lnTo>
                    <a:pt x="228600" y="76200"/>
                  </a:lnTo>
                  <a:lnTo>
                    <a:pt x="233171" y="76200"/>
                  </a:lnTo>
                </a:path>
                <a:path w="546100" h="76200">
                  <a:moveTo>
                    <a:pt x="254507" y="24384"/>
                  </a:moveTo>
                  <a:lnTo>
                    <a:pt x="277367" y="76200"/>
                  </a:lnTo>
                </a:path>
                <a:path w="546100" h="76200">
                  <a:moveTo>
                    <a:pt x="254507" y="24384"/>
                  </a:moveTo>
                  <a:lnTo>
                    <a:pt x="257555" y="24384"/>
                  </a:lnTo>
                  <a:lnTo>
                    <a:pt x="277367" y="68580"/>
                  </a:lnTo>
                </a:path>
                <a:path w="546100" h="76200">
                  <a:moveTo>
                    <a:pt x="298703" y="24384"/>
                  </a:moveTo>
                  <a:lnTo>
                    <a:pt x="295655" y="24384"/>
                  </a:lnTo>
                  <a:lnTo>
                    <a:pt x="277367" y="68580"/>
                  </a:lnTo>
                </a:path>
                <a:path w="546100" h="76200">
                  <a:moveTo>
                    <a:pt x="298703" y="24384"/>
                  </a:moveTo>
                  <a:lnTo>
                    <a:pt x="277367" y="76200"/>
                  </a:lnTo>
                </a:path>
                <a:path w="546100" h="76200">
                  <a:moveTo>
                    <a:pt x="321563" y="50292"/>
                  </a:moveTo>
                  <a:lnTo>
                    <a:pt x="361188" y="50292"/>
                  </a:lnTo>
                  <a:lnTo>
                    <a:pt x="361188" y="39624"/>
                  </a:lnTo>
                  <a:lnTo>
                    <a:pt x="358139" y="32004"/>
                  </a:lnTo>
                  <a:lnTo>
                    <a:pt x="353567" y="28956"/>
                  </a:lnTo>
                  <a:lnTo>
                    <a:pt x="347471" y="24384"/>
                  </a:lnTo>
                  <a:lnTo>
                    <a:pt x="335279" y="24384"/>
                  </a:lnTo>
                  <a:lnTo>
                    <a:pt x="327659" y="28956"/>
                  </a:lnTo>
                  <a:lnTo>
                    <a:pt x="321563" y="36576"/>
                  </a:lnTo>
                  <a:lnTo>
                    <a:pt x="316991" y="47244"/>
                  </a:lnTo>
                  <a:lnTo>
                    <a:pt x="316991" y="54864"/>
                  </a:lnTo>
                  <a:lnTo>
                    <a:pt x="321563" y="65532"/>
                  </a:lnTo>
                  <a:lnTo>
                    <a:pt x="327659" y="73152"/>
                  </a:lnTo>
                  <a:lnTo>
                    <a:pt x="335279" y="76200"/>
                  </a:lnTo>
                  <a:lnTo>
                    <a:pt x="347471" y="76200"/>
                  </a:lnTo>
                  <a:lnTo>
                    <a:pt x="353567" y="73152"/>
                  </a:lnTo>
                  <a:lnTo>
                    <a:pt x="361188" y="65532"/>
                  </a:lnTo>
                </a:path>
                <a:path w="546100" h="76200">
                  <a:moveTo>
                    <a:pt x="321563" y="47244"/>
                  </a:moveTo>
                  <a:lnTo>
                    <a:pt x="358139" y="47244"/>
                  </a:lnTo>
                  <a:lnTo>
                    <a:pt x="358139" y="39624"/>
                  </a:lnTo>
                  <a:lnTo>
                    <a:pt x="353567" y="32004"/>
                  </a:lnTo>
                  <a:lnTo>
                    <a:pt x="347471" y="28956"/>
                  </a:lnTo>
                  <a:lnTo>
                    <a:pt x="335279" y="28956"/>
                  </a:lnTo>
                  <a:lnTo>
                    <a:pt x="327659" y="32004"/>
                  </a:lnTo>
                  <a:lnTo>
                    <a:pt x="324612" y="36576"/>
                  </a:lnTo>
                  <a:lnTo>
                    <a:pt x="321563" y="47244"/>
                  </a:lnTo>
                  <a:lnTo>
                    <a:pt x="321563" y="54864"/>
                  </a:lnTo>
                  <a:lnTo>
                    <a:pt x="324612" y="65532"/>
                  </a:lnTo>
                  <a:lnTo>
                    <a:pt x="327659" y="68580"/>
                  </a:lnTo>
                  <a:lnTo>
                    <a:pt x="335279" y="73152"/>
                  </a:lnTo>
                  <a:lnTo>
                    <a:pt x="347471" y="73152"/>
                  </a:lnTo>
                  <a:lnTo>
                    <a:pt x="353567" y="68580"/>
                  </a:lnTo>
                  <a:lnTo>
                    <a:pt x="358139" y="62484"/>
                  </a:lnTo>
                  <a:lnTo>
                    <a:pt x="361188" y="65532"/>
                  </a:lnTo>
                </a:path>
                <a:path w="546100" h="76200">
                  <a:moveTo>
                    <a:pt x="387095" y="24384"/>
                  </a:moveTo>
                  <a:lnTo>
                    <a:pt x="387095" y="76200"/>
                  </a:lnTo>
                  <a:lnTo>
                    <a:pt x="391667" y="76200"/>
                  </a:lnTo>
                </a:path>
                <a:path w="546100" h="76200">
                  <a:moveTo>
                    <a:pt x="387095" y="24384"/>
                  </a:moveTo>
                  <a:lnTo>
                    <a:pt x="391667" y="24384"/>
                  </a:lnTo>
                  <a:lnTo>
                    <a:pt x="391667" y="76200"/>
                  </a:lnTo>
                </a:path>
                <a:path w="546100" h="76200">
                  <a:moveTo>
                    <a:pt x="391667" y="47244"/>
                  </a:moveTo>
                  <a:lnTo>
                    <a:pt x="394715" y="36576"/>
                  </a:lnTo>
                  <a:lnTo>
                    <a:pt x="402336" y="28956"/>
                  </a:lnTo>
                  <a:lnTo>
                    <a:pt x="409955" y="24384"/>
                  </a:lnTo>
                  <a:lnTo>
                    <a:pt x="420624" y="24384"/>
                  </a:lnTo>
                </a:path>
                <a:path w="546100" h="76200">
                  <a:moveTo>
                    <a:pt x="391667" y="47244"/>
                  </a:moveTo>
                  <a:lnTo>
                    <a:pt x="394715" y="39624"/>
                  </a:lnTo>
                  <a:lnTo>
                    <a:pt x="402336" y="32004"/>
                  </a:lnTo>
                  <a:lnTo>
                    <a:pt x="409955" y="28956"/>
                  </a:lnTo>
                  <a:lnTo>
                    <a:pt x="420624" y="28956"/>
                  </a:lnTo>
                  <a:lnTo>
                    <a:pt x="420624" y="24384"/>
                  </a:lnTo>
                </a:path>
                <a:path w="546100" h="76200">
                  <a:moveTo>
                    <a:pt x="475488" y="36576"/>
                  </a:moveTo>
                  <a:lnTo>
                    <a:pt x="472439" y="28956"/>
                  </a:lnTo>
                  <a:lnTo>
                    <a:pt x="461771" y="24384"/>
                  </a:lnTo>
                  <a:lnTo>
                    <a:pt x="449579" y="24384"/>
                  </a:lnTo>
                  <a:lnTo>
                    <a:pt x="438912" y="28956"/>
                  </a:lnTo>
                  <a:lnTo>
                    <a:pt x="435863" y="36576"/>
                  </a:lnTo>
                  <a:lnTo>
                    <a:pt x="438912" y="44196"/>
                  </a:lnTo>
                  <a:lnTo>
                    <a:pt x="446531" y="47244"/>
                  </a:lnTo>
                  <a:lnTo>
                    <a:pt x="464819" y="54864"/>
                  </a:lnTo>
                  <a:lnTo>
                    <a:pt x="472439" y="57912"/>
                  </a:lnTo>
                </a:path>
                <a:path w="546100" h="76200">
                  <a:moveTo>
                    <a:pt x="467867" y="54864"/>
                  </a:moveTo>
                  <a:lnTo>
                    <a:pt x="472439" y="62484"/>
                  </a:lnTo>
                  <a:lnTo>
                    <a:pt x="472439" y="65532"/>
                  </a:lnTo>
                  <a:lnTo>
                    <a:pt x="467867" y="73152"/>
                  </a:lnTo>
                </a:path>
                <a:path w="546100" h="76200">
                  <a:moveTo>
                    <a:pt x="472439" y="68580"/>
                  </a:moveTo>
                  <a:lnTo>
                    <a:pt x="461771" y="73152"/>
                  </a:lnTo>
                  <a:lnTo>
                    <a:pt x="449579" y="73152"/>
                  </a:lnTo>
                  <a:lnTo>
                    <a:pt x="438912" y="68580"/>
                  </a:lnTo>
                </a:path>
                <a:path w="546100" h="76200">
                  <a:moveTo>
                    <a:pt x="441959" y="73152"/>
                  </a:moveTo>
                  <a:lnTo>
                    <a:pt x="438912" y="65532"/>
                  </a:lnTo>
                  <a:lnTo>
                    <a:pt x="435863" y="65532"/>
                  </a:lnTo>
                </a:path>
                <a:path w="546100" h="76200">
                  <a:moveTo>
                    <a:pt x="475488" y="36576"/>
                  </a:moveTo>
                  <a:lnTo>
                    <a:pt x="472439" y="36576"/>
                  </a:lnTo>
                  <a:lnTo>
                    <a:pt x="467867" y="28956"/>
                  </a:lnTo>
                </a:path>
                <a:path w="546100" h="76200">
                  <a:moveTo>
                    <a:pt x="472439" y="32004"/>
                  </a:moveTo>
                  <a:lnTo>
                    <a:pt x="461771" y="28956"/>
                  </a:lnTo>
                  <a:lnTo>
                    <a:pt x="449579" y="28956"/>
                  </a:lnTo>
                  <a:lnTo>
                    <a:pt x="438912" y="32004"/>
                  </a:lnTo>
                </a:path>
                <a:path w="546100" h="76200">
                  <a:moveTo>
                    <a:pt x="441959" y="28956"/>
                  </a:moveTo>
                  <a:lnTo>
                    <a:pt x="438912" y="36576"/>
                  </a:lnTo>
                  <a:lnTo>
                    <a:pt x="441959" y="44196"/>
                  </a:lnTo>
                  <a:lnTo>
                    <a:pt x="443483" y="44196"/>
                  </a:lnTo>
                </a:path>
                <a:path w="546100" h="76200">
                  <a:moveTo>
                    <a:pt x="438912" y="39624"/>
                  </a:moveTo>
                  <a:lnTo>
                    <a:pt x="446531" y="44196"/>
                  </a:lnTo>
                  <a:lnTo>
                    <a:pt x="464819" y="50292"/>
                  </a:lnTo>
                  <a:lnTo>
                    <a:pt x="472439" y="54864"/>
                  </a:lnTo>
                  <a:lnTo>
                    <a:pt x="475488" y="62484"/>
                  </a:lnTo>
                  <a:lnTo>
                    <a:pt x="475488" y="65532"/>
                  </a:lnTo>
                  <a:lnTo>
                    <a:pt x="472439" y="73152"/>
                  </a:lnTo>
                  <a:lnTo>
                    <a:pt x="461771" y="76200"/>
                  </a:lnTo>
                  <a:lnTo>
                    <a:pt x="449579" y="76200"/>
                  </a:lnTo>
                  <a:lnTo>
                    <a:pt x="438912" y="73152"/>
                  </a:lnTo>
                  <a:lnTo>
                    <a:pt x="435863" y="65532"/>
                  </a:lnTo>
                </a:path>
                <a:path w="546100" h="76200">
                  <a:moveTo>
                    <a:pt x="542543" y="24384"/>
                  </a:moveTo>
                  <a:lnTo>
                    <a:pt x="542543" y="76200"/>
                  </a:lnTo>
                  <a:lnTo>
                    <a:pt x="545591" y="76200"/>
                  </a:lnTo>
                </a:path>
                <a:path w="546100" h="76200">
                  <a:moveTo>
                    <a:pt x="542543" y="24384"/>
                  </a:moveTo>
                  <a:lnTo>
                    <a:pt x="545591" y="24384"/>
                  </a:lnTo>
                  <a:lnTo>
                    <a:pt x="545591" y="76200"/>
                  </a:lnTo>
                </a:path>
                <a:path w="546100" h="76200">
                  <a:moveTo>
                    <a:pt x="542543" y="36576"/>
                  </a:moveTo>
                  <a:lnTo>
                    <a:pt x="534924" y="28956"/>
                  </a:lnTo>
                  <a:lnTo>
                    <a:pt x="527303" y="24384"/>
                  </a:lnTo>
                  <a:lnTo>
                    <a:pt x="516636" y="24384"/>
                  </a:lnTo>
                  <a:lnTo>
                    <a:pt x="509015" y="28956"/>
                  </a:lnTo>
                  <a:lnTo>
                    <a:pt x="501395" y="36576"/>
                  </a:lnTo>
                  <a:lnTo>
                    <a:pt x="498348" y="47244"/>
                  </a:lnTo>
                  <a:lnTo>
                    <a:pt x="498348" y="54864"/>
                  </a:lnTo>
                  <a:lnTo>
                    <a:pt x="501395" y="65532"/>
                  </a:lnTo>
                  <a:lnTo>
                    <a:pt x="509015" y="73152"/>
                  </a:lnTo>
                  <a:lnTo>
                    <a:pt x="516636" y="76200"/>
                  </a:lnTo>
                  <a:lnTo>
                    <a:pt x="527303" y="76200"/>
                  </a:lnTo>
                  <a:lnTo>
                    <a:pt x="534924" y="73152"/>
                  </a:lnTo>
                  <a:lnTo>
                    <a:pt x="542543" y="65532"/>
                  </a:lnTo>
                </a:path>
                <a:path w="546100" h="76200">
                  <a:moveTo>
                    <a:pt x="542543" y="36576"/>
                  </a:moveTo>
                  <a:lnTo>
                    <a:pt x="527303" y="28956"/>
                  </a:lnTo>
                  <a:lnTo>
                    <a:pt x="516636" y="28956"/>
                  </a:lnTo>
                  <a:lnTo>
                    <a:pt x="509015" y="32004"/>
                  </a:lnTo>
                  <a:lnTo>
                    <a:pt x="505967" y="36576"/>
                  </a:lnTo>
                  <a:lnTo>
                    <a:pt x="501395" y="47244"/>
                  </a:lnTo>
                  <a:lnTo>
                    <a:pt x="501395" y="54864"/>
                  </a:lnTo>
                  <a:lnTo>
                    <a:pt x="505967" y="65532"/>
                  </a:lnTo>
                  <a:lnTo>
                    <a:pt x="509015" y="68580"/>
                  </a:lnTo>
                  <a:lnTo>
                    <a:pt x="516636" y="73152"/>
                  </a:lnTo>
                  <a:lnTo>
                    <a:pt x="527303" y="73152"/>
                  </a:lnTo>
                  <a:lnTo>
                    <a:pt x="542543" y="655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041269" y="3973575"/>
              <a:ext cx="2994660" cy="2417445"/>
            </a:xfrm>
            <a:custGeom>
              <a:avLst/>
              <a:gdLst/>
              <a:ahLst/>
              <a:cxnLst/>
              <a:rect l="l" t="t" r="r" b="b"/>
              <a:pathLst>
                <a:path w="2994660" h="2417445">
                  <a:moveTo>
                    <a:pt x="0" y="2417064"/>
                  </a:moveTo>
                  <a:lnTo>
                    <a:pt x="2994660" y="2417064"/>
                  </a:lnTo>
                  <a:lnTo>
                    <a:pt x="2994660" y="0"/>
                  </a:lnTo>
                  <a:lnTo>
                    <a:pt x="0" y="0"/>
                  </a:lnTo>
                  <a:lnTo>
                    <a:pt x="0" y="2417064"/>
                  </a:lnTo>
                  <a:close/>
                </a:path>
              </a:pathLst>
            </a:custGeom>
            <a:ln w="28955">
              <a:solidFill>
                <a:srgbClr val="6600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62890"/>
            <a:ext cx="64471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80" dirty="0"/>
              <a:t> </a:t>
            </a:r>
            <a:r>
              <a:rPr sz="2400" spc="-5" dirty="0"/>
              <a:t>direccional</a:t>
            </a:r>
            <a:r>
              <a:rPr sz="2400" spc="-35" dirty="0"/>
              <a:t> </a:t>
            </a:r>
            <a:r>
              <a:rPr sz="2400" dirty="0"/>
              <a:t>de</a:t>
            </a:r>
            <a:r>
              <a:rPr sz="2400" spc="-15" dirty="0"/>
              <a:t> </a:t>
            </a:r>
            <a:r>
              <a:rPr sz="2400" spc="-5" dirty="0"/>
              <a:t>fase</a:t>
            </a:r>
            <a:r>
              <a:rPr sz="2400" spc="-95" dirty="0"/>
              <a:t> </a:t>
            </a:r>
            <a:r>
              <a:rPr sz="2400" spc="-10" dirty="0"/>
              <a:t>III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17042" y="1158747"/>
            <a:ext cx="8035290" cy="155765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Polarización</a:t>
            </a:r>
            <a:r>
              <a:rPr sz="1800" b="1" spc="-6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por</a:t>
            </a:r>
            <a:r>
              <a:rPr sz="1800" b="1" spc="-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secuencias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61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Secuencia</a:t>
            </a:r>
            <a:r>
              <a:rPr sz="1600" b="1" spc="-6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directa</a:t>
            </a:r>
            <a:endParaRPr sz="1600">
              <a:latin typeface="Arial"/>
              <a:cs typeface="Arial"/>
            </a:endParaRPr>
          </a:p>
          <a:p>
            <a:pPr marL="1152525" marR="5080">
              <a:lnSpc>
                <a:spcPct val="100699"/>
              </a:lnSpc>
              <a:spcBef>
                <a:spcPts val="705"/>
              </a:spcBef>
            </a:pPr>
            <a:r>
              <a:rPr sz="1400" dirty="0">
                <a:latin typeface="Microsoft Sans Serif"/>
                <a:cs typeface="Microsoft Sans Serif"/>
              </a:rPr>
              <a:t>La </a:t>
            </a:r>
            <a:r>
              <a:rPr sz="1400" spc="-5" dirty="0">
                <a:latin typeface="Microsoft Sans Serif"/>
                <a:cs typeface="Microsoft Sans Serif"/>
              </a:rPr>
              <a:t>dirección se </a:t>
            </a:r>
            <a:r>
              <a:rPr sz="1400" spc="-15" dirty="0">
                <a:latin typeface="Microsoft Sans Serif"/>
                <a:cs typeface="Microsoft Sans Serif"/>
              </a:rPr>
              <a:t>determina </a:t>
            </a:r>
            <a:r>
              <a:rPr sz="1400" dirty="0">
                <a:latin typeface="Microsoft Sans Serif"/>
                <a:cs typeface="Microsoft Sans Serif"/>
              </a:rPr>
              <a:t>por </a:t>
            </a:r>
            <a:r>
              <a:rPr sz="1400" spc="-15" dirty="0">
                <a:latin typeface="Microsoft Sans Serif"/>
                <a:cs typeface="Microsoft Sans Serif"/>
              </a:rPr>
              <a:t>comparación </a:t>
            </a:r>
            <a:r>
              <a:rPr sz="1400" spc="-10" dirty="0">
                <a:latin typeface="Microsoft Sans Serif"/>
                <a:cs typeface="Microsoft Sans Serif"/>
              </a:rPr>
              <a:t>entre </a:t>
            </a:r>
            <a:r>
              <a:rPr sz="1400" spc="-5" dirty="0">
                <a:latin typeface="Microsoft Sans Serif"/>
                <a:cs typeface="Microsoft Sans Serif"/>
              </a:rPr>
              <a:t>la tensión </a:t>
            </a:r>
            <a:r>
              <a:rPr sz="1400" dirty="0">
                <a:latin typeface="Microsoft Sans Serif"/>
                <a:cs typeface="Microsoft Sans Serif"/>
              </a:rPr>
              <a:t>y </a:t>
            </a:r>
            <a:r>
              <a:rPr sz="1400" spc="-5" dirty="0">
                <a:latin typeface="Microsoft Sans Serif"/>
                <a:cs typeface="Microsoft Sans Serif"/>
              </a:rPr>
              <a:t>la </a:t>
            </a:r>
            <a:r>
              <a:rPr sz="1400" spc="-10" dirty="0">
                <a:latin typeface="Microsoft Sans Serif"/>
                <a:cs typeface="Microsoft Sans Serif"/>
              </a:rPr>
              <a:t>intensidad de secuencia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positiva.</a:t>
            </a:r>
            <a:endParaRPr sz="1400">
              <a:latin typeface="Microsoft Sans Serif"/>
              <a:cs typeface="Microsoft Sans Serif"/>
            </a:endParaRPr>
          </a:p>
          <a:p>
            <a:pPr marL="22860" algn="ctr">
              <a:lnSpc>
                <a:spcPct val="100000"/>
              </a:lnSpc>
              <a:spcBef>
                <a:spcPts val="910"/>
              </a:spcBef>
            </a:pPr>
            <a:r>
              <a:rPr sz="1400" b="1" spc="-5" dirty="0">
                <a:latin typeface="Arial"/>
                <a:cs typeface="Arial"/>
              </a:rPr>
              <a:t>90</a:t>
            </a:r>
            <a:r>
              <a:rPr sz="1400" b="1" dirty="0">
                <a:latin typeface="Arial"/>
                <a:cs typeface="Arial"/>
              </a:rPr>
              <a:t>-á</a:t>
            </a:r>
            <a:r>
              <a:rPr sz="1400" b="1" spc="-20" dirty="0">
                <a:latin typeface="Arial"/>
                <a:cs typeface="Arial"/>
              </a:rPr>
              <a:t>ng</a:t>
            </a:r>
            <a:r>
              <a:rPr sz="1400" b="1" spc="-10" dirty="0">
                <a:latin typeface="Arial"/>
                <a:cs typeface="Arial"/>
              </a:rPr>
              <a:t>ul</a:t>
            </a:r>
            <a:r>
              <a:rPr sz="1400" b="1" dirty="0">
                <a:latin typeface="Arial"/>
                <a:cs typeface="Arial"/>
              </a:rPr>
              <a:t>o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aj</a:t>
            </a:r>
            <a:r>
              <a:rPr sz="1400" b="1" spc="-10" dirty="0">
                <a:latin typeface="Arial"/>
                <a:cs typeface="Arial"/>
              </a:rPr>
              <a:t>u</a:t>
            </a:r>
            <a:r>
              <a:rPr sz="1400" b="1" dirty="0">
                <a:latin typeface="Arial"/>
                <a:cs typeface="Arial"/>
              </a:rPr>
              <a:t>s</a:t>
            </a:r>
            <a:r>
              <a:rPr sz="1400" b="1" spc="-15" dirty="0">
                <a:latin typeface="Arial"/>
                <a:cs typeface="Arial"/>
              </a:rPr>
              <a:t>t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&gt;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ar</a:t>
            </a:r>
            <a:r>
              <a:rPr sz="1400" b="1" spc="-10" dirty="0">
                <a:latin typeface="Arial"/>
                <a:cs typeface="Arial"/>
              </a:rPr>
              <a:t>g</a:t>
            </a:r>
            <a:r>
              <a:rPr sz="1400" b="1" dirty="0">
                <a:latin typeface="Arial"/>
                <a:cs typeface="Arial"/>
              </a:rPr>
              <a:t>(</a:t>
            </a:r>
            <a:r>
              <a:rPr sz="1400" b="1" spc="-10" dirty="0">
                <a:latin typeface="Arial"/>
                <a:cs typeface="Arial"/>
              </a:rPr>
              <a:t>I</a:t>
            </a:r>
            <a:r>
              <a:rPr sz="1400" b="1" spc="-15" dirty="0">
                <a:latin typeface="Arial"/>
                <a:cs typeface="Arial"/>
              </a:rPr>
              <a:t>1)-a</a:t>
            </a:r>
            <a:r>
              <a:rPr sz="1400" b="1" dirty="0">
                <a:latin typeface="Arial"/>
                <a:cs typeface="Arial"/>
              </a:rPr>
              <a:t>r</a:t>
            </a:r>
            <a:r>
              <a:rPr sz="1400" b="1" spc="-20" dirty="0">
                <a:latin typeface="Arial"/>
                <a:cs typeface="Arial"/>
              </a:rPr>
              <a:t>g</a:t>
            </a:r>
            <a:r>
              <a:rPr sz="1400" b="1" spc="-15" dirty="0">
                <a:latin typeface="Arial"/>
                <a:cs typeface="Arial"/>
              </a:rPr>
              <a:t>(</a:t>
            </a:r>
            <a:r>
              <a:rPr sz="1400" b="1" dirty="0">
                <a:latin typeface="Arial"/>
                <a:cs typeface="Arial"/>
              </a:rPr>
              <a:t>V</a:t>
            </a:r>
            <a:r>
              <a:rPr sz="1400" b="1" spc="-15" dirty="0">
                <a:latin typeface="Arial"/>
                <a:cs typeface="Arial"/>
              </a:rPr>
              <a:t>1)</a:t>
            </a:r>
            <a:r>
              <a:rPr sz="1400" b="1" dirty="0">
                <a:latin typeface="Arial"/>
                <a:cs typeface="Arial"/>
              </a:rPr>
              <a:t>&gt;</a:t>
            </a:r>
            <a:r>
              <a:rPr sz="1400" b="1" spc="-20" dirty="0">
                <a:latin typeface="Arial"/>
                <a:cs typeface="Arial"/>
              </a:rPr>
              <a:t>2</a:t>
            </a:r>
            <a:r>
              <a:rPr sz="1400" b="1" spc="-15" dirty="0">
                <a:latin typeface="Arial"/>
                <a:cs typeface="Arial"/>
              </a:rPr>
              <a:t>70-á</a:t>
            </a:r>
            <a:r>
              <a:rPr sz="1400" b="1" spc="-10" dirty="0">
                <a:latin typeface="Arial"/>
                <a:cs typeface="Arial"/>
              </a:rPr>
              <a:t>n</a:t>
            </a:r>
            <a:r>
              <a:rPr sz="1400" b="1" spc="-20" dirty="0">
                <a:latin typeface="Arial"/>
                <a:cs typeface="Arial"/>
              </a:rPr>
              <a:t>g</a:t>
            </a:r>
            <a:r>
              <a:rPr sz="1400" b="1" spc="-10" dirty="0">
                <a:latin typeface="Arial"/>
                <a:cs typeface="Arial"/>
              </a:rPr>
              <a:t>ul</a:t>
            </a:r>
            <a:r>
              <a:rPr sz="1400" b="1" dirty="0">
                <a:latin typeface="Arial"/>
                <a:cs typeface="Arial"/>
              </a:rPr>
              <a:t>o</a:t>
            </a:r>
            <a:r>
              <a:rPr sz="1400" b="1" spc="-9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aj</a:t>
            </a:r>
            <a:r>
              <a:rPr sz="1400" b="1" spc="-10" dirty="0">
                <a:latin typeface="Arial"/>
                <a:cs typeface="Arial"/>
              </a:rPr>
              <a:t>u</a:t>
            </a:r>
            <a:r>
              <a:rPr sz="1400" b="1" spc="-15" dirty="0">
                <a:latin typeface="Arial"/>
                <a:cs typeface="Arial"/>
              </a:rPr>
              <a:t>st</a:t>
            </a:r>
            <a:r>
              <a:rPr sz="1400" b="1" dirty="0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02179" y="3244342"/>
            <a:ext cx="3625850" cy="2437130"/>
            <a:chOff x="2702179" y="3244342"/>
            <a:chExt cx="3625850" cy="24371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14955" y="3442462"/>
              <a:ext cx="2418588" cy="17632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9463" y="5489194"/>
              <a:ext cx="80772" cy="731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0745" y="5488368"/>
              <a:ext cx="306451" cy="7480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498469" y="5489956"/>
              <a:ext cx="789940" cy="71755"/>
            </a:xfrm>
            <a:custGeom>
              <a:avLst/>
              <a:gdLst/>
              <a:ahLst/>
              <a:cxnLst/>
              <a:rect l="l" t="t" r="r" b="b"/>
              <a:pathLst>
                <a:path w="789939" h="71754">
                  <a:moveTo>
                    <a:pt x="0" y="24384"/>
                  </a:moveTo>
                  <a:lnTo>
                    <a:pt x="0" y="71628"/>
                  </a:lnTo>
                  <a:lnTo>
                    <a:pt x="4571" y="71628"/>
                  </a:lnTo>
                </a:path>
                <a:path w="789939" h="71754">
                  <a:moveTo>
                    <a:pt x="0" y="24384"/>
                  </a:moveTo>
                  <a:lnTo>
                    <a:pt x="4571" y="24384"/>
                  </a:lnTo>
                  <a:lnTo>
                    <a:pt x="4571" y="71628"/>
                  </a:lnTo>
                </a:path>
                <a:path w="789939" h="71754">
                  <a:moveTo>
                    <a:pt x="4571" y="38100"/>
                  </a:moveTo>
                  <a:lnTo>
                    <a:pt x="13715" y="27432"/>
                  </a:lnTo>
                  <a:lnTo>
                    <a:pt x="21335" y="24384"/>
                  </a:lnTo>
                  <a:lnTo>
                    <a:pt x="30479" y="24384"/>
                  </a:lnTo>
                  <a:lnTo>
                    <a:pt x="38100" y="27432"/>
                  </a:lnTo>
                  <a:lnTo>
                    <a:pt x="41147" y="38100"/>
                  </a:lnTo>
                  <a:lnTo>
                    <a:pt x="41147" y="71628"/>
                  </a:lnTo>
                </a:path>
                <a:path w="789939" h="71754">
                  <a:moveTo>
                    <a:pt x="4571" y="38100"/>
                  </a:moveTo>
                  <a:lnTo>
                    <a:pt x="13715" y="32004"/>
                  </a:lnTo>
                  <a:lnTo>
                    <a:pt x="21335" y="27432"/>
                  </a:lnTo>
                  <a:lnTo>
                    <a:pt x="27431" y="27432"/>
                  </a:lnTo>
                  <a:lnTo>
                    <a:pt x="35051" y="32004"/>
                  </a:lnTo>
                  <a:lnTo>
                    <a:pt x="38100" y="38100"/>
                  </a:lnTo>
                  <a:lnTo>
                    <a:pt x="38100" y="71628"/>
                  </a:lnTo>
                  <a:lnTo>
                    <a:pt x="41147" y="71628"/>
                  </a:lnTo>
                </a:path>
                <a:path w="789939" h="71754">
                  <a:moveTo>
                    <a:pt x="105155" y="24384"/>
                  </a:moveTo>
                  <a:lnTo>
                    <a:pt x="105155" y="71628"/>
                  </a:lnTo>
                  <a:lnTo>
                    <a:pt x="109727" y="71628"/>
                  </a:lnTo>
                </a:path>
                <a:path w="789939" h="71754">
                  <a:moveTo>
                    <a:pt x="105155" y="24384"/>
                  </a:moveTo>
                  <a:lnTo>
                    <a:pt x="109727" y="24384"/>
                  </a:lnTo>
                  <a:lnTo>
                    <a:pt x="109727" y="71628"/>
                  </a:lnTo>
                </a:path>
                <a:path w="789939" h="71754">
                  <a:moveTo>
                    <a:pt x="105155" y="35052"/>
                  </a:moveTo>
                  <a:lnTo>
                    <a:pt x="99059" y="27432"/>
                  </a:lnTo>
                  <a:lnTo>
                    <a:pt x="92963" y="24384"/>
                  </a:lnTo>
                  <a:lnTo>
                    <a:pt x="82295" y="24384"/>
                  </a:lnTo>
                  <a:lnTo>
                    <a:pt x="74675" y="27432"/>
                  </a:lnTo>
                  <a:lnTo>
                    <a:pt x="68579" y="35052"/>
                  </a:lnTo>
                  <a:lnTo>
                    <a:pt x="65531" y="44196"/>
                  </a:lnTo>
                  <a:lnTo>
                    <a:pt x="65531" y="51816"/>
                  </a:lnTo>
                  <a:lnTo>
                    <a:pt x="68579" y="62484"/>
                  </a:lnTo>
                  <a:lnTo>
                    <a:pt x="74675" y="68580"/>
                  </a:lnTo>
                  <a:lnTo>
                    <a:pt x="82295" y="71628"/>
                  </a:lnTo>
                  <a:lnTo>
                    <a:pt x="92963" y="71628"/>
                  </a:lnTo>
                  <a:lnTo>
                    <a:pt x="99059" y="68580"/>
                  </a:lnTo>
                  <a:lnTo>
                    <a:pt x="105155" y="62484"/>
                  </a:lnTo>
                </a:path>
                <a:path w="789939" h="71754">
                  <a:moveTo>
                    <a:pt x="105155" y="35052"/>
                  </a:moveTo>
                  <a:lnTo>
                    <a:pt x="92963" y="27432"/>
                  </a:lnTo>
                  <a:lnTo>
                    <a:pt x="82295" y="27432"/>
                  </a:lnTo>
                  <a:lnTo>
                    <a:pt x="74675" y="32004"/>
                  </a:lnTo>
                  <a:lnTo>
                    <a:pt x="71627" y="35052"/>
                  </a:lnTo>
                  <a:lnTo>
                    <a:pt x="68579" y="44196"/>
                  </a:lnTo>
                  <a:lnTo>
                    <a:pt x="68579" y="51816"/>
                  </a:lnTo>
                  <a:lnTo>
                    <a:pt x="71627" y="62484"/>
                  </a:lnTo>
                  <a:lnTo>
                    <a:pt x="74675" y="65532"/>
                  </a:lnTo>
                  <a:lnTo>
                    <a:pt x="82295" y="68580"/>
                  </a:lnTo>
                  <a:lnTo>
                    <a:pt x="92963" y="68580"/>
                  </a:lnTo>
                  <a:lnTo>
                    <a:pt x="105155" y="62484"/>
                  </a:lnTo>
                </a:path>
                <a:path w="789939" h="71754">
                  <a:moveTo>
                    <a:pt x="135635" y="0"/>
                  </a:moveTo>
                  <a:lnTo>
                    <a:pt x="135635" y="71628"/>
                  </a:lnTo>
                  <a:lnTo>
                    <a:pt x="140207" y="71628"/>
                  </a:lnTo>
                </a:path>
                <a:path w="789939" h="71754">
                  <a:moveTo>
                    <a:pt x="135635" y="0"/>
                  </a:moveTo>
                  <a:lnTo>
                    <a:pt x="140207" y="0"/>
                  </a:lnTo>
                  <a:lnTo>
                    <a:pt x="140207" y="71628"/>
                  </a:lnTo>
                </a:path>
                <a:path w="789939" h="71754">
                  <a:moveTo>
                    <a:pt x="275843" y="0"/>
                  </a:moveTo>
                  <a:lnTo>
                    <a:pt x="275843" y="71628"/>
                  </a:lnTo>
                  <a:lnTo>
                    <a:pt x="278891" y="71628"/>
                  </a:lnTo>
                </a:path>
                <a:path w="789939" h="71754">
                  <a:moveTo>
                    <a:pt x="275843" y="0"/>
                  </a:moveTo>
                  <a:lnTo>
                    <a:pt x="278891" y="0"/>
                  </a:lnTo>
                  <a:lnTo>
                    <a:pt x="278891" y="71628"/>
                  </a:lnTo>
                </a:path>
                <a:path w="789939" h="71754">
                  <a:moveTo>
                    <a:pt x="275843" y="35052"/>
                  </a:moveTo>
                  <a:lnTo>
                    <a:pt x="269747" y="27432"/>
                  </a:lnTo>
                  <a:lnTo>
                    <a:pt x="262127" y="24384"/>
                  </a:lnTo>
                  <a:lnTo>
                    <a:pt x="251459" y="24384"/>
                  </a:lnTo>
                  <a:lnTo>
                    <a:pt x="245363" y="27432"/>
                  </a:lnTo>
                  <a:lnTo>
                    <a:pt x="237743" y="35052"/>
                  </a:lnTo>
                  <a:lnTo>
                    <a:pt x="234695" y="44196"/>
                  </a:lnTo>
                  <a:lnTo>
                    <a:pt x="234695" y="51816"/>
                  </a:lnTo>
                  <a:lnTo>
                    <a:pt x="237743" y="62484"/>
                  </a:lnTo>
                  <a:lnTo>
                    <a:pt x="245363" y="68580"/>
                  </a:lnTo>
                  <a:lnTo>
                    <a:pt x="251459" y="71628"/>
                  </a:lnTo>
                  <a:lnTo>
                    <a:pt x="262127" y="71628"/>
                  </a:lnTo>
                  <a:lnTo>
                    <a:pt x="269747" y="68580"/>
                  </a:lnTo>
                  <a:lnTo>
                    <a:pt x="275843" y="62484"/>
                  </a:lnTo>
                </a:path>
                <a:path w="789939" h="71754">
                  <a:moveTo>
                    <a:pt x="275843" y="35052"/>
                  </a:moveTo>
                  <a:lnTo>
                    <a:pt x="262127" y="27432"/>
                  </a:lnTo>
                  <a:lnTo>
                    <a:pt x="251459" y="27432"/>
                  </a:lnTo>
                  <a:lnTo>
                    <a:pt x="245363" y="32004"/>
                  </a:lnTo>
                  <a:lnTo>
                    <a:pt x="242315" y="35052"/>
                  </a:lnTo>
                  <a:lnTo>
                    <a:pt x="237743" y="44196"/>
                  </a:lnTo>
                  <a:lnTo>
                    <a:pt x="237743" y="51816"/>
                  </a:lnTo>
                  <a:lnTo>
                    <a:pt x="242315" y="62484"/>
                  </a:lnTo>
                  <a:lnTo>
                    <a:pt x="245363" y="65532"/>
                  </a:lnTo>
                  <a:lnTo>
                    <a:pt x="251459" y="68580"/>
                  </a:lnTo>
                  <a:lnTo>
                    <a:pt x="262127" y="68580"/>
                  </a:lnTo>
                  <a:lnTo>
                    <a:pt x="275843" y="62484"/>
                  </a:lnTo>
                </a:path>
                <a:path w="789939" h="71754">
                  <a:moveTo>
                    <a:pt x="306323" y="48768"/>
                  </a:moveTo>
                  <a:lnTo>
                    <a:pt x="342900" y="48768"/>
                  </a:lnTo>
                  <a:lnTo>
                    <a:pt x="342900" y="38100"/>
                  </a:lnTo>
                  <a:lnTo>
                    <a:pt x="339851" y="32004"/>
                  </a:lnTo>
                  <a:lnTo>
                    <a:pt x="336803" y="27432"/>
                  </a:lnTo>
                  <a:lnTo>
                    <a:pt x="330707" y="24384"/>
                  </a:lnTo>
                  <a:lnTo>
                    <a:pt x="320039" y="24384"/>
                  </a:lnTo>
                  <a:lnTo>
                    <a:pt x="312419" y="27432"/>
                  </a:lnTo>
                  <a:lnTo>
                    <a:pt x="306323" y="35052"/>
                  </a:lnTo>
                  <a:lnTo>
                    <a:pt x="303275" y="44196"/>
                  </a:lnTo>
                  <a:lnTo>
                    <a:pt x="303275" y="51816"/>
                  </a:lnTo>
                  <a:lnTo>
                    <a:pt x="306323" y="62484"/>
                  </a:lnTo>
                  <a:lnTo>
                    <a:pt x="312419" y="68580"/>
                  </a:lnTo>
                  <a:lnTo>
                    <a:pt x="320039" y="71628"/>
                  </a:lnTo>
                  <a:lnTo>
                    <a:pt x="330707" y="71628"/>
                  </a:lnTo>
                  <a:lnTo>
                    <a:pt x="336803" y="68580"/>
                  </a:lnTo>
                  <a:lnTo>
                    <a:pt x="342900" y="62484"/>
                  </a:lnTo>
                </a:path>
                <a:path w="789939" h="71754">
                  <a:moveTo>
                    <a:pt x="306323" y="44196"/>
                  </a:moveTo>
                  <a:lnTo>
                    <a:pt x="339851" y="44196"/>
                  </a:lnTo>
                  <a:lnTo>
                    <a:pt x="339851" y="38100"/>
                  </a:lnTo>
                  <a:lnTo>
                    <a:pt x="336803" y="32004"/>
                  </a:lnTo>
                  <a:lnTo>
                    <a:pt x="330707" y="27432"/>
                  </a:lnTo>
                  <a:lnTo>
                    <a:pt x="320039" y="27432"/>
                  </a:lnTo>
                  <a:lnTo>
                    <a:pt x="312419" y="32004"/>
                  </a:lnTo>
                  <a:lnTo>
                    <a:pt x="309371" y="35052"/>
                  </a:lnTo>
                  <a:lnTo>
                    <a:pt x="306323" y="44196"/>
                  </a:lnTo>
                  <a:lnTo>
                    <a:pt x="306323" y="51816"/>
                  </a:lnTo>
                  <a:lnTo>
                    <a:pt x="309371" y="62484"/>
                  </a:lnTo>
                  <a:lnTo>
                    <a:pt x="312419" y="65532"/>
                  </a:lnTo>
                  <a:lnTo>
                    <a:pt x="320039" y="68580"/>
                  </a:lnTo>
                  <a:lnTo>
                    <a:pt x="330707" y="68580"/>
                  </a:lnTo>
                  <a:lnTo>
                    <a:pt x="336803" y="65532"/>
                  </a:lnTo>
                  <a:lnTo>
                    <a:pt x="339851" y="57912"/>
                  </a:lnTo>
                  <a:lnTo>
                    <a:pt x="342900" y="62484"/>
                  </a:lnTo>
                </a:path>
                <a:path w="789939" h="71754">
                  <a:moveTo>
                    <a:pt x="472439" y="35052"/>
                  </a:moveTo>
                  <a:lnTo>
                    <a:pt x="469391" y="27432"/>
                  </a:lnTo>
                  <a:lnTo>
                    <a:pt x="458723" y="24384"/>
                  </a:lnTo>
                  <a:lnTo>
                    <a:pt x="449579" y="24384"/>
                  </a:lnTo>
                  <a:lnTo>
                    <a:pt x="438911" y="27432"/>
                  </a:lnTo>
                  <a:lnTo>
                    <a:pt x="435863" y="35052"/>
                  </a:lnTo>
                  <a:lnTo>
                    <a:pt x="438911" y="41148"/>
                  </a:lnTo>
                  <a:lnTo>
                    <a:pt x="445007" y="44196"/>
                  </a:lnTo>
                  <a:lnTo>
                    <a:pt x="463295" y="51816"/>
                  </a:lnTo>
                  <a:lnTo>
                    <a:pt x="469391" y="54864"/>
                  </a:lnTo>
                </a:path>
                <a:path w="789939" h="71754">
                  <a:moveTo>
                    <a:pt x="466343" y="51816"/>
                  </a:moveTo>
                  <a:lnTo>
                    <a:pt x="469391" y="57912"/>
                  </a:lnTo>
                  <a:lnTo>
                    <a:pt x="469391" y="62484"/>
                  </a:lnTo>
                  <a:lnTo>
                    <a:pt x="466343" y="68580"/>
                  </a:lnTo>
                </a:path>
                <a:path w="789939" h="71754">
                  <a:moveTo>
                    <a:pt x="469391" y="65532"/>
                  </a:moveTo>
                  <a:lnTo>
                    <a:pt x="458723" y="68580"/>
                  </a:lnTo>
                  <a:lnTo>
                    <a:pt x="449579" y="68580"/>
                  </a:lnTo>
                  <a:lnTo>
                    <a:pt x="438911" y="65532"/>
                  </a:lnTo>
                </a:path>
                <a:path w="789939" h="71754">
                  <a:moveTo>
                    <a:pt x="441959" y="68580"/>
                  </a:moveTo>
                  <a:lnTo>
                    <a:pt x="438911" y="62484"/>
                  </a:lnTo>
                  <a:lnTo>
                    <a:pt x="435863" y="62484"/>
                  </a:lnTo>
                </a:path>
                <a:path w="789939" h="71754">
                  <a:moveTo>
                    <a:pt x="472439" y="35052"/>
                  </a:moveTo>
                  <a:lnTo>
                    <a:pt x="469391" y="35052"/>
                  </a:lnTo>
                  <a:lnTo>
                    <a:pt x="466343" y="27432"/>
                  </a:lnTo>
                </a:path>
                <a:path w="789939" h="71754">
                  <a:moveTo>
                    <a:pt x="469391" y="32004"/>
                  </a:moveTo>
                  <a:lnTo>
                    <a:pt x="458723" y="27432"/>
                  </a:lnTo>
                  <a:lnTo>
                    <a:pt x="449579" y="27432"/>
                  </a:lnTo>
                  <a:lnTo>
                    <a:pt x="438911" y="32004"/>
                  </a:lnTo>
                </a:path>
                <a:path w="789939" h="71754">
                  <a:moveTo>
                    <a:pt x="441959" y="27432"/>
                  </a:moveTo>
                  <a:lnTo>
                    <a:pt x="438911" y="35052"/>
                  </a:lnTo>
                  <a:lnTo>
                    <a:pt x="441959" y="41148"/>
                  </a:lnTo>
                </a:path>
                <a:path w="789939" h="71754">
                  <a:moveTo>
                    <a:pt x="438911" y="38100"/>
                  </a:moveTo>
                  <a:lnTo>
                    <a:pt x="445007" y="41148"/>
                  </a:lnTo>
                  <a:lnTo>
                    <a:pt x="463295" y="48768"/>
                  </a:lnTo>
                  <a:lnTo>
                    <a:pt x="469391" y="51816"/>
                  </a:lnTo>
                  <a:lnTo>
                    <a:pt x="472439" y="57912"/>
                  </a:lnTo>
                  <a:lnTo>
                    <a:pt x="472439" y="62484"/>
                  </a:lnTo>
                  <a:lnTo>
                    <a:pt x="469391" y="68580"/>
                  </a:lnTo>
                  <a:lnTo>
                    <a:pt x="458723" y="71628"/>
                  </a:lnTo>
                  <a:lnTo>
                    <a:pt x="449579" y="71628"/>
                  </a:lnTo>
                  <a:lnTo>
                    <a:pt x="438911" y="68580"/>
                  </a:lnTo>
                  <a:lnTo>
                    <a:pt x="435863" y="62484"/>
                  </a:lnTo>
                </a:path>
                <a:path w="789939" h="71754">
                  <a:moveTo>
                    <a:pt x="496823" y="48768"/>
                  </a:moveTo>
                  <a:lnTo>
                    <a:pt x="533400" y="48768"/>
                  </a:lnTo>
                  <a:lnTo>
                    <a:pt x="533400" y="38100"/>
                  </a:lnTo>
                  <a:lnTo>
                    <a:pt x="530351" y="32004"/>
                  </a:lnTo>
                  <a:lnTo>
                    <a:pt x="527303" y="27432"/>
                  </a:lnTo>
                  <a:lnTo>
                    <a:pt x="519683" y="24384"/>
                  </a:lnTo>
                  <a:lnTo>
                    <a:pt x="510539" y="24384"/>
                  </a:lnTo>
                  <a:lnTo>
                    <a:pt x="502919" y="27432"/>
                  </a:lnTo>
                  <a:lnTo>
                    <a:pt x="496823" y="35052"/>
                  </a:lnTo>
                  <a:lnTo>
                    <a:pt x="493775" y="44196"/>
                  </a:lnTo>
                  <a:lnTo>
                    <a:pt x="493775" y="51816"/>
                  </a:lnTo>
                  <a:lnTo>
                    <a:pt x="496823" y="62484"/>
                  </a:lnTo>
                  <a:lnTo>
                    <a:pt x="502919" y="68580"/>
                  </a:lnTo>
                  <a:lnTo>
                    <a:pt x="510539" y="71628"/>
                  </a:lnTo>
                  <a:lnTo>
                    <a:pt x="519683" y="71628"/>
                  </a:lnTo>
                  <a:lnTo>
                    <a:pt x="527303" y="68580"/>
                  </a:lnTo>
                  <a:lnTo>
                    <a:pt x="533400" y="62484"/>
                  </a:lnTo>
                </a:path>
                <a:path w="789939" h="71754">
                  <a:moveTo>
                    <a:pt x="496823" y="44196"/>
                  </a:moveTo>
                  <a:lnTo>
                    <a:pt x="530351" y="44196"/>
                  </a:lnTo>
                  <a:lnTo>
                    <a:pt x="530351" y="38100"/>
                  </a:lnTo>
                  <a:lnTo>
                    <a:pt x="527303" y="32004"/>
                  </a:lnTo>
                  <a:lnTo>
                    <a:pt x="519683" y="27432"/>
                  </a:lnTo>
                  <a:lnTo>
                    <a:pt x="510539" y="27432"/>
                  </a:lnTo>
                  <a:lnTo>
                    <a:pt x="502919" y="32004"/>
                  </a:lnTo>
                  <a:lnTo>
                    <a:pt x="499871" y="35052"/>
                  </a:lnTo>
                  <a:lnTo>
                    <a:pt x="496823" y="44196"/>
                  </a:lnTo>
                  <a:lnTo>
                    <a:pt x="496823" y="51816"/>
                  </a:lnTo>
                  <a:lnTo>
                    <a:pt x="499871" y="62484"/>
                  </a:lnTo>
                  <a:lnTo>
                    <a:pt x="502919" y="65532"/>
                  </a:lnTo>
                  <a:lnTo>
                    <a:pt x="510539" y="68580"/>
                  </a:lnTo>
                  <a:lnTo>
                    <a:pt x="519683" y="68580"/>
                  </a:lnTo>
                  <a:lnTo>
                    <a:pt x="527303" y="65532"/>
                  </a:lnTo>
                  <a:lnTo>
                    <a:pt x="530351" y="57912"/>
                  </a:lnTo>
                  <a:lnTo>
                    <a:pt x="533400" y="62484"/>
                  </a:lnTo>
                </a:path>
                <a:path w="789939" h="71754">
                  <a:moveTo>
                    <a:pt x="594359" y="35052"/>
                  </a:moveTo>
                  <a:lnTo>
                    <a:pt x="588263" y="27432"/>
                  </a:lnTo>
                  <a:lnTo>
                    <a:pt x="582167" y="24384"/>
                  </a:lnTo>
                  <a:lnTo>
                    <a:pt x="571500" y="24384"/>
                  </a:lnTo>
                  <a:lnTo>
                    <a:pt x="563879" y="27432"/>
                  </a:lnTo>
                  <a:lnTo>
                    <a:pt x="557783" y="35052"/>
                  </a:lnTo>
                  <a:lnTo>
                    <a:pt x="554735" y="44196"/>
                  </a:lnTo>
                  <a:lnTo>
                    <a:pt x="554735" y="51816"/>
                  </a:lnTo>
                  <a:lnTo>
                    <a:pt x="557783" y="62484"/>
                  </a:lnTo>
                  <a:lnTo>
                    <a:pt x="563879" y="68580"/>
                  </a:lnTo>
                  <a:lnTo>
                    <a:pt x="571500" y="71628"/>
                  </a:lnTo>
                  <a:lnTo>
                    <a:pt x="582167" y="71628"/>
                  </a:lnTo>
                  <a:lnTo>
                    <a:pt x="588263" y="68580"/>
                  </a:lnTo>
                  <a:lnTo>
                    <a:pt x="594359" y="62484"/>
                  </a:lnTo>
                </a:path>
                <a:path w="789939" h="71754">
                  <a:moveTo>
                    <a:pt x="594359" y="35052"/>
                  </a:moveTo>
                  <a:lnTo>
                    <a:pt x="591311" y="38100"/>
                  </a:lnTo>
                  <a:lnTo>
                    <a:pt x="588263" y="32004"/>
                  </a:lnTo>
                  <a:lnTo>
                    <a:pt x="582167" y="27432"/>
                  </a:lnTo>
                  <a:lnTo>
                    <a:pt x="571500" y="27432"/>
                  </a:lnTo>
                  <a:lnTo>
                    <a:pt x="563879" y="32004"/>
                  </a:lnTo>
                  <a:lnTo>
                    <a:pt x="560831" y="35052"/>
                  </a:lnTo>
                  <a:lnTo>
                    <a:pt x="557783" y="44196"/>
                  </a:lnTo>
                  <a:lnTo>
                    <a:pt x="557783" y="51816"/>
                  </a:lnTo>
                  <a:lnTo>
                    <a:pt x="560831" y="62484"/>
                  </a:lnTo>
                  <a:lnTo>
                    <a:pt x="563879" y="65532"/>
                  </a:lnTo>
                  <a:lnTo>
                    <a:pt x="571500" y="68580"/>
                  </a:lnTo>
                  <a:lnTo>
                    <a:pt x="582167" y="68580"/>
                  </a:lnTo>
                  <a:lnTo>
                    <a:pt x="588263" y="65532"/>
                  </a:lnTo>
                  <a:lnTo>
                    <a:pt x="591311" y="57912"/>
                  </a:lnTo>
                  <a:lnTo>
                    <a:pt x="594359" y="62484"/>
                  </a:lnTo>
                </a:path>
                <a:path w="789939" h="71754">
                  <a:moveTo>
                    <a:pt x="618743" y="24384"/>
                  </a:moveTo>
                  <a:lnTo>
                    <a:pt x="618743" y="57912"/>
                  </a:lnTo>
                  <a:lnTo>
                    <a:pt x="621791" y="68580"/>
                  </a:lnTo>
                  <a:lnTo>
                    <a:pt x="629411" y="71628"/>
                  </a:lnTo>
                  <a:lnTo>
                    <a:pt x="638555" y="71628"/>
                  </a:lnTo>
                  <a:lnTo>
                    <a:pt x="646176" y="68580"/>
                  </a:lnTo>
                  <a:lnTo>
                    <a:pt x="656843" y="57912"/>
                  </a:lnTo>
                </a:path>
                <a:path w="789939" h="71754">
                  <a:moveTo>
                    <a:pt x="618743" y="24384"/>
                  </a:moveTo>
                  <a:lnTo>
                    <a:pt x="621791" y="24384"/>
                  </a:lnTo>
                  <a:lnTo>
                    <a:pt x="621791" y="57912"/>
                  </a:lnTo>
                  <a:lnTo>
                    <a:pt x="626363" y="65532"/>
                  </a:lnTo>
                  <a:lnTo>
                    <a:pt x="632459" y="68580"/>
                  </a:lnTo>
                  <a:lnTo>
                    <a:pt x="638555" y="68580"/>
                  </a:lnTo>
                  <a:lnTo>
                    <a:pt x="646176" y="65532"/>
                  </a:lnTo>
                  <a:lnTo>
                    <a:pt x="656843" y="57912"/>
                  </a:lnTo>
                </a:path>
                <a:path w="789939" h="71754">
                  <a:moveTo>
                    <a:pt x="656843" y="24384"/>
                  </a:moveTo>
                  <a:lnTo>
                    <a:pt x="656843" y="71628"/>
                  </a:lnTo>
                  <a:lnTo>
                    <a:pt x="659891" y="71628"/>
                  </a:lnTo>
                </a:path>
                <a:path w="789939" h="71754">
                  <a:moveTo>
                    <a:pt x="656843" y="24384"/>
                  </a:moveTo>
                  <a:lnTo>
                    <a:pt x="659891" y="24384"/>
                  </a:lnTo>
                  <a:lnTo>
                    <a:pt x="659891" y="71628"/>
                  </a:lnTo>
                </a:path>
                <a:path w="789939" h="71754">
                  <a:moveTo>
                    <a:pt x="687323" y="48768"/>
                  </a:moveTo>
                  <a:lnTo>
                    <a:pt x="723900" y="48768"/>
                  </a:lnTo>
                  <a:lnTo>
                    <a:pt x="723900" y="38100"/>
                  </a:lnTo>
                  <a:lnTo>
                    <a:pt x="720851" y="32004"/>
                  </a:lnTo>
                  <a:lnTo>
                    <a:pt x="717803" y="27432"/>
                  </a:lnTo>
                  <a:lnTo>
                    <a:pt x="710183" y="24384"/>
                  </a:lnTo>
                  <a:lnTo>
                    <a:pt x="701039" y="24384"/>
                  </a:lnTo>
                  <a:lnTo>
                    <a:pt x="693419" y="27432"/>
                  </a:lnTo>
                  <a:lnTo>
                    <a:pt x="687323" y="35052"/>
                  </a:lnTo>
                  <a:lnTo>
                    <a:pt x="682751" y="44196"/>
                  </a:lnTo>
                  <a:lnTo>
                    <a:pt x="682751" y="51816"/>
                  </a:lnTo>
                  <a:lnTo>
                    <a:pt x="687323" y="62484"/>
                  </a:lnTo>
                  <a:lnTo>
                    <a:pt x="693419" y="68580"/>
                  </a:lnTo>
                  <a:lnTo>
                    <a:pt x="701039" y="71628"/>
                  </a:lnTo>
                  <a:lnTo>
                    <a:pt x="710183" y="71628"/>
                  </a:lnTo>
                  <a:lnTo>
                    <a:pt x="717803" y="68580"/>
                  </a:lnTo>
                  <a:lnTo>
                    <a:pt x="723900" y="62484"/>
                  </a:lnTo>
                </a:path>
                <a:path w="789939" h="71754">
                  <a:moveTo>
                    <a:pt x="687323" y="44196"/>
                  </a:moveTo>
                  <a:lnTo>
                    <a:pt x="720851" y="44196"/>
                  </a:lnTo>
                  <a:lnTo>
                    <a:pt x="720851" y="38100"/>
                  </a:lnTo>
                  <a:lnTo>
                    <a:pt x="717803" y="32004"/>
                  </a:lnTo>
                  <a:lnTo>
                    <a:pt x="710183" y="27432"/>
                  </a:lnTo>
                  <a:lnTo>
                    <a:pt x="701039" y="27432"/>
                  </a:lnTo>
                  <a:lnTo>
                    <a:pt x="693419" y="32004"/>
                  </a:lnTo>
                  <a:lnTo>
                    <a:pt x="690371" y="35052"/>
                  </a:lnTo>
                  <a:lnTo>
                    <a:pt x="687323" y="44196"/>
                  </a:lnTo>
                  <a:lnTo>
                    <a:pt x="687323" y="51816"/>
                  </a:lnTo>
                  <a:lnTo>
                    <a:pt x="690371" y="62484"/>
                  </a:lnTo>
                  <a:lnTo>
                    <a:pt x="693419" y="65532"/>
                  </a:lnTo>
                  <a:lnTo>
                    <a:pt x="701039" y="68580"/>
                  </a:lnTo>
                  <a:lnTo>
                    <a:pt x="710183" y="68580"/>
                  </a:lnTo>
                  <a:lnTo>
                    <a:pt x="717803" y="65532"/>
                  </a:lnTo>
                  <a:lnTo>
                    <a:pt x="720851" y="57912"/>
                  </a:lnTo>
                  <a:lnTo>
                    <a:pt x="723900" y="62484"/>
                  </a:lnTo>
                </a:path>
                <a:path w="789939" h="71754">
                  <a:moveTo>
                    <a:pt x="748283" y="24384"/>
                  </a:moveTo>
                  <a:lnTo>
                    <a:pt x="748283" y="71628"/>
                  </a:lnTo>
                  <a:lnTo>
                    <a:pt x="751331" y="71628"/>
                  </a:lnTo>
                </a:path>
                <a:path w="789939" h="71754">
                  <a:moveTo>
                    <a:pt x="748283" y="24384"/>
                  </a:moveTo>
                  <a:lnTo>
                    <a:pt x="751331" y="24384"/>
                  </a:lnTo>
                  <a:lnTo>
                    <a:pt x="751331" y="71628"/>
                  </a:lnTo>
                </a:path>
                <a:path w="789939" h="71754">
                  <a:moveTo>
                    <a:pt x="751331" y="38100"/>
                  </a:moveTo>
                  <a:lnTo>
                    <a:pt x="762000" y="27432"/>
                  </a:lnTo>
                  <a:lnTo>
                    <a:pt x="768095" y="24384"/>
                  </a:lnTo>
                  <a:lnTo>
                    <a:pt x="778763" y="24384"/>
                  </a:lnTo>
                  <a:lnTo>
                    <a:pt x="784859" y="27432"/>
                  </a:lnTo>
                  <a:lnTo>
                    <a:pt x="789431" y="38100"/>
                  </a:lnTo>
                  <a:lnTo>
                    <a:pt x="789431" y="71628"/>
                  </a:lnTo>
                </a:path>
                <a:path w="789939" h="71754">
                  <a:moveTo>
                    <a:pt x="751331" y="38100"/>
                  </a:moveTo>
                  <a:lnTo>
                    <a:pt x="762000" y="32004"/>
                  </a:lnTo>
                  <a:lnTo>
                    <a:pt x="768095" y="27432"/>
                  </a:lnTo>
                  <a:lnTo>
                    <a:pt x="775715" y="27432"/>
                  </a:lnTo>
                  <a:lnTo>
                    <a:pt x="781811" y="32004"/>
                  </a:lnTo>
                  <a:lnTo>
                    <a:pt x="784859" y="38100"/>
                  </a:lnTo>
                  <a:lnTo>
                    <a:pt x="784859" y="71628"/>
                  </a:lnTo>
                  <a:lnTo>
                    <a:pt x="789431" y="716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09999" y="5489194"/>
              <a:ext cx="137160" cy="7315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542408" y="5489956"/>
              <a:ext cx="186055" cy="71755"/>
            </a:xfrm>
            <a:custGeom>
              <a:avLst/>
              <a:gdLst/>
              <a:ahLst/>
              <a:cxnLst/>
              <a:rect l="l" t="t" r="r" b="b"/>
              <a:pathLst>
                <a:path w="186054" h="71754">
                  <a:moveTo>
                    <a:pt x="41148" y="0"/>
                  </a:moveTo>
                  <a:lnTo>
                    <a:pt x="41148" y="71628"/>
                  </a:lnTo>
                  <a:lnTo>
                    <a:pt x="44195" y="71628"/>
                  </a:lnTo>
                </a:path>
                <a:path w="186054" h="71754">
                  <a:moveTo>
                    <a:pt x="41148" y="0"/>
                  </a:moveTo>
                  <a:lnTo>
                    <a:pt x="44195" y="0"/>
                  </a:lnTo>
                  <a:lnTo>
                    <a:pt x="44195" y="71628"/>
                  </a:lnTo>
                </a:path>
                <a:path w="186054" h="71754">
                  <a:moveTo>
                    <a:pt x="41148" y="35052"/>
                  </a:moveTo>
                  <a:lnTo>
                    <a:pt x="33527" y="27432"/>
                  </a:lnTo>
                  <a:lnTo>
                    <a:pt x="27431" y="24384"/>
                  </a:lnTo>
                  <a:lnTo>
                    <a:pt x="16763" y="24384"/>
                  </a:lnTo>
                  <a:lnTo>
                    <a:pt x="9143" y="27432"/>
                  </a:lnTo>
                  <a:lnTo>
                    <a:pt x="3048" y="35052"/>
                  </a:lnTo>
                  <a:lnTo>
                    <a:pt x="0" y="44196"/>
                  </a:lnTo>
                  <a:lnTo>
                    <a:pt x="0" y="51816"/>
                  </a:lnTo>
                  <a:lnTo>
                    <a:pt x="3048" y="62484"/>
                  </a:lnTo>
                  <a:lnTo>
                    <a:pt x="9143" y="68580"/>
                  </a:lnTo>
                  <a:lnTo>
                    <a:pt x="16763" y="71628"/>
                  </a:lnTo>
                  <a:lnTo>
                    <a:pt x="27431" y="71628"/>
                  </a:lnTo>
                  <a:lnTo>
                    <a:pt x="33527" y="68580"/>
                  </a:lnTo>
                  <a:lnTo>
                    <a:pt x="41148" y="62484"/>
                  </a:lnTo>
                </a:path>
                <a:path w="186054" h="71754">
                  <a:moveTo>
                    <a:pt x="41148" y="35052"/>
                  </a:moveTo>
                  <a:lnTo>
                    <a:pt x="27431" y="27432"/>
                  </a:lnTo>
                  <a:lnTo>
                    <a:pt x="16763" y="27432"/>
                  </a:lnTo>
                  <a:lnTo>
                    <a:pt x="9143" y="32004"/>
                  </a:lnTo>
                  <a:lnTo>
                    <a:pt x="6095" y="35052"/>
                  </a:lnTo>
                  <a:lnTo>
                    <a:pt x="3048" y="44196"/>
                  </a:lnTo>
                  <a:lnTo>
                    <a:pt x="3048" y="51816"/>
                  </a:lnTo>
                  <a:lnTo>
                    <a:pt x="6095" y="62484"/>
                  </a:lnTo>
                  <a:lnTo>
                    <a:pt x="9143" y="65532"/>
                  </a:lnTo>
                  <a:lnTo>
                    <a:pt x="16763" y="68580"/>
                  </a:lnTo>
                  <a:lnTo>
                    <a:pt x="27431" y="68580"/>
                  </a:lnTo>
                  <a:lnTo>
                    <a:pt x="41148" y="62484"/>
                  </a:lnTo>
                </a:path>
                <a:path w="186054" h="71754">
                  <a:moveTo>
                    <a:pt x="71627" y="0"/>
                  </a:moveTo>
                  <a:lnTo>
                    <a:pt x="67055" y="4572"/>
                  </a:lnTo>
                  <a:lnTo>
                    <a:pt x="67055" y="7620"/>
                  </a:lnTo>
                  <a:lnTo>
                    <a:pt x="71627" y="10668"/>
                  </a:lnTo>
                  <a:lnTo>
                    <a:pt x="74675" y="10668"/>
                  </a:lnTo>
                  <a:lnTo>
                    <a:pt x="77724" y="7620"/>
                  </a:lnTo>
                  <a:lnTo>
                    <a:pt x="77724" y="4572"/>
                  </a:lnTo>
                  <a:lnTo>
                    <a:pt x="74675" y="0"/>
                  </a:lnTo>
                  <a:lnTo>
                    <a:pt x="71627" y="0"/>
                  </a:lnTo>
                </a:path>
                <a:path w="186054" h="71754">
                  <a:moveTo>
                    <a:pt x="71627" y="4572"/>
                  </a:moveTo>
                  <a:lnTo>
                    <a:pt x="71627" y="7620"/>
                  </a:lnTo>
                  <a:lnTo>
                    <a:pt x="74675" y="7620"/>
                  </a:lnTo>
                  <a:lnTo>
                    <a:pt x="74675" y="4572"/>
                  </a:lnTo>
                  <a:lnTo>
                    <a:pt x="71627" y="4572"/>
                  </a:lnTo>
                </a:path>
                <a:path w="186054" h="71754">
                  <a:moveTo>
                    <a:pt x="71627" y="24384"/>
                  </a:moveTo>
                  <a:lnTo>
                    <a:pt x="71627" y="71628"/>
                  </a:lnTo>
                  <a:lnTo>
                    <a:pt x="74675" y="71628"/>
                  </a:lnTo>
                </a:path>
                <a:path w="186054" h="71754">
                  <a:moveTo>
                    <a:pt x="71627" y="24384"/>
                  </a:moveTo>
                  <a:lnTo>
                    <a:pt x="74675" y="24384"/>
                  </a:lnTo>
                  <a:lnTo>
                    <a:pt x="74675" y="71628"/>
                  </a:lnTo>
                </a:path>
                <a:path w="186054" h="71754">
                  <a:moveTo>
                    <a:pt x="102107" y="24384"/>
                  </a:moveTo>
                  <a:lnTo>
                    <a:pt x="102107" y="71628"/>
                  </a:lnTo>
                  <a:lnTo>
                    <a:pt x="105155" y="71628"/>
                  </a:lnTo>
                </a:path>
                <a:path w="186054" h="71754">
                  <a:moveTo>
                    <a:pt x="102107" y="24384"/>
                  </a:moveTo>
                  <a:lnTo>
                    <a:pt x="105155" y="24384"/>
                  </a:lnTo>
                  <a:lnTo>
                    <a:pt x="105155" y="71628"/>
                  </a:lnTo>
                </a:path>
                <a:path w="186054" h="71754">
                  <a:moveTo>
                    <a:pt x="105155" y="44196"/>
                  </a:moveTo>
                  <a:lnTo>
                    <a:pt x="108203" y="35052"/>
                  </a:lnTo>
                  <a:lnTo>
                    <a:pt x="115824" y="27432"/>
                  </a:lnTo>
                  <a:lnTo>
                    <a:pt x="121919" y="24384"/>
                  </a:lnTo>
                  <a:lnTo>
                    <a:pt x="132587" y="24384"/>
                  </a:lnTo>
                </a:path>
                <a:path w="186054" h="71754">
                  <a:moveTo>
                    <a:pt x="105155" y="44196"/>
                  </a:moveTo>
                  <a:lnTo>
                    <a:pt x="108203" y="38100"/>
                  </a:lnTo>
                  <a:lnTo>
                    <a:pt x="115824" y="32004"/>
                  </a:lnTo>
                  <a:lnTo>
                    <a:pt x="121919" y="27432"/>
                  </a:lnTo>
                  <a:lnTo>
                    <a:pt x="132587" y="27432"/>
                  </a:lnTo>
                  <a:lnTo>
                    <a:pt x="132587" y="24384"/>
                  </a:lnTo>
                </a:path>
                <a:path w="186054" h="71754">
                  <a:moveTo>
                    <a:pt x="149351" y="48768"/>
                  </a:moveTo>
                  <a:lnTo>
                    <a:pt x="185927" y="48768"/>
                  </a:lnTo>
                  <a:lnTo>
                    <a:pt x="185927" y="38100"/>
                  </a:lnTo>
                  <a:lnTo>
                    <a:pt x="182879" y="32004"/>
                  </a:lnTo>
                  <a:lnTo>
                    <a:pt x="179831" y="27432"/>
                  </a:lnTo>
                  <a:lnTo>
                    <a:pt x="173736" y="24384"/>
                  </a:lnTo>
                  <a:lnTo>
                    <a:pt x="163067" y="24384"/>
                  </a:lnTo>
                  <a:lnTo>
                    <a:pt x="155448" y="27432"/>
                  </a:lnTo>
                  <a:lnTo>
                    <a:pt x="149351" y="35052"/>
                  </a:lnTo>
                  <a:lnTo>
                    <a:pt x="146303" y="44196"/>
                  </a:lnTo>
                  <a:lnTo>
                    <a:pt x="146303" y="51816"/>
                  </a:lnTo>
                  <a:lnTo>
                    <a:pt x="149351" y="62484"/>
                  </a:lnTo>
                  <a:lnTo>
                    <a:pt x="155448" y="68580"/>
                  </a:lnTo>
                  <a:lnTo>
                    <a:pt x="163067" y="71628"/>
                  </a:lnTo>
                  <a:lnTo>
                    <a:pt x="173736" y="71628"/>
                  </a:lnTo>
                  <a:lnTo>
                    <a:pt x="179831" y="68580"/>
                  </a:lnTo>
                  <a:lnTo>
                    <a:pt x="185927" y="62484"/>
                  </a:lnTo>
                </a:path>
                <a:path w="186054" h="71754">
                  <a:moveTo>
                    <a:pt x="149351" y="44196"/>
                  </a:moveTo>
                  <a:lnTo>
                    <a:pt x="182879" y="44196"/>
                  </a:lnTo>
                  <a:lnTo>
                    <a:pt x="182879" y="38100"/>
                  </a:lnTo>
                  <a:lnTo>
                    <a:pt x="179831" y="32004"/>
                  </a:lnTo>
                  <a:lnTo>
                    <a:pt x="173736" y="27432"/>
                  </a:lnTo>
                  <a:lnTo>
                    <a:pt x="163067" y="27432"/>
                  </a:lnTo>
                  <a:lnTo>
                    <a:pt x="155448" y="32004"/>
                  </a:lnTo>
                  <a:lnTo>
                    <a:pt x="152400" y="35052"/>
                  </a:lnTo>
                  <a:lnTo>
                    <a:pt x="149351" y="44196"/>
                  </a:lnTo>
                  <a:lnTo>
                    <a:pt x="149351" y="51816"/>
                  </a:lnTo>
                  <a:lnTo>
                    <a:pt x="152400" y="62484"/>
                  </a:lnTo>
                  <a:lnTo>
                    <a:pt x="155448" y="65532"/>
                  </a:lnTo>
                  <a:lnTo>
                    <a:pt x="163067" y="68580"/>
                  </a:lnTo>
                  <a:lnTo>
                    <a:pt x="173736" y="68580"/>
                  </a:lnTo>
                  <a:lnTo>
                    <a:pt x="179831" y="65532"/>
                  </a:lnTo>
                  <a:lnTo>
                    <a:pt x="182879" y="57912"/>
                  </a:lnTo>
                  <a:lnTo>
                    <a:pt x="185927" y="624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48911" y="5489194"/>
              <a:ext cx="143255" cy="7315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304408" y="4257040"/>
              <a:ext cx="323215" cy="71755"/>
            </a:xfrm>
            <a:custGeom>
              <a:avLst/>
              <a:gdLst/>
              <a:ahLst/>
              <a:cxnLst/>
              <a:rect l="l" t="t" r="r" b="b"/>
              <a:pathLst>
                <a:path w="323214" h="71754">
                  <a:moveTo>
                    <a:pt x="0" y="0"/>
                  </a:moveTo>
                  <a:lnTo>
                    <a:pt x="0" y="71628"/>
                  </a:lnTo>
                  <a:lnTo>
                    <a:pt x="3048" y="71628"/>
                  </a:lnTo>
                </a:path>
                <a:path w="323214" h="71754">
                  <a:moveTo>
                    <a:pt x="0" y="0"/>
                  </a:moveTo>
                  <a:lnTo>
                    <a:pt x="3048" y="0"/>
                  </a:lnTo>
                  <a:lnTo>
                    <a:pt x="3048" y="71628"/>
                  </a:lnTo>
                </a:path>
                <a:path w="323214" h="71754">
                  <a:moveTo>
                    <a:pt x="53339" y="24384"/>
                  </a:moveTo>
                  <a:lnTo>
                    <a:pt x="53339" y="71628"/>
                  </a:lnTo>
                  <a:lnTo>
                    <a:pt x="56387" y="71628"/>
                  </a:lnTo>
                </a:path>
                <a:path w="323214" h="71754">
                  <a:moveTo>
                    <a:pt x="53339" y="24384"/>
                  </a:moveTo>
                  <a:lnTo>
                    <a:pt x="56387" y="24384"/>
                  </a:lnTo>
                  <a:lnTo>
                    <a:pt x="56387" y="71628"/>
                  </a:lnTo>
                </a:path>
                <a:path w="323214" h="71754">
                  <a:moveTo>
                    <a:pt x="53339" y="33528"/>
                  </a:moveTo>
                  <a:lnTo>
                    <a:pt x="48767" y="27432"/>
                  </a:lnTo>
                  <a:lnTo>
                    <a:pt x="42671" y="24384"/>
                  </a:lnTo>
                  <a:lnTo>
                    <a:pt x="35051" y="24384"/>
                  </a:lnTo>
                  <a:lnTo>
                    <a:pt x="28955" y="27432"/>
                  </a:lnTo>
                  <a:lnTo>
                    <a:pt x="24383" y="33528"/>
                  </a:lnTo>
                  <a:lnTo>
                    <a:pt x="21336" y="44196"/>
                  </a:lnTo>
                  <a:lnTo>
                    <a:pt x="21336" y="51816"/>
                  </a:lnTo>
                  <a:lnTo>
                    <a:pt x="24383" y="60960"/>
                  </a:lnTo>
                  <a:lnTo>
                    <a:pt x="28955" y="68580"/>
                  </a:lnTo>
                  <a:lnTo>
                    <a:pt x="35051" y="71628"/>
                  </a:lnTo>
                  <a:lnTo>
                    <a:pt x="42671" y="71628"/>
                  </a:lnTo>
                  <a:lnTo>
                    <a:pt x="48767" y="68580"/>
                  </a:lnTo>
                  <a:lnTo>
                    <a:pt x="53339" y="60960"/>
                  </a:lnTo>
                </a:path>
                <a:path w="323214" h="71754">
                  <a:moveTo>
                    <a:pt x="53339" y="33528"/>
                  </a:moveTo>
                  <a:lnTo>
                    <a:pt x="42671" y="27432"/>
                  </a:lnTo>
                  <a:lnTo>
                    <a:pt x="35051" y="27432"/>
                  </a:lnTo>
                  <a:lnTo>
                    <a:pt x="28955" y="30480"/>
                  </a:lnTo>
                  <a:lnTo>
                    <a:pt x="27431" y="33528"/>
                  </a:lnTo>
                  <a:lnTo>
                    <a:pt x="24383" y="44196"/>
                  </a:lnTo>
                  <a:lnTo>
                    <a:pt x="24383" y="51816"/>
                  </a:lnTo>
                  <a:lnTo>
                    <a:pt x="28955" y="65532"/>
                  </a:lnTo>
                  <a:lnTo>
                    <a:pt x="35051" y="68580"/>
                  </a:lnTo>
                  <a:lnTo>
                    <a:pt x="42671" y="68580"/>
                  </a:lnTo>
                  <a:lnTo>
                    <a:pt x="53339" y="60960"/>
                  </a:lnTo>
                </a:path>
                <a:path w="323214" h="71754">
                  <a:moveTo>
                    <a:pt x="160019" y="27432"/>
                  </a:moveTo>
                  <a:lnTo>
                    <a:pt x="132587" y="71628"/>
                  </a:lnTo>
                </a:path>
                <a:path w="323214" h="71754">
                  <a:moveTo>
                    <a:pt x="138683" y="68580"/>
                  </a:moveTo>
                  <a:lnTo>
                    <a:pt x="166115" y="24384"/>
                  </a:lnTo>
                  <a:lnTo>
                    <a:pt x="132587" y="24384"/>
                  </a:lnTo>
                  <a:lnTo>
                    <a:pt x="132587" y="27432"/>
                  </a:lnTo>
                  <a:lnTo>
                    <a:pt x="160019" y="27432"/>
                  </a:lnTo>
                </a:path>
                <a:path w="323214" h="71754">
                  <a:moveTo>
                    <a:pt x="138683" y="68580"/>
                  </a:moveTo>
                  <a:lnTo>
                    <a:pt x="166115" y="68580"/>
                  </a:lnTo>
                  <a:lnTo>
                    <a:pt x="166115" y="71628"/>
                  </a:lnTo>
                  <a:lnTo>
                    <a:pt x="132587" y="71628"/>
                  </a:lnTo>
                </a:path>
                <a:path w="323214" h="71754">
                  <a:moveTo>
                    <a:pt x="195071" y="24384"/>
                  </a:moveTo>
                  <a:lnTo>
                    <a:pt x="190500" y="27432"/>
                  </a:lnTo>
                  <a:lnTo>
                    <a:pt x="184403" y="33528"/>
                  </a:lnTo>
                  <a:lnTo>
                    <a:pt x="181355" y="44196"/>
                  </a:lnTo>
                  <a:lnTo>
                    <a:pt x="181355" y="51816"/>
                  </a:lnTo>
                  <a:lnTo>
                    <a:pt x="184403" y="60960"/>
                  </a:lnTo>
                  <a:lnTo>
                    <a:pt x="190500" y="68580"/>
                  </a:lnTo>
                  <a:lnTo>
                    <a:pt x="195071" y="71628"/>
                  </a:lnTo>
                  <a:lnTo>
                    <a:pt x="204215" y="71628"/>
                  </a:lnTo>
                  <a:lnTo>
                    <a:pt x="208787" y="68580"/>
                  </a:lnTo>
                  <a:lnTo>
                    <a:pt x="214883" y="60960"/>
                  </a:lnTo>
                  <a:lnTo>
                    <a:pt x="216407" y="51816"/>
                  </a:lnTo>
                  <a:lnTo>
                    <a:pt x="216407" y="44196"/>
                  </a:lnTo>
                  <a:lnTo>
                    <a:pt x="214883" y="33528"/>
                  </a:lnTo>
                  <a:lnTo>
                    <a:pt x="208787" y="27432"/>
                  </a:lnTo>
                  <a:lnTo>
                    <a:pt x="204215" y="24384"/>
                  </a:lnTo>
                  <a:lnTo>
                    <a:pt x="195071" y="24384"/>
                  </a:lnTo>
                </a:path>
                <a:path w="323214" h="71754">
                  <a:moveTo>
                    <a:pt x="195071" y="27432"/>
                  </a:moveTo>
                  <a:lnTo>
                    <a:pt x="190500" y="30480"/>
                  </a:lnTo>
                  <a:lnTo>
                    <a:pt x="187451" y="33528"/>
                  </a:lnTo>
                  <a:lnTo>
                    <a:pt x="184403" y="44196"/>
                  </a:lnTo>
                  <a:lnTo>
                    <a:pt x="184403" y="51816"/>
                  </a:lnTo>
                  <a:lnTo>
                    <a:pt x="187451" y="60960"/>
                  </a:lnTo>
                  <a:lnTo>
                    <a:pt x="190500" y="65532"/>
                  </a:lnTo>
                  <a:lnTo>
                    <a:pt x="195071" y="68580"/>
                  </a:lnTo>
                  <a:lnTo>
                    <a:pt x="204215" y="68580"/>
                  </a:lnTo>
                  <a:lnTo>
                    <a:pt x="208787" y="65532"/>
                  </a:lnTo>
                  <a:lnTo>
                    <a:pt x="211836" y="60960"/>
                  </a:lnTo>
                  <a:lnTo>
                    <a:pt x="214883" y="51816"/>
                  </a:lnTo>
                  <a:lnTo>
                    <a:pt x="214883" y="44196"/>
                  </a:lnTo>
                  <a:lnTo>
                    <a:pt x="211836" y="33528"/>
                  </a:lnTo>
                  <a:lnTo>
                    <a:pt x="208787" y="30480"/>
                  </a:lnTo>
                  <a:lnTo>
                    <a:pt x="204215" y="27432"/>
                  </a:lnTo>
                  <a:lnTo>
                    <a:pt x="195071" y="27432"/>
                  </a:lnTo>
                </a:path>
                <a:path w="323214" h="71754">
                  <a:moveTo>
                    <a:pt x="236219" y="24384"/>
                  </a:moveTo>
                  <a:lnTo>
                    <a:pt x="236219" y="71628"/>
                  </a:lnTo>
                  <a:lnTo>
                    <a:pt x="239267" y="71628"/>
                  </a:lnTo>
                </a:path>
                <a:path w="323214" h="71754">
                  <a:moveTo>
                    <a:pt x="236219" y="24384"/>
                  </a:moveTo>
                  <a:lnTo>
                    <a:pt x="239267" y="24384"/>
                  </a:lnTo>
                  <a:lnTo>
                    <a:pt x="239267" y="71628"/>
                  </a:lnTo>
                </a:path>
                <a:path w="323214" h="71754">
                  <a:moveTo>
                    <a:pt x="239267" y="38100"/>
                  </a:moveTo>
                  <a:lnTo>
                    <a:pt x="246887" y="27432"/>
                  </a:lnTo>
                  <a:lnTo>
                    <a:pt x="252983" y="24384"/>
                  </a:lnTo>
                  <a:lnTo>
                    <a:pt x="260603" y="24384"/>
                  </a:lnTo>
                  <a:lnTo>
                    <a:pt x="266700" y="27432"/>
                  </a:lnTo>
                  <a:lnTo>
                    <a:pt x="268224" y="38100"/>
                  </a:lnTo>
                  <a:lnTo>
                    <a:pt x="268224" y="71628"/>
                  </a:lnTo>
                </a:path>
                <a:path w="323214" h="71754">
                  <a:moveTo>
                    <a:pt x="239267" y="38100"/>
                  </a:moveTo>
                  <a:lnTo>
                    <a:pt x="246887" y="30480"/>
                  </a:lnTo>
                  <a:lnTo>
                    <a:pt x="252983" y="27432"/>
                  </a:lnTo>
                  <a:lnTo>
                    <a:pt x="257555" y="27432"/>
                  </a:lnTo>
                  <a:lnTo>
                    <a:pt x="263651" y="30480"/>
                  </a:lnTo>
                  <a:lnTo>
                    <a:pt x="266700" y="38100"/>
                  </a:lnTo>
                  <a:lnTo>
                    <a:pt x="266700" y="71628"/>
                  </a:lnTo>
                  <a:lnTo>
                    <a:pt x="268224" y="71628"/>
                  </a:lnTo>
                </a:path>
                <a:path w="323214" h="71754">
                  <a:moveTo>
                    <a:pt x="320039" y="24384"/>
                  </a:moveTo>
                  <a:lnTo>
                    <a:pt x="320039" y="71628"/>
                  </a:lnTo>
                  <a:lnTo>
                    <a:pt x="323088" y="71628"/>
                  </a:lnTo>
                </a:path>
                <a:path w="323214" h="71754">
                  <a:moveTo>
                    <a:pt x="320039" y="24384"/>
                  </a:moveTo>
                  <a:lnTo>
                    <a:pt x="323088" y="24384"/>
                  </a:lnTo>
                  <a:lnTo>
                    <a:pt x="323088" y="71628"/>
                  </a:lnTo>
                </a:path>
                <a:path w="323214" h="71754">
                  <a:moveTo>
                    <a:pt x="320039" y="33528"/>
                  </a:moveTo>
                  <a:lnTo>
                    <a:pt x="315467" y="27432"/>
                  </a:lnTo>
                  <a:lnTo>
                    <a:pt x="309371" y="24384"/>
                  </a:lnTo>
                  <a:lnTo>
                    <a:pt x="301751" y="24384"/>
                  </a:lnTo>
                  <a:lnTo>
                    <a:pt x="295655" y="27432"/>
                  </a:lnTo>
                  <a:lnTo>
                    <a:pt x="291083" y="33528"/>
                  </a:lnTo>
                  <a:lnTo>
                    <a:pt x="288036" y="44196"/>
                  </a:lnTo>
                  <a:lnTo>
                    <a:pt x="288036" y="51816"/>
                  </a:lnTo>
                  <a:lnTo>
                    <a:pt x="291083" y="60960"/>
                  </a:lnTo>
                  <a:lnTo>
                    <a:pt x="295655" y="68580"/>
                  </a:lnTo>
                  <a:lnTo>
                    <a:pt x="301751" y="71628"/>
                  </a:lnTo>
                  <a:lnTo>
                    <a:pt x="309371" y="71628"/>
                  </a:lnTo>
                  <a:lnTo>
                    <a:pt x="315467" y="68580"/>
                  </a:lnTo>
                  <a:lnTo>
                    <a:pt x="320039" y="60960"/>
                  </a:lnTo>
                </a:path>
                <a:path w="323214" h="71754">
                  <a:moveTo>
                    <a:pt x="320039" y="33528"/>
                  </a:moveTo>
                  <a:lnTo>
                    <a:pt x="309371" y="27432"/>
                  </a:lnTo>
                  <a:lnTo>
                    <a:pt x="301751" y="27432"/>
                  </a:lnTo>
                  <a:lnTo>
                    <a:pt x="295655" y="30480"/>
                  </a:lnTo>
                  <a:lnTo>
                    <a:pt x="292607" y="33528"/>
                  </a:lnTo>
                  <a:lnTo>
                    <a:pt x="291083" y="44196"/>
                  </a:lnTo>
                  <a:lnTo>
                    <a:pt x="291083" y="51816"/>
                  </a:lnTo>
                  <a:lnTo>
                    <a:pt x="292607" y="60960"/>
                  </a:lnTo>
                  <a:lnTo>
                    <a:pt x="295655" y="65532"/>
                  </a:lnTo>
                  <a:lnTo>
                    <a:pt x="301751" y="68580"/>
                  </a:lnTo>
                  <a:lnTo>
                    <a:pt x="309371" y="68580"/>
                  </a:lnTo>
                  <a:lnTo>
                    <a:pt x="320039" y="609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02935" y="4256279"/>
              <a:ext cx="88391" cy="731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62955" y="4256278"/>
              <a:ext cx="216395" cy="9753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099937" y="4281424"/>
              <a:ext cx="71755" cy="47625"/>
            </a:xfrm>
            <a:custGeom>
              <a:avLst/>
              <a:gdLst/>
              <a:ahLst/>
              <a:cxnLst/>
              <a:rect l="l" t="t" r="r" b="b"/>
              <a:pathLst>
                <a:path w="71754" h="47625">
                  <a:moveTo>
                    <a:pt x="0" y="0"/>
                  </a:moveTo>
                  <a:lnTo>
                    <a:pt x="0" y="47243"/>
                  </a:lnTo>
                  <a:lnTo>
                    <a:pt x="3048" y="47243"/>
                  </a:lnTo>
                </a:path>
                <a:path w="71754" h="47625">
                  <a:moveTo>
                    <a:pt x="0" y="0"/>
                  </a:moveTo>
                  <a:lnTo>
                    <a:pt x="3048" y="0"/>
                  </a:lnTo>
                  <a:lnTo>
                    <a:pt x="3048" y="47243"/>
                  </a:lnTo>
                </a:path>
                <a:path w="71754" h="47625">
                  <a:moveTo>
                    <a:pt x="3048" y="19812"/>
                  </a:moveTo>
                  <a:lnTo>
                    <a:pt x="6096" y="9143"/>
                  </a:lnTo>
                  <a:lnTo>
                    <a:pt x="12191" y="3048"/>
                  </a:lnTo>
                  <a:lnTo>
                    <a:pt x="16763" y="0"/>
                  </a:lnTo>
                  <a:lnTo>
                    <a:pt x="24384" y="0"/>
                  </a:lnTo>
                </a:path>
                <a:path w="71754" h="47625">
                  <a:moveTo>
                    <a:pt x="3048" y="19812"/>
                  </a:moveTo>
                  <a:lnTo>
                    <a:pt x="6096" y="13715"/>
                  </a:lnTo>
                  <a:lnTo>
                    <a:pt x="12191" y="6095"/>
                  </a:lnTo>
                  <a:lnTo>
                    <a:pt x="16763" y="3048"/>
                  </a:lnTo>
                  <a:lnTo>
                    <a:pt x="24384" y="3048"/>
                  </a:lnTo>
                  <a:lnTo>
                    <a:pt x="24384" y="0"/>
                  </a:lnTo>
                </a:path>
                <a:path w="71754" h="47625">
                  <a:moveTo>
                    <a:pt x="48767" y="0"/>
                  </a:moveTo>
                  <a:lnTo>
                    <a:pt x="44196" y="3048"/>
                  </a:lnTo>
                  <a:lnTo>
                    <a:pt x="38100" y="9143"/>
                  </a:lnTo>
                  <a:lnTo>
                    <a:pt x="36575" y="19812"/>
                  </a:lnTo>
                  <a:lnTo>
                    <a:pt x="36575" y="27431"/>
                  </a:lnTo>
                  <a:lnTo>
                    <a:pt x="38100" y="36575"/>
                  </a:lnTo>
                  <a:lnTo>
                    <a:pt x="44196" y="44195"/>
                  </a:lnTo>
                  <a:lnTo>
                    <a:pt x="48767" y="47243"/>
                  </a:lnTo>
                  <a:lnTo>
                    <a:pt x="57912" y="47243"/>
                  </a:lnTo>
                  <a:lnTo>
                    <a:pt x="62484" y="44195"/>
                  </a:lnTo>
                  <a:lnTo>
                    <a:pt x="68579" y="36575"/>
                  </a:lnTo>
                  <a:lnTo>
                    <a:pt x="71627" y="27431"/>
                  </a:lnTo>
                  <a:lnTo>
                    <a:pt x="71627" y="19812"/>
                  </a:lnTo>
                  <a:lnTo>
                    <a:pt x="68579" y="9143"/>
                  </a:lnTo>
                  <a:lnTo>
                    <a:pt x="62484" y="3048"/>
                  </a:lnTo>
                  <a:lnTo>
                    <a:pt x="57912" y="0"/>
                  </a:lnTo>
                  <a:lnTo>
                    <a:pt x="48767" y="0"/>
                  </a:lnTo>
                </a:path>
                <a:path w="71754" h="47625">
                  <a:moveTo>
                    <a:pt x="48767" y="3048"/>
                  </a:moveTo>
                  <a:lnTo>
                    <a:pt x="44196" y="6095"/>
                  </a:lnTo>
                  <a:lnTo>
                    <a:pt x="41148" y="9143"/>
                  </a:lnTo>
                  <a:lnTo>
                    <a:pt x="38100" y="19812"/>
                  </a:lnTo>
                  <a:lnTo>
                    <a:pt x="38100" y="27431"/>
                  </a:lnTo>
                  <a:lnTo>
                    <a:pt x="41148" y="36575"/>
                  </a:lnTo>
                  <a:lnTo>
                    <a:pt x="44196" y="41148"/>
                  </a:lnTo>
                  <a:lnTo>
                    <a:pt x="48767" y="44195"/>
                  </a:lnTo>
                  <a:lnTo>
                    <a:pt x="57912" y="44195"/>
                  </a:lnTo>
                  <a:lnTo>
                    <a:pt x="62484" y="41148"/>
                  </a:lnTo>
                  <a:lnTo>
                    <a:pt x="65532" y="36575"/>
                  </a:lnTo>
                  <a:lnTo>
                    <a:pt x="68579" y="27431"/>
                  </a:lnTo>
                  <a:lnTo>
                    <a:pt x="68579" y="19812"/>
                  </a:lnTo>
                  <a:lnTo>
                    <a:pt x="65532" y="9143"/>
                  </a:lnTo>
                  <a:lnTo>
                    <a:pt x="62484" y="6095"/>
                  </a:lnTo>
                  <a:lnTo>
                    <a:pt x="57912" y="3048"/>
                  </a:lnTo>
                  <a:lnTo>
                    <a:pt x="48767" y="304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716657" y="3258820"/>
              <a:ext cx="3596640" cy="2407920"/>
            </a:xfrm>
            <a:custGeom>
              <a:avLst/>
              <a:gdLst/>
              <a:ahLst/>
              <a:cxnLst/>
              <a:rect l="l" t="t" r="r" b="b"/>
              <a:pathLst>
                <a:path w="3596640" h="2407920">
                  <a:moveTo>
                    <a:pt x="0" y="2407919"/>
                  </a:moveTo>
                  <a:lnTo>
                    <a:pt x="3596640" y="2407919"/>
                  </a:lnTo>
                  <a:lnTo>
                    <a:pt x="3596640" y="0"/>
                  </a:lnTo>
                  <a:lnTo>
                    <a:pt x="0" y="0"/>
                  </a:lnTo>
                  <a:lnTo>
                    <a:pt x="0" y="2407919"/>
                  </a:lnTo>
                  <a:close/>
                </a:path>
              </a:pathLst>
            </a:custGeom>
            <a:ln w="28956">
              <a:solidFill>
                <a:srgbClr val="6600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8312" y="372821"/>
            <a:ext cx="64477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90" dirty="0"/>
              <a:t> </a:t>
            </a:r>
            <a:r>
              <a:rPr sz="2400" dirty="0"/>
              <a:t>direccional</a:t>
            </a:r>
            <a:r>
              <a:rPr sz="2400" spc="-45" dirty="0"/>
              <a:t> </a:t>
            </a:r>
            <a:r>
              <a:rPr sz="2400" dirty="0"/>
              <a:t>de</a:t>
            </a:r>
            <a:r>
              <a:rPr sz="2400" spc="-15" dirty="0"/>
              <a:t> </a:t>
            </a:r>
            <a:r>
              <a:rPr sz="2400" spc="-5" dirty="0"/>
              <a:t>fase</a:t>
            </a:r>
            <a:r>
              <a:rPr sz="2400" spc="-114" dirty="0"/>
              <a:t> </a:t>
            </a:r>
            <a:r>
              <a:rPr sz="2400" spc="-10" dirty="0"/>
              <a:t>IV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096373"/>
            <a:ext cx="3479165" cy="822960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2000" b="1" spc="-5" dirty="0">
                <a:solidFill>
                  <a:srgbClr val="990037"/>
                </a:solidFill>
                <a:latin typeface="Arial"/>
                <a:cs typeface="Arial"/>
              </a:rPr>
              <a:t>Aplicación</a:t>
            </a:r>
            <a:endParaRPr sz="20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81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-20" dirty="0">
                <a:solidFill>
                  <a:srgbClr val="000099"/>
                </a:solidFill>
                <a:latin typeface="Arial"/>
                <a:cs typeface="Arial"/>
              </a:rPr>
              <a:t>Varias</a:t>
            </a:r>
            <a:r>
              <a:rPr sz="1800" b="1" spc="-6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alimentaciones</a:t>
            </a:r>
            <a:r>
              <a:rPr sz="1800" b="1" spc="-10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(fases)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3627" y="4183507"/>
            <a:ext cx="165100" cy="2000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676526" y="4120388"/>
            <a:ext cx="6545580" cy="553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75"/>
              </a:lnSpc>
              <a:spcBef>
                <a:spcPts val="100"/>
              </a:spcBef>
            </a:pP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ejemplo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falta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90037"/>
                </a:solidFill>
                <a:latin typeface="Microsoft Sans Serif"/>
                <a:cs typeface="Microsoft Sans Serif"/>
              </a:rPr>
              <a:t>F</a:t>
            </a:r>
            <a:r>
              <a:rPr sz="1800" spc="20" dirty="0">
                <a:solidFill>
                  <a:srgbClr val="990037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10" dirty="0">
                <a:latin typeface="Microsoft Sans Serif"/>
                <a:cs typeface="Microsoft Sans Serif"/>
              </a:rPr>
              <a:t>verían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relés</a:t>
            </a:r>
            <a:r>
              <a:rPr sz="1800" dirty="0">
                <a:latin typeface="Microsoft Sans Serif"/>
                <a:cs typeface="Microsoft Sans Serif"/>
              </a:rPr>
              <a:t> 1,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2.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También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4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pero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ts val="2075"/>
              </a:lnSpc>
            </a:pPr>
            <a:r>
              <a:rPr sz="1800" spc="-5" dirty="0">
                <a:latin typeface="Microsoft Sans Serif"/>
                <a:cs typeface="Microsoft Sans Serif"/>
              </a:rPr>
              <a:t>estará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coordinado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por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tiempo para no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llegar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disparar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228229" y="2654935"/>
            <a:ext cx="5730875" cy="530860"/>
            <a:chOff x="1228229" y="2654935"/>
            <a:chExt cx="5730875" cy="53086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8198" y="2749689"/>
              <a:ext cx="298691" cy="28040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30769" y="2657475"/>
              <a:ext cx="2971800" cy="512445"/>
            </a:xfrm>
            <a:custGeom>
              <a:avLst/>
              <a:gdLst/>
              <a:ahLst/>
              <a:cxnLst/>
              <a:rect l="l" t="t" r="r" b="b"/>
              <a:pathLst>
                <a:path w="2971800" h="512444">
                  <a:moveTo>
                    <a:pt x="0" y="256032"/>
                  </a:moveTo>
                  <a:lnTo>
                    <a:pt x="1524" y="217932"/>
                  </a:lnTo>
                  <a:lnTo>
                    <a:pt x="10668" y="179832"/>
                  </a:lnTo>
                  <a:lnTo>
                    <a:pt x="44183" y="111251"/>
                  </a:lnTo>
                  <a:lnTo>
                    <a:pt x="68567" y="80772"/>
                  </a:lnTo>
                  <a:lnTo>
                    <a:pt x="128003" y="33527"/>
                  </a:lnTo>
                  <a:lnTo>
                    <a:pt x="163055" y="16763"/>
                  </a:lnTo>
                  <a:lnTo>
                    <a:pt x="199631" y="4572"/>
                  </a:lnTo>
                  <a:lnTo>
                    <a:pt x="237731" y="0"/>
                  </a:lnTo>
                  <a:lnTo>
                    <a:pt x="275831" y="0"/>
                  </a:lnTo>
                  <a:lnTo>
                    <a:pt x="313931" y="4572"/>
                  </a:lnTo>
                  <a:lnTo>
                    <a:pt x="350507" y="16763"/>
                  </a:lnTo>
                  <a:lnTo>
                    <a:pt x="385559" y="33527"/>
                  </a:lnTo>
                  <a:lnTo>
                    <a:pt x="444995" y="80772"/>
                  </a:lnTo>
                  <a:lnTo>
                    <a:pt x="469379" y="111251"/>
                  </a:lnTo>
                  <a:lnTo>
                    <a:pt x="487667" y="144779"/>
                  </a:lnTo>
                  <a:lnTo>
                    <a:pt x="502907" y="179832"/>
                  </a:lnTo>
                  <a:lnTo>
                    <a:pt x="510527" y="217932"/>
                  </a:lnTo>
                  <a:lnTo>
                    <a:pt x="513575" y="256032"/>
                  </a:lnTo>
                  <a:lnTo>
                    <a:pt x="510527" y="294132"/>
                  </a:lnTo>
                  <a:lnTo>
                    <a:pt x="502907" y="332232"/>
                  </a:lnTo>
                  <a:lnTo>
                    <a:pt x="487667" y="367284"/>
                  </a:lnTo>
                  <a:lnTo>
                    <a:pt x="469379" y="400812"/>
                  </a:lnTo>
                  <a:lnTo>
                    <a:pt x="444995" y="431291"/>
                  </a:lnTo>
                  <a:lnTo>
                    <a:pt x="416039" y="457200"/>
                  </a:lnTo>
                  <a:lnTo>
                    <a:pt x="350507" y="495300"/>
                  </a:lnTo>
                  <a:lnTo>
                    <a:pt x="275831" y="512063"/>
                  </a:lnTo>
                  <a:lnTo>
                    <a:pt x="237731" y="512063"/>
                  </a:lnTo>
                  <a:lnTo>
                    <a:pt x="199631" y="505967"/>
                  </a:lnTo>
                  <a:lnTo>
                    <a:pt x="128003" y="478536"/>
                  </a:lnTo>
                  <a:lnTo>
                    <a:pt x="95999" y="457200"/>
                  </a:lnTo>
                  <a:lnTo>
                    <a:pt x="44183" y="400812"/>
                  </a:lnTo>
                  <a:lnTo>
                    <a:pt x="24384" y="367284"/>
                  </a:lnTo>
                  <a:lnTo>
                    <a:pt x="1524" y="294132"/>
                  </a:lnTo>
                  <a:lnTo>
                    <a:pt x="0" y="256032"/>
                  </a:lnTo>
                </a:path>
                <a:path w="2971800" h="512444">
                  <a:moveTo>
                    <a:pt x="970775" y="399288"/>
                  </a:moveTo>
                  <a:lnTo>
                    <a:pt x="1199375" y="399288"/>
                  </a:lnTo>
                  <a:lnTo>
                    <a:pt x="1199375" y="170687"/>
                  </a:lnTo>
                  <a:lnTo>
                    <a:pt x="970775" y="170687"/>
                  </a:lnTo>
                  <a:lnTo>
                    <a:pt x="970775" y="399288"/>
                  </a:lnTo>
                  <a:close/>
                </a:path>
                <a:path w="2971800" h="512444">
                  <a:moveTo>
                    <a:pt x="513575" y="284988"/>
                  </a:moveTo>
                  <a:lnTo>
                    <a:pt x="970775" y="284988"/>
                  </a:lnTo>
                </a:path>
                <a:path w="2971800" h="512444">
                  <a:moveTo>
                    <a:pt x="1199375" y="284988"/>
                  </a:moveTo>
                  <a:lnTo>
                    <a:pt x="2743187" y="284988"/>
                  </a:lnTo>
                </a:path>
                <a:path w="2971800" h="512444">
                  <a:moveTo>
                    <a:pt x="2743187" y="399288"/>
                  </a:moveTo>
                  <a:lnTo>
                    <a:pt x="2971787" y="399288"/>
                  </a:lnTo>
                  <a:lnTo>
                    <a:pt x="2971787" y="170687"/>
                  </a:lnTo>
                  <a:lnTo>
                    <a:pt x="2743187" y="170687"/>
                  </a:lnTo>
                  <a:lnTo>
                    <a:pt x="2743187" y="399288"/>
                  </a:lnTo>
                  <a:close/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16556" y="2684907"/>
              <a:ext cx="0" cy="486409"/>
            </a:xfrm>
            <a:custGeom>
              <a:avLst/>
              <a:gdLst/>
              <a:ahLst/>
              <a:cxnLst/>
              <a:rect l="l" t="t" r="r" b="b"/>
              <a:pathLst>
                <a:path h="486410">
                  <a:moveTo>
                    <a:pt x="0" y="0"/>
                  </a:moveTo>
                  <a:lnTo>
                    <a:pt x="0" y="486155"/>
                  </a:lnTo>
                </a:path>
              </a:pathLst>
            </a:custGeom>
            <a:ln w="2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01288" y="2884551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0" y="0"/>
                  </a:moveTo>
                  <a:lnTo>
                    <a:pt x="114300" y="114300"/>
                  </a:lnTo>
                </a:path>
                <a:path w="114300" h="114300">
                  <a:moveTo>
                    <a:pt x="114300" y="0"/>
                  </a:moveTo>
                  <a:lnTo>
                    <a:pt x="0" y="114300"/>
                  </a:lnTo>
                </a:path>
              </a:pathLst>
            </a:custGeom>
            <a:ln w="45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59757" y="2828163"/>
              <a:ext cx="227329" cy="228600"/>
            </a:xfrm>
            <a:custGeom>
              <a:avLst/>
              <a:gdLst/>
              <a:ahLst/>
              <a:cxnLst/>
              <a:rect l="l" t="t" r="r" b="b"/>
              <a:pathLst>
                <a:path w="227329" h="228600">
                  <a:moveTo>
                    <a:pt x="0" y="228600"/>
                  </a:moveTo>
                  <a:lnTo>
                    <a:pt x="227075" y="228600"/>
                  </a:lnTo>
                  <a:lnTo>
                    <a:pt x="227075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944233" y="2713863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h="457200">
                  <a:moveTo>
                    <a:pt x="0" y="0"/>
                  </a:moveTo>
                  <a:lnTo>
                    <a:pt x="0" y="457200"/>
                  </a:lnTo>
                </a:path>
              </a:pathLst>
            </a:custGeom>
            <a:ln w="2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220211" y="3038093"/>
            <a:ext cx="901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200016" y="2699257"/>
            <a:ext cx="3089910" cy="486409"/>
            <a:chOff x="4200016" y="2699257"/>
            <a:chExt cx="3089910" cy="486409"/>
          </a:xfrm>
        </p:grpSpPr>
        <p:sp>
          <p:nvSpPr>
            <p:cNvPr id="15" name="object 15"/>
            <p:cNvSpPr/>
            <p:nvPr/>
          </p:nvSpPr>
          <p:spPr>
            <a:xfrm>
              <a:off x="4202556" y="2942462"/>
              <a:ext cx="457200" cy="0"/>
            </a:xfrm>
            <a:custGeom>
              <a:avLst/>
              <a:gdLst/>
              <a:ahLst/>
              <a:cxnLst/>
              <a:rect l="l" t="t" r="r" b="b"/>
              <a:pathLst>
                <a:path w="457200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31156" y="2713862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h="457200">
                  <a:moveTo>
                    <a:pt x="0" y="0"/>
                  </a:moveTo>
                  <a:lnTo>
                    <a:pt x="0" y="457200"/>
                  </a:lnTo>
                </a:path>
              </a:pathLst>
            </a:custGeom>
            <a:ln w="2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886832" y="2828162"/>
              <a:ext cx="2400300" cy="228600"/>
            </a:xfrm>
            <a:custGeom>
              <a:avLst/>
              <a:gdLst/>
              <a:ahLst/>
              <a:cxnLst/>
              <a:rect l="l" t="t" r="r" b="b"/>
              <a:pathLst>
                <a:path w="2400300" h="228600">
                  <a:moveTo>
                    <a:pt x="0" y="114300"/>
                  </a:moveTo>
                  <a:lnTo>
                    <a:pt x="1600200" y="114300"/>
                  </a:lnTo>
                </a:path>
                <a:path w="2400300" h="228600">
                  <a:moveTo>
                    <a:pt x="1600200" y="228600"/>
                  </a:moveTo>
                  <a:lnTo>
                    <a:pt x="1828799" y="228600"/>
                  </a:lnTo>
                  <a:lnTo>
                    <a:pt x="1828799" y="0"/>
                  </a:lnTo>
                  <a:lnTo>
                    <a:pt x="1600200" y="0"/>
                  </a:lnTo>
                  <a:lnTo>
                    <a:pt x="1600200" y="228600"/>
                  </a:lnTo>
                  <a:close/>
                </a:path>
                <a:path w="2400300" h="228600">
                  <a:moveTo>
                    <a:pt x="1828799" y="114300"/>
                  </a:moveTo>
                  <a:lnTo>
                    <a:pt x="2400299" y="114300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273554" y="3104134"/>
            <a:ext cx="97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Microsoft Sans Serif"/>
                <a:cs typeface="Microsoft Sans Serif"/>
              </a:rPr>
              <a:t>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44696" y="3104134"/>
            <a:ext cx="97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28971" y="3104134"/>
            <a:ext cx="97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58026" y="3104134"/>
            <a:ext cx="97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044079" y="2277236"/>
            <a:ext cx="7038340" cy="1341120"/>
            <a:chOff x="1044079" y="2277236"/>
            <a:chExt cx="7038340" cy="1341120"/>
          </a:xfrm>
        </p:grpSpPr>
        <p:sp>
          <p:nvSpPr>
            <p:cNvPr id="23" name="object 23"/>
            <p:cNvSpPr/>
            <p:nvPr/>
          </p:nvSpPr>
          <p:spPr>
            <a:xfrm>
              <a:off x="2145156" y="2599562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0" y="0"/>
                  </a:moveTo>
                  <a:lnTo>
                    <a:pt x="275844" y="0"/>
                  </a:lnTo>
                </a:path>
              </a:pathLst>
            </a:custGeom>
            <a:ln w="167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411856" y="2561462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545457" y="2599562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0" y="0"/>
                  </a:moveTo>
                  <a:lnTo>
                    <a:pt x="274319" y="0"/>
                  </a:lnTo>
                </a:path>
              </a:pathLst>
            </a:custGeom>
            <a:ln w="167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810633" y="2561462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925188" y="2599562"/>
              <a:ext cx="277495" cy="0"/>
            </a:xfrm>
            <a:custGeom>
              <a:avLst/>
              <a:gdLst/>
              <a:ahLst/>
              <a:cxnLst/>
              <a:rect l="l" t="t" r="r" b="b"/>
              <a:pathLst>
                <a:path w="277495">
                  <a:moveTo>
                    <a:pt x="277368" y="0"/>
                  </a:moveTo>
                  <a:lnTo>
                    <a:pt x="0" y="0"/>
                  </a:lnTo>
                </a:path>
              </a:pathLst>
            </a:custGeom>
            <a:ln w="167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859657" y="2561462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496177" y="2599562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275844" y="0"/>
                  </a:moveTo>
                  <a:lnTo>
                    <a:pt x="0" y="0"/>
                  </a:lnTo>
                </a:path>
              </a:pathLst>
            </a:custGeom>
            <a:ln w="167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429121" y="2561462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94575" y="2778645"/>
              <a:ext cx="298691" cy="28040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287133" y="2684906"/>
              <a:ext cx="513715" cy="513715"/>
            </a:xfrm>
            <a:custGeom>
              <a:avLst/>
              <a:gdLst/>
              <a:ahLst/>
              <a:cxnLst/>
              <a:rect l="l" t="t" r="r" b="b"/>
              <a:pathLst>
                <a:path w="513715" h="513714">
                  <a:moveTo>
                    <a:pt x="0" y="257555"/>
                  </a:moveTo>
                  <a:lnTo>
                    <a:pt x="1524" y="219455"/>
                  </a:lnTo>
                  <a:lnTo>
                    <a:pt x="10668" y="181355"/>
                  </a:lnTo>
                  <a:lnTo>
                    <a:pt x="24384" y="144779"/>
                  </a:lnTo>
                  <a:lnTo>
                    <a:pt x="68580" y="82295"/>
                  </a:lnTo>
                  <a:lnTo>
                    <a:pt x="128016" y="35051"/>
                  </a:lnTo>
                  <a:lnTo>
                    <a:pt x="163068" y="18287"/>
                  </a:lnTo>
                  <a:lnTo>
                    <a:pt x="199644" y="6095"/>
                  </a:lnTo>
                  <a:lnTo>
                    <a:pt x="237744" y="0"/>
                  </a:lnTo>
                  <a:lnTo>
                    <a:pt x="275844" y="0"/>
                  </a:lnTo>
                  <a:lnTo>
                    <a:pt x="313944" y="6095"/>
                  </a:lnTo>
                  <a:lnTo>
                    <a:pt x="350520" y="18287"/>
                  </a:lnTo>
                  <a:lnTo>
                    <a:pt x="385572" y="35051"/>
                  </a:lnTo>
                  <a:lnTo>
                    <a:pt x="445008" y="82295"/>
                  </a:lnTo>
                  <a:lnTo>
                    <a:pt x="469392" y="112775"/>
                  </a:lnTo>
                  <a:lnTo>
                    <a:pt x="502920" y="181355"/>
                  </a:lnTo>
                  <a:lnTo>
                    <a:pt x="510540" y="219455"/>
                  </a:lnTo>
                  <a:lnTo>
                    <a:pt x="513588" y="257555"/>
                  </a:lnTo>
                  <a:lnTo>
                    <a:pt x="510540" y="295655"/>
                  </a:lnTo>
                  <a:lnTo>
                    <a:pt x="487680" y="368807"/>
                  </a:lnTo>
                  <a:lnTo>
                    <a:pt x="469392" y="402335"/>
                  </a:lnTo>
                  <a:lnTo>
                    <a:pt x="416051" y="458723"/>
                  </a:lnTo>
                  <a:lnTo>
                    <a:pt x="350520" y="496823"/>
                  </a:lnTo>
                  <a:lnTo>
                    <a:pt x="313944" y="507491"/>
                  </a:lnTo>
                  <a:lnTo>
                    <a:pt x="275844" y="513588"/>
                  </a:lnTo>
                  <a:lnTo>
                    <a:pt x="237744" y="513588"/>
                  </a:lnTo>
                  <a:lnTo>
                    <a:pt x="199644" y="507491"/>
                  </a:lnTo>
                  <a:lnTo>
                    <a:pt x="163068" y="496823"/>
                  </a:lnTo>
                  <a:lnTo>
                    <a:pt x="128016" y="480059"/>
                  </a:lnTo>
                  <a:lnTo>
                    <a:pt x="96012" y="458723"/>
                  </a:lnTo>
                  <a:lnTo>
                    <a:pt x="68580" y="431291"/>
                  </a:lnTo>
                  <a:lnTo>
                    <a:pt x="24384" y="368807"/>
                  </a:lnTo>
                  <a:lnTo>
                    <a:pt x="10668" y="332231"/>
                  </a:lnTo>
                  <a:lnTo>
                    <a:pt x="0" y="257555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47889" y="2281046"/>
              <a:ext cx="7030720" cy="1333500"/>
            </a:xfrm>
            <a:custGeom>
              <a:avLst/>
              <a:gdLst/>
              <a:ahLst/>
              <a:cxnLst/>
              <a:rect l="l" t="t" r="r" b="b"/>
              <a:pathLst>
                <a:path w="7030720" h="1333500">
                  <a:moveTo>
                    <a:pt x="0" y="1333500"/>
                  </a:moveTo>
                  <a:lnTo>
                    <a:pt x="7030211" y="1333500"/>
                  </a:lnTo>
                  <a:lnTo>
                    <a:pt x="7030211" y="0"/>
                  </a:lnTo>
                  <a:lnTo>
                    <a:pt x="0" y="0"/>
                  </a:lnTo>
                  <a:lnTo>
                    <a:pt x="0" y="1333500"/>
                  </a:lnTo>
                  <a:close/>
                </a:path>
              </a:pathLst>
            </a:custGeom>
            <a:ln w="7620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070749" y="2303906"/>
              <a:ext cx="6985000" cy="1287780"/>
            </a:xfrm>
            <a:custGeom>
              <a:avLst/>
              <a:gdLst/>
              <a:ahLst/>
              <a:cxnLst/>
              <a:rect l="l" t="t" r="r" b="b"/>
              <a:pathLst>
                <a:path w="6985000" h="1287779">
                  <a:moveTo>
                    <a:pt x="0" y="0"/>
                  </a:moveTo>
                  <a:lnTo>
                    <a:pt x="0" y="1287779"/>
                  </a:lnTo>
                  <a:lnTo>
                    <a:pt x="6984479" y="1287779"/>
                  </a:lnTo>
                  <a:lnTo>
                    <a:pt x="6984479" y="0"/>
                  </a:lnTo>
                  <a:lnTo>
                    <a:pt x="0" y="0"/>
                  </a:lnTo>
                  <a:close/>
                </a:path>
              </a:pathLst>
            </a:custGeom>
            <a:ln w="22858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648" y="354838"/>
            <a:ext cx="6330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55" dirty="0"/>
              <a:t> </a:t>
            </a:r>
            <a:r>
              <a:rPr sz="2400" spc="-5" dirty="0"/>
              <a:t>direccional</a:t>
            </a:r>
            <a:r>
              <a:rPr sz="2400" spc="-5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spc="-5" dirty="0"/>
              <a:t>fase</a:t>
            </a:r>
            <a:r>
              <a:rPr sz="2400" spc="-70" dirty="0"/>
              <a:t> </a:t>
            </a:r>
            <a:r>
              <a:rPr sz="2400" dirty="0"/>
              <a:t>V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145159"/>
            <a:ext cx="2408555" cy="77914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1800" b="1" spc="-20" dirty="0">
                <a:solidFill>
                  <a:srgbClr val="990037"/>
                </a:solidFill>
                <a:latin typeface="Arial"/>
                <a:cs typeface="Arial"/>
              </a:rPr>
              <a:t>Aplicación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80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En</a:t>
            </a:r>
            <a:r>
              <a:rPr sz="1800" b="1" spc="-4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circuitos</a:t>
            </a:r>
            <a:r>
              <a:rPr sz="1800" b="1" spc="-11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dobles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4568190"/>
            <a:ext cx="146050" cy="177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5432297"/>
            <a:ext cx="146050" cy="1778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76526" y="4489830"/>
            <a:ext cx="6844665" cy="138493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 marR="6985" algn="just">
              <a:lnSpc>
                <a:spcPct val="104099"/>
              </a:lnSpc>
              <a:spcBef>
                <a:spcPts val="15"/>
              </a:spcBef>
            </a:pPr>
            <a:r>
              <a:rPr sz="1600" spc="-5" dirty="0">
                <a:latin typeface="Microsoft Sans Serif"/>
                <a:cs typeface="Microsoft Sans Serif"/>
              </a:rPr>
              <a:t>En </a:t>
            </a:r>
            <a:r>
              <a:rPr sz="1600" spc="-10" dirty="0">
                <a:latin typeface="Microsoft Sans Serif"/>
                <a:cs typeface="Microsoft Sans Serif"/>
              </a:rPr>
              <a:t>este </a:t>
            </a:r>
            <a:r>
              <a:rPr sz="1600" spc="-15" dirty="0">
                <a:latin typeface="Microsoft Sans Serif"/>
                <a:cs typeface="Microsoft Sans Serif"/>
              </a:rPr>
              <a:t>tipo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circuitos </a:t>
            </a:r>
            <a:r>
              <a:rPr sz="1600" spc="-10" dirty="0">
                <a:latin typeface="Microsoft Sans Serif"/>
                <a:cs typeface="Microsoft Sans Serif"/>
              </a:rPr>
              <a:t>se </a:t>
            </a:r>
            <a:r>
              <a:rPr sz="1600" spc="-20" dirty="0">
                <a:latin typeface="Microsoft Sans Serif"/>
                <a:cs typeface="Microsoft Sans Serif"/>
              </a:rPr>
              <a:t>aplica </a:t>
            </a:r>
            <a:r>
              <a:rPr sz="1600" spc="-15" dirty="0">
                <a:latin typeface="Microsoft Sans Serif"/>
                <a:cs typeface="Microsoft Sans Serif"/>
              </a:rPr>
              <a:t>la </a:t>
            </a:r>
            <a:r>
              <a:rPr sz="1600" spc="-10" dirty="0">
                <a:latin typeface="Microsoft Sans Serif"/>
                <a:cs typeface="Microsoft Sans Serif"/>
              </a:rPr>
              <a:t>protección </a:t>
            </a:r>
            <a:r>
              <a:rPr sz="1600" spc="-15" dirty="0">
                <a:latin typeface="Microsoft Sans Serif"/>
                <a:cs typeface="Microsoft Sans Serif"/>
              </a:rPr>
              <a:t>direccional </a:t>
            </a:r>
            <a:r>
              <a:rPr sz="1600" spc="-10" dirty="0">
                <a:latin typeface="Microsoft Sans Serif"/>
                <a:cs typeface="Microsoft Sans Serif"/>
              </a:rPr>
              <a:t>en los extremos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“receptores” </a:t>
            </a:r>
            <a:r>
              <a:rPr sz="1600" spc="-5" dirty="0">
                <a:latin typeface="Microsoft Sans Serif"/>
                <a:cs typeface="Microsoft Sans Serif"/>
              </a:rPr>
              <a:t>y </a:t>
            </a:r>
            <a:r>
              <a:rPr sz="1600" dirty="0">
                <a:latin typeface="Microsoft Sans Serif"/>
                <a:cs typeface="Microsoft Sans Serif"/>
              </a:rPr>
              <a:t>no </a:t>
            </a:r>
            <a:r>
              <a:rPr sz="1600" spc="-10" dirty="0">
                <a:latin typeface="Microsoft Sans Serif"/>
                <a:cs typeface="Microsoft Sans Serif"/>
              </a:rPr>
              <a:t>direccional </a:t>
            </a:r>
            <a:r>
              <a:rPr sz="1600" spc="-5" dirty="0">
                <a:latin typeface="Microsoft Sans Serif"/>
                <a:cs typeface="Microsoft Sans Serif"/>
              </a:rPr>
              <a:t>en </a:t>
            </a:r>
            <a:r>
              <a:rPr sz="1600" spc="-10" dirty="0">
                <a:latin typeface="Microsoft Sans Serif"/>
                <a:cs typeface="Microsoft Sans Serif"/>
              </a:rPr>
              <a:t>los </a:t>
            </a:r>
            <a:r>
              <a:rPr sz="1600" spc="-5" dirty="0">
                <a:latin typeface="Microsoft Sans Serif"/>
                <a:cs typeface="Microsoft Sans Serif"/>
              </a:rPr>
              <a:t>extremos </a:t>
            </a:r>
            <a:r>
              <a:rPr sz="1600" spc="-10" dirty="0">
                <a:latin typeface="Microsoft Sans Serif"/>
                <a:cs typeface="Microsoft Sans Serif"/>
              </a:rPr>
              <a:t>de generación </a:t>
            </a:r>
            <a:r>
              <a:rPr sz="1600" spc="-5" dirty="0">
                <a:latin typeface="Microsoft Sans Serif"/>
                <a:cs typeface="Microsoft Sans Serif"/>
              </a:rPr>
              <a:t>para obtener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correcta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discriminación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1600" spc="-10" dirty="0">
                <a:latin typeface="Microsoft Sans Serif"/>
                <a:cs typeface="Microsoft Sans Serif"/>
              </a:rPr>
              <a:t>Generalmente</a:t>
            </a:r>
            <a:r>
              <a:rPr sz="1600" spc="2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los</a:t>
            </a:r>
            <a:r>
              <a:rPr sz="1600" spc="254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relés</a:t>
            </a:r>
            <a:r>
              <a:rPr sz="1600" spc="2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2</a:t>
            </a:r>
            <a:r>
              <a:rPr sz="1600" spc="2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2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4</a:t>
            </a:r>
            <a:r>
              <a:rPr sz="1600" spc="254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se</a:t>
            </a:r>
            <a:r>
              <a:rPr sz="1600" spc="2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ajustan</a:t>
            </a:r>
            <a:r>
              <a:rPr sz="1600" spc="25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al</a:t>
            </a:r>
            <a:r>
              <a:rPr sz="1600" spc="2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50%</a:t>
            </a:r>
            <a:r>
              <a:rPr sz="1600" spc="2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2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intensidad</a:t>
            </a:r>
            <a:r>
              <a:rPr sz="1600" spc="2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25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plena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1600" spc="-5" dirty="0">
                <a:latin typeface="Microsoft Sans Serif"/>
                <a:cs typeface="Microsoft Sans Serif"/>
              </a:rPr>
              <a:t>carga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303272" y="2554160"/>
            <a:ext cx="2402840" cy="1221740"/>
            <a:chOff x="2303272" y="2554160"/>
            <a:chExt cx="2402840" cy="12217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3315" y="3009138"/>
              <a:ext cx="239902" cy="2261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305177" y="2934716"/>
              <a:ext cx="553720" cy="414655"/>
            </a:xfrm>
            <a:custGeom>
              <a:avLst/>
              <a:gdLst/>
              <a:ahLst/>
              <a:cxnLst/>
              <a:rect l="l" t="t" r="r" b="b"/>
              <a:pathLst>
                <a:path w="553719" h="414654">
                  <a:moveTo>
                    <a:pt x="0" y="207263"/>
                  </a:moveTo>
                  <a:lnTo>
                    <a:pt x="9143" y="146304"/>
                  </a:lnTo>
                  <a:lnTo>
                    <a:pt x="36575" y="89916"/>
                  </a:lnTo>
                  <a:lnTo>
                    <a:pt x="77724" y="45720"/>
                  </a:lnTo>
                  <a:lnTo>
                    <a:pt x="132587" y="13716"/>
                  </a:lnTo>
                  <a:lnTo>
                    <a:pt x="192024" y="0"/>
                  </a:lnTo>
                  <a:lnTo>
                    <a:pt x="222504" y="0"/>
                  </a:lnTo>
                  <a:lnTo>
                    <a:pt x="283464" y="13716"/>
                  </a:lnTo>
                  <a:lnTo>
                    <a:pt x="336804" y="45720"/>
                  </a:lnTo>
                  <a:lnTo>
                    <a:pt x="379475" y="89916"/>
                  </a:lnTo>
                  <a:lnTo>
                    <a:pt x="406908" y="146304"/>
                  </a:lnTo>
                  <a:lnTo>
                    <a:pt x="414528" y="207263"/>
                  </a:lnTo>
                  <a:lnTo>
                    <a:pt x="413004" y="239268"/>
                  </a:lnTo>
                  <a:lnTo>
                    <a:pt x="394716" y="297180"/>
                  </a:lnTo>
                  <a:lnTo>
                    <a:pt x="359664" y="347472"/>
                  </a:lnTo>
                  <a:lnTo>
                    <a:pt x="312420" y="387096"/>
                  </a:lnTo>
                  <a:lnTo>
                    <a:pt x="254508" y="409956"/>
                  </a:lnTo>
                  <a:lnTo>
                    <a:pt x="222504" y="414528"/>
                  </a:lnTo>
                  <a:lnTo>
                    <a:pt x="192024" y="414528"/>
                  </a:lnTo>
                  <a:lnTo>
                    <a:pt x="132587" y="400812"/>
                  </a:lnTo>
                  <a:lnTo>
                    <a:pt x="77724" y="368808"/>
                  </a:lnTo>
                  <a:lnTo>
                    <a:pt x="36575" y="324612"/>
                  </a:lnTo>
                  <a:lnTo>
                    <a:pt x="9143" y="268224"/>
                  </a:lnTo>
                  <a:lnTo>
                    <a:pt x="0" y="207263"/>
                  </a:lnTo>
                </a:path>
                <a:path w="553719" h="414654">
                  <a:moveTo>
                    <a:pt x="414528" y="230124"/>
                  </a:moveTo>
                  <a:lnTo>
                    <a:pt x="553212" y="230124"/>
                  </a:lnTo>
                </a:path>
              </a:pathLst>
            </a:custGeom>
            <a:ln w="3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58388" y="2565908"/>
              <a:ext cx="0" cy="1198245"/>
            </a:xfrm>
            <a:custGeom>
              <a:avLst/>
              <a:gdLst/>
              <a:ahLst/>
              <a:cxnLst/>
              <a:rect l="l" t="t" r="r" b="b"/>
              <a:pathLst>
                <a:path h="1198245">
                  <a:moveTo>
                    <a:pt x="0" y="0"/>
                  </a:moveTo>
                  <a:lnTo>
                    <a:pt x="0" y="1197864"/>
                  </a:lnTo>
                </a:path>
              </a:pathLst>
            </a:custGeom>
            <a:ln w="233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88513" y="2658872"/>
              <a:ext cx="1615440" cy="184785"/>
            </a:xfrm>
            <a:custGeom>
              <a:avLst/>
              <a:gdLst/>
              <a:ahLst/>
              <a:cxnLst/>
              <a:rect l="l" t="t" r="r" b="b"/>
              <a:pathLst>
                <a:path w="1615439" h="184785">
                  <a:moveTo>
                    <a:pt x="0" y="184403"/>
                  </a:moveTo>
                  <a:lnTo>
                    <a:pt x="184403" y="184403"/>
                  </a:lnTo>
                  <a:lnTo>
                    <a:pt x="184403" y="0"/>
                  </a:lnTo>
                  <a:lnTo>
                    <a:pt x="0" y="0"/>
                  </a:lnTo>
                  <a:lnTo>
                    <a:pt x="0" y="184403"/>
                  </a:lnTo>
                  <a:close/>
                </a:path>
                <a:path w="1615439" h="184785">
                  <a:moveTo>
                    <a:pt x="184403" y="91439"/>
                  </a:moveTo>
                  <a:lnTo>
                    <a:pt x="1429512" y="91439"/>
                  </a:lnTo>
                </a:path>
                <a:path w="1615439" h="184785">
                  <a:moveTo>
                    <a:pt x="1429512" y="184403"/>
                  </a:moveTo>
                  <a:lnTo>
                    <a:pt x="1615439" y="184403"/>
                  </a:lnTo>
                  <a:lnTo>
                    <a:pt x="1615439" y="0"/>
                  </a:lnTo>
                  <a:lnTo>
                    <a:pt x="1429512" y="0"/>
                  </a:lnTo>
                  <a:lnTo>
                    <a:pt x="1429512" y="184403"/>
                  </a:lnTo>
                  <a:close/>
                </a:path>
              </a:pathLst>
            </a:custGeom>
            <a:ln w="3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96233" y="2704592"/>
              <a:ext cx="91440" cy="91440"/>
            </a:xfrm>
            <a:custGeom>
              <a:avLst/>
              <a:gdLst/>
              <a:ahLst/>
              <a:cxnLst/>
              <a:rect l="l" t="t" r="r" b="b"/>
              <a:pathLst>
                <a:path w="91439" h="91439">
                  <a:moveTo>
                    <a:pt x="0" y="0"/>
                  </a:moveTo>
                  <a:lnTo>
                    <a:pt x="91439" y="91440"/>
                  </a:lnTo>
                </a:path>
                <a:path w="91439" h="91439">
                  <a:moveTo>
                    <a:pt x="91439" y="0"/>
                  </a:moveTo>
                  <a:lnTo>
                    <a:pt x="0" y="91440"/>
                  </a:lnTo>
                </a:path>
              </a:pathLst>
            </a:custGeom>
            <a:ln w="368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910584" y="2825242"/>
            <a:ext cx="7556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800" b="1" dirty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47060" y="2858262"/>
            <a:ext cx="80010" cy="170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950" spc="-5" dirty="0">
                <a:latin typeface="Microsoft Sans Serif"/>
                <a:cs typeface="Microsoft Sans Serif"/>
              </a:rPr>
              <a:t>1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76571" y="2881122"/>
            <a:ext cx="80010" cy="170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950" spc="-5" dirty="0">
                <a:latin typeface="Microsoft Sans Serif"/>
                <a:cs typeface="Microsoft Sans Serif"/>
              </a:rPr>
              <a:t>2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086607" y="2443988"/>
            <a:ext cx="1624330" cy="1230630"/>
            <a:chOff x="3086607" y="2443988"/>
            <a:chExt cx="1624330" cy="1230630"/>
          </a:xfrm>
        </p:grpSpPr>
        <p:sp>
          <p:nvSpPr>
            <p:cNvPr id="17" name="object 17"/>
            <p:cNvSpPr/>
            <p:nvPr/>
          </p:nvSpPr>
          <p:spPr>
            <a:xfrm>
              <a:off x="3088512" y="3487927"/>
              <a:ext cx="1615440" cy="184785"/>
            </a:xfrm>
            <a:custGeom>
              <a:avLst/>
              <a:gdLst/>
              <a:ahLst/>
              <a:cxnLst/>
              <a:rect l="l" t="t" r="r" b="b"/>
              <a:pathLst>
                <a:path w="1615439" h="184785">
                  <a:moveTo>
                    <a:pt x="0" y="184404"/>
                  </a:moveTo>
                  <a:lnTo>
                    <a:pt x="184403" y="184404"/>
                  </a:lnTo>
                  <a:lnTo>
                    <a:pt x="184403" y="0"/>
                  </a:lnTo>
                  <a:lnTo>
                    <a:pt x="0" y="0"/>
                  </a:lnTo>
                  <a:lnTo>
                    <a:pt x="0" y="184404"/>
                  </a:lnTo>
                  <a:close/>
                </a:path>
                <a:path w="1615439" h="184785">
                  <a:moveTo>
                    <a:pt x="184403" y="91440"/>
                  </a:moveTo>
                  <a:lnTo>
                    <a:pt x="1429512" y="91440"/>
                  </a:lnTo>
                </a:path>
                <a:path w="1615439" h="184785">
                  <a:moveTo>
                    <a:pt x="1429512" y="184404"/>
                  </a:moveTo>
                  <a:lnTo>
                    <a:pt x="1615439" y="184404"/>
                  </a:lnTo>
                  <a:lnTo>
                    <a:pt x="1615439" y="0"/>
                  </a:lnTo>
                  <a:lnTo>
                    <a:pt x="1429512" y="0"/>
                  </a:lnTo>
                  <a:lnTo>
                    <a:pt x="1429512" y="184404"/>
                  </a:lnTo>
                  <a:close/>
                </a:path>
              </a:pathLst>
            </a:custGeom>
            <a:ln w="3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479924" y="2474468"/>
              <a:ext cx="224154" cy="0"/>
            </a:xfrm>
            <a:custGeom>
              <a:avLst/>
              <a:gdLst/>
              <a:ahLst/>
              <a:cxnLst/>
              <a:rect l="l" t="t" r="r" b="b"/>
              <a:pathLst>
                <a:path w="224154">
                  <a:moveTo>
                    <a:pt x="224027" y="0"/>
                  </a:moveTo>
                  <a:lnTo>
                    <a:pt x="0" y="0"/>
                  </a:lnTo>
                </a:path>
              </a:pathLst>
            </a:custGeom>
            <a:ln w="1350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426584" y="2443988"/>
              <a:ext cx="60960" cy="60960"/>
            </a:xfrm>
            <a:custGeom>
              <a:avLst/>
              <a:gdLst/>
              <a:ahLst/>
              <a:cxnLst/>
              <a:rect l="l" t="t" r="r" b="b"/>
              <a:pathLst>
                <a:path w="60960" h="60960">
                  <a:moveTo>
                    <a:pt x="60960" y="0"/>
                  </a:moveTo>
                  <a:lnTo>
                    <a:pt x="0" y="30479"/>
                  </a:lnTo>
                  <a:lnTo>
                    <a:pt x="60960" y="60960"/>
                  </a:lnTo>
                  <a:lnTo>
                    <a:pt x="609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147060" y="3710432"/>
            <a:ext cx="80010" cy="170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950" spc="-5" dirty="0">
                <a:latin typeface="Microsoft Sans Serif"/>
                <a:cs typeface="Microsoft Sans Serif"/>
              </a:rPr>
              <a:t>3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76571" y="3710432"/>
            <a:ext cx="80010" cy="170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950" spc="-5" dirty="0">
                <a:latin typeface="Microsoft Sans Serif"/>
                <a:cs typeface="Microsoft Sans Serif"/>
              </a:rPr>
              <a:t>4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063623" y="2171954"/>
            <a:ext cx="4084320" cy="1903730"/>
            <a:chOff x="2063623" y="2171954"/>
            <a:chExt cx="4084320" cy="1903730"/>
          </a:xfrm>
        </p:grpSpPr>
        <p:sp>
          <p:nvSpPr>
            <p:cNvPr id="23" name="object 23"/>
            <p:cNvSpPr/>
            <p:nvPr/>
          </p:nvSpPr>
          <p:spPr>
            <a:xfrm>
              <a:off x="2858388" y="2750311"/>
              <a:ext cx="230504" cy="829310"/>
            </a:xfrm>
            <a:custGeom>
              <a:avLst/>
              <a:gdLst/>
              <a:ahLst/>
              <a:cxnLst/>
              <a:rect l="l" t="t" r="r" b="b"/>
              <a:pathLst>
                <a:path w="230505" h="829310">
                  <a:moveTo>
                    <a:pt x="230124" y="0"/>
                  </a:moveTo>
                  <a:lnTo>
                    <a:pt x="0" y="0"/>
                  </a:lnTo>
                </a:path>
                <a:path w="230505" h="829310">
                  <a:moveTo>
                    <a:pt x="230124" y="829056"/>
                  </a:moveTo>
                  <a:lnTo>
                    <a:pt x="0" y="829056"/>
                  </a:lnTo>
                </a:path>
              </a:pathLst>
            </a:custGeom>
            <a:ln w="3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979797" y="2565907"/>
              <a:ext cx="0" cy="1198245"/>
            </a:xfrm>
            <a:custGeom>
              <a:avLst/>
              <a:gdLst/>
              <a:ahLst/>
              <a:cxnLst/>
              <a:rect l="l" t="t" r="r" b="b"/>
              <a:pathLst>
                <a:path h="1198245">
                  <a:moveTo>
                    <a:pt x="0" y="0"/>
                  </a:moveTo>
                  <a:lnTo>
                    <a:pt x="0" y="1197864"/>
                  </a:lnTo>
                </a:path>
              </a:pathLst>
            </a:custGeom>
            <a:ln w="233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703952" y="2750311"/>
              <a:ext cx="1252855" cy="829310"/>
            </a:xfrm>
            <a:custGeom>
              <a:avLst/>
              <a:gdLst/>
              <a:ahLst/>
              <a:cxnLst/>
              <a:rect l="l" t="t" r="r" b="b"/>
              <a:pathLst>
                <a:path w="1252854" h="829310">
                  <a:moveTo>
                    <a:pt x="0" y="0"/>
                  </a:moveTo>
                  <a:lnTo>
                    <a:pt x="275844" y="0"/>
                  </a:lnTo>
                </a:path>
                <a:path w="1252854" h="829310">
                  <a:moveTo>
                    <a:pt x="0" y="829056"/>
                  </a:moveTo>
                  <a:lnTo>
                    <a:pt x="275844" y="829056"/>
                  </a:lnTo>
                </a:path>
                <a:path w="1252854" h="829310">
                  <a:moveTo>
                    <a:pt x="275844" y="414527"/>
                  </a:moveTo>
                  <a:lnTo>
                    <a:pt x="644651" y="414527"/>
                  </a:lnTo>
                </a:path>
                <a:path w="1252854" h="829310">
                  <a:moveTo>
                    <a:pt x="644651" y="505967"/>
                  </a:moveTo>
                  <a:lnTo>
                    <a:pt x="829055" y="505967"/>
                  </a:lnTo>
                  <a:lnTo>
                    <a:pt x="829055" y="323088"/>
                  </a:lnTo>
                  <a:lnTo>
                    <a:pt x="644651" y="323088"/>
                  </a:lnTo>
                  <a:lnTo>
                    <a:pt x="644651" y="505967"/>
                  </a:lnTo>
                  <a:close/>
                </a:path>
                <a:path w="1252854" h="829310">
                  <a:moveTo>
                    <a:pt x="829056" y="414527"/>
                  </a:moveTo>
                  <a:lnTo>
                    <a:pt x="1252727" y="414527"/>
                  </a:lnTo>
                </a:path>
              </a:pathLst>
            </a:custGeom>
            <a:ln w="3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952108" y="3143503"/>
              <a:ext cx="43180" cy="43180"/>
            </a:xfrm>
            <a:custGeom>
              <a:avLst/>
              <a:gdLst/>
              <a:ahLst/>
              <a:cxnLst/>
              <a:rect l="l" t="t" r="r" b="b"/>
              <a:pathLst>
                <a:path w="43179" h="43180">
                  <a:moveTo>
                    <a:pt x="0" y="0"/>
                  </a:moveTo>
                  <a:lnTo>
                    <a:pt x="0" y="42672"/>
                  </a:lnTo>
                  <a:lnTo>
                    <a:pt x="42671" y="2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479925" y="3303523"/>
              <a:ext cx="224154" cy="0"/>
            </a:xfrm>
            <a:custGeom>
              <a:avLst/>
              <a:gdLst/>
              <a:ahLst/>
              <a:cxnLst/>
              <a:rect l="l" t="t" r="r" b="b"/>
              <a:pathLst>
                <a:path w="224154">
                  <a:moveTo>
                    <a:pt x="224027" y="0"/>
                  </a:moveTo>
                  <a:lnTo>
                    <a:pt x="0" y="0"/>
                  </a:lnTo>
                </a:path>
              </a:pathLst>
            </a:custGeom>
            <a:ln w="1350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426585" y="3273043"/>
              <a:ext cx="60960" cy="60960"/>
            </a:xfrm>
            <a:custGeom>
              <a:avLst/>
              <a:gdLst/>
              <a:ahLst/>
              <a:cxnLst/>
              <a:rect l="l" t="t" r="r" b="b"/>
              <a:pathLst>
                <a:path w="60960" h="60960">
                  <a:moveTo>
                    <a:pt x="60960" y="0"/>
                  </a:moveTo>
                  <a:lnTo>
                    <a:pt x="0" y="30479"/>
                  </a:lnTo>
                  <a:lnTo>
                    <a:pt x="60960" y="60959"/>
                  </a:lnTo>
                  <a:lnTo>
                    <a:pt x="609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067432" y="2175763"/>
              <a:ext cx="4076700" cy="1896110"/>
            </a:xfrm>
            <a:custGeom>
              <a:avLst/>
              <a:gdLst/>
              <a:ahLst/>
              <a:cxnLst/>
              <a:rect l="l" t="t" r="r" b="b"/>
              <a:pathLst>
                <a:path w="4076700" h="1896110">
                  <a:moveTo>
                    <a:pt x="0" y="0"/>
                  </a:moveTo>
                  <a:lnTo>
                    <a:pt x="0" y="1895856"/>
                  </a:lnTo>
                  <a:lnTo>
                    <a:pt x="4076700" y="1895856"/>
                  </a:lnTo>
                  <a:lnTo>
                    <a:pt x="4076700" y="0"/>
                  </a:lnTo>
                  <a:lnTo>
                    <a:pt x="0" y="0"/>
                  </a:lnTo>
                  <a:close/>
                </a:path>
              </a:pathLst>
            </a:custGeom>
            <a:ln w="7618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090292" y="2198623"/>
              <a:ext cx="4030979" cy="1850389"/>
            </a:xfrm>
            <a:custGeom>
              <a:avLst/>
              <a:gdLst/>
              <a:ahLst/>
              <a:cxnLst/>
              <a:rect l="l" t="t" r="r" b="b"/>
              <a:pathLst>
                <a:path w="4030979" h="1850389">
                  <a:moveTo>
                    <a:pt x="0" y="1850136"/>
                  </a:moveTo>
                  <a:lnTo>
                    <a:pt x="4030979" y="1850136"/>
                  </a:lnTo>
                  <a:lnTo>
                    <a:pt x="4030979" y="0"/>
                  </a:lnTo>
                  <a:lnTo>
                    <a:pt x="0" y="0"/>
                  </a:lnTo>
                  <a:lnTo>
                    <a:pt x="0" y="1850136"/>
                  </a:lnTo>
                  <a:close/>
                </a:path>
              </a:pathLst>
            </a:custGeom>
            <a:ln w="22860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8312" y="258902"/>
            <a:ext cx="64484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55" dirty="0"/>
              <a:t> </a:t>
            </a:r>
            <a:r>
              <a:rPr sz="2400" dirty="0"/>
              <a:t>direccional</a:t>
            </a:r>
            <a:r>
              <a:rPr sz="2400" spc="-45" dirty="0"/>
              <a:t> </a:t>
            </a:r>
            <a:r>
              <a:rPr sz="2400" dirty="0"/>
              <a:t>de</a:t>
            </a:r>
            <a:r>
              <a:rPr sz="2400" spc="-15" dirty="0"/>
              <a:t> </a:t>
            </a:r>
            <a:r>
              <a:rPr sz="2400" spc="-5" dirty="0"/>
              <a:t>fase</a:t>
            </a:r>
            <a:r>
              <a:rPr sz="2400" spc="-150" dirty="0"/>
              <a:t> </a:t>
            </a:r>
            <a:r>
              <a:rPr sz="2400" spc="-10" dirty="0"/>
              <a:t>VI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2068957"/>
            <a:ext cx="146050" cy="177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2427097"/>
            <a:ext cx="146050" cy="177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3035173"/>
            <a:ext cx="146050" cy="1778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36549" y="1096373"/>
            <a:ext cx="7981950" cy="2639695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2000" b="1" spc="-5" dirty="0">
                <a:solidFill>
                  <a:srgbClr val="990037"/>
                </a:solidFill>
                <a:latin typeface="Arial"/>
                <a:cs typeface="Arial"/>
              </a:rPr>
              <a:t>Aplicación</a:t>
            </a:r>
            <a:endParaRPr sz="20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81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Circuitos</a:t>
            </a:r>
            <a:r>
              <a:rPr sz="1800" b="1" spc="-7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en</a:t>
            </a:r>
            <a:r>
              <a:rPr sz="1800" b="1" spc="-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anillo</a:t>
            </a:r>
            <a:endParaRPr sz="1800">
              <a:latin typeface="Arial"/>
              <a:cs typeface="Arial"/>
            </a:endParaRPr>
          </a:p>
          <a:p>
            <a:pPr marL="1152525" algn="just">
              <a:lnSpc>
                <a:spcPct val="100000"/>
              </a:lnSpc>
              <a:spcBef>
                <a:spcPts val="894"/>
              </a:spcBef>
            </a:pP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distribución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anillo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común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redes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8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distribución</a:t>
            </a:r>
            <a:endParaRPr sz="1600">
              <a:latin typeface="Microsoft Sans Serif"/>
              <a:cs typeface="Microsoft Sans Serif"/>
            </a:endParaRPr>
          </a:p>
          <a:p>
            <a:pPr marL="1152525" marR="652780" algn="just">
              <a:lnSpc>
                <a:spcPct val="102000"/>
              </a:lnSpc>
              <a:spcBef>
                <a:spcPts val="535"/>
              </a:spcBef>
            </a:pPr>
            <a:r>
              <a:rPr sz="1600" spc="-5" dirty="0">
                <a:latin typeface="Microsoft Sans Serif"/>
                <a:cs typeface="Microsoft Sans Serif"/>
              </a:rPr>
              <a:t>Dado que </a:t>
            </a:r>
            <a:r>
              <a:rPr sz="1600" spc="-10" dirty="0">
                <a:latin typeface="Microsoft Sans Serif"/>
                <a:cs typeface="Microsoft Sans Serif"/>
              </a:rPr>
              <a:t>la </a:t>
            </a:r>
            <a:r>
              <a:rPr sz="1600" spc="-5" dirty="0">
                <a:latin typeface="Microsoft Sans Serif"/>
                <a:cs typeface="Microsoft Sans Serif"/>
              </a:rPr>
              <a:t>corriente puede circular en </a:t>
            </a:r>
            <a:r>
              <a:rPr sz="1600" spc="-10" dirty="0">
                <a:latin typeface="Microsoft Sans Serif"/>
                <a:cs typeface="Microsoft Sans Serif"/>
              </a:rPr>
              <a:t>cualquier </a:t>
            </a:r>
            <a:r>
              <a:rPr sz="1600" spc="-5" dirty="0">
                <a:latin typeface="Microsoft Sans Serif"/>
                <a:cs typeface="Microsoft Sans Serif"/>
              </a:rPr>
              <a:t>sentido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hay </a:t>
            </a:r>
            <a:r>
              <a:rPr sz="1600" spc="-5" dirty="0">
                <a:latin typeface="Microsoft Sans Serif"/>
                <a:cs typeface="Microsoft Sans Serif"/>
              </a:rPr>
              <a:t>que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aplicar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relés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direccionales</a:t>
            </a:r>
            <a:endParaRPr sz="1600">
              <a:latin typeface="Microsoft Sans Serif"/>
              <a:cs typeface="Microsoft Sans Serif"/>
            </a:endParaRPr>
          </a:p>
          <a:p>
            <a:pPr marL="1152525" marR="5080" algn="just">
              <a:lnSpc>
                <a:spcPct val="104099"/>
              </a:lnSpc>
              <a:spcBef>
                <a:spcPts val="790"/>
              </a:spcBef>
            </a:pPr>
            <a:r>
              <a:rPr sz="1600" spc="-15" dirty="0">
                <a:latin typeface="Microsoft Sans Serif"/>
                <a:cs typeface="Microsoft Sans Serif"/>
              </a:rPr>
              <a:t>El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procedimiento</a:t>
            </a:r>
            <a:r>
              <a:rPr sz="1600" spc="1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habitual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para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ajustar</a:t>
            </a:r>
            <a:r>
              <a:rPr sz="1600" spc="1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anillos</a:t>
            </a:r>
            <a:r>
              <a:rPr sz="1600" spc="1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con</a:t>
            </a:r>
            <a:r>
              <a:rPr sz="1600" spc="9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una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alimentación</a:t>
            </a:r>
            <a:r>
              <a:rPr sz="1600" spc="9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abrir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el anillo desde el </a:t>
            </a:r>
            <a:r>
              <a:rPr sz="1600" spc="-10" dirty="0">
                <a:latin typeface="Microsoft Sans Serif"/>
                <a:cs typeface="Microsoft Sans Serif"/>
              </a:rPr>
              <a:t>punto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alimentación </a:t>
            </a:r>
            <a:r>
              <a:rPr sz="1600" spc="-5" dirty="0">
                <a:latin typeface="Microsoft Sans Serif"/>
                <a:cs typeface="Microsoft Sans Serif"/>
              </a:rPr>
              <a:t>y </a:t>
            </a:r>
            <a:r>
              <a:rPr sz="1600" spc="-10" dirty="0">
                <a:latin typeface="Microsoft Sans Serif"/>
                <a:cs typeface="Microsoft Sans Serif"/>
              </a:rPr>
              <a:t>coordinar </a:t>
            </a:r>
            <a:r>
              <a:rPr sz="1600" spc="-15" dirty="0">
                <a:latin typeface="Microsoft Sans Serif"/>
                <a:cs typeface="Microsoft Sans Serif"/>
              </a:rPr>
              <a:t>los </a:t>
            </a:r>
            <a:r>
              <a:rPr sz="1600" spc="-10" dirty="0">
                <a:latin typeface="Microsoft Sans Serif"/>
                <a:cs typeface="Microsoft Sans Serif"/>
              </a:rPr>
              <a:t>relés primero en </a:t>
            </a:r>
            <a:r>
              <a:rPr sz="1600" spc="-5" dirty="0">
                <a:latin typeface="Microsoft Sans Serif"/>
                <a:cs typeface="Microsoft Sans Serif"/>
              </a:rPr>
              <a:t> sentido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horario y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luego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antihorario.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987865" y="4297235"/>
            <a:ext cx="2534285" cy="1687195"/>
            <a:chOff x="2987865" y="4297235"/>
            <a:chExt cx="2534285" cy="1687195"/>
          </a:xfrm>
        </p:grpSpPr>
        <p:sp>
          <p:nvSpPr>
            <p:cNvPr id="8" name="object 8"/>
            <p:cNvSpPr/>
            <p:nvPr/>
          </p:nvSpPr>
          <p:spPr>
            <a:xfrm>
              <a:off x="2989452" y="4966334"/>
              <a:ext cx="350520" cy="350520"/>
            </a:xfrm>
            <a:custGeom>
              <a:avLst/>
              <a:gdLst/>
              <a:ahLst/>
              <a:cxnLst/>
              <a:rect l="l" t="t" r="r" b="b"/>
              <a:pathLst>
                <a:path w="350520" h="350520">
                  <a:moveTo>
                    <a:pt x="0" y="175259"/>
                  </a:moveTo>
                  <a:lnTo>
                    <a:pt x="7620" y="126491"/>
                  </a:lnTo>
                  <a:lnTo>
                    <a:pt x="27432" y="80771"/>
                  </a:lnTo>
                  <a:lnTo>
                    <a:pt x="60960" y="42671"/>
                  </a:lnTo>
                  <a:lnTo>
                    <a:pt x="102108" y="15239"/>
                  </a:lnTo>
                  <a:lnTo>
                    <a:pt x="150876" y="1523"/>
                  </a:lnTo>
                  <a:lnTo>
                    <a:pt x="175260" y="0"/>
                  </a:lnTo>
                  <a:lnTo>
                    <a:pt x="199644" y="1523"/>
                  </a:lnTo>
                  <a:lnTo>
                    <a:pt x="246888" y="15239"/>
                  </a:lnTo>
                  <a:lnTo>
                    <a:pt x="289560" y="42671"/>
                  </a:lnTo>
                  <a:lnTo>
                    <a:pt x="321563" y="80771"/>
                  </a:lnTo>
                  <a:lnTo>
                    <a:pt x="342900" y="126491"/>
                  </a:lnTo>
                  <a:lnTo>
                    <a:pt x="350520" y="175259"/>
                  </a:lnTo>
                  <a:lnTo>
                    <a:pt x="348996" y="199644"/>
                  </a:lnTo>
                  <a:lnTo>
                    <a:pt x="333756" y="248411"/>
                  </a:lnTo>
                  <a:lnTo>
                    <a:pt x="307848" y="289559"/>
                  </a:lnTo>
                  <a:lnTo>
                    <a:pt x="269748" y="323087"/>
                  </a:lnTo>
                  <a:lnTo>
                    <a:pt x="224028" y="342899"/>
                  </a:lnTo>
                  <a:lnTo>
                    <a:pt x="175260" y="350519"/>
                  </a:lnTo>
                  <a:lnTo>
                    <a:pt x="150876" y="348995"/>
                  </a:lnTo>
                  <a:lnTo>
                    <a:pt x="102108" y="335279"/>
                  </a:lnTo>
                  <a:lnTo>
                    <a:pt x="60960" y="307847"/>
                  </a:lnTo>
                  <a:lnTo>
                    <a:pt x="27432" y="269747"/>
                  </a:lnTo>
                  <a:lnTo>
                    <a:pt x="7620" y="224027"/>
                  </a:lnTo>
                  <a:lnTo>
                    <a:pt x="0" y="1752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5967" y="5035029"/>
              <a:ext cx="237502" cy="21311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339972" y="4298822"/>
              <a:ext cx="2033270" cy="1684020"/>
            </a:xfrm>
            <a:custGeom>
              <a:avLst/>
              <a:gdLst/>
              <a:ahLst/>
              <a:cxnLst/>
              <a:rect l="l" t="t" r="r" b="b"/>
              <a:pathLst>
                <a:path w="2033270" h="1684020">
                  <a:moveTo>
                    <a:pt x="0" y="842771"/>
                  </a:moveTo>
                  <a:lnTo>
                    <a:pt x="350519" y="842771"/>
                  </a:lnTo>
                  <a:lnTo>
                    <a:pt x="352043" y="787907"/>
                  </a:lnTo>
                  <a:lnTo>
                    <a:pt x="358139" y="733044"/>
                  </a:lnTo>
                  <a:lnTo>
                    <a:pt x="365760" y="678179"/>
                  </a:lnTo>
                  <a:lnTo>
                    <a:pt x="379475" y="624839"/>
                  </a:lnTo>
                  <a:lnTo>
                    <a:pt x="394715" y="571500"/>
                  </a:lnTo>
                  <a:lnTo>
                    <a:pt x="414527" y="521207"/>
                  </a:lnTo>
                  <a:lnTo>
                    <a:pt x="437388" y="469391"/>
                  </a:lnTo>
                  <a:lnTo>
                    <a:pt x="463296" y="420624"/>
                  </a:lnTo>
                  <a:lnTo>
                    <a:pt x="492251" y="374903"/>
                  </a:lnTo>
                  <a:lnTo>
                    <a:pt x="524255" y="329183"/>
                  </a:lnTo>
                  <a:lnTo>
                    <a:pt x="559307" y="288035"/>
                  </a:lnTo>
                  <a:lnTo>
                    <a:pt x="597407" y="246887"/>
                  </a:lnTo>
                  <a:lnTo>
                    <a:pt x="637031" y="210312"/>
                  </a:lnTo>
                  <a:lnTo>
                    <a:pt x="679703" y="173735"/>
                  </a:lnTo>
                  <a:lnTo>
                    <a:pt x="723900" y="141731"/>
                  </a:lnTo>
                  <a:lnTo>
                    <a:pt x="771143" y="112775"/>
                  </a:lnTo>
                  <a:lnTo>
                    <a:pt x="819912" y="86868"/>
                  </a:lnTo>
                  <a:lnTo>
                    <a:pt x="870203" y="64007"/>
                  </a:lnTo>
                  <a:lnTo>
                    <a:pt x="922019" y="45719"/>
                  </a:lnTo>
                  <a:lnTo>
                    <a:pt x="973836" y="28956"/>
                  </a:lnTo>
                  <a:lnTo>
                    <a:pt x="1027176" y="16763"/>
                  </a:lnTo>
                  <a:lnTo>
                    <a:pt x="1082039" y="7619"/>
                  </a:lnTo>
                  <a:lnTo>
                    <a:pt x="1136903" y="1524"/>
                  </a:lnTo>
                  <a:lnTo>
                    <a:pt x="1191767" y="0"/>
                  </a:lnTo>
                  <a:lnTo>
                    <a:pt x="1246631" y="1524"/>
                  </a:lnTo>
                  <a:lnTo>
                    <a:pt x="1301496" y="7619"/>
                  </a:lnTo>
                  <a:lnTo>
                    <a:pt x="1356360" y="16763"/>
                  </a:lnTo>
                  <a:lnTo>
                    <a:pt x="1409700" y="28956"/>
                  </a:lnTo>
                  <a:lnTo>
                    <a:pt x="1461515" y="45719"/>
                  </a:lnTo>
                  <a:lnTo>
                    <a:pt x="1513331" y="64007"/>
                  </a:lnTo>
                  <a:lnTo>
                    <a:pt x="1563624" y="86868"/>
                  </a:lnTo>
                  <a:lnTo>
                    <a:pt x="1612391" y="112775"/>
                  </a:lnTo>
                  <a:lnTo>
                    <a:pt x="1659636" y="141731"/>
                  </a:lnTo>
                  <a:lnTo>
                    <a:pt x="1703831" y="173735"/>
                  </a:lnTo>
                  <a:lnTo>
                    <a:pt x="1746503" y="210312"/>
                  </a:lnTo>
                  <a:lnTo>
                    <a:pt x="1786127" y="246887"/>
                  </a:lnTo>
                  <a:lnTo>
                    <a:pt x="1824227" y="288035"/>
                  </a:lnTo>
                  <a:lnTo>
                    <a:pt x="1859279" y="329183"/>
                  </a:lnTo>
                  <a:lnTo>
                    <a:pt x="1891284" y="374903"/>
                  </a:lnTo>
                  <a:lnTo>
                    <a:pt x="1920239" y="420624"/>
                  </a:lnTo>
                  <a:lnTo>
                    <a:pt x="1946148" y="469391"/>
                  </a:lnTo>
                  <a:lnTo>
                    <a:pt x="1969007" y="521207"/>
                  </a:lnTo>
                  <a:lnTo>
                    <a:pt x="1988819" y="571500"/>
                  </a:lnTo>
                  <a:lnTo>
                    <a:pt x="2004060" y="624839"/>
                  </a:lnTo>
                  <a:lnTo>
                    <a:pt x="2017776" y="678179"/>
                  </a:lnTo>
                  <a:lnTo>
                    <a:pt x="2025396" y="733044"/>
                  </a:lnTo>
                  <a:lnTo>
                    <a:pt x="2031491" y="787907"/>
                  </a:lnTo>
                  <a:lnTo>
                    <a:pt x="2033015" y="842771"/>
                  </a:lnTo>
                  <a:lnTo>
                    <a:pt x="2031491" y="897635"/>
                  </a:lnTo>
                  <a:lnTo>
                    <a:pt x="2025396" y="952499"/>
                  </a:lnTo>
                  <a:lnTo>
                    <a:pt x="2017776" y="1007363"/>
                  </a:lnTo>
                  <a:lnTo>
                    <a:pt x="2004060" y="1060704"/>
                  </a:lnTo>
                  <a:lnTo>
                    <a:pt x="1988819" y="1114043"/>
                  </a:lnTo>
                  <a:lnTo>
                    <a:pt x="1969007" y="1165860"/>
                  </a:lnTo>
                  <a:lnTo>
                    <a:pt x="1946148" y="1214627"/>
                  </a:lnTo>
                  <a:lnTo>
                    <a:pt x="1920239" y="1263370"/>
                  </a:lnTo>
                  <a:lnTo>
                    <a:pt x="1891284" y="1310614"/>
                  </a:lnTo>
                  <a:lnTo>
                    <a:pt x="1859279" y="1354810"/>
                  </a:lnTo>
                  <a:lnTo>
                    <a:pt x="1824227" y="1399006"/>
                  </a:lnTo>
                  <a:lnTo>
                    <a:pt x="1786127" y="1438630"/>
                  </a:lnTo>
                  <a:lnTo>
                    <a:pt x="1746503" y="1475206"/>
                  </a:lnTo>
                  <a:lnTo>
                    <a:pt x="1703831" y="1510258"/>
                  </a:lnTo>
                  <a:lnTo>
                    <a:pt x="1659636" y="1543786"/>
                  </a:lnTo>
                  <a:lnTo>
                    <a:pt x="1612391" y="1572742"/>
                  </a:lnTo>
                  <a:lnTo>
                    <a:pt x="1563624" y="1598650"/>
                  </a:lnTo>
                  <a:lnTo>
                    <a:pt x="1513331" y="1621510"/>
                  </a:lnTo>
                  <a:lnTo>
                    <a:pt x="1461515" y="1641322"/>
                  </a:lnTo>
                  <a:lnTo>
                    <a:pt x="1409700" y="1656562"/>
                  </a:lnTo>
                  <a:lnTo>
                    <a:pt x="1356360" y="1668754"/>
                  </a:lnTo>
                  <a:lnTo>
                    <a:pt x="1301496" y="1677898"/>
                  </a:lnTo>
                  <a:lnTo>
                    <a:pt x="1246631" y="1682470"/>
                  </a:lnTo>
                  <a:lnTo>
                    <a:pt x="1191767" y="1683994"/>
                  </a:lnTo>
                  <a:lnTo>
                    <a:pt x="1136903" y="1682470"/>
                  </a:lnTo>
                  <a:lnTo>
                    <a:pt x="1082039" y="1677898"/>
                  </a:lnTo>
                  <a:lnTo>
                    <a:pt x="1027176" y="1668754"/>
                  </a:lnTo>
                  <a:lnTo>
                    <a:pt x="973836" y="1656562"/>
                  </a:lnTo>
                  <a:lnTo>
                    <a:pt x="922019" y="1641322"/>
                  </a:lnTo>
                  <a:lnTo>
                    <a:pt x="870203" y="1621510"/>
                  </a:lnTo>
                  <a:lnTo>
                    <a:pt x="819912" y="1598650"/>
                  </a:lnTo>
                  <a:lnTo>
                    <a:pt x="771143" y="1572742"/>
                  </a:lnTo>
                  <a:lnTo>
                    <a:pt x="723900" y="1543786"/>
                  </a:lnTo>
                  <a:lnTo>
                    <a:pt x="679703" y="1510258"/>
                  </a:lnTo>
                  <a:lnTo>
                    <a:pt x="637031" y="1475206"/>
                  </a:lnTo>
                  <a:lnTo>
                    <a:pt x="597407" y="1438630"/>
                  </a:lnTo>
                  <a:lnTo>
                    <a:pt x="559307" y="1399006"/>
                  </a:lnTo>
                  <a:lnTo>
                    <a:pt x="524255" y="1354810"/>
                  </a:lnTo>
                  <a:lnTo>
                    <a:pt x="492251" y="1310614"/>
                  </a:lnTo>
                  <a:lnTo>
                    <a:pt x="463296" y="1263370"/>
                  </a:lnTo>
                  <a:lnTo>
                    <a:pt x="437388" y="1214627"/>
                  </a:lnTo>
                  <a:lnTo>
                    <a:pt x="414527" y="1165860"/>
                  </a:lnTo>
                  <a:lnTo>
                    <a:pt x="394715" y="1114043"/>
                  </a:lnTo>
                  <a:lnTo>
                    <a:pt x="379475" y="1060704"/>
                  </a:lnTo>
                  <a:lnTo>
                    <a:pt x="365760" y="1007363"/>
                  </a:lnTo>
                  <a:lnTo>
                    <a:pt x="358139" y="952499"/>
                  </a:lnTo>
                  <a:lnTo>
                    <a:pt x="352043" y="897635"/>
                  </a:lnTo>
                  <a:lnTo>
                    <a:pt x="350519" y="84277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00805" y="4368926"/>
              <a:ext cx="1612900" cy="1544320"/>
            </a:xfrm>
            <a:custGeom>
              <a:avLst/>
              <a:gdLst/>
              <a:ahLst/>
              <a:cxnLst/>
              <a:rect l="l" t="t" r="r" b="b"/>
              <a:pathLst>
                <a:path w="1612900" h="1544320">
                  <a:moveTo>
                    <a:pt x="0" y="0"/>
                  </a:moveTo>
                  <a:lnTo>
                    <a:pt x="210312" y="210312"/>
                  </a:lnTo>
                </a:path>
                <a:path w="1612900" h="1544320">
                  <a:moveTo>
                    <a:pt x="1261872" y="0"/>
                  </a:moveTo>
                  <a:lnTo>
                    <a:pt x="1051560" y="210312"/>
                  </a:lnTo>
                </a:path>
                <a:path w="1612900" h="1544320">
                  <a:moveTo>
                    <a:pt x="1331976" y="772668"/>
                  </a:moveTo>
                  <a:lnTo>
                    <a:pt x="1612392" y="772668"/>
                  </a:lnTo>
                </a:path>
                <a:path w="1612900" h="1544320">
                  <a:moveTo>
                    <a:pt x="1261872" y="1543786"/>
                  </a:moveTo>
                  <a:lnTo>
                    <a:pt x="1051560" y="1333474"/>
                  </a:lnTo>
                </a:path>
                <a:path w="1612900" h="1544320">
                  <a:moveTo>
                    <a:pt x="0" y="1543786"/>
                  </a:moveTo>
                  <a:lnTo>
                    <a:pt x="210312" y="1333474"/>
                  </a:lnTo>
                </a:path>
              </a:pathLst>
            </a:custGeom>
            <a:ln w="177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1851" y="4934445"/>
              <a:ext cx="132346" cy="13234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643248" y="5223892"/>
              <a:ext cx="105410" cy="105410"/>
            </a:xfrm>
            <a:custGeom>
              <a:avLst/>
              <a:gdLst/>
              <a:ahLst/>
              <a:cxnLst/>
              <a:rect l="l" t="t" r="r" b="b"/>
              <a:pathLst>
                <a:path w="105410" h="105410">
                  <a:moveTo>
                    <a:pt x="0" y="105154"/>
                  </a:moveTo>
                  <a:lnTo>
                    <a:pt x="105154" y="105154"/>
                  </a:lnTo>
                  <a:lnTo>
                    <a:pt x="105154" y="0"/>
                  </a:lnTo>
                  <a:lnTo>
                    <a:pt x="0" y="0"/>
                  </a:lnTo>
                  <a:lnTo>
                    <a:pt x="0" y="10515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47108" y="4368926"/>
              <a:ext cx="128270" cy="129539"/>
            </a:xfrm>
            <a:custGeom>
              <a:avLst/>
              <a:gdLst/>
              <a:ahLst/>
              <a:cxnLst/>
              <a:rect l="l" t="t" r="r" b="b"/>
              <a:pathLst>
                <a:path w="128270" h="129539">
                  <a:moveTo>
                    <a:pt x="100583" y="0"/>
                  </a:moveTo>
                  <a:lnTo>
                    <a:pt x="0" y="27431"/>
                  </a:lnTo>
                  <a:lnTo>
                    <a:pt x="25907" y="129540"/>
                  </a:lnTo>
                  <a:lnTo>
                    <a:pt x="128015" y="102108"/>
                  </a:lnTo>
                  <a:lnTo>
                    <a:pt x="1005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47108" y="4368926"/>
              <a:ext cx="128270" cy="129539"/>
            </a:xfrm>
            <a:custGeom>
              <a:avLst/>
              <a:gdLst/>
              <a:ahLst/>
              <a:cxnLst/>
              <a:rect l="l" t="t" r="r" b="b"/>
              <a:pathLst>
                <a:path w="128270" h="129539">
                  <a:moveTo>
                    <a:pt x="128015" y="102108"/>
                  </a:moveTo>
                  <a:lnTo>
                    <a:pt x="100583" y="0"/>
                  </a:lnTo>
                  <a:lnTo>
                    <a:pt x="0" y="27431"/>
                  </a:lnTo>
                  <a:lnTo>
                    <a:pt x="25907" y="129540"/>
                  </a:lnTo>
                  <a:lnTo>
                    <a:pt x="128015" y="10210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30700" y="4506086"/>
              <a:ext cx="143510" cy="143510"/>
            </a:xfrm>
            <a:custGeom>
              <a:avLst/>
              <a:gdLst/>
              <a:ahLst/>
              <a:cxnLst/>
              <a:rect l="l" t="t" r="r" b="b"/>
              <a:pathLst>
                <a:path w="143510" h="143510">
                  <a:moveTo>
                    <a:pt x="51815" y="0"/>
                  </a:moveTo>
                  <a:lnTo>
                    <a:pt x="0" y="91439"/>
                  </a:lnTo>
                  <a:lnTo>
                    <a:pt x="89915" y="143256"/>
                  </a:lnTo>
                  <a:lnTo>
                    <a:pt x="143256" y="53339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830700" y="4506086"/>
              <a:ext cx="143510" cy="143510"/>
            </a:xfrm>
            <a:custGeom>
              <a:avLst/>
              <a:gdLst/>
              <a:ahLst/>
              <a:cxnLst/>
              <a:rect l="l" t="t" r="r" b="b"/>
              <a:pathLst>
                <a:path w="143510" h="143510">
                  <a:moveTo>
                    <a:pt x="143256" y="53339"/>
                  </a:moveTo>
                  <a:lnTo>
                    <a:pt x="51815" y="0"/>
                  </a:lnTo>
                  <a:lnTo>
                    <a:pt x="0" y="91439"/>
                  </a:lnTo>
                  <a:lnTo>
                    <a:pt x="89915" y="143256"/>
                  </a:lnTo>
                  <a:lnTo>
                    <a:pt x="143256" y="533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870069" y="4321682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27431" y="0"/>
                  </a:moveTo>
                  <a:lnTo>
                    <a:pt x="0" y="102108"/>
                  </a:lnTo>
                  <a:lnTo>
                    <a:pt x="102107" y="129540"/>
                  </a:lnTo>
                  <a:lnTo>
                    <a:pt x="129539" y="27432"/>
                  </a:lnTo>
                  <a:lnTo>
                    <a:pt x="274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70069" y="4321682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129539" y="27432"/>
                  </a:moveTo>
                  <a:lnTo>
                    <a:pt x="27431" y="0"/>
                  </a:lnTo>
                  <a:lnTo>
                    <a:pt x="0" y="102108"/>
                  </a:lnTo>
                  <a:lnTo>
                    <a:pt x="102107" y="129540"/>
                  </a:lnTo>
                  <a:lnTo>
                    <a:pt x="129539" y="274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089525" y="4506086"/>
              <a:ext cx="143510" cy="143510"/>
            </a:xfrm>
            <a:custGeom>
              <a:avLst/>
              <a:gdLst/>
              <a:ahLst/>
              <a:cxnLst/>
              <a:rect l="l" t="t" r="r" b="b"/>
              <a:pathLst>
                <a:path w="143510" h="143510">
                  <a:moveTo>
                    <a:pt x="51815" y="0"/>
                  </a:moveTo>
                  <a:lnTo>
                    <a:pt x="0" y="91439"/>
                  </a:lnTo>
                  <a:lnTo>
                    <a:pt x="91439" y="143256"/>
                  </a:lnTo>
                  <a:lnTo>
                    <a:pt x="143255" y="53339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89525" y="4506086"/>
              <a:ext cx="143510" cy="143510"/>
            </a:xfrm>
            <a:custGeom>
              <a:avLst/>
              <a:gdLst/>
              <a:ahLst/>
              <a:cxnLst/>
              <a:rect l="l" t="t" r="r" b="b"/>
              <a:pathLst>
                <a:path w="143510" h="143510">
                  <a:moveTo>
                    <a:pt x="143255" y="53339"/>
                  </a:moveTo>
                  <a:lnTo>
                    <a:pt x="51815" y="0"/>
                  </a:lnTo>
                  <a:lnTo>
                    <a:pt x="0" y="91439"/>
                  </a:lnTo>
                  <a:lnTo>
                    <a:pt x="91439" y="143256"/>
                  </a:lnTo>
                  <a:lnTo>
                    <a:pt x="143255" y="533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01488" y="5210289"/>
              <a:ext cx="132346" cy="13234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321173" y="4966336"/>
              <a:ext cx="104139" cy="105410"/>
            </a:xfrm>
            <a:custGeom>
              <a:avLst/>
              <a:gdLst/>
              <a:ahLst/>
              <a:cxnLst/>
              <a:rect l="l" t="t" r="r" b="b"/>
              <a:pathLst>
                <a:path w="104139" h="105410">
                  <a:moveTo>
                    <a:pt x="103632" y="0"/>
                  </a:moveTo>
                  <a:lnTo>
                    <a:pt x="0" y="0"/>
                  </a:lnTo>
                  <a:lnTo>
                    <a:pt x="0" y="105154"/>
                  </a:lnTo>
                  <a:lnTo>
                    <a:pt x="103632" y="105154"/>
                  </a:lnTo>
                  <a:lnTo>
                    <a:pt x="1036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321173" y="4966336"/>
              <a:ext cx="104139" cy="105410"/>
            </a:xfrm>
            <a:custGeom>
              <a:avLst/>
              <a:gdLst/>
              <a:ahLst/>
              <a:cxnLst/>
              <a:rect l="l" t="t" r="r" b="b"/>
              <a:pathLst>
                <a:path w="104139" h="105410">
                  <a:moveTo>
                    <a:pt x="0" y="105154"/>
                  </a:moveTo>
                  <a:lnTo>
                    <a:pt x="103632" y="105154"/>
                  </a:lnTo>
                  <a:lnTo>
                    <a:pt x="103632" y="0"/>
                  </a:lnTo>
                  <a:lnTo>
                    <a:pt x="0" y="0"/>
                  </a:lnTo>
                  <a:lnTo>
                    <a:pt x="0" y="10515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092573" y="5632297"/>
              <a:ext cx="143510" cy="144780"/>
            </a:xfrm>
            <a:custGeom>
              <a:avLst/>
              <a:gdLst/>
              <a:ahLst/>
              <a:cxnLst/>
              <a:rect l="l" t="t" r="r" b="b"/>
              <a:pathLst>
                <a:path w="143510" h="144779">
                  <a:moveTo>
                    <a:pt x="51815" y="0"/>
                  </a:moveTo>
                  <a:lnTo>
                    <a:pt x="0" y="91440"/>
                  </a:lnTo>
                  <a:lnTo>
                    <a:pt x="89915" y="144780"/>
                  </a:lnTo>
                  <a:lnTo>
                    <a:pt x="143255" y="53340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92573" y="5632297"/>
              <a:ext cx="143510" cy="144780"/>
            </a:xfrm>
            <a:custGeom>
              <a:avLst/>
              <a:gdLst/>
              <a:ahLst/>
              <a:cxnLst/>
              <a:rect l="l" t="t" r="r" b="b"/>
              <a:pathLst>
                <a:path w="143510" h="144779">
                  <a:moveTo>
                    <a:pt x="143255" y="53340"/>
                  </a:moveTo>
                  <a:lnTo>
                    <a:pt x="51815" y="0"/>
                  </a:lnTo>
                  <a:lnTo>
                    <a:pt x="0" y="91440"/>
                  </a:lnTo>
                  <a:lnTo>
                    <a:pt x="89915" y="144780"/>
                  </a:lnTo>
                  <a:lnTo>
                    <a:pt x="143255" y="533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882260" y="5784697"/>
              <a:ext cx="129539" cy="128270"/>
            </a:xfrm>
            <a:custGeom>
              <a:avLst/>
              <a:gdLst/>
              <a:ahLst/>
              <a:cxnLst/>
              <a:rect l="l" t="t" r="r" b="b"/>
              <a:pathLst>
                <a:path w="129539" h="128270">
                  <a:moveTo>
                    <a:pt x="102108" y="0"/>
                  </a:moveTo>
                  <a:lnTo>
                    <a:pt x="0" y="27431"/>
                  </a:lnTo>
                  <a:lnTo>
                    <a:pt x="27431" y="128015"/>
                  </a:lnTo>
                  <a:lnTo>
                    <a:pt x="129539" y="102108"/>
                  </a:lnTo>
                  <a:lnTo>
                    <a:pt x="102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882260" y="5784697"/>
              <a:ext cx="129539" cy="128270"/>
            </a:xfrm>
            <a:custGeom>
              <a:avLst/>
              <a:gdLst/>
              <a:ahLst/>
              <a:cxnLst/>
              <a:rect l="l" t="t" r="r" b="b"/>
              <a:pathLst>
                <a:path w="129539" h="128270">
                  <a:moveTo>
                    <a:pt x="129539" y="102108"/>
                  </a:moveTo>
                  <a:lnTo>
                    <a:pt x="102108" y="0"/>
                  </a:lnTo>
                  <a:lnTo>
                    <a:pt x="0" y="27431"/>
                  </a:lnTo>
                  <a:lnTo>
                    <a:pt x="27431" y="128015"/>
                  </a:lnTo>
                  <a:lnTo>
                    <a:pt x="129539" y="10210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051680" y="5842609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27432" y="0"/>
                  </a:moveTo>
                  <a:lnTo>
                    <a:pt x="0" y="102107"/>
                  </a:lnTo>
                  <a:lnTo>
                    <a:pt x="102108" y="129540"/>
                  </a:lnTo>
                  <a:lnTo>
                    <a:pt x="129540" y="27431"/>
                  </a:lnTo>
                  <a:lnTo>
                    <a:pt x="274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051680" y="5842609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129540" y="27431"/>
                  </a:moveTo>
                  <a:lnTo>
                    <a:pt x="27432" y="0"/>
                  </a:lnTo>
                  <a:lnTo>
                    <a:pt x="0" y="102107"/>
                  </a:lnTo>
                  <a:lnTo>
                    <a:pt x="102108" y="129540"/>
                  </a:lnTo>
                  <a:lnTo>
                    <a:pt x="129540" y="2743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30700" y="5632297"/>
              <a:ext cx="143510" cy="144780"/>
            </a:xfrm>
            <a:custGeom>
              <a:avLst/>
              <a:gdLst/>
              <a:ahLst/>
              <a:cxnLst/>
              <a:rect l="l" t="t" r="r" b="b"/>
              <a:pathLst>
                <a:path w="143510" h="144779">
                  <a:moveTo>
                    <a:pt x="51815" y="0"/>
                  </a:moveTo>
                  <a:lnTo>
                    <a:pt x="0" y="91440"/>
                  </a:lnTo>
                  <a:lnTo>
                    <a:pt x="89915" y="144780"/>
                  </a:lnTo>
                  <a:lnTo>
                    <a:pt x="143256" y="53340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830700" y="5632297"/>
              <a:ext cx="143510" cy="144780"/>
            </a:xfrm>
            <a:custGeom>
              <a:avLst/>
              <a:gdLst/>
              <a:ahLst/>
              <a:cxnLst/>
              <a:rect l="l" t="t" r="r" b="b"/>
              <a:pathLst>
                <a:path w="143510" h="144779">
                  <a:moveTo>
                    <a:pt x="143256" y="53340"/>
                  </a:moveTo>
                  <a:lnTo>
                    <a:pt x="51815" y="0"/>
                  </a:lnTo>
                  <a:lnTo>
                    <a:pt x="0" y="91440"/>
                  </a:lnTo>
                  <a:lnTo>
                    <a:pt x="89915" y="144780"/>
                  </a:lnTo>
                  <a:lnTo>
                    <a:pt x="143256" y="533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009008" y="4579238"/>
              <a:ext cx="102235" cy="104139"/>
            </a:xfrm>
            <a:custGeom>
              <a:avLst/>
              <a:gdLst/>
              <a:ahLst/>
              <a:cxnLst/>
              <a:rect l="l" t="t" r="r" b="b"/>
              <a:pathLst>
                <a:path w="102235" h="104139">
                  <a:moveTo>
                    <a:pt x="102107" y="0"/>
                  </a:moveTo>
                  <a:lnTo>
                    <a:pt x="0" y="103631"/>
                  </a:lnTo>
                </a:path>
              </a:pathLst>
            </a:custGeom>
            <a:ln w="1775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970908" y="4653914"/>
              <a:ext cx="66040" cy="66040"/>
            </a:xfrm>
            <a:custGeom>
              <a:avLst/>
              <a:gdLst/>
              <a:ahLst/>
              <a:cxnLst/>
              <a:rect l="l" t="t" r="r" b="b"/>
              <a:pathLst>
                <a:path w="66039" h="66039">
                  <a:moveTo>
                    <a:pt x="21336" y="0"/>
                  </a:moveTo>
                  <a:lnTo>
                    <a:pt x="0" y="65532"/>
                  </a:lnTo>
                  <a:lnTo>
                    <a:pt x="65531" y="44196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111116" y="4477130"/>
              <a:ext cx="102235" cy="102235"/>
            </a:xfrm>
            <a:custGeom>
              <a:avLst/>
              <a:gdLst/>
              <a:ahLst/>
              <a:cxnLst/>
              <a:rect l="l" t="t" r="r" b="b"/>
              <a:pathLst>
                <a:path w="102235" h="102235">
                  <a:moveTo>
                    <a:pt x="0" y="102108"/>
                  </a:moveTo>
                  <a:lnTo>
                    <a:pt x="102108" y="0"/>
                  </a:lnTo>
                </a:path>
              </a:pathLst>
            </a:custGeom>
            <a:ln w="1775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185792" y="4439030"/>
              <a:ext cx="66040" cy="66040"/>
            </a:xfrm>
            <a:custGeom>
              <a:avLst/>
              <a:gdLst/>
              <a:ahLst/>
              <a:cxnLst/>
              <a:rect l="l" t="t" r="r" b="b"/>
              <a:pathLst>
                <a:path w="66039" h="66039">
                  <a:moveTo>
                    <a:pt x="65532" y="0"/>
                  </a:moveTo>
                  <a:lnTo>
                    <a:pt x="0" y="22860"/>
                  </a:lnTo>
                  <a:lnTo>
                    <a:pt x="44196" y="65532"/>
                  </a:lnTo>
                  <a:lnTo>
                    <a:pt x="65532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952364" y="5600293"/>
              <a:ext cx="102235" cy="102235"/>
            </a:xfrm>
            <a:custGeom>
              <a:avLst/>
              <a:gdLst/>
              <a:ahLst/>
              <a:cxnLst/>
              <a:rect l="l" t="t" r="r" b="b"/>
              <a:pathLst>
                <a:path w="102235" h="102235">
                  <a:moveTo>
                    <a:pt x="0" y="102107"/>
                  </a:moveTo>
                  <a:lnTo>
                    <a:pt x="102108" y="0"/>
                  </a:lnTo>
                </a:path>
              </a:pathLst>
            </a:custGeom>
            <a:ln w="1775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027041" y="5562193"/>
              <a:ext cx="66040" cy="66040"/>
            </a:xfrm>
            <a:custGeom>
              <a:avLst/>
              <a:gdLst/>
              <a:ahLst/>
              <a:cxnLst/>
              <a:rect l="l" t="t" r="r" b="b"/>
              <a:pathLst>
                <a:path w="66039" h="66039">
                  <a:moveTo>
                    <a:pt x="65532" y="0"/>
                  </a:moveTo>
                  <a:lnTo>
                    <a:pt x="0" y="22859"/>
                  </a:lnTo>
                  <a:lnTo>
                    <a:pt x="44196" y="65531"/>
                  </a:lnTo>
                  <a:lnTo>
                    <a:pt x="65532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850257" y="5702401"/>
              <a:ext cx="102235" cy="104139"/>
            </a:xfrm>
            <a:custGeom>
              <a:avLst/>
              <a:gdLst/>
              <a:ahLst/>
              <a:cxnLst/>
              <a:rect l="l" t="t" r="r" b="b"/>
              <a:pathLst>
                <a:path w="102235" h="104139">
                  <a:moveTo>
                    <a:pt x="102107" y="0"/>
                  </a:moveTo>
                  <a:lnTo>
                    <a:pt x="0" y="103632"/>
                  </a:lnTo>
                </a:path>
              </a:pathLst>
            </a:custGeom>
            <a:ln w="1775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812157" y="5777077"/>
              <a:ext cx="66040" cy="66040"/>
            </a:xfrm>
            <a:custGeom>
              <a:avLst/>
              <a:gdLst/>
              <a:ahLst/>
              <a:cxnLst/>
              <a:rect l="l" t="t" r="r" b="b"/>
              <a:pathLst>
                <a:path w="66039" h="66039">
                  <a:moveTo>
                    <a:pt x="21335" y="0"/>
                  </a:moveTo>
                  <a:lnTo>
                    <a:pt x="0" y="65531"/>
                  </a:lnTo>
                  <a:lnTo>
                    <a:pt x="65531" y="44195"/>
                  </a:lnTo>
                  <a:lnTo>
                    <a:pt x="21335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850257" y="4477130"/>
              <a:ext cx="102235" cy="102235"/>
            </a:xfrm>
            <a:custGeom>
              <a:avLst/>
              <a:gdLst/>
              <a:ahLst/>
              <a:cxnLst/>
              <a:rect l="l" t="t" r="r" b="b"/>
              <a:pathLst>
                <a:path w="102235" h="102235">
                  <a:moveTo>
                    <a:pt x="102107" y="102108"/>
                  </a:moveTo>
                  <a:lnTo>
                    <a:pt x="0" y="0"/>
                  </a:lnTo>
                </a:path>
              </a:pathLst>
            </a:custGeom>
            <a:ln w="1775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12157" y="4439030"/>
              <a:ext cx="66040" cy="66040"/>
            </a:xfrm>
            <a:custGeom>
              <a:avLst/>
              <a:gdLst/>
              <a:ahLst/>
              <a:cxnLst/>
              <a:rect l="l" t="t" r="r" b="b"/>
              <a:pathLst>
                <a:path w="66039" h="66039">
                  <a:moveTo>
                    <a:pt x="0" y="0"/>
                  </a:moveTo>
                  <a:lnTo>
                    <a:pt x="21335" y="65532"/>
                  </a:lnTo>
                  <a:lnTo>
                    <a:pt x="65531" y="228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52364" y="4579238"/>
              <a:ext cx="102235" cy="104139"/>
            </a:xfrm>
            <a:custGeom>
              <a:avLst/>
              <a:gdLst/>
              <a:ahLst/>
              <a:cxnLst/>
              <a:rect l="l" t="t" r="r" b="b"/>
              <a:pathLst>
                <a:path w="102235" h="104139">
                  <a:moveTo>
                    <a:pt x="0" y="0"/>
                  </a:moveTo>
                  <a:lnTo>
                    <a:pt x="102108" y="103631"/>
                  </a:lnTo>
                </a:path>
              </a:pathLst>
            </a:custGeom>
            <a:ln w="1775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027041" y="4653914"/>
              <a:ext cx="66040" cy="66040"/>
            </a:xfrm>
            <a:custGeom>
              <a:avLst/>
              <a:gdLst/>
              <a:ahLst/>
              <a:cxnLst/>
              <a:rect l="l" t="t" r="r" b="b"/>
              <a:pathLst>
                <a:path w="66039" h="66039">
                  <a:moveTo>
                    <a:pt x="44196" y="0"/>
                  </a:moveTo>
                  <a:lnTo>
                    <a:pt x="0" y="44196"/>
                  </a:lnTo>
                  <a:lnTo>
                    <a:pt x="65532" y="65532"/>
                  </a:lnTo>
                  <a:lnTo>
                    <a:pt x="44196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009008" y="5600293"/>
              <a:ext cx="102235" cy="102235"/>
            </a:xfrm>
            <a:custGeom>
              <a:avLst/>
              <a:gdLst/>
              <a:ahLst/>
              <a:cxnLst/>
              <a:rect l="l" t="t" r="r" b="b"/>
              <a:pathLst>
                <a:path w="102235" h="102235">
                  <a:moveTo>
                    <a:pt x="102107" y="102107"/>
                  </a:moveTo>
                  <a:lnTo>
                    <a:pt x="0" y="0"/>
                  </a:lnTo>
                </a:path>
              </a:pathLst>
            </a:custGeom>
            <a:ln w="1775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970908" y="5562193"/>
              <a:ext cx="66040" cy="66040"/>
            </a:xfrm>
            <a:custGeom>
              <a:avLst/>
              <a:gdLst/>
              <a:ahLst/>
              <a:cxnLst/>
              <a:rect l="l" t="t" r="r" b="b"/>
              <a:pathLst>
                <a:path w="66039" h="66039">
                  <a:moveTo>
                    <a:pt x="0" y="0"/>
                  </a:moveTo>
                  <a:lnTo>
                    <a:pt x="21336" y="65531"/>
                  </a:lnTo>
                  <a:lnTo>
                    <a:pt x="65531" y="228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111116" y="5702401"/>
              <a:ext cx="102235" cy="104139"/>
            </a:xfrm>
            <a:custGeom>
              <a:avLst/>
              <a:gdLst/>
              <a:ahLst/>
              <a:cxnLst/>
              <a:rect l="l" t="t" r="r" b="b"/>
              <a:pathLst>
                <a:path w="102235" h="104139">
                  <a:moveTo>
                    <a:pt x="0" y="0"/>
                  </a:moveTo>
                  <a:lnTo>
                    <a:pt x="102108" y="103632"/>
                  </a:lnTo>
                </a:path>
              </a:pathLst>
            </a:custGeom>
            <a:ln w="1775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185792" y="5777077"/>
              <a:ext cx="66040" cy="66040"/>
            </a:xfrm>
            <a:custGeom>
              <a:avLst/>
              <a:gdLst/>
              <a:ahLst/>
              <a:cxnLst/>
              <a:rect l="l" t="t" r="r" b="b"/>
              <a:pathLst>
                <a:path w="66039" h="66039">
                  <a:moveTo>
                    <a:pt x="44196" y="0"/>
                  </a:moveTo>
                  <a:lnTo>
                    <a:pt x="0" y="44195"/>
                  </a:lnTo>
                  <a:lnTo>
                    <a:pt x="65532" y="65531"/>
                  </a:lnTo>
                  <a:lnTo>
                    <a:pt x="44196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232780" y="5054726"/>
              <a:ext cx="0" cy="173990"/>
            </a:xfrm>
            <a:custGeom>
              <a:avLst/>
              <a:gdLst/>
              <a:ahLst/>
              <a:cxnLst/>
              <a:rect l="l" t="t" r="r" b="b"/>
              <a:pathLst>
                <a:path h="173989">
                  <a:moveTo>
                    <a:pt x="0" y="0"/>
                  </a:moveTo>
                  <a:lnTo>
                    <a:pt x="0" y="173736"/>
                  </a:lnTo>
                </a:path>
              </a:pathLst>
            </a:custGeom>
            <a:ln w="1775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202301" y="5001386"/>
              <a:ext cx="60960" cy="280670"/>
            </a:xfrm>
            <a:custGeom>
              <a:avLst/>
              <a:gdLst/>
              <a:ahLst/>
              <a:cxnLst/>
              <a:rect l="l" t="t" r="r" b="b"/>
              <a:pathLst>
                <a:path w="60960" h="280670">
                  <a:moveTo>
                    <a:pt x="60960" y="217932"/>
                  </a:moveTo>
                  <a:lnTo>
                    <a:pt x="0" y="217932"/>
                  </a:lnTo>
                  <a:lnTo>
                    <a:pt x="30480" y="280416"/>
                  </a:lnTo>
                  <a:lnTo>
                    <a:pt x="60960" y="217932"/>
                  </a:lnTo>
                  <a:close/>
                </a:path>
                <a:path w="60960" h="280670">
                  <a:moveTo>
                    <a:pt x="60960" y="60960"/>
                  </a:moveTo>
                  <a:lnTo>
                    <a:pt x="30480" y="0"/>
                  </a:lnTo>
                  <a:lnTo>
                    <a:pt x="0" y="60960"/>
                  </a:lnTo>
                  <a:lnTo>
                    <a:pt x="60960" y="6096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2701417" y="4019905"/>
            <a:ext cx="3180715" cy="2237740"/>
          </a:xfrm>
          <a:prstGeom prst="rect">
            <a:avLst/>
          </a:prstGeom>
          <a:ln w="22858">
            <a:solidFill>
              <a:srgbClr val="00009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547370" algn="ctr">
              <a:lnSpc>
                <a:spcPct val="100000"/>
              </a:lnSpc>
              <a:spcBef>
                <a:spcPts val="710"/>
              </a:spcBef>
            </a:pPr>
            <a:r>
              <a:rPr sz="700" b="1" spc="-5" dirty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4414329" y="4157027"/>
            <a:ext cx="154305" cy="352425"/>
            <a:chOff x="4414329" y="4157027"/>
            <a:chExt cx="154305" cy="352425"/>
          </a:xfrm>
        </p:grpSpPr>
        <p:sp>
          <p:nvSpPr>
            <p:cNvPr id="53" name="object 53"/>
            <p:cNvSpPr/>
            <p:nvPr/>
          </p:nvSpPr>
          <p:spPr>
            <a:xfrm>
              <a:off x="4415916" y="4158615"/>
              <a:ext cx="151130" cy="326390"/>
            </a:xfrm>
            <a:custGeom>
              <a:avLst/>
              <a:gdLst/>
              <a:ahLst/>
              <a:cxnLst/>
              <a:rect l="l" t="t" r="r" b="b"/>
              <a:pathLst>
                <a:path w="151129" h="326389">
                  <a:moveTo>
                    <a:pt x="150875" y="0"/>
                  </a:moveTo>
                  <a:lnTo>
                    <a:pt x="0" y="251460"/>
                  </a:lnTo>
                  <a:lnTo>
                    <a:pt x="150875" y="100584"/>
                  </a:lnTo>
                  <a:lnTo>
                    <a:pt x="60960" y="326136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463160" y="4474083"/>
              <a:ext cx="30480" cy="35560"/>
            </a:xfrm>
            <a:custGeom>
              <a:avLst/>
              <a:gdLst/>
              <a:ahLst/>
              <a:cxnLst/>
              <a:rect l="l" t="t" r="r" b="b"/>
              <a:pathLst>
                <a:path w="30479" h="35560">
                  <a:moveTo>
                    <a:pt x="0" y="0"/>
                  </a:moveTo>
                  <a:lnTo>
                    <a:pt x="3048" y="35052"/>
                  </a:lnTo>
                  <a:lnTo>
                    <a:pt x="30479" y="121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2074" y="282702"/>
            <a:ext cx="65659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60" dirty="0"/>
              <a:t> </a:t>
            </a:r>
            <a:r>
              <a:rPr sz="2400" spc="-5" dirty="0"/>
              <a:t>direccional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spc="-5" dirty="0"/>
              <a:t>fase</a:t>
            </a:r>
            <a:r>
              <a:rPr sz="2400" spc="-65" dirty="0"/>
              <a:t> </a:t>
            </a:r>
            <a:r>
              <a:rPr sz="2400" spc="-10" dirty="0"/>
              <a:t>VII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81685" y="1344420"/>
            <a:ext cx="7819390" cy="139065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0"/>
              </a:spcBef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solidFill>
                  <a:srgbClr val="000099"/>
                </a:solidFill>
                <a:latin typeface="Arial"/>
                <a:cs typeface="Arial"/>
              </a:rPr>
              <a:t>No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son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b="1" dirty="0">
                <a:solidFill>
                  <a:srgbClr val="000099"/>
                </a:solidFill>
                <a:latin typeface="Arial"/>
                <a:cs typeface="Arial"/>
              </a:rPr>
              <a:t>necesarios</a:t>
            </a:r>
            <a:r>
              <a:rPr sz="2000" b="1" spc="-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los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siguientes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casos:</a:t>
            </a:r>
            <a:endParaRPr sz="20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605"/>
              </a:spcBef>
            </a:pP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circuitos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radiales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alimentación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por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extremo</a:t>
            </a:r>
            <a:endParaRPr sz="1800">
              <a:latin typeface="Microsoft Sans Serif"/>
              <a:cs typeface="Microsoft Sans Serif"/>
            </a:endParaRPr>
          </a:p>
          <a:p>
            <a:pPr marL="1152525">
              <a:lnSpc>
                <a:spcPts val="2075"/>
              </a:lnSpc>
              <a:spcBef>
                <a:spcPts val="750"/>
              </a:spcBef>
            </a:pPr>
            <a:r>
              <a:rPr sz="1800" spc="-10" dirty="0">
                <a:latin typeface="Microsoft Sans Serif"/>
                <a:cs typeface="Microsoft Sans Serif"/>
              </a:rPr>
              <a:t>Cuando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la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intensidad</a:t>
            </a:r>
            <a:r>
              <a:rPr sz="1800" spc="-5" dirty="0">
                <a:latin typeface="Microsoft Sans Serif"/>
                <a:cs typeface="Microsoft Sans Serif"/>
              </a:rPr>
              <a:t> en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la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dirección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disparo</a:t>
            </a:r>
            <a:r>
              <a:rPr sz="1800" spc="-5" dirty="0">
                <a:latin typeface="Microsoft Sans Serif"/>
                <a:cs typeface="Microsoft Sans Serif"/>
              </a:rPr>
              <a:t> es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varias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veces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la</a:t>
            </a:r>
            <a:endParaRPr sz="1800">
              <a:latin typeface="Microsoft Sans Serif"/>
              <a:cs typeface="Microsoft Sans Serif"/>
            </a:endParaRPr>
          </a:p>
          <a:p>
            <a:pPr marL="1152525">
              <a:lnSpc>
                <a:spcPts val="2075"/>
              </a:lnSpc>
            </a:pP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 </a:t>
            </a:r>
            <a:r>
              <a:rPr sz="1800" spc="-5" dirty="0">
                <a:latin typeface="Microsoft Sans Serif"/>
                <a:cs typeface="Microsoft Sans Serif"/>
              </a:rPr>
              <a:t>dirección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contraria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644" y="242696"/>
            <a:ext cx="67157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83680" algn="l"/>
              </a:tabLst>
            </a:pPr>
            <a:r>
              <a:rPr sz="2400" spc="-15" dirty="0"/>
              <a:t>Sob</a:t>
            </a:r>
            <a:r>
              <a:rPr sz="2400" spc="-10" dirty="0"/>
              <a:t>r</a:t>
            </a:r>
            <a:r>
              <a:rPr sz="2400" spc="-15" dirty="0"/>
              <a:t>e</a:t>
            </a:r>
            <a:r>
              <a:rPr sz="2400" dirty="0"/>
              <a:t>i</a:t>
            </a:r>
            <a:r>
              <a:rPr sz="2400" spc="-35" dirty="0"/>
              <a:t>n</a:t>
            </a:r>
            <a:r>
              <a:rPr sz="2400" spc="10" dirty="0"/>
              <a:t>t</a:t>
            </a:r>
            <a:r>
              <a:rPr sz="2400" spc="-15" dirty="0"/>
              <a:t>ens</a:t>
            </a:r>
            <a:r>
              <a:rPr sz="2400" dirty="0"/>
              <a:t>i</a:t>
            </a:r>
            <a:r>
              <a:rPr sz="2400" spc="-20" dirty="0"/>
              <a:t>d</a:t>
            </a:r>
            <a:r>
              <a:rPr sz="2400" spc="-30" dirty="0"/>
              <a:t>a</a:t>
            </a:r>
            <a:r>
              <a:rPr sz="2400" dirty="0"/>
              <a:t>d</a:t>
            </a:r>
            <a:r>
              <a:rPr sz="2400" spc="45" dirty="0"/>
              <a:t> </a:t>
            </a:r>
            <a:r>
              <a:rPr sz="2400" spc="-15" dirty="0"/>
              <a:t>d</a:t>
            </a:r>
            <a:r>
              <a:rPr sz="2400" dirty="0"/>
              <a:t>i</a:t>
            </a:r>
            <a:r>
              <a:rPr sz="2400" spc="-15" dirty="0"/>
              <a:t>recc</a:t>
            </a:r>
            <a:r>
              <a:rPr sz="2400" dirty="0"/>
              <a:t>i</a:t>
            </a:r>
            <a:r>
              <a:rPr sz="2400" spc="-20" dirty="0"/>
              <a:t>o</a:t>
            </a:r>
            <a:r>
              <a:rPr sz="2400" spc="-15" dirty="0"/>
              <a:t>n</a:t>
            </a:r>
            <a:r>
              <a:rPr sz="2400" spc="-35" dirty="0"/>
              <a:t>a</a:t>
            </a:r>
            <a:r>
              <a:rPr sz="2400" dirty="0"/>
              <a:t>l</a:t>
            </a:r>
            <a:r>
              <a:rPr sz="2400" spc="30" dirty="0"/>
              <a:t> </a:t>
            </a:r>
            <a:r>
              <a:rPr sz="2400" spc="-20" dirty="0"/>
              <a:t>d</a:t>
            </a:r>
            <a:r>
              <a:rPr sz="2400" dirty="0"/>
              <a:t>e</a:t>
            </a:r>
            <a:r>
              <a:rPr sz="2400" spc="-5" dirty="0"/>
              <a:t> </a:t>
            </a:r>
            <a:r>
              <a:rPr sz="2400" spc="-15" dirty="0"/>
              <a:t>neu</a:t>
            </a:r>
            <a:r>
              <a:rPr sz="2400" spc="-10" dirty="0"/>
              <a:t>t</a:t>
            </a:r>
            <a:r>
              <a:rPr sz="2400" spc="-20" dirty="0"/>
              <a:t>r</a:t>
            </a:r>
            <a:r>
              <a:rPr sz="2400" dirty="0"/>
              <a:t>o	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252894"/>
            <a:ext cx="7553325" cy="1033144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67N.</a:t>
            </a:r>
            <a:r>
              <a:rPr sz="1800" b="1" spc="-20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Sobreintensidad</a:t>
            </a:r>
            <a:r>
              <a:rPr sz="1800" b="1" spc="-60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direccional</a:t>
            </a:r>
            <a:r>
              <a:rPr sz="1800" b="1" spc="-45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de</a:t>
            </a:r>
            <a:r>
              <a:rPr sz="1800" b="1" spc="5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20027"/>
                </a:solidFill>
                <a:latin typeface="Arial"/>
                <a:cs typeface="Arial"/>
              </a:rPr>
              <a:t>neutro</a:t>
            </a:r>
            <a:endParaRPr sz="1800">
              <a:latin typeface="Arial"/>
              <a:cs typeface="Arial"/>
            </a:endParaRPr>
          </a:p>
          <a:p>
            <a:pPr marL="387350" marR="5080" indent="-375285">
              <a:lnSpc>
                <a:spcPct val="105000"/>
              </a:lnSpc>
              <a:spcBef>
                <a:spcPts val="765"/>
              </a:spcBef>
              <a:buChar char="•"/>
              <a:tabLst>
                <a:tab pos="387350" algn="l"/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Actúa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cuando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intensidad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neutro,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circulando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dirección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definida </a:t>
            </a:r>
            <a:r>
              <a:rPr sz="1600" spc="-5" dirty="0">
                <a:latin typeface="Microsoft Sans Serif"/>
                <a:cs typeface="Microsoft Sans Serif"/>
              </a:rPr>
              <a:t>supera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 </a:t>
            </a:r>
            <a:r>
              <a:rPr sz="1600" spc="-5" dirty="0">
                <a:latin typeface="Microsoft Sans Serif"/>
                <a:cs typeface="Microsoft Sans Serif"/>
              </a:rPr>
              <a:t>valor ajustado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6549" y="2362606"/>
            <a:ext cx="4871085" cy="2837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0" marR="5080" indent="-375285">
              <a:lnSpc>
                <a:spcPct val="105000"/>
              </a:lnSpc>
              <a:spcBef>
                <a:spcPts val="100"/>
              </a:spcBef>
              <a:buChar char="•"/>
              <a:tabLst>
                <a:tab pos="387350" algn="l"/>
                <a:tab pos="387985" algn="l"/>
                <a:tab pos="1351915" algn="l"/>
                <a:tab pos="1640205" algn="l"/>
                <a:tab pos="2309495" algn="l"/>
                <a:tab pos="2665730" algn="l"/>
                <a:tab pos="3406775" algn="l"/>
                <a:tab pos="3760470" algn="l"/>
                <a:tab pos="418084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Med</a:t>
            </a:r>
            <a:r>
              <a:rPr sz="1600" dirty="0">
                <a:latin typeface="Microsoft Sans Serif"/>
                <a:cs typeface="Microsoft Sans Serif"/>
              </a:rPr>
              <a:t>i</a:t>
            </a:r>
            <a:r>
              <a:rPr sz="1600" spc="-5" dirty="0">
                <a:latin typeface="Microsoft Sans Serif"/>
                <a:cs typeface="Microsoft Sans Serif"/>
              </a:rPr>
              <a:t>ante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10" dirty="0">
                <a:latin typeface="Microsoft Sans Serif"/>
                <a:cs typeface="Microsoft Sans Serif"/>
              </a:rPr>
              <a:t>a</a:t>
            </a:r>
            <a:r>
              <a:rPr sz="1600" dirty="0">
                <a:latin typeface="Microsoft Sans Serif"/>
                <a:cs typeface="Microsoft Sans Serif"/>
              </a:rPr>
              <a:t>j</a:t>
            </a:r>
            <a:r>
              <a:rPr sz="1600" spc="-30" dirty="0">
                <a:latin typeface="Microsoft Sans Serif"/>
                <a:cs typeface="Microsoft Sans Serif"/>
              </a:rPr>
              <a:t>u</a:t>
            </a:r>
            <a:r>
              <a:rPr sz="1600" dirty="0">
                <a:latin typeface="Microsoft Sans Serif"/>
                <a:cs typeface="Microsoft Sans Serif"/>
              </a:rPr>
              <a:t>s</a:t>
            </a:r>
            <a:r>
              <a:rPr sz="1600" spc="-5" dirty="0">
                <a:latin typeface="Microsoft Sans Serif"/>
                <a:cs typeface="Microsoft Sans Serif"/>
              </a:rPr>
              <a:t>te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i="1" spc="-5" dirty="0">
                <a:latin typeface="Arial"/>
                <a:cs typeface="Arial"/>
              </a:rPr>
              <a:t>control</a:t>
            </a:r>
            <a:r>
              <a:rPr sz="1600" i="1" dirty="0">
                <a:latin typeface="Arial"/>
                <a:cs typeface="Arial"/>
              </a:rPr>
              <a:t>	</a:t>
            </a:r>
            <a:r>
              <a:rPr sz="1600" i="1" spc="-5" dirty="0">
                <a:latin typeface="Arial"/>
                <a:cs typeface="Arial"/>
              </a:rPr>
              <a:t>de</a:t>
            </a:r>
            <a:r>
              <a:rPr sz="1600" i="1" dirty="0">
                <a:latin typeface="Arial"/>
                <a:cs typeface="Arial"/>
              </a:rPr>
              <a:t>	</a:t>
            </a:r>
            <a:r>
              <a:rPr sz="1600" i="1" spc="-5" dirty="0">
                <a:latin typeface="Arial"/>
                <a:cs typeface="Arial"/>
              </a:rPr>
              <a:t>par</a:t>
            </a:r>
            <a:r>
              <a:rPr sz="1600" i="1" dirty="0">
                <a:latin typeface="Arial"/>
                <a:cs typeface="Arial"/>
              </a:rPr>
              <a:t>	</a:t>
            </a:r>
            <a:r>
              <a:rPr sz="1600" spc="-5" dirty="0">
                <a:latin typeface="Microsoft Sans Serif"/>
                <a:cs typeface="Microsoft Sans Serif"/>
              </a:rPr>
              <a:t>pe</a:t>
            </a:r>
            <a:r>
              <a:rPr sz="1600" spc="-10" dirty="0">
                <a:latin typeface="Microsoft Sans Serif"/>
                <a:cs typeface="Microsoft Sans Serif"/>
              </a:rPr>
              <a:t>r</a:t>
            </a:r>
            <a:r>
              <a:rPr sz="1600" spc="-15" dirty="0">
                <a:latin typeface="Microsoft Sans Serif"/>
                <a:cs typeface="Microsoft Sans Serif"/>
              </a:rPr>
              <a:t>m</a:t>
            </a:r>
            <a:r>
              <a:rPr sz="1600" dirty="0">
                <a:latin typeface="Microsoft Sans Serif"/>
                <a:cs typeface="Microsoft Sans Serif"/>
              </a:rPr>
              <a:t>i</a:t>
            </a:r>
            <a:r>
              <a:rPr sz="1600" spc="-5" dirty="0">
                <a:latin typeface="Microsoft Sans Serif"/>
                <a:cs typeface="Microsoft Sans Serif"/>
              </a:rPr>
              <a:t>te  </a:t>
            </a:r>
            <a:r>
              <a:rPr sz="1600" spc="-10" dirty="0">
                <a:latin typeface="Microsoft Sans Serif"/>
                <a:cs typeface="Microsoft Sans Serif"/>
              </a:rPr>
              <a:t>direccional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o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solamente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como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sobreintensidad</a:t>
            </a:r>
            <a:endParaRPr sz="16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103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500" b="1" spc="-5" dirty="0">
                <a:solidFill>
                  <a:srgbClr val="000099"/>
                </a:solidFill>
                <a:latin typeface="Arial"/>
                <a:cs typeface="Arial"/>
              </a:rPr>
              <a:t>Características:</a:t>
            </a:r>
            <a:endParaRPr sz="1500">
              <a:latin typeface="Arial"/>
              <a:cs typeface="Arial"/>
            </a:endParaRPr>
          </a:p>
          <a:p>
            <a:pPr marL="1152525" marR="2699385">
              <a:lnSpc>
                <a:spcPts val="2600"/>
              </a:lnSpc>
              <a:spcBef>
                <a:spcPts val="120"/>
              </a:spcBef>
            </a:pPr>
            <a:r>
              <a:rPr sz="1400" spc="-165" dirty="0">
                <a:latin typeface="Microsoft Sans Serif"/>
                <a:cs typeface="Microsoft Sans Serif"/>
              </a:rPr>
              <a:t>T</a:t>
            </a:r>
            <a:r>
              <a:rPr sz="1400" dirty="0">
                <a:latin typeface="Microsoft Sans Serif"/>
                <a:cs typeface="Microsoft Sans Serif"/>
              </a:rPr>
              <a:t>e</a:t>
            </a:r>
            <a:r>
              <a:rPr sz="1400" spc="-10" dirty="0">
                <a:latin typeface="Microsoft Sans Serif"/>
                <a:cs typeface="Microsoft Sans Serif"/>
              </a:rPr>
              <a:t>m</a:t>
            </a:r>
            <a:r>
              <a:rPr sz="1400" spc="-15" dirty="0">
                <a:latin typeface="Microsoft Sans Serif"/>
                <a:cs typeface="Microsoft Sans Serif"/>
              </a:rPr>
              <a:t>p</a:t>
            </a:r>
            <a:r>
              <a:rPr sz="1400" spc="-5" dirty="0">
                <a:latin typeface="Microsoft Sans Serif"/>
                <a:cs typeface="Microsoft Sans Serif"/>
              </a:rPr>
              <a:t>o</a:t>
            </a:r>
            <a:r>
              <a:rPr sz="1400" spc="-15" dirty="0">
                <a:latin typeface="Microsoft Sans Serif"/>
                <a:cs typeface="Microsoft Sans Serif"/>
              </a:rPr>
              <a:t>r</a:t>
            </a:r>
            <a:r>
              <a:rPr sz="1400" spc="-20" dirty="0">
                <a:latin typeface="Microsoft Sans Serif"/>
                <a:cs typeface="Microsoft Sans Serif"/>
              </a:rPr>
              <a:t>i</a:t>
            </a:r>
            <a:r>
              <a:rPr sz="1400" spc="-10" dirty="0">
                <a:latin typeface="Microsoft Sans Serif"/>
                <a:cs typeface="Microsoft Sans Serif"/>
              </a:rPr>
              <a:t>z</a:t>
            </a:r>
            <a:r>
              <a:rPr sz="1400" spc="-15" dirty="0">
                <a:latin typeface="Microsoft Sans Serif"/>
                <a:cs typeface="Microsoft Sans Serif"/>
              </a:rPr>
              <a:t>ad</a:t>
            </a:r>
            <a:r>
              <a:rPr sz="1400" dirty="0">
                <a:latin typeface="Microsoft Sans Serif"/>
                <a:cs typeface="Microsoft Sans Serif"/>
              </a:rPr>
              <a:t>a  </a:t>
            </a:r>
            <a:r>
              <a:rPr sz="1400" spc="-10" dirty="0">
                <a:latin typeface="Microsoft Sans Serif"/>
                <a:cs typeface="Microsoft Sans Serif"/>
              </a:rPr>
              <a:t>Instantánea</a:t>
            </a:r>
            <a:endParaRPr sz="14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79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500" b="1" spc="-5" dirty="0">
                <a:solidFill>
                  <a:srgbClr val="000099"/>
                </a:solidFill>
                <a:latin typeface="Arial"/>
                <a:cs typeface="Arial"/>
              </a:rPr>
              <a:t>Polarización:</a:t>
            </a:r>
            <a:endParaRPr sz="1500">
              <a:latin typeface="Arial"/>
              <a:cs typeface="Arial"/>
            </a:endParaRPr>
          </a:p>
          <a:p>
            <a:pPr marL="1152525" marR="1849120">
              <a:lnSpc>
                <a:spcPct val="133600"/>
              </a:lnSpc>
              <a:spcBef>
                <a:spcPts val="330"/>
              </a:spcBef>
            </a:pPr>
            <a:r>
              <a:rPr sz="1400" spc="-10" dirty="0">
                <a:latin typeface="Microsoft Sans Serif"/>
                <a:cs typeface="Microsoft Sans Serif"/>
              </a:rPr>
              <a:t>Polarización </a:t>
            </a:r>
            <a:r>
              <a:rPr sz="1400" dirty="0">
                <a:latin typeface="Microsoft Sans Serif"/>
                <a:cs typeface="Microsoft Sans Serif"/>
              </a:rPr>
              <a:t>por </a:t>
            </a:r>
            <a:r>
              <a:rPr sz="1400" spc="-85" dirty="0">
                <a:latin typeface="Microsoft Sans Serif"/>
                <a:cs typeface="Microsoft Sans Serif"/>
              </a:rPr>
              <a:t>Vo </a:t>
            </a:r>
            <a:r>
              <a:rPr sz="1400" spc="-8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Polarización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por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45" dirty="0">
                <a:latin typeface="Microsoft Sans Serif"/>
                <a:cs typeface="Microsoft Sans Serif"/>
              </a:rPr>
              <a:t>Vo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e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Io</a:t>
            </a:r>
            <a:endParaRPr sz="14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865"/>
              </a:spcBef>
            </a:pPr>
            <a:r>
              <a:rPr sz="1400" spc="-10" dirty="0">
                <a:latin typeface="Microsoft Sans Serif"/>
                <a:cs typeface="Microsoft Sans Serif"/>
              </a:rPr>
              <a:t>Polarización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por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secuencia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negativa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o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cero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13070" y="2375407"/>
            <a:ext cx="26358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8790" algn="l"/>
                <a:tab pos="765175" algn="l"/>
                <a:tab pos="212661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que	</a:t>
            </a:r>
            <a:r>
              <a:rPr sz="1600" dirty="0">
                <a:latin typeface="Microsoft Sans Serif"/>
                <a:cs typeface="Microsoft Sans Serif"/>
              </a:rPr>
              <a:t>l</a:t>
            </a:r>
            <a:r>
              <a:rPr sz="1600" spc="-10" dirty="0">
                <a:latin typeface="Microsoft Sans Serif"/>
                <a:cs typeface="Microsoft Sans Serif"/>
              </a:rPr>
              <a:t>a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10" dirty="0">
                <a:latin typeface="Microsoft Sans Serif"/>
                <a:cs typeface="Microsoft Sans Serif"/>
              </a:rPr>
              <a:t>uni</a:t>
            </a:r>
            <a:r>
              <a:rPr sz="1600" spc="-5" dirty="0">
                <a:latin typeface="Microsoft Sans Serif"/>
                <a:cs typeface="Microsoft Sans Serif"/>
              </a:rPr>
              <a:t>dad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1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actúe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5" dirty="0">
                <a:latin typeface="Microsoft Sans Serif"/>
                <a:cs typeface="Microsoft Sans Serif"/>
              </a:rPr>
              <a:t>como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9240" y="335102"/>
            <a:ext cx="59899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60" dirty="0"/>
              <a:t> </a:t>
            </a:r>
            <a:r>
              <a:rPr sz="2400" spc="-5" dirty="0"/>
              <a:t>direcc.</a:t>
            </a:r>
            <a:r>
              <a:rPr sz="2400" spc="-40" dirty="0"/>
              <a:t> </a:t>
            </a:r>
            <a:r>
              <a:rPr sz="2400" dirty="0"/>
              <a:t>de</a:t>
            </a:r>
            <a:r>
              <a:rPr sz="2400" spc="-30" dirty="0"/>
              <a:t> </a:t>
            </a:r>
            <a:r>
              <a:rPr sz="2400" spc="-5" dirty="0"/>
              <a:t>neutro</a:t>
            </a:r>
            <a:r>
              <a:rPr sz="2400" spc="-85" dirty="0"/>
              <a:t> </a:t>
            </a:r>
            <a:r>
              <a:rPr sz="2400" spc="-15" dirty="0"/>
              <a:t>II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6508" y="2929508"/>
            <a:ext cx="127000" cy="1555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5664" y="3513201"/>
            <a:ext cx="127000" cy="1555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5664" y="4081653"/>
            <a:ext cx="127000" cy="15557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5664" y="4648580"/>
            <a:ext cx="127000" cy="15557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22300" y="1129729"/>
            <a:ext cx="8422640" cy="432752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Polarización</a:t>
            </a:r>
            <a:r>
              <a:rPr sz="1800" b="1" spc="-4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por</a:t>
            </a:r>
            <a:r>
              <a:rPr sz="1800" b="1" spc="-4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secuencia</a:t>
            </a:r>
            <a:r>
              <a:rPr sz="1800" b="1" spc="-2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homopolar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705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Utiliza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-5" dirty="0">
                <a:latin typeface="Microsoft Sans Serif"/>
                <a:cs typeface="Microsoft Sans Serif"/>
              </a:rPr>
              <a:t> intensidad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residual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o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neutro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como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magnitud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9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operación.</a:t>
            </a:r>
            <a:endParaRPr sz="1600">
              <a:latin typeface="Microsoft Sans Serif"/>
              <a:cs typeface="Microsoft Sans Serif"/>
            </a:endParaRPr>
          </a:p>
          <a:p>
            <a:pPr marL="299085" marR="103505" indent="-287020">
              <a:lnSpc>
                <a:spcPct val="100000"/>
              </a:lnSpc>
              <a:spcBef>
                <a:spcPts val="700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toma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como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magnitud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polarización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normalmente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tensión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secuencia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homopolar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y/o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intensidad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puesta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si</a:t>
            </a:r>
            <a:r>
              <a:rPr sz="1600" spc="-5" dirty="0">
                <a:latin typeface="Microsoft Sans Serif"/>
                <a:cs typeface="Microsoft Sans Serif"/>
              </a:rPr>
              <a:t> existe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lugar 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instalación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1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protección.</a:t>
            </a:r>
            <a:endParaRPr sz="16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70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700" b="1" dirty="0">
                <a:solidFill>
                  <a:srgbClr val="000099"/>
                </a:solidFill>
                <a:latin typeface="Arial"/>
                <a:cs typeface="Arial"/>
              </a:rPr>
              <a:t>Polarización</a:t>
            </a:r>
            <a:r>
              <a:rPr sz="1700" b="1" spc="-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000099"/>
                </a:solidFill>
                <a:latin typeface="Arial"/>
                <a:cs typeface="Arial"/>
              </a:rPr>
              <a:t>por</a:t>
            </a:r>
            <a:r>
              <a:rPr sz="1700" b="1" spc="-4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000099"/>
                </a:solidFill>
                <a:latin typeface="Arial"/>
                <a:cs typeface="Arial"/>
              </a:rPr>
              <a:t>tensión</a:t>
            </a:r>
            <a:r>
              <a:rPr sz="1700" b="1" spc="-3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000099"/>
                </a:solidFill>
                <a:latin typeface="Arial"/>
                <a:cs typeface="Arial"/>
              </a:rPr>
              <a:t>V0</a:t>
            </a:r>
            <a:endParaRPr sz="1700">
              <a:latin typeface="Arial"/>
              <a:cs typeface="Arial"/>
            </a:endParaRPr>
          </a:p>
          <a:p>
            <a:pPr marL="1152525" marR="5080">
              <a:lnSpc>
                <a:spcPct val="108600"/>
              </a:lnSpc>
              <a:spcBef>
                <a:spcPts val="575"/>
              </a:spcBef>
            </a:pPr>
            <a:r>
              <a:rPr sz="1400" spc="-5" dirty="0">
                <a:latin typeface="Microsoft Sans Serif"/>
                <a:cs typeface="Microsoft Sans Serif"/>
              </a:rPr>
              <a:t>Con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una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falta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tierra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tensión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homopolar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nunca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es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cero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y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además </a:t>
            </a:r>
            <a:r>
              <a:rPr sz="1400" dirty="0">
                <a:latin typeface="Microsoft Sans Serif"/>
                <a:cs typeface="Microsoft Sans Serif"/>
              </a:rPr>
              <a:t>está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180º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 </a:t>
            </a:r>
            <a:r>
              <a:rPr sz="1400" spc="-5" dirty="0">
                <a:latin typeface="Microsoft Sans Serif"/>
                <a:cs typeface="Microsoft Sans Serif"/>
              </a:rPr>
              <a:t>la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tensión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simple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</a:t>
            </a:r>
            <a:r>
              <a:rPr sz="1400" spc="-5" dirty="0">
                <a:latin typeface="Microsoft Sans Serif"/>
                <a:cs typeface="Microsoft Sans Serif"/>
              </a:rPr>
              <a:t> la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fase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en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falta.</a:t>
            </a:r>
            <a:endParaRPr sz="1400">
              <a:latin typeface="Microsoft Sans Serif"/>
              <a:cs typeface="Microsoft Sans Serif"/>
            </a:endParaRPr>
          </a:p>
          <a:p>
            <a:pPr marL="1162050" marR="4121785">
              <a:lnSpc>
                <a:spcPct val="108900"/>
              </a:lnSpc>
              <a:spcBef>
                <a:spcPts val="1085"/>
              </a:spcBef>
            </a:pPr>
            <a:r>
              <a:rPr sz="1400" spc="-5" dirty="0">
                <a:latin typeface="Microsoft Sans Serif"/>
                <a:cs typeface="Microsoft Sans Serif"/>
              </a:rPr>
              <a:t>El ángulo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de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máximo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par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viene</a:t>
            </a:r>
            <a:r>
              <a:rPr sz="1400" spc="33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definido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por</a:t>
            </a:r>
            <a:r>
              <a:rPr sz="1400" spc="-5" dirty="0">
                <a:latin typeface="Microsoft Sans Serif"/>
                <a:cs typeface="Microsoft Sans Serif"/>
              </a:rPr>
              <a:t> la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impedancia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de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secuencia</a:t>
            </a:r>
            <a:r>
              <a:rPr sz="1400" spc="-8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cero.</a:t>
            </a:r>
            <a:endParaRPr sz="1400">
              <a:latin typeface="Microsoft Sans Serif"/>
              <a:cs typeface="Microsoft Sans Serif"/>
            </a:endParaRPr>
          </a:p>
          <a:p>
            <a:pPr marL="1162050" marR="4121785">
              <a:lnSpc>
                <a:spcPct val="109300"/>
              </a:lnSpc>
              <a:spcBef>
                <a:spcPts val="660"/>
              </a:spcBef>
            </a:pPr>
            <a:r>
              <a:rPr sz="1400" spc="-5" dirty="0">
                <a:latin typeface="Microsoft Sans Serif"/>
                <a:cs typeface="Microsoft Sans Serif"/>
              </a:rPr>
              <a:t>No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influye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carga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pero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35" dirty="0">
                <a:latin typeface="Microsoft Sans Serif"/>
                <a:cs typeface="Microsoft Sans Serif"/>
              </a:rPr>
              <a:t>sí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resistencia </a:t>
            </a:r>
            <a:r>
              <a:rPr sz="1400" spc="-35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falta.</a:t>
            </a:r>
            <a:endParaRPr sz="1400">
              <a:latin typeface="Microsoft Sans Serif"/>
              <a:cs typeface="Microsoft Sans Serif"/>
            </a:endParaRPr>
          </a:p>
          <a:p>
            <a:pPr marL="1162050">
              <a:lnSpc>
                <a:spcPct val="100000"/>
              </a:lnSpc>
              <a:spcBef>
                <a:spcPts val="755"/>
              </a:spcBef>
            </a:pPr>
            <a:r>
              <a:rPr sz="1400" spc="-10" dirty="0">
                <a:latin typeface="Microsoft Sans Serif"/>
                <a:cs typeface="Microsoft Sans Serif"/>
              </a:rPr>
              <a:t>Considera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falta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hacia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delante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si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cumple:</a:t>
            </a:r>
            <a:endParaRPr sz="1400">
              <a:latin typeface="Microsoft Sans Serif"/>
              <a:cs typeface="Microsoft Sans Serif"/>
            </a:endParaRPr>
          </a:p>
          <a:p>
            <a:pPr marL="1850389">
              <a:lnSpc>
                <a:spcPct val="100000"/>
              </a:lnSpc>
              <a:spcBef>
                <a:spcPts val="965"/>
              </a:spcBef>
            </a:pPr>
            <a:r>
              <a:rPr sz="1400" spc="-5" dirty="0">
                <a:latin typeface="Microsoft Sans Serif"/>
                <a:cs typeface="Microsoft Sans Serif"/>
              </a:rPr>
              <a:t>90-ángulo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ajuste&lt;arg(I0)-</a:t>
            </a:r>
            <a:endParaRPr sz="1400">
              <a:latin typeface="Microsoft Sans Serif"/>
              <a:cs typeface="Microsoft Sans Serif"/>
            </a:endParaRPr>
          </a:p>
          <a:p>
            <a:pPr marL="1850389">
              <a:lnSpc>
                <a:spcPct val="100000"/>
              </a:lnSpc>
              <a:spcBef>
                <a:spcPts val="944"/>
              </a:spcBef>
            </a:pPr>
            <a:r>
              <a:rPr sz="1400" spc="-10" dirty="0">
                <a:latin typeface="Microsoft Sans Serif"/>
                <a:cs typeface="Microsoft Sans Serif"/>
              </a:rPr>
              <a:t>arg(V0)&lt;270-ángulo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ajuste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138292" y="3448659"/>
            <a:ext cx="3594100" cy="2451100"/>
            <a:chOff x="5138292" y="3448659"/>
            <a:chExt cx="3594100" cy="2451100"/>
          </a:xfrm>
        </p:grpSpPr>
        <p:sp>
          <p:nvSpPr>
            <p:cNvPr id="9" name="object 9"/>
            <p:cNvSpPr/>
            <p:nvPr/>
          </p:nvSpPr>
          <p:spPr>
            <a:xfrm>
              <a:off x="5244972" y="3570579"/>
              <a:ext cx="3408045" cy="2234565"/>
            </a:xfrm>
            <a:custGeom>
              <a:avLst/>
              <a:gdLst/>
              <a:ahLst/>
              <a:cxnLst/>
              <a:rect l="l" t="t" r="r" b="b"/>
              <a:pathLst>
                <a:path w="3408045" h="2234565">
                  <a:moveTo>
                    <a:pt x="3407663" y="0"/>
                  </a:moveTo>
                  <a:lnTo>
                    <a:pt x="0" y="0"/>
                  </a:lnTo>
                  <a:lnTo>
                    <a:pt x="0" y="2234183"/>
                  </a:lnTo>
                  <a:lnTo>
                    <a:pt x="3407663" y="2234183"/>
                  </a:lnTo>
                  <a:lnTo>
                    <a:pt x="3407663" y="0"/>
                  </a:lnTo>
                  <a:close/>
                </a:path>
              </a:pathLst>
            </a:custGeom>
            <a:solidFill>
              <a:srgbClr val="C9C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30594" y="3580511"/>
              <a:ext cx="2173224" cy="176936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29298" y="5471796"/>
              <a:ext cx="77724" cy="7162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28358" y="5471796"/>
              <a:ext cx="300228" cy="7162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750684" y="5472557"/>
              <a:ext cx="838200" cy="70485"/>
            </a:xfrm>
            <a:custGeom>
              <a:avLst/>
              <a:gdLst/>
              <a:ahLst/>
              <a:cxnLst/>
              <a:rect l="l" t="t" r="r" b="b"/>
              <a:pathLst>
                <a:path w="838200" h="70485">
                  <a:moveTo>
                    <a:pt x="0" y="24384"/>
                  </a:moveTo>
                  <a:lnTo>
                    <a:pt x="0" y="70104"/>
                  </a:lnTo>
                  <a:lnTo>
                    <a:pt x="3048" y="70104"/>
                  </a:lnTo>
                </a:path>
                <a:path w="838200" h="70485">
                  <a:moveTo>
                    <a:pt x="0" y="24384"/>
                  </a:moveTo>
                  <a:lnTo>
                    <a:pt x="3048" y="24384"/>
                  </a:lnTo>
                  <a:lnTo>
                    <a:pt x="3048" y="70104"/>
                  </a:lnTo>
                </a:path>
                <a:path w="838200" h="70485">
                  <a:moveTo>
                    <a:pt x="3048" y="36576"/>
                  </a:moveTo>
                  <a:lnTo>
                    <a:pt x="13716" y="27432"/>
                  </a:lnTo>
                  <a:lnTo>
                    <a:pt x="19812" y="24384"/>
                  </a:lnTo>
                  <a:lnTo>
                    <a:pt x="30480" y="24384"/>
                  </a:lnTo>
                  <a:lnTo>
                    <a:pt x="36575" y="27432"/>
                  </a:lnTo>
                  <a:lnTo>
                    <a:pt x="39624" y="36576"/>
                  </a:lnTo>
                  <a:lnTo>
                    <a:pt x="39624" y="70104"/>
                  </a:lnTo>
                </a:path>
                <a:path w="838200" h="70485">
                  <a:moveTo>
                    <a:pt x="3048" y="36576"/>
                  </a:moveTo>
                  <a:lnTo>
                    <a:pt x="13716" y="30480"/>
                  </a:lnTo>
                  <a:lnTo>
                    <a:pt x="19812" y="27432"/>
                  </a:lnTo>
                  <a:lnTo>
                    <a:pt x="25908" y="27432"/>
                  </a:lnTo>
                  <a:lnTo>
                    <a:pt x="33528" y="30480"/>
                  </a:lnTo>
                  <a:lnTo>
                    <a:pt x="36575" y="36576"/>
                  </a:lnTo>
                  <a:lnTo>
                    <a:pt x="36575" y="70104"/>
                  </a:lnTo>
                  <a:lnTo>
                    <a:pt x="39624" y="70104"/>
                  </a:lnTo>
                </a:path>
                <a:path w="838200" h="70485">
                  <a:moveTo>
                    <a:pt x="103632" y="24384"/>
                  </a:moveTo>
                  <a:lnTo>
                    <a:pt x="103632" y="70104"/>
                  </a:lnTo>
                  <a:lnTo>
                    <a:pt x="106680" y="70104"/>
                  </a:lnTo>
                </a:path>
                <a:path w="838200" h="70485">
                  <a:moveTo>
                    <a:pt x="103632" y="24384"/>
                  </a:moveTo>
                  <a:lnTo>
                    <a:pt x="106680" y="24384"/>
                  </a:lnTo>
                  <a:lnTo>
                    <a:pt x="106680" y="70104"/>
                  </a:lnTo>
                </a:path>
                <a:path w="838200" h="70485">
                  <a:moveTo>
                    <a:pt x="103632" y="33528"/>
                  </a:moveTo>
                  <a:lnTo>
                    <a:pt x="97536" y="27432"/>
                  </a:lnTo>
                  <a:lnTo>
                    <a:pt x="89916" y="24384"/>
                  </a:lnTo>
                  <a:lnTo>
                    <a:pt x="80772" y="24384"/>
                  </a:lnTo>
                  <a:lnTo>
                    <a:pt x="73151" y="27432"/>
                  </a:lnTo>
                  <a:lnTo>
                    <a:pt x="67056" y="33528"/>
                  </a:lnTo>
                  <a:lnTo>
                    <a:pt x="64008" y="44196"/>
                  </a:lnTo>
                  <a:lnTo>
                    <a:pt x="64008" y="50292"/>
                  </a:lnTo>
                  <a:lnTo>
                    <a:pt x="67056" y="60960"/>
                  </a:lnTo>
                  <a:lnTo>
                    <a:pt x="73151" y="67056"/>
                  </a:lnTo>
                  <a:lnTo>
                    <a:pt x="80772" y="70104"/>
                  </a:lnTo>
                  <a:lnTo>
                    <a:pt x="89916" y="70104"/>
                  </a:lnTo>
                  <a:lnTo>
                    <a:pt x="97536" y="67056"/>
                  </a:lnTo>
                  <a:lnTo>
                    <a:pt x="103632" y="60960"/>
                  </a:lnTo>
                </a:path>
                <a:path w="838200" h="70485">
                  <a:moveTo>
                    <a:pt x="103632" y="33528"/>
                  </a:moveTo>
                  <a:lnTo>
                    <a:pt x="89916" y="27432"/>
                  </a:lnTo>
                  <a:lnTo>
                    <a:pt x="80772" y="27432"/>
                  </a:lnTo>
                  <a:lnTo>
                    <a:pt x="73151" y="30480"/>
                  </a:lnTo>
                  <a:lnTo>
                    <a:pt x="70104" y="33528"/>
                  </a:lnTo>
                  <a:lnTo>
                    <a:pt x="67056" y="44196"/>
                  </a:lnTo>
                  <a:lnTo>
                    <a:pt x="67056" y="50292"/>
                  </a:lnTo>
                  <a:lnTo>
                    <a:pt x="70104" y="60960"/>
                  </a:lnTo>
                  <a:lnTo>
                    <a:pt x="73151" y="64008"/>
                  </a:lnTo>
                  <a:lnTo>
                    <a:pt x="80772" y="67056"/>
                  </a:lnTo>
                  <a:lnTo>
                    <a:pt x="89916" y="67056"/>
                  </a:lnTo>
                  <a:lnTo>
                    <a:pt x="103632" y="60960"/>
                  </a:lnTo>
                </a:path>
                <a:path w="838200" h="70485">
                  <a:moveTo>
                    <a:pt x="134112" y="0"/>
                  </a:moveTo>
                  <a:lnTo>
                    <a:pt x="134112" y="70104"/>
                  </a:lnTo>
                  <a:lnTo>
                    <a:pt x="137160" y="70104"/>
                  </a:lnTo>
                </a:path>
                <a:path w="838200" h="70485">
                  <a:moveTo>
                    <a:pt x="134112" y="0"/>
                  </a:moveTo>
                  <a:lnTo>
                    <a:pt x="137160" y="0"/>
                  </a:lnTo>
                  <a:lnTo>
                    <a:pt x="137160" y="70104"/>
                  </a:lnTo>
                </a:path>
                <a:path w="838200" h="70485">
                  <a:moveTo>
                    <a:pt x="271272" y="0"/>
                  </a:moveTo>
                  <a:lnTo>
                    <a:pt x="271272" y="70104"/>
                  </a:lnTo>
                  <a:lnTo>
                    <a:pt x="274320" y="70104"/>
                  </a:lnTo>
                </a:path>
                <a:path w="838200" h="70485">
                  <a:moveTo>
                    <a:pt x="271272" y="0"/>
                  </a:moveTo>
                  <a:lnTo>
                    <a:pt x="274320" y="0"/>
                  </a:lnTo>
                  <a:lnTo>
                    <a:pt x="274320" y="70104"/>
                  </a:lnTo>
                </a:path>
                <a:path w="838200" h="70485">
                  <a:moveTo>
                    <a:pt x="271272" y="33528"/>
                  </a:moveTo>
                  <a:lnTo>
                    <a:pt x="263651" y="27432"/>
                  </a:lnTo>
                  <a:lnTo>
                    <a:pt x="257556" y="24384"/>
                  </a:lnTo>
                  <a:lnTo>
                    <a:pt x="246888" y="24384"/>
                  </a:lnTo>
                  <a:lnTo>
                    <a:pt x="240792" y="27432"/>
                  </a:lnTo>
                  <a:lnTo>
                    <a:pt x="234696" y="33528"/>
                  </a:lnTo>
                  <a:lnTo>
                    <a:pt x="230124" y="44196"/>
                  </a:lnTo>
                  <a:lnTo>
                    <a:pt x="230124" y="50292"/>
                  </a:lnTo>
                  <a:lnTo>
                    <a:pt x="234696" y="60960"/>
                  </a:lnTo>
                  <a:lnTo>
                    <a:pt x="240792" y="67056"/>
                  </a:lnTo>
                  <a:lnTo>
                    <a:pt x="246888" y="70104"/>
                  </a:lnTo>
                  <a:lnTo>
                    <a:pt x="257556" y="70104"/>
                  </a:lnTo>
                  <a:lnTo>
                    <a:pt x="263651" y="67056"/>
                  </a:lnTo>
                  <a:lnTo>
                    <a:pt x="271272" y="60960"/>
                  </a:lnTo>
                </a:path>
                <a:path w="838200" h="70485">
                  <a:moveTo>
                    <a:pt x="271272" y="33528"/>
                  </a:moveTo>
                  <a:lnTo>
                    <a:pt x="257556" y="27432"/>
                  </a:lnTo>
                  <a:lnTo>
                    <a:pt x="246888" y="27432"/>
                  </a:lnTo>
                  <a:lnTo>
                    <a:pt x="240792" y="30480"/>
                  </a:lnTo>
                  <a:lnTo>
                    <a:pt x="237744" y="33528"/>
                  </a:lnTo>
                  <a:lnTo>
                    <a:pt x="234696" y="44196"/>
                  </a:lnTo>
                  <a:lnTo>
                    <a:pt x="234696" y="50292"/>
                  </a:lnTo>
                  <a:lnTo>
                    <a:pt x="237744" y="60960"/>
                  </a:lnTo>
                  <a:lnTo>
                    <a:pt x="240792" y="64008"/>
                  </a:lnTo>
                  <a:lnTo>
                    <a:pt x="246888" y="67056"/>
                  </a:lnTo>
                  <a:lnTo>
                    <a:pt x="257556" y="67056"/>
                  </a:lnTo>
                  <a:lnTo>
                    <a:pt x="271272" y="60960"/>
                  </a:lnTo>
                </a:path>
                <a:path w="838200" h="70485">
                  <a:moveTo>
                    <a:pt x="300228" y="47244"/>
                  </a:moveTo>
                  <a:lnTo>
                    <a:pt x="336804" y="47244"/>
                  </a:lnTo>
                  <a:lnTo>
                    <a:pt x="336804" y="36576"/>
                  </a:lnTo>
                  <a:lnTo>
                    <a:pt x="333756" y="30480"/>
                  </a:lnTo>
                  <a:lnTo>
                    <a:pt x="330708" y="27432"/>
                  </a:lnTo>
                  <a:lnTo>
                    <a:pt x="324612" y="24384"/>
                  </a:lnTo>
                  <a:lnTo>
                    <a:pt x="313944" y="24384"/>
                  </a:lnTo>
                  <a:lnTo>
                    <a:pt x="307848" y="27432"/>
                  </a:lnTo>
                  <a:lnTo>
                    <a:pt x="300228" y="33528"/>
                  </a:lnTo>
                  <a:lnTo>
                    <a:pt x="297180" y="44196"/>
                  </a:lnTo>
                  <a:lnTo>
                    <a:pt x="297180" y="50292"/>
                  </a:lnTo>
                  <a:lnTo>
                    <a:pt x="300228" y="60960"/>
                  </a:lnTo>
                  <a:lnTo>
                    <a:pt x="307848" y="67056"/>
                  </a:lnTo>
                  <a:lnTo>
                    <a:pt x="313944" y="70104"/>
                  </a:lnTo>
                  <a:lnTo>
                    <a:pt x="324612" y="70104"/>
                  </a:lnTo>
                  <a:lnTo>
                    <a:pt x="330708" y="67056"/>
                  </a:lnTo>
                  <a:lnTo>
                    <a:pt x="336804" y="60960"/>
                  </a:lnTo>
                </a:path>
                <a:path w="838200" h="70485">
                  <a:moveTo>
                    <a:pt x="300228" y="44196"/>
                  </a:moveTo>
                  <a:lnTo>
                    <a:pt x="333756" y="44196"/>
                  </a:lnTo>
                  <a:lnTo>
                    <a:pt x="333756" y="36576"/>
                  </a:lnTo>
                  <a:lnTo>
                    <a:pt x="330708" y="30480"/>
                  </a:lnTo>
                  <a:lnTo>
                    <a:pt x="324612" y="27432"/>
                  </a:lnTo>
                  <a:lnTo>
                    <a:pt x="313944" y="27432"/>
                  </a:lnTo>
                  <a:lnTo>
                    <a:pt x="307848" y="30480"/>
                  </a:lnTo>
                  <a:lnTo>
                    <a:pt x="304800" y="33528"/>
                  </a:lnTo>
                  <a:lnTo>
                    <a:pt x="300228" y="44196"/>
                  </a:lnTo>
                  <a:lnTo>
                    <a:pt x="300228" y="50292"/>
                  </a:lnTo>
                  <a:lnTo>
                    <a:pt x="304800" y="60960"/>
                  </a:lnTo>
                  <a:lnTo>
                    <a:pt x="307848" y="64008"/>
                  </a:lnTo>
                  <a:lnTo>
                    <a:pt x="313944" y="67056"/>
                  </a:lnTo>
                  <a:lnTo>
                    <a:pt x="324612" y="67056"/>
                  </a:lnTo>
                  <a:lnTo>
                    <a:pt x="330708" y="64008"/>
                  </a:lnTo>
                  <a:lnTo>
                    <a:pt x="333756" y="57912"/>
                  </a:lnTo>
                  <a:lnTo>
                    <a:pt x="336804" y="60960"/>
                  </a:lnTo>
                </a:path>
                <a:path w="838200" h="70485">
                  <a:moveTo>
                    <a:pt x="464820" y="33528"/>
                  </a:moveTo>
                  <a:lnTo>
                    <a:pt x="461772" y="27432"/>
                  </a:lnTo>
                  <a:lnTo>
                    <a:pt x="451104" y="24384"/>
                  </a:lnTo>
                  <a:lnTo>
                    <a:pt x="440436" y="24384"/>
                  </a:lnTo>
                  <a:lnTo>
                    <a:pt x="431292" y="27432"/>
                  </a:lnTo>
                  <a:lnTo>
                    <a:pt x="428244" y="33528"/>
                  </a:lnTo>
                  <a:lnTo>
                    <a:pt x="431292" y="41148"/>
                  </a:lnTo>
                  <a:lnTo>
                    <a:pt x="437388" y="44196"/>
                  </a:lnTo>
                  <a:lnTo>
                    <a:pt x="454151" y="50292"/>
                  </a:lnTo>
                  <a:lnTo>
                    <a:pt x="461772" y="53340"/>
                  </a:lnTo>
                </a:path>
                <a:path w="838200" h="70485">
                  <a:moveTo>
                    <a:pt x="461772" y="64008"/>
                  </a:moveTo>
                  <a:lnTo>
                    <a:pt x="451104" y="67056"/>
                  </a:lnTo>
                  <a:lnTo>
                    <a:pt x="440436" y="67056"/>
                  </a:lnTo>
                  <a:lnTo>
                    <a:pt x="431292" y="64008"/>
                  </a:lnTo>
                </a:path>
                <a:path w="838200" h="70485">
                  <a:moveTo>
                    <a:pt x="461772" y="30480"/>
                  </a:moveTo>
                  <a:lnTo>
                    <a:pt x="451104" y="27432"/>
                  </a:lnTo>
                  <a:lnTo>
                    <a:pt x="440436" y="27432"/>
                  </a:lnTo>
                  <a:lnTo>
                    <a:pt x="431292" y="30480"/>
                  </a:lnTo>
                </a:path>
                <a:path w="838200" h="70485">
                  <a:moveTo>
                    <a:pt x="431292" y="36576"/>
                  </a:moveTo>
                  <a:lnTo>
                    <a:pt x="437388" y="41148"/>
                  </a:lnTo>
                  <a:lnTo>
                    <a:pt x="454151" y="47244"/>
                  </a:lnTo>
                  <a:lnTo>
                    <a:pt x="461772" y="50292"/>
                  </a:lnTo>
                  <a:lnTo>
                    <a:pt x="464820" y="57912"/>
                  </a:lnTo>
                  <a:lnTo>
                    <a:pt x="464820" y="60960"/>
                  </a:lnTo>
                  <a:lnTo>
                    <a:pt x="461772" y="67056"/>
                  </a:lnTo>
                  <a:lnTo>
                    <a:pt x="451104" y="70104"/>
                  </a:lnTo>
                  <a:lnTo>
                    <a:pt x="440436" y="70104"/>
                  </a:lnTo>
                  <a:lnTo>
                    <a:pt x="431292" y="67056"/>
                  </a:lnTo>
                  <a:lnTo>
                    <a:pt x="428244" y="60960"/>
                  </a:lnTo>
                </a:path>
                <a:path w="838200" h="70485">
                  <a:moveTo>
                    <a:pt x="487680" y="47244"/>
                  </a:moveTo>
                  <a:lnTo>
                    <a:pt x="524256" y="47244"/>
                  </a:lnTo>
                  <a:lnTo>
                    <a:pt x="524256" y="36576"/>
                  </a:lnTo>
                  <a:lnTo>
                    <a:pt x="521208" y="30480"/>
                  </a:lnTo>
                  <a:lnTo>
                    <a:pt x="518160" y="27432"/>
                  </a:lnTo>
                  <a:lnTo>
                    <a:pt x="512064" y="24384"/>
                  </a:lnTo>
                  <a:lnTo>
                    <a:pt x="501396" y="24384"/>
                  </a:lnTo>
                  <a:lnTo>
                    <a:pt x="495300" y="27432"/>
                  </a:lnTo>
                  <a:lnTo>
                    <a:pt x="487680" y="33528"/>
                  </a:lnTo>
                  <a:lnTo>
                    <a:pt x="484632" y="44196"/>
                  </a:lnTo>
                  <a:lnTo>
                    <a:pt x="484632" y="50292"/>
                  </a:lnTo>
                  <a:lnTo>
                    <a:pt x="487680" y="60960"/>
                  </a:lnTo>
                  <a:lnTo>
                    <a:pt x="495300" y="67056"/>
                  </a:lnTo>
                  <a:lnTo>
                    <a:pt x="501396" y="70104"/>
                  </a:lnTo>
                  <a:lnTo>
                    <a:pt x="512064" y="70104"/>
                  </a:lnTo>
                  <a:lnTo>
                    <a:pt x="518160" y="67056"/>
                  </a:lnTo>
                  <a:lnTo>
                    <a:pt x="524256" y="60960"/>
                  </a:lnTo>
                </a:path>
                <a:path w="838200" h="70485">
                  <a:moveTo>
                    <a:pt x="487680" y="44196"/>
                  </a:moveTo>
                  <a:lnTo>
                    <a:pt x="521208" y="44196"/>
                  </a:lnTo>
                  <a:lnTo>
                    <a:pt x="521208" y="36576"/>
                  </a:lnTo>
                  <a:lnTo>
                    <a:pt x="518160" y="30480"/>
                  </a:lnTo>
                  <a:lnTo>
                    <a:pt x="512064" y="27432"/>
                  </a:lnTo>
                  <a:lnTo>
                    <a:pt x="501396" y="27432"/>
                  </a:lnTo>
                  <a:lnTo>
                    <a:pt x="495300" y="30480"/>
                  </a:lnTo>
                  <a:lnTo>
                    <a:pt x="490728" y="33528"/>
                  </a:lnTo>
                  <a:lnTo>
                    <a:pt x="487680" y="44196"/>
                  </a:lnTo>
                  <a:lnTo>
                    <a:pt x="487680" y="50292"/>
                  </a:lnTo>
                  <a:lnTo>
                    <a:pt x="490728" y="60960"/>
                  </a:lnTo>
                  <a:lnTo>
                    <a:pt x="495300" y="64008"/>
                  </a:lnTo>
                  <a:lnTo>
                    <a:pt x="501396" y="67056"/>
                  </a:lnTo>
                  <a:lnTo>
                    <a:pt x="512064" y="67056"/>
                  </a:lnTo>
                  <a:lnTo>
                    <a:pt x="518160" y="64008"/>
                  </a:lnTo>
                  <a:lnTo>
                    <a:pt x="521208" y="57912"/>
                  </a:lnTo>
                  <a:lnTo>
                    <a:pt x="524256" y="60960"/>
                  </a:lnTo>
                </a:path>
                <a:path w="838200" h="70485">
                  <a:moveTo>
                    <a:pt x="585216" y="33528"/>
                  </a:moveTo>
                  <a:lnTo>
                    <a:pt x="577596" y="27432"/>
                  </a:lnTo>
                  <a:lnTo>
                    <a:pt x="571500" y="24384"/>
                  </a:lnTo>
                  <a:lnTo>
                    <a:pt x="560832" y="24384"/>
                  </a:lnTo>
                  <a:lnTo>
                    <a:pt x="554736" y="27432"/>
                  </a:lnTo>
                  <a:lnTo>
                    <a:pt x="548640" y="33528"/>
                  </a:lnTo>
                  <a:lnTo>
                    <a:pt x="544068" y="44196"/>
                  </a:lnTo>
                  <a:lnTo>
                    <a:pt x="544068" y="50292"/>
                  </a:lnTo>
                  <a:lnTo>
                    <a:pt x="548640" y="60960"/>
                  </a:lnTo>
                  <a:lnTo>
                    <a:pt x="554736" y="67056"/>
                  </a:lnTo>
                  <a:lnTo>
                    <a:pt x="560832" y="70104"/>
                  </a:lnTo>
                  <a:lnTo>
                    <a:pt x="571500" y="70104"/>
                  </a:lnTo>
                  <a:lnTo>
                    <a:pt x="577596" y="67056"/>
                  </a:lnTo>
                  <a:lnTo>
                    <a:pt x="585216" y="60960"/>
                  </a:lnTo>
                </a:path>
                <a:path w="838200" h="70485">
                  <a:moveTo>
                    <a:pt x="585216" y="33528"/>
                  </a:moveTo>
                  <a:lnTo>
                    <a:pt x="582168" y="36576"/>
                  </a:lnTo>
                  <a:lnTo>
                    <a:pt x="577596" y="30480"/>
                  </a:lnTo>
                  <a:lnTo>
                    <a:pt x="571500" y="27432"/>
                  </a:lnTo>
                  <a:lnTo>
                    <a:pt x="560832" y="27432"/>
                  </a:lnTo>
                  <a:lnTo>
                    <a:pt x="554736" y="30480"/>
                  </a:lnTo>
                  <a:lnTo>
                    <a:pt x="551688" y="33528"/>
                  </a:lnTo>
                  <a:lnTo>
                    <a:pt x="548640" y="44196"/>
                  </a:lnTo>
                  <a:lnTo>
                    <a:pt x="548640" y="50292"/>
                  </a:lnTo>
                  <a:lnTo>
                    <a:pt x="551688" y="60960"/>
                  </a:lnTo>
                  <a:lnTo>
                    <a:pt x="554736" y="64008"/>
                  </a:lnTo>
                  <a:lnTo>
                    <a:pt x="560832" y="67056"/>
                  </a:lnTo>
                  <a:lnTo>
                    <a:pt x="571500" y="67056"/>
                  </a:lnTo>
                  <a:lnTo>
                    <a:pt x="577596" y="64008"/>
                  </a:lnTo>
                  <a:lnTo>
                    <a:pt x="582168" y="57912"/>
                  </a:lnTo>
                  <a:lnTo>
                    <a:pt x="585216" y="60960"/>
                  </a:lnTo>
                </a:path>
                <a:path w="838200" h="70485">
                  <a:moveTo>
                    <a:pt x="608076" y="24384"/>
                  </a:moveTo>
                  <a:lnTo>
                    <a:pt x="608076" y="57912"/>
                  </a:lnTo>
                  <a:lnTo>
                    <a:pt x="611124" y="67056"/>
                  </a:lnTo>
                  <a:lnTo>
                    <a:pt x="618744" y="70104"/>
                  </a:lnTo>
                  <a:lnTo>
                    <a:pt x="627888" y="70104"/>
                  </a:lnTo>
                  <a:lnTo>
                    <a:pt x="635508" y="67056"/>
                  </a:lnTo>
                  <a:lnTo>
                    <a:pt x="644651" y="57912"/>
                  </a:lnTo>
                </a:path>
                <a:path w="838200" h="70485">
                  <a:moveTo>
                    <a:pt x="608076" y="24384"/>
                  </a:moveTo>
                  <a:lnTo>
                    <a:pt x="611124" y="24384"/>
                  </a:lnTo>
                  <a:lnTo>
                    <a:pt x="611124" y="57912"/>
                  </a:lnTo>
                  <a:lnTo>
                    <a:pt x="614172" y="64008"/>
                  </a:lnTo>
                  <a:lnTo>
                    <a:pt x="621792" y="67056"/>
                  </a:lnTo>
                  <a:lnTo>
                    <a:pt x="627888" y="67056"/>
                  </a:lnTo>
                  <a:lnTo>
                    <a:pt x="635508" y="64008"/>
                  </a:lnTo>
                  <a:lnTo>
                    <a:pt x="644651" y="57912"/>
                  </a:lnTo>
                </a:path>
                <a:path w="838200" h="70485">
                  <a:moveTo>
                    <a:pt x="644651" y="24384"/>
                  </a:moveTo>
                  <a:lnTo>
                    <a:pt x="644651" y="70104"/>
                  </a:lnTo>
                  <a:lnTo>
                    <a:pt x="647700" y="70104"/>
                  </a:lnTo>
                </a:path>
                <a:path w="838200" h="70485">
                  <a:moveTo>
                    <a:pt x="644651" y="24384"/>
                  </a:moveTo>
                  <a:lnTo>
                    <a:pt x="647700" y="24384"/>
                  </a:lnTo>
                  <a:lnTo>
                    <a:pt x="647700" y="70104"/>
                  </a:lnTo>
                </a:path>
                <a:path w="838200" h="70485">
                  <a:moveTo>
                    <a:pt x="675132" y="47244"/>
                  </a:moveTo>
                  <a:lnTo>
                    <a:pt x="711708" y="47244"/>
                  </a:lnTo>
                  <a:lnTo>
                    <a:pt x="711708" y="36576"/>
                  </a:lnTo>
                  <a:lnTo>
                    <a:pt x="708660" y="30480"/>
                  </a:lnTo>
                  <a:lnTo>
                    <a:pt x="705612" y="27432"/>
                  </a:lnTo>
                  <a:lnTo>
                    <a:pt x="697992" y="24384"/>
                  </a:lnTo>
                  <a:lnTo>
                    <a:pt x="688848" y="24384"/>
                  </a:lnTo>
                  <a:lnTo>
                    <a:pt x="681228" y="27432"/>
                  </a:lnTo>
                  <a:lnTo>
                    <a:pt x="675132" y="33528"/>
                  </a:lnTo>
                  <a:lnTo>
                    <a:pt x="672084" y="44196"/>
                  </a:lnTo>
                  <a:lnTo>
                    <a:pt x="672084" y="50292"/>
                  </a:lnTo>
                  <a:lnTo>
                    <a:pt x="675132" y="60960"/>
                  </a:lnTo>
                  <a:lnTo>
                    <a:pt x="681228" y="67056"/>
                  </a:lnTo>
                  <a:lnTo>
                    <a:pt x="688848" y="70104"/>
                  </a:lnTo>
                  <a:lnTo>
                    <a:pt x="697992" y="70104"/>
                  </a:lnTo>
                  <a:lnTo>
                    <a:pt x="705612" y="67056"/>
                  </a:lnTo>
                  <a:lnTo>
                    <a:pt x="711708" y="60960"/>
                  </a:lnTo>
                </a:path>
                <a:path w="838200" h="70485">
                  <a:moveTo>
                    <a:pt x="675132" y="44196"/>
                  </a:moveTo>
                  <a:lnTo>
                    <a:pt x="708660" y="44196"/>
                  </a:lnTo>
                  <a:lnTo>
                    <a:pt x="708660" y="36576"/>
                  </a:lnTo>
                  <a:lnTo>
                    <a:pt x="705612" y="30480"/>
                  </a:lnTo>
                  <a:lnTo>
                    <a:pt x="697992" y="27432"/>
                  </a:lnTo>
                  <a:lnTo>
                    <a:pt x="688848" y="27432"/>
                  </a:lnTo>
                  <a:lnTo>
                    <a:pt x="681228" y="30480"/>
                  </a:lnTo>
                  <a:lnTo>
                    <a:pt x="678180" y="33528"/>
                  </a:lnTo>
                  <a:lnTo>
                    <a:pt x="675132" y="44196"/>
                  </a:lnTo>
                  <a:lnTo>
                    <a:pt x="675132" y="50292"/>
                  </a:lnTo>
                  <a:lnTo>
                    <a:pt x="678180" y="60960"/>
                  </a:lnTo>
                  <a:lnTo>
                    <a:pt x="681228" y="64008"/>
                  </a:lnTo>
                  <a:lnTo>
                    <a:pt x="688848" y="67056"/>
                  </a:lnTo>
                  <a:lnTo>
                    <a:pt x="697992" y="67056"/>
                  </a:lnTo>
                  <a:lnTo>
                    <a:pt x="705612" y="64008"/>
                  </a:lnTo>
                  <a:lnTo>
                    <a:pt x="708660" y="57912"/>
                  </a:lnTo>
                  <a:lnTo>
                    <a:pt x="711708" y="60960"/>
                  </a:lnTo>
                </a:path>
                <a:path w="838200" h="70485">
                  <a:moveTo>
                    <a:pt x="734568" y="24384"/>
                  </a:moveTo>
                  <a:lnTo>
                    <a:pt x="734568" y="70104"/>
                  </a:lnTo>
                  <a:lnTo>
                    <a:pt x="739140" y="70104"/>
                  </a:lnTo>
                </a:path>
                <a:path w="838200" h="70485">
                  <a:moveTo>
                    <a:pt x="734568" y="24384"/>
                  </a:moveTo>
                  <a:lnTo>
                    <a:pt x="739140" y="24384"/>
                  </a:lnTo>
                  <a:lnTo>
                    <a:pt x="739140" y="70104"/>
                  </a:lnTo>
                </a:path>
                <a:path w="838200" h="70485">
                  <a:moveTo>
                    <a:pt x="739140" y="36576"/>
                  </a:moveTo>
                  <a:lnTo>
                    <a:pt x="748284" y="27432"/>
                  </a:lnTo>
                  <a:lnTo>
                    <a:pt x="755904" y="24384"/>
                  </a:lnTo>
                  <a:lnTo>
                    <a:pt x="765048" y="24384"/>
                  </a:lnTo>
                  <a:lnTo>
                    <a:pt x="772668" y="27432"/>
                  </a:lnTo>
                  <a:lnTo>
                    <a:pt x="775716" y="36576"/>
                  </a:lnTo>
                  <a:lnTo>
                    <a:pt x="775716" y="70104"/>
                  </a:lnTo>
                </a:path>
                <a:path w="838200" h="70485">
                  <a:moveTo>
                    <a:pt x="739140" y="36576"/>
                  </a:moveTo>
                  <a:lnTo>
                    <a:pt x="748284" y="30480"/>
                  </a:lnTo>
                  <a:lnTo>
                    <a:pt x="755904" y="27432"/>
                  </a:lnTo>
                  <a:lnTo>
                    <a:pt x="762000" y="27432"/>
                  </a:lnTo>
                  <a:lnTo>
                    <a:pt x="768096" y="30480"/>
                  </a:lnTo>
                  <a:lnTo>
                    <a:pt x="772668" y="36576"/>
                  </a:lnTo>
                  <a:lnTo>
                    <a:pt x="772668" y="70104"/>
                  </a:lnTo>
                  <a:lnTo>
                    <a:pt x="775716" y="70104"/>
                  </a:lnTo>
                </a:path>
                <a:path w="838200" h="70485">
                  <a:moveTo>
                    <a:pt x="838200" y="33528"/>
                  </a:moveTo>
                  <a:lnTo>
                    <a:pt x="832104" y="27432"/>
                  </a:lnTo>
                  <a:lnTo>
                    <a:pt x="826008" y="24384"/>
                  </a:lnTo>
                  <a:lnTo>
                    <a:pt x="815340" y="24384"/>
                  </a:lnTo>
                  <a:lnTo>
                    <a:pt x="809244" y="27432"/>
                  </a:lnTo>
                  <a:lnTo>
                    <a:pt x="801624" y="33528"/>
                  </a:lnTo>
                  <a:lnTo>
                    <a:pt x="798576" y="44196"/>
                  </a:lnTo>
                  <a:lnTo>
                    <a:pt x="798576" y="50292"/>
                  </a:lnTo>
                  <a:lnTo>
                    <a:pt x="801624" y="60960"/>
                  </a:lnTo>
                  <a:lnTo>
                    <a:pt x="809244" y="67056"/>
                  </a:lnTo>
                  <a:lnTo>
                    <a:pt x="815340" y="70104"/>
                  </a:lnTo>
                  <a:lnTo>
                    <a:pt x="826008" y="70104"/>
                  </a:lnTo>
                  <a:lnTo>
                    <a:pt x="832104" y="67056"/>
                  </a:lnTo>
                  <a:lnTo>
                    <a:pt x="838200" y="60960"/>
                  </a:lnTo>
                </a:path>
                <a:path w="838200" h="70485">
                  <a:moveTo>
                    <a:pt x="838200" y="33528"/>
                  </a:moveTo>
                  <a:lnTo>
                    <a:pt x="835151" y="36576"/>
                  </a:lnTo>
                  <a:lnTo>
                    <a:pt x="832104" y="30480"/>
                  </a:lnTo>
                  <a:lnTo>
                    <a:pt x="826008" y="27432"/>
                  </a:lnTo>
                  <a:lnTo>
                    <a:pt x="815340" y="27432"/>
                  </a:lnTo>
                  <a:lnTo>
                    <a:pt x="809244" y="30480"/>
                  </a:lnTo>
                  <a:lnTo>
                    <a:pt x="806196" y="33528"/>
                  </a:lnTo>
                  <a:lnTo>
                    <a:pt x="801624" y="44196"/>
                  </a:lnTo>
                  <a:lnTo>
                    <a:pt x="801624" y="50292"/>
                  </a:lnTo>
                  <a:lnTo>
                    <a:pt x="806196" y="60960"/>
                  </a:lnTo>
                  <a:lnTo>
                    <a:pt x="809244" y="64008"/>
                  </a:lnTo>
                  <a:lnTo>
                    <a:pt x="815340" y="67056"/>
                  </a:lnTo>
                  <a:lnTo>
                    <a:pt x="826008" y="67056"/>
                  </a:lnTo>
                  <a:lnTo>
                    <a:pt x="832104" y="64008"/>
                  </a:lnTo>
                  <a:lnTo>
                    <a:pt x="835151" y="57912"/>
                  </a:lnTo>
                  <a:lnTo>
                    <a:pt x="838200" y="609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09458" y="5471796"/>
              <a:ext cx="74674" cy="7162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779385" y="5472557"/>
              <a:ext cx="274320" cy="70485"/>
            </a:xfrm>
            <a:custGeom>
              <a:avLst/>
              <a:gdLst/>
              <a:ahLst/>
              <a:cxnLst/>
              <a:rect l="l" t="t" r="r" b="b"/>
              <a:pathLst>
                <a:path w="274320" h="70485">
                  <a:moveTo>
                    <a:pt x="0" y="0"/>
                  </a:moveTo>
                  <a:lnTo>
                    <a:pt x="0" y="70104"/>
                  </a:lnTo>
                  <a:lnTo>
                    <a:pt x="4572" y="70104"/>
                  </a:lnTo>
                </a:path>
                <a:path w="274320" h="70485">
                  <a:moveTo>
                    <a:pt x="0" y="0"/>
                  </a:moveTo>
                  <a:lnTo>
                    <a:pt x="4572" y="0"/>
                  </a:lnTo>
                  <a:lnTo>
                    <a:pt x="4572" y="70104"/>
                  </a:lnTo>
                </a:path>
                <a:path w="274320" h="70485">
                  <a:moveTo>
                    <a:pt x="4572" y="36576"/>
                  </a:moveTo>
                  <a:lnTo>
                    <a:pt x="13716" y="27432"/>
                  </a:lnTo>
                  <a:lnTo>
                    <a:pt x="21336" y="24384"/>
                  </a:lnTo>
                  <a:lnTo>
                    <a:pt x="30480" y="24384"/>
                  </a:lnTo>
                  <a:lnTo>
                    <a:pt x="38100" y="27432"/>
                  </a:lnTo>
                  <a:lnTo>
                    <a:pt x="41148" y="36576"/>
                  </a:lnTo>
                  <a:lnTo>
                    <a:pt x="41148" y="70104"/>
                  </a:lnTo>
                </a:path>
                <a:path w="274320" h="70485">
                  <a:moveTo>
                    <a:pt x="4572" y="36576"/>
                  </a:moveTo>
                  <a:lnTo>
                    <a:pt x="13716" y="30480"/>
                  </a:lnTo>
                  <a:lnTo>
                    <a:pt x="21336" y="27432"/>
                  </a:lnTo>
                  <a:lnTo>
                    <a:pt x="27432" y="27432"/>
                  </a:lnTo>
                  <a:lnTo>
                    <a:pt x="33528" y="30480"/>
                  </a:lnTo>
                  <a:lnTo>
                    <a:pt x="38100" y="36576"/>
                  </a:lnTo>
                  <a:lnTo>
                    <a:pt x="38100" y="70104"/>
                  </a:lnTo>
                  <a:lnTo>
                    <a:pt x="41148" y="70104"/>
                  </a:lnTo>
                </a:path>
                <a:path w="274320" h="70485">
                  <a:moveTo>
                    <a:pt x="80772" y="24384"/>
                  </a:moveTo>
                  <a:lnTo>
                    <a:pt x="74675" y="27432"/>
                  </a:lnTo>
                  <a:lnTo>
                    <a:pt x="67056" y="33528"/>
                  </a:lnTo>
                  <a:lnTo>
                    <a:pt x="64008" y="44196"/>
                  </a:lnTo>
                  <a:lnTo>
                    <a:pt x="64008" y="50292"/>
                  </a:lnTo>
                  <a:lnTo>
                    <a:pt x="67056" y="60960"/>
                  </a:lnTo>
                  <a:lnTo>
                    <a:pt x="74675" y="67056"/>
                  </a:lnTo>
                  <a:lnTo>
                    <a:pt x="80772" y="70104"/>
                  </a:lnTo>
                  <a:lnTo>
                    <a:pt x="91440" y="70104"/>
                  </a:lnTo>
                  <a:lnTo>
                    <a:pt x="97536" y="67056"/>
                  </a:lnTo>
                  <a:lnTo>
                    <a:pt x="103632" y="60960"/>
                  </a:lnTo>
                  <a:lnTo>
                    <a:pt x="108204" y="50292"/>
                  </a:lnTo>
                  <a:lnTo>
                    <a:pt x="108204" y="44196"/>
                  </a:lnTo>
                  <a:lnTo>
                    <a:pt x="103632" y="33528"/>
                  </a:lnTo>
                  <a:lnTo>
                    <a:pt x="97536" y="27432"/>
                  </a:lnTo>
                  <a:lnTo>
                    <a:pt x="91440" y="24384"/>
                  </a:lnTo>
                  <a:lnTo>
                    <a:pt x="80772" y="24384"/>
                  </a:lnTo>
                </a:path>
                <a:path w="274320" h="70485">
                  <a:moveTo>
                    <a:pt x="80772" y="27432"/>
                  </a:moveTo>
                  <a:lnTo>
                    <a:pt x="74675" y="30480"/>
                  </a:lnTo>
                  <a:lnTo>
                    <a:pt x="70104" y="33528"/>
                  </a:lnTo>
                  <a:lnTo>
                    <a:pt x="67056" y="44196"/>
                  </a:lnTo>
                  <a:lnTo>
                    <a:pt x="67056" y="50292"/>
                  </a:lnTo>
                  <a:lnTo>
                    <a:pt x="70104" y="60960"/>
                  </a:lnTo>
                  <a:lnTo>
                    <a:pt x="74675" y="64008"/>
                  </a:lnTo>
                  <a:lnTo>
                    <a:pt x="80772" y="67056"/>
                  </a:lnTo>
                  <a:lnTo>
                    <a:pt x="91440" y="67056"/>
                  </a:lnTo>
                  <a:lnTo>
                    <a:pt x="97536" y="64008"/>
                  </a:lnTo>
                  <a:lnTo>
                    <a:pt x="100584" y="60960"/>
                  </a:lnTo>
                  <a:lnTo>
                    <a:pt x="103632" y="50292"/>
                  </a:lnTo>
                  <a:lnTo>
                    <a:pt x="103632" y="44196"/>
                  </a:lnTo>
                  <a:lnTo>
                    <a:pt x="100584" y="33528"/>
                  </a:lnTo>
                  <a:lnTo>
                    <a:pt x="97536" y="30480"/>
                  </a:lnTo>
                  <a:lnTo>
                    <a:pt x="91440" y="27432"/>
                  </a:lnTo>
                  <a:lnTo>
                    <a:pt x="80772" y="27432"/>
                  </a:lnTo>
                </a:path>
                <a:path w="274320" h="70485">
                  <a:moveTo>
                    <a:pt x="131064" y="24384"/>
                  </a:moveTo>
                  <a:lnTo>
                    <a:pt x="131064" y="70104"/>
                  </a:lnTo>
                  <a:lnTo>
                    <a:pt x="134112" y="70104"/>
                  </a:lnTo>
                </a:path>
                <a:path w="274320" h="70485">
                  <a:moveTo>
                    <a:pt x="131064" y="24384"/>
                  </a:moveTo>
                  <a:lnTo>
                    <a:pt x="134112" y="24384"/>
                  </a:lnTo>
                  <a:lnTo>
                    <a:pt x="134112" y="70104"/>
                  </a:lnTo>
                </a:path>
                <a:path w="274320" h="70485">
                  <a:moveTo>
                    <a:pt x="134112" y="36576"/>
                  </a:moveTo>
                  <a:lnTo>
                    <a:pt x="144780" y="27432"/>
                  </a:lnTo>
                  <a:lnTo>
                    <a:pt x="150875" y="24384"/>
                  </a:lnTo>
                  <a:lnTo>
                    <a:pt x="161544" y="24384"/>
                  </a:lnTo>
                  <a:lnTo>
                    <a:pt x="167640" y="27432"/>
                  </a:lnTo>
                  <a:lnTo>
                    <a:pt x="170688" y="36576"/>
                  </a:lnTo>
                  <a:lnTo>
                    <a:pt x="170688" y="70104"/>
                  </a:lnTo>
                </a:path>
                <a:path w="274320" h="70485">
                  <a:moveTo>
                    <a:pt x="134112" y="36576"/>
                  </a:moveTo>
                  <a:lnTo>
                    <a:pt x="144780" y="30480"/>
                  </a:lnTo>
                  <a:lnTo>
                    <a:pt x="150875" y="27432"/>
                  </a:lnTo>
                  <a:lnTo>
                    <a:pt x="158496" y="27432"/>
                  </a:lnTo>
                  <a:lnTo>
                    <a:pt x="164592" y="30480"/>
                  </a:lnTo>
                  <a:lnTo>
                    <a:pt x="167640" y="36576"/>
                  </a:lnTo>
                  <a:lnTo>
                    <a:pt x="167640" y="70104"/>
                  </a:lnTo>
                  <a:lnTo>
                    <a:pt x="170688" y="70104"/>
                  </a:lnTo>
                </a:path>
                <a:path w="274320" h="70485">
                  <a:moveTo>
                    <a:pt x="170688" y="36576"/>
                  </a:moveTo>
                  <a:lnTo>
                    <a:pt x="181356" y="27432"/>
                  </a:lnTo>
                  <a:lnTo>
                    <a:pt x="187451" y="24384"/>
                  </a:lnTo>
                  <a:lnTo>
                    <a:pt x="198120" y="24384"/>
                  </a:lnTo>
                  <a:lnTo>
                    <a:pt x="204216" y="27432"/>
                  </a:lnTo>
                  <a:lnTo>
                    <a:pt x="207264" y="36576"/>
                  </a:lnTo>
                  <a:lnTo>
                    <a:pt x="207264" y="70104"/>
                  </a:lnTo>
                </a:path>
                <a:path w="274320" h="70485">
                  <a:moveTo>
                    <a:pt x="170688" y="36576"/>
                  </a:moveTo>
                  <a:lnTo>
                    <a:pt x="181356" y="30480"/>
                  </a:lnTo>
                  <a:lnTo>
                    <a:pt x="187451" y="27432"/>
                  </a:lnTo>
                  <a:lnTo>
                    <a:pt x="195072" y="27432"/>
                  </a:lnTo>
                  <a:lnTo>
                    <a:pt x="201168" y="30480"/>
                  </a:lnTo>
                  <a:lnTo>
                    <a:pt x="204216" y="36576"/>
                  </a:lnTo>
                  <a:lnTo>
                    <a:pt x="204216" y="70104"/>
                  </a:lnTo>
                  <a:lnTo>
                    <a:pt x="207264" y="70104"/>
                  </a:lnTo>
                </a:path>
                <a:path w="274320" h="70485">
                  <a:moveTo>
                    <a:pt x="248412" y="24384"/>
                  </a:moveTo>
                  <a:lnTo>
                    <a:pt x="240792" y="27432"/>
                  </a:lnTo>
                  <a:lnTo>
                    <a:pt x="234696" y="33528"/>
                  </a:lnTo>
                  <a:lnTo>
                    <a:pt x="231648" y="44196"/>
                  </a:lnTo>
                  <a:lnTo>
                    <a:pt x="231648" y="50292"/>
                  </a:lnTo>
                  <a:lnTo>
                    <a:pt x="234696" y="60960"/>
                  </a:lnTo>
                  <a:lnTo>
                    <a:pt x="240792" y="67056"/>
                  </a:lnTo>
                  <a:lnTo>
                    <a:pt x="248412" y="70104"/>
                  </a:lnTo>
                  <a:lnTo>
                    <a:pt x="257556" y="70104"/>
                  </a:lnTo>
                  <a:lnTo>
                    <a:pt x="265175" y="67056"/>
                  </a:lnTo>
                  <a:lnTo>
                    <a:pt x="271272" y="60960"/>
                  </a:lnTo>
                  <a:lnTo>
                    <a:pt x="274320" y="50292"/>
                  </a:lnTo>
                  <a:lnTo>
                    <a:pt x="274320" y="44196"/>
                  </a:lnTo>
                  <a:lnTo>
                    <a:pt x="271272" y="33528"/>
                  </a:lnTo>
                  <a:lnTo>
                    <a:pt x="265175" y="27432"/>
                  </a:lnTo>
                  <a:lnTo>
                    <a:pt x="257556" y="24384"/>
                  </a:lnTo>
                  <a:lnTo>
                    <a:pt x="248412" y="24384"/>
                  </a:lnTo>
                </a:path>
                <a:path w="274320" h="70485">
                  <a:moveTo>
                    <a:pt x="248412" y="27432"/>
                  </a:moveTo>
                  <a:lnTo>
                    <a:pt x="240792" y="30480"/>
                  </a:lnTo>
                  <a:lnTo>
                    <a:pt x="237744" y="33528"/>
                  </a:lnTo>
                  <a:lnTo>
                    <a:pt x="234696" y="44196"/>
                  </a:lnTo>
                  <a:lnTo>
                    <a:pt x="234696" y="50292"/>
                  </a:lnTo>
                  <a:lnTo>
                    <a:pt x="237744" y="60960"/>
                  </a:lnTo>
                  <a:lnTo>
                    <a:pt x="240792" y="64008"/>
                  </a:lnTo>
                  <a:lnTo>
                    <a:pt x="248412" y="67056"/>
                  </a:lnTo>
                  <a:lnTo>
                    <a:pt x="257556" y="67056"/>
                  </a:lnTo>
                  <a:lnTo>
                    <a:pt x="265175" y="64008"/>
                  </a:lnTo>
                  <a:lnTo>
                    <a:pt x="268224" y="60960"/>
                  </a:lnTo>
                  <a:lnTo>
                    <a:pt x="271272" y="50292"/>
                  </a:lnTo>
                  <a:lnTo>
                    <a:pt x="271272" y="44196"/>
                  </a:lnTo>
                  <a:lnTo>
                    <a:pt x="268224" y="33528"/>
                  </a:lnTo>
                  <a:lnTo>
                    <a:pt x="265175" y="30480"/>
                  </a:lnTo>
                  <a:lnTo>
                    <a:pt x="257556" y="27432"/>
                  </a:lnTo>
                  <a:lnTo>
                    <a:pt x="248412" y="274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77326" y="5496154"/>
              <a:ext cx="108215" cy="7162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207628" y="5472557"/>
              <a:ext cx="128270" cy="70485"/>
            </a:xfrm>
            <a:custGeom>
              <a:avLst/>
              <a:gdLst/>
              <a:ahLst/>
              <a:cxnLst/>
              <a:rect l="l" t="t" r="r" b="b"/>
              <a:pathLst>
                <a:path w="128270" h="70485">
                  <a:moveTo>
                    <a:pt x="0" y="0"/>
                  </a:moveTo>
                  <a:lnTo>
                    <a:pt x="0" y="70104"/>
                  </a:lnTo>
                  <a:lnTo>
                    <a:pt x="3048" y="70104"/>
                  </a:lnTo>
                </a:path>
                <a:path w="128270" h="70485">
                  <a:moveTo>
                    <a:pt x="0" y="0"/>
                  </a:moveTo>
                  <a:lnTo>
                    <a:pt x="3048" y="0"/>
                  </a:lnTo>
                  <a:lnTo>
                    <a:pt x="3048" y="70104"/>
                  </a:lnTo>
                </a:path>
                <a:path w="128270" h="70485">
                  <a:moveTo>
                    <a:pt x="67055" y="24384"/>
                  </a:moveTo>
                  <a:lnTo>
                    <a:pt x="67055" y="70104"/>
                  </a:lnTo>
                  <a:lnTo>
                    <a:pt x="70103" y="70104"/>
                  </a:lnTo>
                </a:path>
                <a:path w="128270" h="70485">
                  <a:moveTo>
                    <a:pt x="67055" y="24384"/>
                  </a:moveTo>
                  <a:lnTo>
                    <a:pt x="70103" y="24384"/>
                  </a:lnTo>
                  <a:lnTo>
                    <a:pt x="70103" y="70104"/>
                  </a:lnTo>
                </a:path>
                <a:path w="128270" h="70485">
                  <a:moveTo>
                    <a:pt x="67055" y="33528"/>
                  </a:moveTo>
                  <a:lnTo>
                    <a:pt x="60960" y="27432"/>
                  </a:lnTo>
                  <a:lnTo>
                    <a:pt x="53340" y="24384"/>
                  </a:lnTo>
                  <a:lnTo>
                    <a:pt x="44196" y="24384"/>
                  </a:lnTo>
                  <a:lnTo>
                    <a:pt x="36575" y="27432"/>
                  </a:lnTo>
                  <a:lnTo>
                    <a:pt x="30479" y="33528"/>
                  </a:lnTo>
                  <a:lnTo>
                    <a:pt x="27431" y="44196"/>
                  </a:lnTo>
                  <a:lnTo>
                    <a:pt x="27431" y="50292"/>
                  </a:lnTo>
                  <a:lnTo>
                    <a:pt x="30479" y="60960"/>
                  </a:lnTo>
                  <a:lnTo>
                    <a:pt x="36575" y="67056"/>
                  </a:lnTo>
                  <a:lnTo>
                    <a:pt x="44196" y="70104"/>
                  </a:lnTo>
                  <a:lnTo>
                    <a:pt x="53340" y="70104"/>
                  </a:lnTo>
                  <a:lnTo>
                    <a:pt x="60960" y="67056"/>
                  </a:lnTo>
                  <a:lnTo>
                    <a:pt x="67055" y="60960"/>
                  </a:lnTo>
                </a:path>
                <a:path w="128270" h="70485">
                  <a:moveTo>
                    <a:pt x="67055" y="33528"/>
                  </a:moveTo>
                  <a:lnTo>
                    <a:pt x="53340" y="27432"/>
                  </a:lnTo>
                  <a:lnTo>
                    <a:pt x="44196" y="27432"/>
                  </a:lnTo>
                  <a:lnTo>
                    <a:pt x="36575" y="30480"/>
                  </a:lnTo>
                  <a:lnTo>
                    <a:pt x="33527" y="33528"/>
                  </a:lnTo>
                  <a:lnTo>
                    <a:pt x="30479" y="44196"/>
                  </a:lnTo>
                  <a:lnTo>
                    <a:pt x="30479" y="50292"/>
                  </a:lnTo>
                  <a:lnTo>
                    <a:pt x="33527" y="60960"/>
                  </a:lnTo>
                  <a:lnTo>
                    <a:pt x="36575" y="64008"/>
                  </a:lnTo>
                  <a:lnTo>
                    <a:pt x="44196" y="67056"/>
                  </a:lnTo>
                  <a:lnTo>
                    <a:pt x="53340" y="67056"/>
                  </a:lnTo>
                  <a:lnTo>
                    <a:pt x="67055" y="60960"/>
                  </a:lnTo>
                </a:path>
                <a:path w="128270" h="70485">
                  <a:moveTo>
                    <a:pt x="97536" y="24384"/>
                  </a:moveTo>
                  <a:lnTo>
                    <a:pt x="97536" y="70104"/>
                  </a:lnTo>
                  <a:lnTo>
                    <a:pt x="100584" y="70104"/>
                  </a:lnTo>
                </a:path>
                <a:path w="128270" h="70485">
                  <a:moveTo>
                    <a:pt x="97536" y="24384"/>
                  </a:moveTo>
                  <a:lnTo>
                    <a:pt x="100584" y="24384"/>
                  </a:lnTo>
                  <a:lnTo>
                    <a:pt x="100584" y="70104"/>
                  </a:lnTo>
                </a:path>
                <a:path w="128270" h="70485">
                  <a:moveTo>
                    <a:pt x="100584" y="44196"/>
                  </a:moveTo>
                  <a:lnTo>
                    <a:pt x="103631" y="33528"/>
                  </a:lnTo>
                  <a:lnTo>
                    <a:pt x="111251" y="27432"/>
                  </a:lnTo>
                  <a:lnTo>
                    <a:pt x="117348" y="24384"/>
                  </a:lnTo>
                  <a:lnTo>
                    <a:pt x="128016" y="24384"/>
                  </a:lnTo>
                </a:path>
                <a:path w="128270" h="70485">
                  <a:moveTo>
                    <a:pt x="100584" y="44196"/>
                  </a:moveTo>
                  <a:lnTo>
                    <a:pt x="103631" y="36576"/>
                  </a:lnTo>
                  <a:lnTo>
                    <a:pt x="111251" y="30480"/>
                  </a:lnTo>
                  <a:lnTo>
                    <a:pt x="117348" y="27432"/>
                  </a:lnTo>
                  <a:lnTo>
                    <a:pt x="128016" y="27432"/>
                  </a:lnTo>
                  <a:lnTo>
                    <a:pt x="128016" y="243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90386" y="3647568"/>
              <a:ext cx="111250" cy="7162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028308" y="3648329"/>
              <a:ext cx="43180" cy="70485"/>
            </a:xfrm>
            <a:custGeom>
              <a:avLst/>
              <a:gdLst/>
              <a:ahLst/>
              <a:cxnLst/>
              <a:rect l="l" t="t" r="r" b="b"/>
              <a:pathLst>
                <a:path w="43179" h="70485">
                  <a:moveTo>
                    <a:pt x="0" y="0"/>
                  </a:moveTo>
                  <a:lnTo>
                    <a:pt x="0" y="70104"/>
                  </a:lnTo>
                </a:path>
                <a:path w="43179" h="70485">
                  <a:moveTo>
                    <a:pt x="3048" y="3048"/>
                  </a:moveTo>
                  <a:lnTo>
                    <a:pt x="3048" y="70104"/>
                  </a:lnTo>
                  <a:lnTo>
                    <a:pt x="0" y="70104"/>
                  </a:lnTo>
                </a:path>
                <a:path w="43179" h="70485">
                  <a:moveTo>
                    <a:pt x="0" y="0"/>
                  </a:moveTo>
                  <a:lnTo>
                    <a:pt x="30479" y="0"/>
                  </a:lnTo>
                  <a:lnTo>
                    <a:pt x="36575" y="3048"/>
                  </a:lnTo>
                  <a:lnTo>
                    <a:pt x="39624" y="6096"/>
                  </a:lnTo>
                  <a:lnTo>
                    <a:pt x="42671" y="13716"/>
                  </a:lnTo>
                  <a:lnTo>
                    <a:pt x="42671" y="22860"/>
                  </a:lnTo>
                  <a:lnTo>
                    <a:pt x="39624" y="30480"/>
                  </a:lnTo>
                  <a:lnTo>
                    <a:pt x="36575" y="33528"/>
                  </a:lnTo>
                  <a:lnTo>
                    <a:pt x="30479" y="36576"/>
                  </a:lnTo>
                  <a:lnTo>
                    <a:pt x="3048" y="36576"/>
                  </a:lnTo>
                </a:path>
                <a:path w="43179" h="70485">
                  <a:moveTo>
                    <a:pt x="3048" y="3048"/>
                  </a:moveTo>
                  <a:lnTo>
                    <a:pt x="30479" y="3048"/>
                  </a:lnTo>
                  <a:lnTo>
                    <a:pt x="36575" y="6096"/>
                  </a:lnTo>
                  <a:lnTo>
                    <a:pt x="39624" y="13716"/>
                  </a:lnTo>
                  <a:lnTo>
                    <a:pt x="39624" y="22860"/>
                  </a:lnTo>
                  <a:lnTo>
                    <a:pt x="36575" y="30480"/>
                  </a:lnTo>
                  <a:lnTo>
                    <a:pt x="30479" y="33528"/>
                  </a:lnTo>
                  <a:lnTo>
                    <a:pt x="3048" y="335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93790" y="4318127"/>
              <a:ext cx="114298" cy="8839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830188" y="4335653"/>
              <a:ext cx="207645" cy="93345"/>
            </a:xfrm>
            <a:custGeom>
              <a:avLst/>
              <a:gdLst/>
              <a:ahLst/>
              <a:cxnLst/>
              <a:rect l="l" t="t" r="r" b="b"/>
              <a:pathLst>
                <a:path w="207645" h="93345">
                  <a:moveTo>
                    <a:pt x="44196" y="22860"/>
                  </a:moveTo>
                  <a:lnTo>
                    <a:pt x="41148" y="22860"/>
                  </a:lnTo>
                  <a:lnTo>
                    <a:pt x="41148" y="73152"/>
                  </a:lnTo>
                  <a:lnTo>
                    <a:pt x="38100" y="83820"/>
                  </a:lnTo>
                  <a:lnTo>
                    <a:pt x="33527" y="86868"/>
                  </a:lnTo>
                  <a:lnTo>
                    <a:pt x="27432" y="89916"/>
                  </a:lnTo>
                  <a:lnTo>
                    <a:pt x="21336" y="89916"/>
                  </a:lnTo>
                  <a:lnTo>
                    <a:pt x="13715" y="86868"/>
                  </a:lnTo>
                  <a:lnTo>
                    <a:pt x="10668" y="83820"/>
                  </a:lnTo>
                  <a:lnTo>
                    <a:pt x="4572" y="83820"/>
                  </a:lnTo>
                </a:path>
                <a:path w="207645" h="93345">
                  <a:moveTo>
                    <a:pt x="44196" y="22860"/>
                  </a:moveTo>
                  <a:lnTo>
                    <a:pt x="44196" y="73152"/>
                  </a:lnTo>
                  <a:lnTo>
                    <a:pt x="41148" y="83820"/>
                  </a:lnTo>
                  <a:lnTo>
                    <a:pt x="33527" y="89916"/>
                  </a:lnTo>
                  <a:lnTo>
                    <a:pt x="27432" y="92964"/>
                  </a:lnTo>
                  <a:lnTo>
                    <a:pt x="16763" y="92964"/>
                  </a:lnTo>
                  <a:lnTo>
                    <a:pt x="10668" y="89916"/>
                  </a:lnTo>
                  <a:lnTo>
                    <a:pt x="4572" y="83820"/>
                  </a:lnTo>
                </a:path>
                <a:path w="207645" h="93345">
                  <a:moveTo>
                    <a:pt x="41148" y="33528"/>
                  </a:moveTo>
                  <a:lnTo>
                    <a:pt x="33527" y="27432"/>
                  </a:lnTo>
                  <a:lnTo>
                    <a:pt x="27432" y="22860"/>
                  </a:lnTo>
                  <a:lnTo>
                    <a:pt x="16763" y="22860"/>
                  </a:lnTo>
                  <a:lnTo>
                    <a:pt x="10668" y="27432"/>
                  </a:lnTo>
                  <a:lnTo>
                    <a:pt x="4572" y="33528"/>
                  </a:lnTo>
                  <a:lnTo>
                    <a:pt x="0" y="42672"/>
                  </a:lnTo>
                  <a:lnTo>
                    <a:pt x="0" y="50292"/>
                  </a:lnTo>
                  <a:lnTo>
                    <a:pt x="4572" y="59436"/>
                  </a:lnTo>
                  <a:lnTo>
                    <a:pt x="10668" y="67056"/>
                  </a:lnTo>
                  <a:lnTo>
                    <a:pt x="16763" y="70104"/>
                  </a:lnTo>
                  <a:lnTo>
                    <a:pt x="27432" y="70104"/>
                  </a:lnTo>
                  <a:lnTo>
                    <a:pt x="33527" y="67056"/>
                  </a:lnTo>
                  <a:lnTo>
                    <a:pt x="41148" y="59436"/>
                  </a:lnTo>
                </a:path>
                <a:path w="207645" h="93345">
                  <a:moveTo>
                    <a:pt x="41148" y="33528"/>
                  </a:moveTo>
                  <a:lnTo>
                    <a:pt x="27432" y="27432"/>
                  </a:lnTo>
                  <a:lnTo>
                    <a:pt x="16763" y="27432"/>
                  </a:lnTo>
                  <a:lnTo>
                    <a:pt x="10668" y="30480"/>
                  </a:lnTo>
                  <a:lnTo>
                    <a:pt x="7620" y="33528"/>
                  </a:lnTo>
                  <a:lnTo>
                    <a:pt x="4572" y="42672"/>
                  </a:lnTo>
                  <a:lnTo>
                    <a:pt x="4572" y="50292"/>
                  </a:lnTo>
                  <a:lnTo>
                    <a:pt x="7620" y="59436"/>
                  </a:lnTo>
                  <a:lnTo>
                    <a:pt x="10668" y="64008"/>
                  </a:lnTo>
                  <a:lnTo>
                    <a:pt x="16763" y="67056"/>
                  </a:lnTo>
                  <a:lnTo>
                    <a:pt x="27432" y="67056"/>
                  </a:lnTo>
                  <a:lnTo>
                    <a:pt x="41148" y="59436"/>
                  </a:lnTo>
                </a:path>
                <a:path w="207645" h="93345">
                  <a:moveTo>
                    <a:pt x="71627" y="22860"/>
                  </a:moveTo>
                  <a:lnTo>
                    <a:pt x="71627" y="56388"/>
                  </a:lnTo>
                  <a:lnTo>
                    <a:pt x="74675" y="67056"/>
                  </a:lnTo>
                  <a:lnTo>
                    <a:pt x="80772" y="70104"/>
                  </a:lnTo>
                  <a:lnTo>
                    <a:pt x="91439" y="70104"/>
                  </a:lnTo>
                  <a:lnTo>
                    <a:pt x="97536" y="67056"/>
                  </a:lnTo>
                  <a:lnTo>
                    <a:pt x="108203" y="56388"/>
                  </a:lnTo>
                </a:path>
                <a:path w="207645" h="93345">
                  <a:moveTo>
                    <a:pt x="71627" y="22860"/>
                  </a:moveTo>
                  <a:lnTo>
                    <a:pt x="74675" y="22860"/>
                  </a:lnTo>
                  <a:lnTo>
                    <a:pt x="74675" y="56388"/>
                  </a:lnTo>
                  <a:lnTo>
                    <a:pt x="77724" y="64008"/>
                  </a:lnTo>
                  <a:lnTo>
                    <a:pt x="83820" y="67056"/>
                  </a:lnTo>
                  <a:lnTo>
                    <a:pt x="91439" y="67056"/>
                  </a:lnTo>
                  <a:lnTo>
                    <a:pt x="97536" y="64008"/>
                  </a:lnTo>
                  <a:lnTo>
                    <a:pt x="108203" y="56388"/>
                  </a:lnTo>
                </a:path>
                <a:path w="207645" h="93345">
                  <a:moveTo>
                    <a:pt x="108203" y="22860"/>
                  </a:moveTo>
                  <a:lnTo>
                    <a:pt x="108203" y="70104"/>
                  </a:lnTo>
                  <a:lnTo>
                    <a:pt x="111251" y="70104"/>
                  </a:lnTo>
                </a:path>
                <a:path w="207645" h="93345">
                  <a:moveTo>
                    <a:pt x="108203" y="22860"/>
                  </a:moveTo>
                  <a:lnTo>
                    <a:pt x="111251" y="22860"/>
                  </a:lnTo>
                  <a:lnTo>
                    <a:pt x="111251" y="70104"/>
                  </a:lnTo>
                </a:path>
                <a:path w="207645" h="93345">
                  <a:moveTo>
                    <a:pt x="137160" y="0"/>
                  </a:moveTo>
                  <a:lnTo>
                    <a:pt x="137160" y="70104"/>
                  </a:lnTo>
                  <a:lnTo>
                    <a:pt x="141732" y="70104"/>
                  </a:lnTo>
                </a:path>
                <a:path w="207645" h="93345">
                  <a:moveTo>
                    <a:pt x="137160" y="0"/>
                  </a:moveTo>
                  <a:lnTo>
                    <a:pt x="141732" y="0"/>
                  </a:lnTo>
                  <a:lnTo>
                    <a:pt x="141732" y="70104"/>
                  </a:lnTo>
                </a:path>
                <a:path w="207645" h="93345">
                  <a:moveTo>
                    <a:pt x="181356" y="22860"/>
                  </a:moveTo>
                  <a:lnTo>
                    <a:pt x="175260" y="27432"/>
                  </a:lnTo>
                  <a:lnTo>
                    <a:pt x="167639" y="33528"/>
                  </a:lnTo>
                  <a:lnTo>
                    <a:pt x="164591" y="42672"/>
                  </a:lnTo>
                  <a:lnTo>
                    <a:pt x="164591" y="50292"/>
                  </a:lnTo>
                  <a:lnTo>
                    <a:pt x="167639" y="59436"/>
                  </a:lnTo>
                  <a:lnTo>
                    <a:pt x="175260" y="67056"/>
                  </a:lnTo>
                  <a:lnTo>
                    <a:pt x="181356" y="70104"/>
                  </a:lnTo>
                  <a:lnTo>
                    <a:pt x="192024" y="70104"/>
                  </a:lnTo>
                  <a:lnTo>
                    <a:pt x="198120" y="67056"/>
                  </a:lnTo>
                  <a:lnTo>
                    <a:pt x="204215" y="59436"/>
                  </a:lnTo>
                  <a:lnTo>
                    <a:pt x="207263" y="50292"/>
                  </a:lnTo>
                  <a:lnTo>
                    <a:pt x="207263" y="42672"/>
                  </a:lnTo>
                  <a:lnTo>
                    <a:pt x="204215" y="33528"/>
                  </a:lnTo>
                  <a:lnTo>
                    <a:pt x="198120" y="27432"/>
                  </a:lnTo>
                  <a:lnTo>
                    <a:pt x="192024" y="22860"/>
                  </a:lnTo>
                  <a:lnTo>
                    <a:pt x="181356" y="22860"/>
                  </a:lnTo>
                </a:path>
                <a:path w="207645" h="93345">
                  <a:moveTo>
                    <a:pt x="181356" y="27432"/>
                  </a:moveTo>
                  <a:lnTo>
                    <a:pt x="175260" y="30480"/>
                  </a:lnTo>
                  <a:lnTo>
                    <a:pt x="170687" y="33528"/>
                  </a:lnTo>
                  <a:lnTo>
                    <a:pt x="167639" y="42672"/>
                  </a:lnTo>
                  <a:lnTo>
                    <a:pt x="167639" y="50292"/>
                  </a:lnTo>
                  <a:lnTo>
                    <a:pt x="170687" y="59436"/>
                  </a:lnTo>
                  <a:lnTo>
                    <a:pt x="175260" y="64008"/>
                  </a:lnTo>
                  <a:lnTo>
                    <a:pt x="181356" y="67056"/>
                  </a:lnTo>
                  <a:lnTo>
                    <a:pt x="192024" y="67056"/>
                  </a:lnTo>
                  <a:lnTo>
                    <a:pt x="198120" y="64008"/>
                  </a:lnTo>
                  <a:lnTo>
                    <a:pt x="201168" y="59436"/>
                  </a:lnTo>
                  <a:lnTo>
                    <a:pt x="204215" y="50292"/>
                  </a:lnTo>
                  <a:lnTo>
                    <a:pt x="204215" y="42672"/>
                  </a:lnTo>
                  <a:lnTo>
                    <a:pt x="201168" y="33528"/>
                  </a:lnTo>
                  <a:lnTo>
                    <a:pt x="198120" y="30480"/>
                  </a:lnTo>
                  <a:lnTo>
                    <a:pt x="192024" y="27432"/>
                  </a:lnTo>
                  <a:lnTo>
                    <a:pt x="181356" y="274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292978" y="4494912"/>
              <a:ext cx="108202" cy="7162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23280" y="4471289"/>
              <a:ext cx="515620" cy="70485"/>
            </a:xfrm>
            <a:custGeom>
              <a:avLst/>
              <a:gdLst/>
              <a:ahLst/>
              <a:cxnLst/>
              <a:rect l="l" t="t" r="r" b="b"/>
              <a:pathLst>
                <a:path w="515620" h="70485">
                  <a:moveTo>
                    <a:pt x="0" y="24384"/>
                  </a:moveTo>
                  <a:lnTo>
                    <a:pt x="0" y="70104"/>
                  </a:lnTo>
                  <a:lnTo>
                    <a:pt x="3048" y="70104"/>
                  </a:lnTo>
                </a:path>
                <a:path w="515620" h="70485">
                  <a:moveTo>
                    <a:pt x="0" y="24384"/>
                  </a:moveTo>
                  <a:lnTo>
                    <a:pt x="3048" y="24384"/>
                  </a:lnTo>
                  <a:lnTo>
                    <a:pt x="3048" y="70104"/>
                  </a:lnTo>
                </a:path>
                <a:path w="515620" h="70485">
                  <a:moveTo>
                    <a:pt x="3048" y="44196"/>
                  </a:moveTo>
                  <a:lnTo>
                    <a:pt x="7620" y="33528"/>
                  </a:lnTo>
                  <a:lnTo>
                    <a:pt x="13716" y="27431"/>
                  </a:lnTo>
                  <a:lnTo>
                    <a:pt x="19812" y="24384"/>
                  </a:lnTo>
                  <a:lnTo>
                    <a:pt x="30480" y="24384"/>
                  </a:lnTo>
                </a:path>
                <a:path w="515620" h="70485">
                  <a:moveTo>
                    <a:pt x="3048" y="44196"/>
                  </a:moveTo>
                  <a:lnTo>
                    <a:pt x="7620" y="36575"/>
                  </a:lnTo>
                  <a:lnTo>
                    <a:pt x="13716" y="30480"/>
                  </a:lnTo>
                  <a:lnTo>
                    <a:pt x="19812" y="27431"/>
                  </a:lnTo>
                  <a:lnTo>
                    <a:pt x="30480" y="27431"/>
                  </a:lnTo>
                  <a:lnTo>
                    <a:pt x="30480" y="24384"/>
                  </a:lnTo>
                </a:path>
                <a:path w="515620" h="70485">
                  <a:moveTo>
                    <a:pt x="117348" y="0"/>
                  </a:moveTo>
                  <a:lnTo>
                    <a:pt x="117348" y="70104"/>
                  </a:lnTo>
                  <a:lnTo>
                    <a:pt x="120396" y="70104"/>
                  </a:lnTo>
                </a:path>
                <a:path w="515620" h="70485">
                  <a:moveTo>
                    <a:pt x="117348" y="0"/>
                  </a:moveTo>
                  <a:lnTo>
                    <a:pt x="120396" y="0"/>
                  </a:lnTo>
                  <a:lnTo>
                    <a:pt x="120396" y="70104"/>
                  </a:lnTo>
                </a:path>
                <a:path w="515620" h="70485">
                  <a:moveTo>
                    <a:pt x="184404" y="24384"/>
                  </a:moveTo>
                  <a:lnTo>
                    <a:pt x="184404" y="70104"/>
                  </a:lnTo>
                  <a:lnTo>
                    <a:pt x="187452" y="70104"/>
                  </a:lnTo>
                </a:path>
                <a:path w="515620" h="70485">
                  <a:moveTo>
                    <a:pt x="184404" y="24384"/>
                  </a:moveTo>
                  <a:lnTo>
                    <a:pt x="187452" y="24384"/>
                  </a:lnTo>
                  <a:lnTo>
                    <a:pt x="187452" y="70104"/>
                  </a:lnTo>
                </a:path>
                <a:path w="515620" h="70485">
                  <a:moveTo>
                    <a:pt x="184404" y="33528"/>
                  </a:moveTo>
                  <a:lnTo>
                    <a:pt x="176784" y="27431"/>
                  </a:lnTo>
                  <a:lnTo>
                    <a:pt x="170688" y="24384"/>
                  </a:lnTo>
                  <a:lnTo>
                    <a:pt x="160020" y="24384"/>
                  </a:lnTo>
                  <a:lnTo>
                    <a:pt x="153924" y="27431"/>
                  </a:lnTo>
                  <a:lnTo>
                    <a:pt x="147828" y="33528"/>
                  </a:lnTo>
                  <a:lnTo>
                    <a:pt x="143256" y="44196"/>
                  </a:lnTo>
                  <a:lnTo>
                    <a:pt x="143256" y="50292"/>
                  </a:lnTo>
                  <a:lnTo>
                    <a:pt x="147828" y="60960"/>
                  </a:lnTo>
                  <a:lnTo>
                    <a:pt x="153924" y="67056"/>
                  </a:lnTo>
                  <a:lnTo>
                    <a:pt x="160020" y="70104"/>
                  </a:lnTo>
                  <a:lnTo>
                    <a:pt x="170688" y="70104"/>
                  </a:lnTo>
                  <a:lnTo>
                    <a:pt x="176784" y="67056"/>
                  </a:lnTo>
                  <a:lnTo>
                    <a:pt x="184404" y="60960"/>
                  </a:lnTo>
                </a:path>
                <a:path w="515620" h="70485">
                  <a:moveTo>
                    <a:pt x="184404" y="33528"/>
                  </a:moveTo>
                  <a:lnTo>
                    <a:pt x="170688" y="27431"/>
                  </a:lnTo>
                  <a:lnTo>
                    <a:pt x="160020" y="27431"/>
                  </a:lnTo>
                  <a:lnTo>
                    <a:pt x="153924" y="30480"/>
                  </a:lnTo>
                  <a:lnTo>
                    <a:pt x="150876" y="33528"/>
                  </a:lnTo>
                  <a:lnTo>
                    <a:pt x="147828" y="44196"/>
                  </a:lnTo>
                  <a:lnTo>
                    <a:pt x="147828" y="50292"/>
                  </a:lnTo>
                  <a:lnTo>
                    <a:pt x="150876" y="60960"/>
                  </a:lnTo>
                  <a:lnTo>
                    <a:pt x="153924" y="64008"/>
                  </a:lnTo>
                  <a:lnTo>
                    <a:pt x="160020" y="67056"/>
                  </a:lnTo>
                  <a:lnTo>
                    <a:pt x="170688" y="67056"/>
                  </a:lnTo>
                  <a:lnTo>
                    <a:pt x="184404" y="60960"/>
                  </a:lnTo>
                </a:path>
                <a:path w="515620" h="70485">
                  <a:moveTo>
                    <a:pt x="313944" y="27431"/>
                  </a:moveTo>
                  <a:lnTo>
                    <a:pt x="280416" y="70104"/>
                  </a:lnTo>
                </a:path>
                <a:path w="515620" h="70485">
                  <a:moveTo>
                    <a:pt x="288036" y="67056"/>
                  </a:moveTo>
                  <a:lnTo>
                    <a:pt x="321564" y="24384"/>
                  </a:lnTo>
                  <a:lnTo>
                    <a:pt x="280416" y="24384"/>
                  </a:lnTo>
                  <a:lnTo>
                    <a:pt x="280416" y="27431"/>
                  </a:lnTo>
                  <a:lnTo>
                    <a:pt x="313944" y="27431"/>
                  </a:lnTo>
                </a:path>
                <a:path w="515620" h="70485">
                  <a:moveTo>
                    <a:pt x="288036" y="67056"/>
                  </a:moveTo>
                  <a:lnTo>
                    <a:pt x="321564" y="67056"/>
                  </a:lnTo>
                  <a:lnTo>
                    <a:pt x="321564" y="70104"/>
                  </a:lnTo>
                  <a:lnTo>
                    <a:pt x="280416" y="70104"/>
                  </a:lnTo>
                </a:path>
                <a:path w="515620" h="70485">
                  <a:moveTo>
                    <a:pt x="358140" y="24384"/>
                  </a:moveTo>
                  <a:lnTo>
                    <a:pt x="350520" y="27431"/>
                  </a:lnTo>
                  <a:lnTo>
                    <a:pt x="344424" y="33528"/>
                  </a:lnTo>
                  <a:lnTo>
                    <a:pt x="341376" y="44196"/>
                  </a:lnTo>
                  <a:lnTo>
                    <a:pt x="341376" y="50292"/>
                  </a:lnTo>
                  <a:lnTo>
                    <a:pt x="344424" y="60960"/>
                  </a:lnTo>
                  <a:lnTo>
                    <a:pt x="350520" y="67056"/>
                  </a:lnTo>
                  <a:lnTo>
                    <a:pt x="358140" y="70104"/>
                  </a:lnTo>
                  <a:lnTo>
                    <a:pt x="367284" y="70104"/>
                  </a:lnTo>
                  <a:lnTo>
                    <a:pt x="374904" y="67056"/>
                  </a:lnTo>
                  <a:lnTo>
                    <a:pt x="381000" y="60960"/>
                  </a:lnTo>
                  <a:lnTo>
                    <a:pt x="384048" y="50292"/>
                  </a:lnTo>
                  <a:lnTo>
                    <a:pt x="384048" y="44196"/>
                  </a:lnTo>
                  <a:lnTo>
                    <a:pt x="381000" y="33528"/>
                  </a:lnTo>
                  <a:lnTo>
                    <a:pt x="374904" y="27431"/>
                  </a:lnTo>
                  <a:lnTo>
                    <a:pt x="367284" y="24384"/>
                  </a:lnTo>
                  <a:lnTo>
                    <a:pt x="358140" y="24384"/>
                  </a:lnTo>
                </a:path>
                <a:path w="515620" h="70485">
                  <a:moveTo>
                    <a:pt x="358140" y="27431"/>
                  </a:moveTo>
                  <a:lnTo>
                    <a:pt x="350520" y="30480"/>
                  </a:lnTo>
                  <a:lnTo>
                    <a:pt x="347472" y="33528"/>
                  </a:lnTo>
                  <a:lnTo>
                    <a:pt x="344424" y="44196"/>
                  </a:lnTo>
                  <a:lnTo>
                    <a:pt x="344424" y="50292"/>
                  </a:lnTo>
                  <a:lnTo>
                    <a:pt x="347472" y="60960"/>
                  </a:lnTo>
                  <a:lnTo>
                    <a:pt x="350520" y="64008"/>
                  </a:lnTo>
                  <a:lnTo>
                    <a:pt x="358140" y="67056"/>
                  </a:lnTo>
                  <a:lnTo>
                    <a:pt x="367284" y="67056"/>
                  </a:lnTo>
                  <a:lnTo>
                    <a:pt x="374904" y="64008"/>
                  </a:lnTo>
                  <a:lnTo>
                    <a:pt x="377952" y="60960"/>
                  </a:lnTo>
                  <a:lnTo>
                    <a:pt x="381000" y="50292"/>
                  </a:lnTo>
                  <a:lnTo>
                    <a:pt x="381000" y="44196"/>
                  </a:lnTo>
                  <a:lnTo>
                    <a:pt x="377952" y="33528"/>
                  </a:lnTo>
                  <a:lnTo>
                    <a:pt x="374904" y="30480"/>
                  </a:lnTo>
                  <a:lnTo>
                    <a:pt x="367284" y="27431"/>
                  </a:lnTo>
                  <a:lnTo>
                    <a:pt x="358140" y="27431"/>
                  </a:lnTo>
                </a:path>
                <a:path w="515620" h="70485">
                  <a:moveTo>
                    <a:pt x="408432" y="24384"/>
                  </a:moveTo>
                  <a:lnTo>
                    <a:pt x="408432" y="70104"/>
                  </a:lnTo>
                  <a:lnTo>
                    <a:pt x="411480" y="70104"/>
                  </a:lnTo>
                </a:path>
                <a:path w="515620" h="70485">
                  <a:moveTo>
                    <a:pt x="408432" y="24384"/>
                  </a:moveTo>
                  <a:lnTo>
                    <a:pt x="411480" y="24384"/>
                  </a:lnTo>
                  <a:lnTo>
                    <a:pt x="411480" y="70104"/>
                  </a:lnTo>
                </a:path>
                <a:path w="515620" h="70485">
                  <a:moveTo>
                    <a:pt x="411480" y="36575"/>
                  </a:moveTo>
                  <a:lnTo>
                    <a:pt x="420624" y="27431"/>
                  </a:lnTo>
                  <a:lnTo>
                    <a:pt x="428244" y="24384"/>
                  </a:lnTo>
                  <a:lnTo>
                    <a:pt x="437388" y="24384"/>
                  </a:lnTo>
                  <a:lnTo>
                    <a:pt x="445008" y="27431"/>
                  </a:lnTo>
                  <a:lnTo>
                    <a:pt x="448056" y="36575"/>
                  </a:lnTo>
                  <a:lnTo>
                    <a:pt x="448056" y="70104"/>
                  </a:lnTo>
                </a:path>
                <a:path w="515620" h="70485">
                  <a:moveTo>
                    <a:pt x="411480" y="36575"/>
                  </a:moveTo>
                  <a:lnTo>
                    <a:pt x="420624" y="30480"/>
                  </a:lnTo>
                  <a:lnTo>
                    <a:pt x="428244" y="27431"/>
                  </a:lnTo>
                  <a:lnTo>
                    <a:pt x="434340" y="27431"/>
                  </a:lnTo>
                  <a:lnTo>
                    <a:pt x="441960" y="30480"/>
                  </a:lnTo>
                  <a:lnTo>
                    <a:pt x="445008" y="36575"/>
                  </a:lnTo>
                  <a:lnTo>
                    <a:pt x="445008" y="70104"/>
                  </a:lnTo>
                  <a:lnTo>
                    <a:pt x="448056" y="70104"/>
                  </a:lnTo>
                </a:path>
                <a:path w="515620" h="70485">
                  <a:moveTo>
                    <a:pt x="512064" y="24384"/>
                  </a:moveTo>
                  <a:lnTo>
                    <a:pt x="512064" y="70104"/>
                  </a:lnTo>
                  <a:lnTo>
                    <a:pt x="515112" y="70104"/>
                  </a:lnTo>
                </a:path>
                <a:path w="515620" h="70485">
                  <a:moveTo>
                    <a:pt x="512064" y="24384"/>
                  </a:moveTo>
                  <a:lnTo>
                    <a:pt x="515112" y="24384"/>
                  </a:lnTo>
                  <a:lnTo>
                    <a:pt x="515112" y="70104"/>
                  </a:lnTo>
                </a:path>
                <a:path w="515620" h="70485">
                  <a:moveTo>
                    <a:pt x="512064" y="33528"/>
                  </a:moveTo>
                  <a:lnTo>
                    <a:pt x="504444" y="27431"/>
                  </a:lnTo>
                  <a:lnTo>
                    <a:pt x="498348" y="24384"/>
                  </a:lnTo>
                  <a:lnTo>
                    <a:pt x="487680" y="24384"/>
                  </a:lnTo>
                  <a:lnTo>
                    <a:pt x="481584" y="27431"/>
                  </a:lnTo>
                  <a:lnTo>
                    <a:pt x="475488" y="33528"/>
                  </a:lnTo>
                  <a:lnTo>
                    <a:pt x="470916" y="44196"/>
                  </a:lnTo>
                  <a:lnTo>
                    <a:pt x="470916" y="50292"/>
                  </a:lnTo>
                  <a:lnTo>
                    <a:pt x="475488" y="60960"/>
                  </a:lnTo>
                  <a:lnTo>
                    <a:pt x="481584" y="67056"/>
                  </a:lnTo>
                  <a:lnTo>
                    <a:pt x="487680" y="70104"/>
                  </a:lnTo>
                  <a:lnTo>
                    <a:pt x="498348" y="70104"/>
                  </a:lnTo>
                  <a:lnTo>
                    <a:pt x="504444" y="67056"/>
                  </a:lnTo>
                  <a:lnTo>
                    <a:pt x="512064" y="60960"/>
                  </a:lnTo>
                </a:path>
                <a:path w="515620" h="70485">
                  <a:moveTo>
                    <a:pt x="512064" y="33528"/>
                  </a:moveTo>
                  <a:lnTo>
                    <a:pt x="498348" y="27431"/>
                  </a:lnTo>
                  <a:lnTo>
                    <a:pt x="487680" y="27431"/>
                  </a:lnTo>
                  <a:lnTo>
                    <a:pt x="481584" y="30480"/>
                  </a:lnTo>
                  <a:lnTo>
                    <a:pt x="478536" y="33528"/>
                  </a:lnTo>
                  <a:lnTo>
                    <a:pt x="475488" y="44196"/>
                  </a:lnTo>
                  <a:lnTo>
                    <a:pt x="475488" y="50292"/>
                  </a:lnTo>
                  <a:lnTo>
                    <a:pt x="478536" y="60960"/>
                  </a:lnTo>
                  <a:lnTo>
                    <a:pt x="481584" y="64008"/>
                  </a:lnTo>
                  <a:lnTo>
                    <a:pt x="487680" y="67056"/>
                  </a:lnTo>
                  <a:lnTo>
                    <a:pt x="498348" y="67056"/>
                  </a:lnTo>
                  <a:lnTo>
                    <a:pt x="512064" y="609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144388" y="3454755"/>
              <a:ext cx="3581400" cy="2438400"/>
            </a:xfrm>
            <a:custGeom>
              <a:avLst/>
              <a:gdLst/>
              <a:ahLst/>
              <a:cxnLst/>
              <a:rect l="l" t="t" r="r" b="b"/>
              <a:pathLst>
                <a:path w="3581400" h="2438400">
                  <a:moveTo>
                    <a:pt x="0" y="2438400"/>
                  </a:moveTo>
                  <a:lnTo>
                    <a:pt x="3581399" y="2438400"/>
                  </a:lnTo>
                  <a:lnTo>
                    <a:pt x="3581399" y="0"/>
                  </a:lnTo>
                  <a:lnTo>
                    <a:pt x="0" y="0"/>
                  </a:lnTo>
                  <a:lnTo>
                    <a:pt x="0" y="2438400"/>
                  </a:lnTo>
                  <a:close/>
                </a:path>
              </a:pathLst>
            </a:custGeom>
            <a:ln w="12192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177916" y="3488283"/>
              <a:ext cx="3514725" cy="2371725"/>
            </a:xfrm>
            <a:custGeom>
              <a:avLst/>
              <a:gdLst/>
              <a:ahLst/>
              <a:cxnLst/>
              <a:rect l="l" t="t" r="r" b="b"/>
              <a:pathLst>
                <a:path w="3514725" h="2371725">
                  <a:moveTo>
                    <a:pt x="0" y="2371344"/>
                  </a:moveTo>
                  <a:lnTo>
                    <a:pt x="3514344" y="2371344"/>
                  </a:lnTo>
                  <a:lnTo>
                    <a:pt x="3514344" y="0"/>
                  </a:lnTo>
                  <a:lnTo>
                    <a:pt x="0" y="0"/>
                  </a:lnTo>
                  <a:lnTo>
                    <a:pt x="0" y="2371344"/>
                  </a:lnTo>
                  <a:close/>
                </a:path>
              </a:pathLst>
            </a:custGeom>
            <a:ln w="33528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98780"/>
            <a:ext cx="61080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85" dirty="0"/>
              <a:t> </a:t>
            </a:r>
            <a:r>
              <a:rPr sz="2400" spc="-5" dirty="0"/>
              <a:t>direcc.</a:t>
            </a:r>
            <a:r>
              <a:rPr sz="2400" spc="-20" dirty="0"/>
              <a:t> </a:t>
            </a:r>
            <a:r>
              <a:rPr sz="2400" dirty="0"/>
              <a:t>de</a:t>
            </a:r>
            <a:r>
              <a:rPr sz="2400" spc="-5" dirty="0"/>
              <a:t> neutro</a:t>
            </a:r>
            <a:r>
              <a:rPr sz="2400" spc="-95" dirty="0"/>
              <a:t> </a:t>
            </a:r>
            <a:r>
              <a:rPr sz="2400" spc="-10" dirty="0"/>
              <a:t>III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209877"/>
            <a:ext cx="7494270" cy="302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dirty="0">
                <a:solidFill>
                  <a:srgbClr val="000099"/>
                </a:solidFill>
                <a:latin typeface="Arial"/>
                <a:cs typeface="Arial"/>
              </a:rPr>
              <a:t>Polarización</a:t>
            </a:r>
            <a:r>
              <a:rPr sz="1700" b="1" spc="-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000099"/>
                </a:solidFill>
                <a:latin typeface="Arial"/>
                <a:cs typeface="Arial"/>
              </a:rPr>
              <a:t>por</a:t>
            </a:r>
            <a:r>
              <a:rPr sz="1700" b="1" spc="-4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000099"/>
                </a:solidFill>
                <a:latin typeface="Arial"/>
                <a:cs typeface="Arial"/>
              </a:rPr>
              <a:t>tensión</a:t>
            </a:r>
            <a:r>
              <a:rPr sz="1700" b="1" spc="-3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000099"/>
                </a:solidFill>
                <a:latin typeface="Arial"/>
                <a:cs typeface="Arial"/>
              </a:rPr>
              <a:t>V0</a:t>
            </a:r>
            <a:endParaRPr sz="1700">
              <a:latin typeface="Arial"/>
              <a:cs typeface="Arial"/>
            </a:endParaRPr>
          </a:p>
          <a:p>
            <a:pPr marL="777240">
              <a:lnSpc>
                <a:spcPct val="100000"/>
              </a:lnSpc>
              <a:spcBef>
                <a:spcPts val="1100"/>
              </a:spcBef>
            </a:pPr>
            <a:r>
              <a:rPr sz="1500" b="1" spc="-5" dirty="0">
                <a:solidFill>
                  <a:srgbClr val="000099"/>
                </a:solidFill>
                <a:latin typeface="Arial"/>
                <a:cs typeface="Arial"/>
              </a:rPr>
              <a:t>El</a:t>
            </a:r>
            <a:r>
              <a:rPr sz="1500" b="1" spc="-3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500" b="1" spc="-20" dirty="0">
                <a:solidFill>
                  <a:srgbClr val="000099"/>
                </a:solidFill>
                <a:latin typeface="Arial"/>
                <a:cs typeface="Arial"/>
              </a:rPr>
              <a:t>valor</a:t>
            </a:r>
            <a:r>
              <a:rPr sz="1500" b="1" spc="-5" dirty="0">
                <a:solidFill>
                  <a:srgbClr val="000099"/>
                </a:solidFill>
                <a:latin typeface="Arial"/>
                <a:cs typeface="Arial"/>
              </a:rPr>
              <a:t> de</a:t>
            </a:r>
            <a:r>
              <a:rPr sz="1500" b="1" spc="-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000099"/>
                </a:solidFill>
                <a:latin typeface="Arial"/>
                <a:cs typeface="Arial"/>
              </a:rPr>
              <a:t>V0</a:t>
            </a:r>
            <a:r>
              <a:rPr sz="1500" b="1" spc="-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000099"/>
                </a:solidFill>
                <a:latin typeface="Arial"/>
                <a:cs typeface="Arial"/>
              </a:rPr>
              <a:t>depende</a:t>
            </a:r>
            <a:r>
              <a:rPr sz="1500" b="1" spc="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000099"/>
                </a:solidFill>
                <a:latin typeface="Arial"/>
                <a:cs typeface="Arial"/>
              </a:rPr>
              <a:t>de:</a:t>
            </a:r>
            <a:endParaRPr sz="1500">
              <a:latin typeface="Arial"/>
              <a:cs typeface="Arial"/>
            </a:endParaRPr>
          </a:p>
          <a:p>
            <a:pPr marL="1917700">
              <a:lnSpc>
                <a:spcPct val="100000"/>
              </a:lnSpc>
              <a:spcBef>
                <a:spcPts val="470"/>
              </a:spcBef>
            </a:pPr>
            <a:r>
              <a:rPr sz="1400" spc="-10" dirty="0">
                <a:latin typeface="Microsoft Sans Serif"/>
                <a:cs typeface="Microsoft Sans Serif"/>
              </a:rPr>
              <a:t>Localización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 </a:t>
            </a:r>
            <a:r>
              <a:rPr sz="1400" spc="-5" dirty="0">
                <a:latin typeface="Microsoft Sans Serif"/>
                <a:cs typeface="Microsoft Sans Serif"/>
              </a:rPr>
              <a:t>la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falta</a:t>
            </a:r>
            <a:endParaRPr sz="1400">
              <a:latin typeface="Microsoft Sans Serif"/>
              <a:cs typeface="Microsoft Sans Serif"/>
            </a:endParaRPr>
          </a:p>
          <a:p>
            <a:pPr marL="1917700">
              <a:lnSpc>
                <a:spcPct val="100000"/>
              </a:lnSpc>
              <a:spcBef>
                <a:spcPts val="760"/>
              </a:spcBef>
            </a:pPr>
            <a:r>
              <a:rPr sz="1400" spc="-10" dirty="0">
                <a:latin typeface="Microsoft Sans Serif"/>
                <a:cs typeface="Microsoft Sans Serif"/>
              </a:rPr>
              <a:t>Impedancia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fuente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detrás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del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relé</a:t>
            </a:r>
            <a:endParaRPr sz="1400">
              <a:latin typeface="Microsoft Sans Serif"/>
              <a:cs typeface="Microsoft Sans Serif"/>
            </a:endParaRPr>
          </a:p>
          <a:p>
            <a:pPr marL="1917700">
              <a:lnSpc>
                <a:spcPct val="100000"/>
              </a:lnSpc>
              <a:spcBef>
                <a:spcPts val="1090"/>
              </a:spcBef>
            </a:pPr>
            <a:r>
              <a:rPr sz="1400" spc="-10" dirty="0">
                <a:latin typeface="Microsoft Sans Serif"/>
                <a:cs typeface="Microsoft Sans Serif"/>
              </a:rPr>
              <a:t>Impedancias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secuencia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la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línea</a:t>
            </a:r>
            <a:endParaRPr sz="1400">
              <a:latin typeface="Microsoft Sans Serif"/>
              <a:cs typeface="Microsoft Sans Serif"/>
            </a:endParaRPr>
          </a:p>
          <a:p>
            <a:pPr marL="777240">
              <a:lnSpc>
                <a:spcPct val="100000"/>
              </a:lnSpc>
              <a:spcBef>
                <a:spcPts val="1100"/>
              </a:spcBef>
            </a:pPr>
            <a:r>
              <a:rPr sz="1500" b="1" spc="-30" dirty="0">
                <a:solidFill>
                  <a:srgbClr val="000099"/>
                </a:solidFill>
                <a:latin typeface="Arial"/>
                <a:cs typeface="Arial"/>
              </a:rPr>
              <a:t>Tener</a:t>
            </a:r>
            <a:r>
              <a:rPr sz="1500" b="1" spc="-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000099"/>
                </a:solidFill>
                <a:latin typeface="Arial"/>
                <a:cs typeface="Arial"/>
              </a:rPr>
              <a:t>en</a:t>
            </a:r>
            <a:r>
              <a:rPr sz="1500" b="1" spc="-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000099"/>
                </a:solidFill>
                <a:latin typeface="Arial"/>
                <a:cs typeface="Arial"/>
              </a:rPr>
              <a:t>cuenta</a:t>
            </a:r>
            <a:endParaRPr sz="1500">
              <a:latin typeface="Arial"/>
              <a:cs typeface="Arial"/>
            </a:endParaRPr>
          </a:p>
          <a:p>
            <a:pPr marL="1917700" marR="215900">
              <a:lnSpc>
                <a:spcPct val="109300"/>
              </a:lnSpc>
              <a:spcBef>
                <a:spcPts val="450"/>
              </a:spcBef>
            </a:pPr>
            <a:r>
              <a:rPr sz="1400" dirty="0">
                <a:latin typeface="Microsoft Sans Serif"/>
                <a:cs typeface="Microsoft Sans Serif"/>
              </a:rPr>
              <a:t>En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subestaciones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con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transformadores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con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puesta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tierra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sólida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(Zs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pequeña)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debe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chequearse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40" dirty="0">
                <a:latin typeface="Microsoft Sans Serif"/>
                <a:cs typeface="Microsoft Sans Serif"/>
              </a:rPr>
              <a:t>Vo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para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faltas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remotas.</a:t>
            </a:r>
            <a:endParaRPr sz="1400">
              <a:latin typeface="Microsoft Sans Serif"/>
              <a:cs typeface="Microsoft Sans Serif"/>
            </a:endParaRPr>
          </a:p>
          <a:p>
            <a:pPr marL="1917700">
              <a:lnSpc>
                <a:spcPct val="100000"/>
              </a:lnSpc>
              <a:spcBef>
                <a:spcPts val="760"/>
              </a:spcBef>
            </a:pPr>
            <a:r>
              <a:rPr sz="1400" dirty="0">
                <a:latin typeface="Microsoft Sans Serif"/>
                <a:cs typeface="Microsoft Sans Serif"/>
              </a:rPr>
              <a:t>Puede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haber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problemas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debido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inexactitud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en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medida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la tensión</a:t>
            </a:r>
            <a:endParaRPr sz="1400">
              <a:latin typeface="Microsoft Sans Serif"/>
              <a:cs typeface="Microsoft Sans Serif"/>
            </a:endParaRPr>
          </a:p>
          <a:p>
            <a:pPr marL="1917700">
              <a:lnSpc>
                <a:spcPct val="100000"/>
              </a:lnSpc>
              <a:spcBef>
                <a:spcPts val="145"/>
              </a:spcBef>
            </a:pPr>
            <a:r>
              <a:rPr sz="1400" spc="-5" dirty="0">
                <a:latin typeface="Microsoft Sans Serif"/>
                <a:cs typeface="Microsoft Sans Serif"/>
              </a:rPr>
              <a:t>fuente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o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desequilibrio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debido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líneas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no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transpuestas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644" y="262890"/>
            <a:ext cx="6109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90" dirty="0"/>
              <a:t> </a:t>
            </a:r>
            <a:r>
              <a:rPr sz="2400" spc="-5" dirty="0"/>
              <a:t>direcc.</a:t>
            </a:r>
            <a:r>
              <a:rPr sz="2400" spc="-30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dirty="0"/>
              <a:t>neutro</a:t>
            </a:r>
            <a:r>
              <a:rPr sz="2400" spc="-100" dirty="0"/>
              <a:t> </a:t>
            </a:r>
            <a:r>
              <a:rPr sz="2400" spc="-10" dirty="0"/>
              <a:t>IV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5463" y="2014601"/>
            <a:ext cx="127000" cy="1555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5463" y="2573908"/>
            <a:ext cx="127000" cy="1555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5463" y="3131692"/>
            <a:ext cx="127000" cy="15557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5463" y="3462401"/>
            <a:ext cx="127000" cy="15557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5463" y="4936109"/>
            <a:ext cx="127000" cy="15557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5652" y="5813894"/>
            <a:ext cx="127000" cy="15557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31444" y="1084761"/>
            <a:ext cx="8315959" cy="5391785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1125"/>
              </a:spcBef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Polarización</a:t>
            </a:r>
            <a:r>
              <a:rPr sz="1800" b="1" spc="-4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por</a:t>
            </a:r>
            <a:r>
              <a:rPr sz="1800" b="1" spc="-4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secuencia</a:t>
            </a:r>
            <a:r>
              <a:rPr sz="1800" b="1" spc="-2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homopolar</a:t>
            </a:r>
            <a:endParaRPr sz="1800">
              <a:latin typeface="Arial"/>
              <a:cs typeface="Arial"/>
            </a:endParaRPr>
          </a:p>
          <a:p>
            <a:pPr marL="318770" indent="-287020">
              <a:lnSpc>
                <a:spcPct val="100000"/>
              </a:lnSpc>
              <a:spcBef>
                <a:spcPts val="910"/>
              </a:spcBef>
              <a:buFont typeface="Microsoft Sans Serif"/>
              <a:buChar char="•"/>
              <a:tabLst>
                <a:tab pos="318770" algn="l"/>
                <a:tab pos="319405" algn="l"/>
              </a:tabLst>
            </a:pP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Polarización</a:t>
            </a:r>
            <a:r>
              <a:rPr sz="1600" b="1" spc="-6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0099"/>
                </a:solidFill>
                <a:latin typeface="Arial"/>
                <a:cs typeface="Arial"/>
              </a:rPr>
              <a:t>por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intensidad</a:t>
            </a:r>
            <a:endParaRPr sz="1600">
              <a:latin typeface="Arial"/>
              <a:cs typeface="Arial"/>
            </a:endParaRPr>
          </a:p>
          <a:p>
            <a:pPr marL="1172210" marR="3737610" algn="just">
              <a:lnSpc>
                <a:spcPct val="105700"/>
              </a:lnSpc>
              <a:spcBef>
                <a:spcPts val="680"/>
              </a:spcBef>
            </a:pPr>
            <a:r>
              <a:rPr sz="1400" spc="-10" dirty="0">
                <a:latin typeface="Microsoft Sans Serif"/>
                <a:cs typeface="Microsoft Sans Serif"/>
              </a:rPr>
              <a:t>Con </a:t>
            </a:r>
            <a:r>
              <a:rPr sz="1400" spc="-5" dirty="0">
                <a:latin typeface="Microsoft Sans Serif"/>
                <a:cs typeface="Microsoft Sans Serif"/>
              </a:rPr>
              <a:t>una </a:t>
            </a:r>
            <a:r>
              <a:rPr sz="1400" spc="-15" dirty="0">
                <a:latin typeface="Microsoft Sans Serif"/>
                <a:cs typeface="Microsoft Sans Serif"/>
              </a:rPr>
              <a:t>falta </a:t>
            </a:r>
            <a:r>
              <a:rPr sz="1400" dirty="0">
                <a:latin typeface="Microsoft Sans Serif"/>
                <a:cs typeface="Microsoft Sans Serif"/>
              </a:rPr>
              <a:t>a </a:t>
            </a:r>
            <a:r>
              <a:rPr sz="1400" spc="-15" dirty="0">
                <a:latin typeface="Microsoft Sans Serif"/>
                <a:cs typeface="Microsoft Sans Serif"/>
              </a:rPr>
              <a:t>tierra la intensidad </a:t>
            </a:r>
            <a:r>
              <a:rPr sz="1400" spc="-10" dirty="0">
                <a:latin typeface="Microsoft Sans Serif"/>
                <a:cs typeface="Microsoft Sans Serif"/>
              </a:rPr>
              <a:t>por </a:t>
            </a:r>
            <a:r>
              <a:rPr sz="1400" spc="-5" dirty="0">
                <a:latin typeface="Microsoft Sans Serif"/>
                <a:cs typeface="Microsoft Sans Serif"/>
              </a:rPr>
              <a:t>la 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puesta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tierra</a:t>
            </a:r>
            <a:endParaRPr sz="1400">
              <a:latin typeface="Microsoft Sans Serif"/>
              <a:cs typeface="Microsoft Sans Serif"/>
            </a:endParaRPr>
          </a:p>
          <a:p>
            <a:pPr marL="1172210" marR="3737610" algn="just">
              <a:lnSpc>
                <a:spcPct val="105700"/>
              </a:lnSpc>
              <a:spcBef>
                <a:spcPts val="819"/>
              </a:spcBef>
            </a:pPr>
            <a:r>
              <a:rPr sz="1400" spc="-10" dirty="0">
                <a:latin typeface="Microsoft Sans Serif"/>
                <a:cs typeface="Microsoft Sans Serif"/>
              </a:rPr>
              <a:t>Nunca es </a:t>
            </a:r>
            <a:r>
              <a:rPr sz="1400" spc="-5" dirty="0">
                <a:latin typeface="Microsoft Sans Serif"/>
                <a:cs typeface="Microsoft Sans Serif"/>
              </a:rPr>
              <a:t>cero </a:t>
            </a:r>
            <a:r>
              <a:rPr sz="1400" dirty="0">
                <a:latin typeface="Microsoft Sans Serif"/>
                <a:cs typeface="Microsoft Sans Serif"/>
              </a:rPr>
              <a:t>y </a:t>
            </a:r>
            <a:r>
              <a:rPr sz="1400" spc="-15" dirty="0">
                <a:latin typeface="Microsoft Sans Serif"/>
                <a:cs typeface="Microsoft Sans Serif"/>
              </a:rPr>
              <a:t>además </a:t>
            </a:r>
            <a:r>
              <a:rPr sz="1400" spc="-10" dirty="0">
                <a:latin typeface="Microsoft Sans Serif"/>
                <a:cs typeface="Microsoft Sans Serif"/>
              </a:rPr>
              <a:t>siempre </a:t>
            </a:r>
            <a:r>
              <a:rPr sz="1400" spc="-15" dirty="0">
                <a:latin typeface="Microsoft Sans Serif"/>
                <a:cs typeface="Microsoft Sans Serif"/>
              </a:rPr>
              <a:t>circula 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desde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tierra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hacia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la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subestación.</a:t>
            </a:r>
            <a:endParaRPr sz="1400">
              <a:latin typeface="Microsoft Sans Serif"/>
              <a:cs typeface="Microsoft Sans Serif"/>
            </a:endParaRPr>
          </a:p>
          <a:p>
            <a:pPr marL="1172210" algn="just">
              <a:lnSpc>
                <a:spcPct val="100000"/>
              </a:lnSpc>
              <a:spcBef>
                <a:spcPts val="1019"/>
              </a:spcBef>
            </a:pPr>
            <a:r>
              <a:rPr sz="1400" spc="-5" dirty="0">
                <a:latin typeface="Microsoft Sans Serif"/>
                <a:cs typeface="Microsoft Sans Serif"/>
              </a:rPr>
              <a:t>El </a:t>
            </a:r>
            <a:r>
              <a:rPr sz="1400" dirty="0">
                <a:latin typeface="Microsoft Sans Serif"/>
                <a:cs typeface="Microsoft Sans Serif"/>
              </a:rPr>
              <a:t>ángulo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característico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siempre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es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0º</a:t>
            </a:r>
            <a:endParaRPr sz="1400">
              <a:latin typeface="Microsoft Sans Serif"/>
              <a:cs typeface="Microsoft Sans Serif"/>
            </a:endParaRPr>
          </a:p>
          <a:p>
            <a:pPr marL="1172210" marR="3735704" algn="just">
              <a:lnSpc>
                <a:spcPct val="107000"/>
              </a:lnSpc>
              <a:spcBef>
                <a:spcPts val="675"/>
              </a:spcBef>
            </a:pPr>
            <a:r>
              <a:rPr sz="1400" spc="-5" dirty="0">
                <a:latin typeface="Microsoft Sans Serif"/>
                <a:cs typeface="Microsoft Sans Serif"/>
              </a:rPr>
              <a:t>Se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utiliza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en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subestaciones</a:t>
            </a:r>
            <a:r>
              <a:rPr sz="1400" spc="33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con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transformadores</a:t>
            </a:r>
            <a:r>
              <a:rPr sz="1400" spc="3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con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la</a:t>
            </a:r>
            <a:r>
              <a:rPr sz="1400" spc="-10" dirty="0">
                <a:latin typeface="Microsoft Sans Serif"/>
                <a:cs typeface="Microsoft Sans Serif"/>
              </a:rPr>
              <a:t> puesta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tierra 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accesible.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Normalmente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solidamente 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puestos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tierra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donde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la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V0</a:t>
            </a:r>
            <a:r>
              <a:rPr sz="1400" spc="36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puede</a:t>
            </a:r>
            <a:r>
              <a:rPr sz="1400" spc="3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ser </a:t>
            </a:r>
            <a:r>
              <a:rPr sz="1400" dirty="0">
                <a:latin typeface="Microsoft Sans Serif"/>
                <a:cs typeface="Microsoft Sans Serif"/>
              </a:rPr>
              <a:t> muy </a:t>
            </a:r>
            <a:r>
              <a:rPr sz="1400" spc="-15" dirty="0">
                <a:latin typeface="Microsoft Sans Serif"/>
                <a:cs typeface="Microsoft Sans Serif"/>
              </a:rPr>
              <a:t>pequeña </a:t>
            </a:r>
            <a:r>
              <a:rPr sz="1400" dirty="0">
                <a:latin typeface="Microsoft Sans Serif"/>
                <a:cs typeface="Microsoft Sans Serif"/>
              </a:rPr>
              <a:t>o </a:t>
            </a:r>
            <a:r>
              <a:rPr sz="1400" spc="-15" dirty="0">
                <a:latin typeface="Microsoft Sans Serif"/>
                <a:cs typeface="Microsoft Sans Serif"/>
              </a:rPr>
              <a:t>cuando </a:t>
            </a:r>
            <a:r>
              <a:rPr sz="1400" spc="-10" dirty="0">
                <a:latin typeface="Microsoft Sans Serif"/>
                <a:cs typeface="Microsoft Sans Serif"/>
              </a:rPr>
              <a:t>la falta </a:t>
            </a:r>
            <a:r>
              <a:rPr sz="1400" spc="-5" dirty="0">
                <a:latin typeface="Microsoft Sans Serif"/>
                <a:cs typeface="Microsoft Sans Serif"/>
              </a:rPr>
              <a:t>se </a:t>
            </a:r>
            <a:r>
              <a:rPr sz="1400" spc="-15" dirty="0">
                <a:latin typeface="Microsoft Sans Serif"/>
                <a:cs typeface="Microsoft Sans Serif"/>
              </a:rPr>
              <a:t>da en </a:t>
            </a:r>
            <a:r>
              <a:rPr sz="1400" spc="-10" dirty="0">
                <a:latin typeface="Microsoft Sans Serif"/>
                <a:cs typeface="Microsoft Sans Serif"/>
              </a:rPr>
              <a:t> puntos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muy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lejanos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y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 </a:t>
            </a:r>
            <a:r>
              <a:rPr sz="1400" spc="-15" dirty="0">
                <a:latin typeface="Microsoft Sans Serif"/>
                <a:cs typeface="Microsoft Sans Serif"/>
              </a:rPr>
              <a:t>tensión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es</a:t>
            </a:r>
            <a:r>
              <a:rPr sz="1400" spc="3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baja.</a:t>
            </a:r>
            <a:endParaRPr sz="1400">
              <a:latin typeface="Microsoft Sans Serif"/>
              <a:cs typeface="Microsoft Sans Serif"/>
            </a:endParaRPr>
          </a:p>
          <a:p>
            <a:pPr marL="1172210" marR="3738879" algn="just">
              <a:lnSpc>
                <a:spcPct val="107100"/>
              </a:lnSpc>
              <a:spcBef>
                <a:spcPts val="795"/>
              </a:spcBef>
            </a:pPr>
            <a:r>
              <a:rPr sz="1400" spc="-5" dirty="0">
                <a:latin typeface="Microsoft Sans Serif"/>
                <a:cs typeface="Microsoft Sans Serif"/>
              </a:rPr>
              <a:t>Hay que </a:t>
            </a:r>
            <a:r>
              <a:rPr sz="1400" spc="-10" dirty="0">
                <a:latin typeface="Microsoft Sans Serif"/>
                <a:cs typeface="Microsoft Sans Serif"/>
              </a:rPr>
              <a:t>tener </a:t>
            </a:r>
            <a:r>
              <a:rPr sz="1400" spc="-15" dirty="0">
                <a:latin typeface="Microsoft Sans Serif"/>
                <a:cs typeface="Microsoft Sans Serif"/>
              </a:rPr>
              <a:t>en </a:t>
            </a:r>
            <a:r>
              <a:rPr sz="1400" spc="-10" dirty="0">
                <a:latin typeface="Microsoft Sans Serif"/>
                <a:cs typeface="Microsoft Sans Serif"/>
              </a:rPr>
              <a:t>cuenta el </a:t>
            </a:r>
            <a:r>
              <a:rPr sz="1400" spc="-15" dirty="0">
                <a:latin typeface="Microsoft Sans Serif"/>
                <a:cs typeface="Microsoft Sans Serif"/>
              </a:rPr>
              <a:t>tipo </a:t>
            </a:r>
            <a:r>
              <a:rPr sz="1400" spc="-10" dirty="0">
                <a:latin typeface="Microsoft Sans Serif"/>
                <a:cs typeface="Microsoft Sans Serif"/>
              </a:rPr>
              <a:t>de trafo 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para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poder </a:t>
            </a:r>
            <a:r>
              <a:rPr sz="1400" spc="-10" dirty="0">
                <a:latin typeface="Microsoft Sans Serif"/>
                <a:cs typeface="Microsoft Sans Serif"/>
              </a:rPr>
              <a:t>aplicarlo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o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no.</a:t>
            </a:r>
            <a:endParaRPr sz="14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53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Polarización</a:t>
            </a:r>
            <a:r>
              <a:rPr sz="1600" b="1" spc="-6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0099"/>
                </a:solidFill>
                <a:latin typeface="Arial"/>
                <a:cs typeface="Arial"/>
              </a:rPr>
              <a:t>por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V0</a:t>
            </a:r>
            <a:r>
              <a:rPr sz="1600" b="1" spc="-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+</a:t>
            </a:r>
            <a:r>
              <a:rPr sz="1600" b="1" spc="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Ipol</a:t>
            </a:r>
            <a:endParaRPr sz="1600">
              <a:latin typeface="Arial"/>
              <a:cs typeface="Arial"/>
            </a:endParaRPr>
          </a:p>
          <a:p>
            <a:pPr marL="1152525" marR="5080" algn="just">
              <a:lnSpc>
                <a:spcPct val="118900"/>
              </a:lnSpc>
              <a:spcBef>
                <a:spcPts val="630"/>
              </a:spcBef>
            </a:pPr>
            <a:r>
              <a:rPr sz="1400" dirty="0">
                <a:latin typeface="Microsoft Sans Serif"/>
                <a:cs typeface="Microsoft Sans Serif"/>
              </a:rPr>
              <a:t>Se </a:t>
            </a:r>
            <a:r>
              <a:rPr sz="1400" spc="-10" dirty="0">
                <a:latin typeface="Microsoft Sans Serif"/>
                <a:cs typeface="Microsoft Sans Serif"/>
              </a:rPr>
              <a:t>realiza </a:t>
            </a:r>
            <a:r>
              <a:rPr sz="1400" spc="-5" dirty="0">
                <a:latin typeface="Microsoft Sans Serif"/>
                <a:cs typeface="Microsoft Sans Serif"/>
              </a:rPr>
              <a:t>la </a:t>
            </a:r>
            <a:r>
              <a:rPr sz="1400" spc="-15" dirty="0">
                <a:latin typeface="Microsoft Sans Serif"/>
                <a:cs typeface="Microsoft Sans Serif"/>
              </a:rPr>
              <a:t>determinación </a:t>
            </a:r>
            <a:r>
              <a:rPr sz="1400" spc="-5" dirty="0">
                <a:latin typeface="Microsoft Sans Serif"/>
                <a:cs typeface="Microsoft Sans Serif"/>
              </a:rPr>
              <a:t>de </a:t>
            </a:r>
            <a:r>
              <a:rPr sz="1400" spc="-10" dirty="0">
                <a:latin typeface="Microsoft Sans Serif"/>
                <a:cs typeface="Microsoft Sans Serif"/>
              </a:rPr>
              <a:t>la </a:t>
            </a:r>
            <a:r>
              <a:rPr sz="1400" spc="-15" dirty="0">
                <a:latin typeface="Microsoft Sans Serif"/>
                <a:cs typeface="Microsoft Sans Serif"/>
              </a:rPr>
              <a:t>dirección </a:t>
            </a:r>
            <a:r>
              <a:rPr sz="1400" spc="-20" dirty="0">
                <a:latin typeface="Microsoft Sans Serif"/>
                <a:cs typeface="Microsoft Sans Serif"/>
              </a:rPr>
              <a:t>independientemente </a:t>
            </a:r>
            <a:r>
              <a:rPr sz="1400" spc="-5" dirty="0">
                <a:latin typeface="Microsoft Sans Serif"/>
                <a:cs typeface="Microsoft Sans Serif"/>
              </a:rPr>
              <a:t>con </a:t>
            </a:r>
            <a:r>
              <a:rPr sz="1400" spc="-20" dirty="0">
                <a:latin typeface="Microsoft Sans Serif"/>
                <a:cs typeface="Microsoft Sans Serif"/>
              </a:rPr>
              <a:t>los </a:t>
            </a:r>
            <a:r>
              <a:rPr sz="1400" spc="-15" dirty="0">
                <a:latin typeface="Microsoft Sans Serif"/>
                <a:cs typeface="Microsoft Sans Serif"/>
              </a:rPr>
              <a:t>criterios </a:t>
            </a:r>
            <a:r>
              <a:rPr sz="1400" spc="-20" dirty="0">
                <a:latin typeface="Microsoft Sans Serif"/>
                <a:cs typeface="Microsoft Sans Serif"/>
              </a:rPr>
              <a:t>anteriores 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(V0 </a:t>
            </a:r>
            <a:r>
              <a:rPr sz="1400" dirty="0">
                <a:latin typeface="Microsoft Sans Serif"/>
                <a:cs typeface="Microsoft Sans Serif"/>
              </a:rPr>
              <a:t>e </a:t>
            </a:r>
            <a:r>
              <a:rPr sz="1400" spc="-10" dirty="0">
                <a:latin typeface="Microsoft Sans Serif"/>
                <a:cs typeface="Microsoft Sans Serif"/>
              </a:rPr>
              <a:t>I). Si </a:t>
            </a:r>
            <a:r>
              <a:rPr sz="1400" spc="-20" dirty="0">
                <a:latin typeface="Microsoft Sans Serif"/>
                <a:cs typeface="Microsoft Sans Serif"/>
              </a:rPr>
              <a:t>cualquiera </a:t>
            </a:r>
            <a:r>
              <a:rPr sz="1400" spc="-10" dirty="0">
                <a:latin typeface="Microsoft Sans Serif"/>
                <a:cs typeface="Microsoft Sans Serif"/>
              </a:rPr>
              <a:t>de ellos </a:t>
            </a:r>
            <a:r>
              <a:rPr sz="1400" spc="-15" dirty="0">
                <a:latin typeface="Microsoft Sans Serif"/>
                <a:cs typeface="Microsoft Sans Serif"/>
              </a:rPr>
              <a:t>determina </a:t>
            </a:r>
            <a:r>
              <a:rPr sz="1400" spc="-10" dirty="0">
                <a:latin typeface="Microsoft Sans Serif"/>
                <a:cs typeface="Microsoft Sans Serif"/>
              </a:rPr>
              <a:t>que </a:t>
            </a:r>
            <a:r>
              <a:rPr sz="1400" spc="-20" dirty="0">
                <a:latin typeface="Microsoft Sans Serif"/>
                <a:cs typeface="Microsoft Sans Serif"/>
              </a:rPr>
              <a:t>la </a:t>
            </a:r>
            <a:r>
              <a:rPr sz="1400" spc="-10" dirty="0">
                <a:latin typeface="Microsoft Sans Serif"/>
                <a:cs typeface="Microsoft Sans Serif"/>
              </a:rPr>
              <a:t>dirección </a:t>
            </a:r>
            <a:r>
              <a:rPr sz="1400" spc="-15" dirty="0">
                <a:latin typeface="Microsoft Sans Serif"/>
                <a:cs typeface="Microsoft Sans Serif"/>
              </a:rPr>
              <a:t>es </a:t>
            </a:r>
            <a:r>
              <a:rPr sz="1400" spc="-10" dirty="0">
                <a:latin typeface="Microsoft Sans Serif"/>
                <a:cs typeface="Microsoft Sans Serif"/>
              </a:rPr>
              <a:t>de </a:t>
            </a:r>
            <a:r>
              <a:rPr sz="1400" spc="-15" dirty="0">
                <a:latin typeface="Microsoft Sans Serif"/>
                <a:cs typeface="Microsoft Sans Serif"/>
              </a:rPr>
              <a:t>disparo, </a:t>
            </a:r>
            <a:r>
              <a:rPr sz="1400" spc="-5" dirty="0">
                <a:latin typeface="Microsoft Sans Serif"/>
                <a:cs typeface="Microsoft Sans Serif"/>
              </a:rPr>
              <a:t>se </a:t>
            </a:r>
            <a:r>
              <a:rPr sz="1400" spc="-10" dirty="0">
                <a:latin typeface="Microsoft Sans Serif"/>
                <a:cs typeface="Microsoft Sans Serif"/>
              </a:rPr>
              <a:t>da </a:t>
            </a:r>
            <a:r>
              <a:rPr sz="1400" spc="-15" dirty="0">
                <a:latin typeface="Microsoft Sans Serif"/>
                <a:cs typeface="Microsoft Sans Serif"/>
              </a:rPr>
              <a:t>permiso de 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disparo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052948" y="1149985"/>
            <a:ext cx="3611879" cy="2659380"/>
            <a:chOff x="5052948" y="1149985"/>
            <a:chExt cx="3611879" cy="2659380"/>
          </a:xfrm>
        </p:grpSpPr>
        <p:sp>
          <p:nvSpPr>
            <p:cNvPr id="11" name="object 11"/>
            <p:cNvSpPr/>
            <p:nvPr/>
          </p:nvSpPr>
          <p:spPr>
            <a:xfrm>
              <a:off x="5187060" y="1308481"/>
              <a:ext cx="3324225" cy="2247900"/>
            </a:xfrm>
            <a:custGeom>
              <a:avLst/>
              <a:gdLst/>
              <a:ahLst/>
              <a:cxnLst/>
              <a:rect l="l" t="t" r="r" b="b"/>
              <a:pathLst>
                <a:path w="3324225" h="2247900">
                  <a:moveTo>
                    <a:pt x="3323844" y="0"/>
                  </a:moveTo>
                  <a:lnTo>
                    <a:pt x="0" y="0"/>
                  </a:lnTo>
                  <a:lnTo>
                    <a:pt x="0" y="2247900"/>
                  </a:lnTo>
                  <a:lnTo>
                    <a:pt x="3323844" y="2247900"/>
                  </a:lnTo>
                  <a:lnTo>
                    <a:pt x="3323844" y="0"/>
                  </a:lnTo>
                  <a:close/>
                </a:path>
              </a:pathLst>
            </a:custGeom>
            <a:solidFill>
              <a:srgbClr val="C9C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191120" y="2171065"/>
              <a:ext cx="22860" cy="312420"/>
            </a:xfrm>
            <a:custGeom>
              <a:avLst/>
              <a:gdLst/>
              <a:ahLst/>
              <a:cxnLst/>
              <a:rect l="l" t="t" r="r" b="b"/>
              <a:pathLst>
                <a:path w="22859" h="312419">
                  <a:moveTo>
                    <a:pt x="13715" y="312420"/>
                  </a:moveTo>
                  <a:lnTo>
                    <a:pt x="16763" y="300227"/>
                  </a:lnTo>
                  <a:lnTo>
                    <a:pt x="18287" y="288036"/>
                  </a:lnTo>
                  <a:lnTo>
                    <a:pt x="19811" y="274320"/>
                  </a:lnTo>
                  <a:lnTo>
                    <a:pt x="22859" y="249936"/>
                  </a:lnTo>
                </a:path>
                <a:path w="22859" h="312419">
                  <a:moveTo>
                    <a:pt x="15239" y="62484"/>
                  </a:moveTo>
                  <a:lnTo>
                    <a:pt x="12192" y="50292"/>
                  </a:lnTo>
                  <a:lnTo>
                    <a:pt x="9144" y="36575"/>
                  </a:lnTo>
                  <a:lnTo>
                    <a:pt x="7620" y="24384"/>
                  </a:lnTo>
                  <a:lnTo>
                    <a:pt x="3048" y="12192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203313" y="2355469"/>
              <a:ext cx="21590" cy="66040"/>
            </a:xfrm>
            <a:custGeom>
              <a:avLst/>
              <a:gdLst/>
              <a:ahLst/>
              <a:cxnLst/>
              <a:rect l="l" t="t" r="r" b="b"/>
              <a:pathLst>
                <a:path w="21590" h="66039">
                  <a:moveTo>
                    <a:pt x="13715" y="0"/>
                  </a:moveTo>
                  <a:lnTo>
                    <a:pt x="0" y="64007"/>
                  </a:lnTo>
                  <a:lnTo>
                    <a:pt x="21335" y="65531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203313" y="2355469"/>
              <a:ext cx="21590" cy="66040"/>
            </a:xfrm>
            <a:custGeom>
              <a:avLst/>
              <a:gdLst/>
              <a:ahLst/>
              <a:cxnLst/>
              <a:rect l="l" t="t" r="r" b="b"/>
              <a:pathLst>
                <a:path w="21590" h="66039">
                  <a:moveTo>
                    <a:pt x="0" y="64007"/>
                  </a:moveTo>
                  <a:lnTo>
                    <a:pt x="21335" y="65531"/>
                  </a:lnTo>
                  <a:lnTo>
                    <a:pt x="13715" y="0"/>
                  </a:lnTo>
                  <a:lnTo>
                    <a:pt x="0" y="640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195692" y="2232025"/>
              <a:ext cx="21590" cy="66040"/>
            </a:xfrm>
            <a:custGeom>
              <a:avLst/>
              <a:gdLst/>
              <a:ahLst/>
              <a:cxnLst/>
              <a:rect l="l" t="t" r="r" b="b"/>
              <a:pathLst>
                <a:path w="21590" h="66039">
                  <a:moveTo>
                    <a:pt x="21335" y="0"/>
                  </a:moveTo>
                  <a:lnTo>
                    <a:pt x="0" y="3048"/>
                  </a:lnTo>
                  <a:lnTo>
                    <a:pt x="19811" y="65532"/>
                  </a:lnTo>
                  <a:lnTo>
                    <a:pt x="213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195692" y="2232025"/>
              <a:ext cx="21590" cy="66040"/>
            </a:xfrm>
            <a:custGeom>
              <a:avLst/>
              <a:gdLst/>
              <a:ahLst/>
              <a:cxnLst/>
              <a:rect l="l" t="t" r="r" b="b"/>
              <a:pathLst>
                <a:path w="21590" h="66039">
                  <a:moveTo>
                    <a:pt x="21335" y="0"/>
                  </a:moveTo>
                  <a:lnTo>
                    <a:pt x="0" y="3048"/>
                  </a:lnTo>
                  <a:lnTo>
                    <a:pt x="19811" y="65532"/>
                  </a:lnTo>
                  <a:lnTo>
                    <a:pt x="2133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842381" y="2286888"/>
              <a:ext cx="1652270" cy="70485"/>
            </a:xfrm>
            <a:custGeom>
              <a:avLst/>
              <a:gdLst/>
              <a:ahLst/>
              <a:cxnLst/>
              <a:rect l="l" t="t" r="r" b="b"/>
              <a:pathLst>
                <a:path w="1652270" h="70485">
                  <a:moveTo>
                    <a:pt x="1524" y="68580"/>
                  </a:moveTo>
                  <a:lnTo>
                    <a:pt x="0" y="68580"/>
                  </a:lnTo>
                  <a:lnTo>
                    <a:pt x="0" y="70104"/>
                  </a:lnTo>
                  <a:lnTo>
                    <a:pt x="1524" y="70104"/>
                  </a:lnTo>
                  <a:lnTo>
                    <a:pt x="1524" y="68580"/>
                  </a:lnTo>
                  <a:close/>
                </a:path>
                <a:path w="1652270" h="70485">
                  <a:moveTo>
                    <a:pt x="711708" y="68580"/>
                  </a:moveTo>
                  <a:lnTo>
                    <a:pt x="710184" y="68580"/>
                  </a:lnTo>
                  <a:lnTo>
                    <a:pt x="710184" y="70104"/>
                  </a:lnTo>
                  <a:lnTo>
                    <a:pt x="711708" y="70104"/>
                  </a:lnTo>
                  <a:lnTo>
                    <a:pt x="711708" y="68580"/>
                  </a:lnTo>
                  <a:close/>
                </a:path>
                <a:path w="1652270" h="70485">
                  <a:moveTo>
                    <a:pt x="1376172" y="48780"/>
                  </a:moveTo>
                  <a:lnTo>
                    <a:pt x="1374648" y="48780"/>
                  </a:lnTo>
                  <a:lnTo>
                    <a:pt x="1374648" y="50292"/>
                  </a:lnTo>
                  <a:lnTo>
                    <a:pt x="1376172" y="50292"/>
                  </a:lnTo>
                  <a:lnTo>
                    <a:pt x="1376172" y="48780"/>
                  </a:lnTo>
                  <a:close/>
                </a:path>
                <a:path w="1652270" h="70485">
                  <a:moveTo>
                    <a:pt x="1493520" y="0"/>
                  </a:moveTo>
                  <a:lnTo>
                    <a:pt x="1491996" y="0"/>
                  </a:lnTo>
                  <a:lnTo>
                    <a:pt x="1491996" y="1524"/>
                  </a:lnTo>
                  <a:lnTo>
                    <a:pt x="1493520" y="1524"/>
                  </a:lnTo>
                  <a:lnTo>
                    <a:pt x="1493520" y="0"/>
                  </a:lnTo>
                  <a:close/>
                </a:path>
                <a:path w="1652270" h="70485">
                  <a:moveTo>
                    <a:pt x="1652016" y="68580"/>
                  </a:moveTo>
                  <a:lnTo>
                    <a:pt x="1650492" y="68580"/>
                  </a:lnTo>
                  <a:lnTo>
                    <a:pt x="1650492" y="70104"/>
                  </a:lnTo>
                  <a:lnTo>
                    <a:pt x="1652016" y="70104"/>
                  </a:lnTo>
                  <a:lnTo>
                    <a:pt x="1652016" y="685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99886" y="2667127"/>
              <a:ext cx="224040" cy="25603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769228" y="2355469"/>
              <a:ext cx="1640205" cy="828040"/>
            </a:xfrm>
            <a:custGeom>
              <a:avLst/>
              <a:gdLst/>
              <a:ahLst/>
              <a:cxnLst/>
              <a:rect l="l" t="t" r="r" b="b"/>
              <a:pathLst>
                <a:path w="1640204" h="828039">
                  <a:moveTo>
                    <a:pt x="179832" y="542543"/>
                  </a:moveTo>
                  <a:lnTo>
                    <a:pt x="0" y="283463"/>
                  </a:lnTo>
                </a:path>
                <a:path w="1640204" h="828039">
                  <a:moveTo>
                    <a:pt x="205740" y="541019"/>
                  </a:moveTo>
                  <a:lnTo>
                    <a:pt x="7620" y="254507"/>
                  </a:lnTo>
                </a:path>
                <a:path w="1640204" h="828039">
                  <a:moveTo>
                    <a:pt x="233172" y="537971"/>
                  </a:moveTo>
                  <a:lnTo>
                    <a:pt x="15240" y="224027"/>
                  </a:lnTo>
                </a:path>
                <a:path w="1640204" h="828039">
                  <a:moveTo>
                    <a:pt x="259080" y="534923"/>
                  </a:moveTo>
                  <a:lnTo>
                    <a:pt x="22860" y="195071"/>
                  </a:lnTo>
                </a:path>
                <a:path w="1640204" h="828039">
                  <a:moveTo>
                    <a:pt x="284988" y="531876"/>
                  </a:moveTo>
                  <a:lnTo>
                    <a:pt x="30480" y="166115"/>
                  </a:lnTo>
                </a:path>
                <a:path w="1640204" h="828039">
                  <a:moveTo>
                    <a:pt x="310896" y="528827"/>
                  </a:moveTo>
                  <a:lnTo>
                    <a:pt x="38100" y="135635"/>
                  </a:lnTo>
                </a:path>
                <a:path w="1640204" h="828039">
                  <a:moveTo>
                    <a:pt x="336804" y="527303"/>
                  </a:moveTo>
                  <a:lnTo>
                    <a:pt x="45720" y="106679"/>
                  </a:lnTo>
                </a:path>
                <a:path w="1640204" h="828039">
                  <a:moveTo>
                    <a:pt x="362712" y="524255"/>
                  </a:moveTo>
                  <a:lnTo>
                    <a:pt x="53340" y="77723"/>
                  </a:lnTo>
                </a:path>
                <a:path w="1640204" h="828039">
                  <a:moveTo>
                    <a:pt x="416051" y="559307"/>
                  </a:moveTo>
                  <a:lnTo>
                    <a:pt x="59436" y="48767"/>
                  </a:lnTo>
                  <a:lnTo>
                    <a:pt x="60960" y="48767"/>
                  </a:lnTo>
                </a:path>
                <a:path w="1640204" h="828039">
                  <a:moveTo>
                    <a:pt x="493775" y="629411"/>
                  </a:moveTo>
                  <a:lnTo>
                    <a:pt x="67056" y="18287"/>
                  </a:lnTo>
                  <a:lnTo>
                    <a:pt x="68580" y="18287"/>
                  </a:lnTo>
                </a:path>
                <a:path w="1640204" h="828039">
                  <a:moveTo>
                    <a:pt x="569976" y="701039"/>
                  </a:moveTo>
                  <a:lnTo>
                    <a:pt x="82296" y="0"/>
                  </a:lnTo>
                </a:path>
                <a:path w="1640204" h="828039">
                  <a:moveTo>
                    <a:pt x="647700" y="772667"/>
                  </a:moveTo>
                  <a:lnTo>
                    <a:pt x="111251" y="0"/>
                  </a:lnTo>
                </a:path>
                <a:path w="1640204" h="828039">
                  <a:moveTo>
                    <a:pt x="714756" y="827531"/>
                  </a:moveTo>
                  <a:lnTo>
                    <a:pt x="138684" y="0"/>
                  </a:lnTo>
                </a:path>
                <a:path w="1640204" h="828039">
                  <a:moveTo>
                    <a:pt x="729996" y="810767"/>
                  </a:moveTo>
                  <a:lnTo>
                    <a:pt x="166116" y="0"/>
                  </a:lnTo>
                  <a:lnTo>
                    <a:pt x="167640" y="0"/>
                  </a:lnTo>
                </a:path>
                <a:path w="1640204" h="828039">
                  <a:moveTo>
                    <a:pt x="746760" y="794003"/>
                  </a:moveTo>
                  <a:lnTo>
                    <a:pt x="195072" y="0"/>
                  </a:lnTo>
                </a:path>
                <a:path w="1640204" h="828039">
                  <a:moveTo>
                    <a:pt x="763524" y="778763"/>
                  </a:moveTo>
                  <a:lnTo>
                    <a:pt x="222504" y="0"/>
                  </a:lnTo>
                </a:path>
                <a:path w="1640204" h="828039">
                  <a:moveTo>
                    <a:pt x="780288" y="762000"/>
                  </a:moveTo>
                  <a:lnTo>
                    <a:pt x="249936" y="0"/>
                  </a:lnTo>
                  <a:lnTo>
                    <a:pt x="251460" y="0"/>
                  </a:lnTo>
                </a:path>
                <a:path w="1640204" h="828039">
                  <a:moveTo>
                    <a:pt x="797051" y="745235"/>
                  </a:moveTo>
                  <a:lnTo>
                    <a:pt x="278892" y="0"/>
                  </a:lnTo>
                </a:path>
                <a:path w="1640204" h="828039">
                  <a:moveTo>
                    <a:pt x="813816" y="728471"/>
                  </a:moveTo>
                  <a:lnTo>
                    <a:pt x="306324" y="0"/>
                  </a:lnTo>
                </a:path>
                <a:path w="1640204" h="828039">
                  <a:moveTo>
                    <a:pt x="830579" y="711707"/>
                  </a:moveTo>
                  <a:lnTo>
                    <a:pt x="335280" y="0"/>
                  </a:lnTo>
                </a:path>
                <a:path w="1640204" h="828039">
                  <a:moveTo>
                    <a:pt x="847344" y="696467"/>
                  </a:moveTo>
                  <a:lnTo>
                    <a:pt x="362712" y="0"/>
                  </a:lnTo>
                </a:path>
                <a:path w="1640204" h="828039">
                  <a:moveTo>
                    <a:pt x="862584" y="679703"/>
                  </a:moveTo>
                  <a:lnTo>
                    <a:pt x="390144" y="0"/>
                  </a:lnTo>
                </a:path>
                <a:path w="1640204" h="828039">
                  <a:moveTo>
                    <a:pt x="879348" y="662939"/>
                  </a:moveTo>
                  <a:lnTo>
                    <a:pt x="419100" y="0"/>
                  </a:lnTo>
                </a:path>
                <a:path w="1640204" h="828039">
                  <a:moveTo>
                    <a:pt x="896112" y="646176"/>
                  </a:moveTo>
                  <a:lnTo>
                    <a:pt x="446532" y="0"/>
                  </a:lnTo>
                </a:path>
                <a:path w="1640204" h="828039">
                  <a:moveTo>
                    <a:pt x="912876" y="630935"/>
                  </a:moveTo>
                  <a:lnTo>
                    <a:pt x="473963" y="0"/>
                  </a:lnTo>
                  <a:lnTo>
                    <a:pt x="475488" y="0"/>
                  </a:lnTo>
                </a:path>
                <a:path w="1640204" h="828039">
                  <a:moveTo>
                    <a:pt x="929640" y="614171"/>
                  </a:moveTo>
                  <a:lnTo>
                    <a:pt x="502920" y="0"/>
                  </a:lnTo>
                </a:path>
                <a:path w="1640204" h="828039">
                  <a:moveTo>
                    <a:pt x="946403" y="597407"/>
                  </a:moveTo>
                  <a:lnTo>
                    <a:pt x="530351" y="0"/>
                  </a:lnTo>
                </a:path>
                <a:path w="1640204" h="828039">
                  <a:moveTo>
                    <a:pt x="963168" y="580643"/>
                  </a:moveTo>
                  <a:lnTo>
                    <a:pt x="557784" y="0"/>
                  </a:lnTo>
                  <a:lnTo>
                    <a:pt x="559308" y="0"/>
                  </a:lnTo>
                </a:path>
                <a:path w="1640204" h="828039">
                  <a:moveTo>
                    <a:pt x="978407" y="563879"/>
                  </a:moveTo>
                  <a:lnTo>
                    <a:pt x="586740" y="0"/>
                  </a:lnTo>
                </a:path>
                <a:path w="1640204" h="828039">
                  <a:moveTo>
                    <a:pt x="995172" y="548639"/>
                  </a:moveTo>
                  <a:lnTo>
                    <a:pt x="614172" y="0"/>
                  </a:lnTo>
                </a:path>
                <a:path w="1640204" h="828039">
                  <a:moveTo>
                    <a:pt x="1011936" y="531876"/>
                  </a:moveTo>
                  <a:lnTo>
                    <a:pt x="643128" y="0"/>
                  </a:lnTo>
                </a:path>
                <a:path w="1640204" h="828039">
                  <a:moveTo>
                    <a:pt x="1028700" y="515111"/>
                  </a:moveTo>
                  <a:lnTo>
                    <a:pt x="670560" y="0"/>
                  </a:lnTo>
                </a:path>
                <a:path w="1640204" h="828039">
                  <a:moveTo>
                    <a:pt x="1045464" y="498347"/>
                  </a:moveTo>
                  <a:lnTo>
                    <a:pt x="697992" y="0"/>
                  </a:lnTo>
                </a:path>
                <a:path w="1640204" h="828039">
                  <a:moveTo>
                    <a:pt x="1062227" y="483107"/>
                  </a:moveTo>
                  <a:lnTo>
                    <a:pt x="726948" y="0"/>
                  </a:lnTo>
                </a:path>
                <a:path w="1640204" h="828039">
                  <a:moveTo>
                    <a:pt x="1078992" y="466343"/>
                  </a:moveTo>
                  <a:lnTo>
                    <a:pt x="754379" y="0"/>
                  </a:lnTo>
                </a:path>
                <a:path w="1640204" h="828039">
                  <a:moveTo>
                    <a:pt x="1095755" y="449579"/>
                  </a:moveTo>
                  <a:lnTo>
                    <a:pt x="781812" y="0"/>
                  </a:lnTo>
                  <a:lnTo>
                    <a:pt x="783336" y="0"/>
                  </a:lnTo>
                </a:path>
                <a:path w="1640204" h="828039">
                  <a:moveTo>
                    <a:pt x="1130807" y="461771"/>
                  </a:moveTo>
                  <a:lnTo>
                    <a:pt x="810768" y="0"/>
                  </a:lnTo>
                </a:path>
                <a:path w="1640204" h="828039">
                  <a:moveTo>
                    <a:pt x="1185672" y="499871"/>
                  </a:moveTo>
                  <a:lnTo>
                    <a:pt x="838200" y="0"/>
                  </a:lnTo>
                </a:path>
                <a:path w="1640204" h="828039">
                  <a:moveTo>
                    <a:pt x="1242060" y="539495"/>
                  </a:moveTo>
                  <a:lnTo>
                    <a:pt x="867155" y="0"/>
                  </a:lnTo>
                </a:path>
                <a:path w="1640204" h="828039">
                  <a:moveTo>
                    <a:pt x="1296924" y="579119"/>
                  </a:moveTo>
                  <a:lnTo>
                    <a:pt x="894588" y="0"/>
                  </a:lnTo>
                </a:path>
                <a:path w="1640204" h="828039">
                  <a:moveTo>
                    <a:pt x="1351788" y="618743"/>
                  </a:moveTo>
                  <a:lnTo>
                    <a:pt x="922020" y="0"/>
                  </a:lnTo>
                </a:path>
                <a:path w="1640204" h="828039">
                  <a:moveTo>
                    <a:pt x="1408176" y="656843"/>
                  </a:moveTo>
                  <a:lnTo>
                    <a:pt x="950976" y="0"/>
                  </a:lnTo>
                </a:path>
                <a:path w="1640204" h="828039">
                  <a:moveTo>
                    <a:pt x="1463040" y="696467"/>
                  </a:moveTo>
                  <a:lnTo>
                    <a:pt x="978407" y="0"/>
                  </a:lnTo>
                </a:path>
                <a:path w="1640204" h="828039">
                  <a:moveTo>
                    <a:pt x="1499616" y="708659"/>
                  </a:moveTo>
                  <a:lnTo>
                    <a:pt x="1005840" y="0"/>
                  </a:lnTo>
                </a:path>
                <a:path w="1640204" h="828039">
                  <a:moveTo>
                    <a:pt x="1508760" y="681227"/>
                  </a:moveTo>
                  <a:lnTo>
                    <a:pt x="1034796" y="0"/>
                  </a:lnTo>
                </a:path>
                <a:path w="1640204" h="828039">
                  <a:moveTo>
                    <a:pt x="1516379" y="653795"/>
                  </a:moveTo>
                  <a:lnTo>
                    <a:pt x="1062227" y="0"/>
                  </a:lnTo>
                </a:path>
                <a:path w="1640204" h="828039">
                  <a:moveTo>
                    <a:pt x="1525524" y="626363"/>
                  </a:moveTo>
                  <a:lnTo>
                    <a:pt x="1089660" y="0"/>
                  </a:lnTo>
                  <a:lnTo>
                    <a:pt x="1091184" y="0"/>
                  </a:lnTo>
                </a:path>
                <a:path w="1640204" h="828039">
                  <a:moveTo>
                    <a:pt x="1534668" y="598931"/>
                  </a:moveTo>
                  <a:lnTo>
                    <a:pt x="1118616" y="0"/>
                  </a:lnTo>
                </a:path>
                <a:path w="1640204" h="828039">
                  <a:moveTo>
                    <a:pt x="1543812" y="569976"/>
                  </a:moveTo>
                  <a:lnTo>
                    <a:pt x="1146048" y="0"/>
                  </a:lnTo>
                </a:path>
                <a:path w="1640204" h="828039">
                  <a:moveTo>
                    <a:pt x="1551431" y="542543"/>
                  </a:moveTo>
                  <a:lnTo>
                    <a:pt x="1175003" y="0"/>
                  </a:lnTo>
                </a:path>
                <a:path w="1640204" h="828039">
                  <a:moveTo>
                    <a:pt x="1560576" y="515111"/>
                  </a:moveTo>
                  <a:lnTo>
                    <a:pt x="1202436" y="0"/>
                  </a:lnTo>
                </a:path>
                <a:path w="1640204" h="828039">
                  <a:moveTo>
                    <a:pt x="1569720" y="487679"/>
                  </a:moveTo>
                  <a:lnTo>
                    <a:pt x="1229868" y="0"/>
                  </a:lnTo>
                </a:path>
                <a:path w="1640204" h="828039">
                  <a:moveTo>
                    <a:pt x="1577340" y="460247"/>
                  </a:moveTo>
                  <a:lnTo>
                    <a:pt x="1258824" y="0"/>
                  </a:lnTo>
                </a:path>
                <a:path w="1640204" h="828039">
                  <a:moveTo>
                    <a:pt x="1586484" y="432815"/>
                  </a:moveTo>
                  <a:lnTo>
                    <a:pt x="1286255" y="0"/>
                  </a:lnTo>
                </a:path>
                <a:path w="1640204" h="828039">
                  <a:moveTo>
                    <a:pt x="1595627" y="403859"/>
                  </a:moveTo>
                  <a:lnTo>
                    <a:pt x="1313688" y="0"/>
                  </a:lnTo>
                </a:path>
                <a:path w="1640204" h="828039">
                  <a:moveTo>
                    <a:pt x="1604772" y="376427"/>
                  </a:moveTo>
                  <a:lnTo>
                    <a:pt x="1342644" y="0"/>
                  </a:lnTo>
                </a:path>
                <a:path w="1640204" h="828039">
                  <a:moveTo>
                    <a:pt x="1612392" y="348995"/>
                  </a:moveTo>
                  <a:lnTo>
                    <a:pt x="1370076" y="0"/>
                  </a:lnTo>
                </a:path>
                <a:path w="1640204" h="828039">
                  <a:moveTo>
                    <a:pt x="1621536" y="321563"/>
                  </a:moveTo>
                  <a:lnTo>
                    <a:pt x="1397507" y="0"/>
                  </a:lnTo>
                  <a:lnTo>
                    <a:pt x="1399031" y="0"/>
                  </a:lnTo>
                </a:path>
                <a:path w="1640204" h="828039">
                  <a:moveTo>
                    <a:pt x="1630679" y="294131"/>
                  </a:moveTo>
                  <a:lnTo>
                    <a:pt x="1426464" y="0"/>
                  </a:lnTo>
                </a:path>
                <a:path w="1640204" h="828039">
                  <a:moveTo>
                    <a:pt x="1639824" y="266700"/>
                  </a:moveTo>
                  <a:lnTo>
                    <a:pt x="1453896" y="0"/>
                  </a:lnTo>
                </a:path>
              </a:pathLst>
            </a:custGeom>
            <a:ln w="3175">
              <a:solidFill>
                <a:srgbClr val="ACAC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51319" y="2354707"/>
              <a:ext cx="236207" cy="24079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33173" y="3384105"/>
              <a:ext cx="83947" cy="7632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939916" y="3410077"/>
              <a:ext cx="149860" cy="48895"/>
            </a:xfrm>
            <a:custGeom>
              <a:avLst/>
              <a:gdLst/>
              <a:ahLst/>
              <a:cxnLst/>
              <a:rect l="l" t="t" r="r" b="b"/>
              <a:pathLst>
                <a:path w="149860" h="48895">
                  <a:moveTo>
                    <a:pt x="0" y="0"/>
                  </a:moveTo>
                  <a:lnTo>
                    <a:pt x="0" y="48768"/>
                  </a:lnTo>
                  <a:lnTo>
                    <a:pt x="3048" y="48768"/>
                  </a:lnTo>
                </a:path>
                <a:path w="149860" h="48895">
                  <a:moveTo>
                    <a:pt x="0" y="0"/>
                  </a:moveTo>
                  <a:lnTo>
                    <a:pt x="3048" y="0"/>
                  </a:lnTo>
                  <a:lnTo>
                    <a:pt x="3048" y="48768"/>
                  </a:lnTo>
                </a:path>
                <a:path w="149860" h="48895">
                  <a:moveTo>
                    <a:pt x="3048" y="21336"/>
                  </a:moveTo>
                  <a:lnTo>
                    <a:pt x="6096" y="10668"/>
                  </a:lnTo>
                  <a:lnTo>
                    <a:pt x="13716" y="3048"/>
                  </a:lnTo>
                  <a:lnTo>
                    <a:pt x="19812" y="0"/>
                  </a:lnTo>
                  <a:lnTo>
                    <a:pt x="30480" y="0"/>
                  </a:lnTo>
                </a:path>
                <a:path w="149860" h="48895">
                  <a:moveTo>
                    <a:pt x="3048" y="21336"/>
                  </a:moveTo>
                  <a:lnTo>
                    <a:pt x="6096" y="13715"/>
                  </a:lnTo>
                  <a:lnTo>
                    <a:pt x="13716" y="6096"/>
                  </a:lnTo>
                  <a:lnTo>
                    <a:pt x="19812" y="3048"/>
                  </a:lnTo>
                  <a:lnTo>
                    <a:pt x="30480" y="3048"/>
                  </a:lnTo>
                  <a:lnTo>
                    <a:pt x="30480" y="0"/>
                  </a:lnTo>
                </a:path>
                <a:path w="149860" h="48895">
                  <a:moveTo>
                    <a:pt x="48768" y="24384"/>
                  </a:moveTo>
                  <a:lnTo>
                    <a:pt x="86868" y="24384"/>
                  </a:lnTo>
                  <a:lnTo>
                    <a:pt x="86868" y="13715"/>
                  </a:lnTo>
                  <a:lnTo>
                    <a:pt x="83820" y="6096"/>
                  </a:lnTo>
                  <a:lnTo>
                    <a:pt x="79248" y="3048"/>
                  </a:lnTo>
                  <a:lnTo>
                    <a:pt x="73152" y="0"/>
                  </a:lnTo>
                  <a:lnTo>
                    <a:pt x="62484" y="0"/>
                  </a:lnTo>
                  <a:lnTo>
                    <a:pt x="54863" y="3048"/>
                  </a:lnTo>
                  <a:lnTo>
                    <a:pt x="48768" y="10668"/>
                  </a:lnTo>
                  <a:lnTo>
                    <a:pt x="45720" y="21336"/>
                  </a:lnTo>
                  <a:lnTo>
                    <a:pt x="45720" y="27432"/>
                  </a:lnTo>
                  <a:lnTo>
                    <a:pt x="48768" y="38100"/>
                  </a:lnTo>
                  <a:lnTo>
                    <a:pt x="54863" y="45720"/>
                  </a:lnTo>
                  <a:lnTo>
                    <a:pt x="62484" y="48768"/>
                  </a:lnTo>
                  <a:lnTo>
                    <a:pt x="73152" y="48768"/>
                  </a:lnTo>
                  <a:lnTo>
                    <a:pt x="79248" y="45720"/>
                  </a:lnTo>
                  <a:lnTo>
                    <a:pt x="86868" y="38100"/>
                  </a:lnTo>
                </a:path>
                <a:path w="149860" h="48895">
                  <a:moveTo>
                    <a:pt x="48768" y="21336"/>
                  </a:moveTo>
                  <a:lnTo>
                    <a:pt x="83820" y="21336"/>
                  </a:lnTo>
                  <a:lnTo>
                    <a:pt x="83820" y="13715"/>
                  </a:lnTo>
                  <a:lnTo>
                    <a:pt x="79248" y="6096"/>
                  </a:lnTo>
                  <a:lnTo>
                    <a:pt x="73152" y="3048"/>
                  </a:lnTo>
                  <a:lnTo>
                    <a:pt x="62484" y="3048"/>
                  </a:lnTo>
                  <a:lnTo>
                    <a:pt x="54863" y="6096"/>
                  </a:lnTo>
                  <a:lnTo>
                    <a:pt x="51816" y="10668"/>
                  </a:lnTo>
                  <a:lnTo>
                    <a:pt x="48768" y="21336"/>
                  </a:lnTo>
                  <a:lnTo>
                    <a:pt x="48768" y="27432"/>
                  </a:lnTo>
                  <a:lnTo>
                    <a:pt x="51816" y="38100"/>
                  </a:lnTo>
                  <a:lnTo>
                    <a:pt x="54863" y="42672"/>
                  </a:lnTo>
                  <a:lnTo>
                    <a:pt x="62484" y="45720"/>
                  </a:lnTo>
                  <a:lnTo>
                    <a:pt x="73152" y="45720"/>
                  </a:lnTo>
                  <a:lnTo>
                    <a:pt x="79248" y="42672"/>
                  </a:lnTo>
                  <a:lnTo>
                    <a:pt x="83820" y="35051"/>
                  </a:lnTo>
                  <a:lnTo>
                    <a:pt x="86868" y="38100"/>
                  </a:lnTo>
                </a:path>
                <a:path w="149860" h="48895">
                  <a:moveTo>
                    <a:pt x="149352" y="10668"/>
                  </a:moveTo>
                  <a:lnTo>
                    <a:pt x="143256" y="3048"/>
                  </a:lnTo>
                  <a:lnTo>
                    <a:pt x="135636" y="0"/>
                  </a:lnTo>
                  <a:lnTo>
                    <a:pt x="124968" y="0"/>
                  </a:lnTo>
                  <a:lnTo>
                    <a:pt x="118872" y="3048"/>
                  </a:lnTo>
                  <a:lnTo>
                    <a:pt x="111252" y="10668"/>
                  </a:lnTo>
                  <a:lnTo>
                    <a:pt x="108204" y="21336"/>
                  </a:lnTo>
                  <a:lnTo>
                    <a:pt x="108204" y="27432"/>
                  </a:lnTo>
                  <a:lnTo>
                    <a:pt x="111252" y="38100"/>
                  </a:lnTo>
                  <a:lnTo>
                    <a:pt x="118872" y="45720"/>
                  </a:lnTo>
                  <a:lnTo>
                    <a:pt x="124968" y="48768"/>
                  </a:lnTo>
                  <a:lnTo>
                    <a:pt x="135636" y="48768"/>
                  </a:lnTo>
                  <a:lnTo>
                    <a:pt x="143256" y="45720"/>
                  </a:lnTo>
                  <a:lnTo>
                    <a:pt x="149352" y="38100"/>
                  </a:lnTo>
                </a:path>
                <a:path w="149860" h="48895">
                  <a:moveTo>
                    <a:pt x="149352" y="10668"/>
                  </a:moveTo>
                  <a:lnTo>
                    <a:pt x="146304" y="13715"/>
                  </a:lnTo>
                  <a:lnTo>
                    <a:pt x="143256" y="6096"/>
                  </a:lnTo>
                  <a:lnTo>
                    <a:pt x="135636" y="3048"/>
                  </a:lnTo>
                  <a:lnTo>
                    <a:pt x="124968" y="3048"/>
                  </a:lnTo>
                  <a:lnTo>
                    <a:pt x="118872" y="6096"/>
                  </a:lnTo>
                  <a:lnTo>
                    <a:pt x="114300" y="10668"/>
                  </a:lnTo>
                  <a:lnTo>
                    <a:pt x="111252" y="21336"/>
                  </a:lnTo>
                  <a:lnTo>
                    <a:pt x="111252" y="27432"/>
                  </a:lnTo>
                  <a:lnTo>
                    <a:pt x="114300" y="38100"/>
                  </a:lnTo>
                  <a:lnTo>
                    <a:pt x="118872" y="42672"/>
                  </a:lnTo>
                  <a:lnTo>
                    <a:pt x="124968" y="45720"/>
                  </a:lnTo>
                  <a:lnTo>
                    <a:pt x="135636" y="45720"/>
                  </a:lnTo>
                  <a:lnTo>
                    <a:pt x="143256" y="42672"/>
                  </a:lnTo>
                  <a:lnTo>
                    <a:pt x="146304" y="35051"/>
                  </a:lnTo>
                  <a:lnTo>
                    <a:pt x="149352" y="381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09842" y="3384932"/>
              <a:ext cx="74674" cy="7467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205092" y="3385692"/>
              <a:ext cx="881380" cy="73660"/>
            </a:xfrm>
            <a:custGeom>
              <a:avLst/>
              <a:gdLst/>
              <a:ahLst/>
              <a:cxnLst/>
              <a:rect l="l" t="t" r="r" b="b"/>
              <a:pathLst>
                <a:path w="881379" h="73660">
                  <a:moveTo>
                    <a:pt x="16764" y="24384"/>
                  </a:moveTo>
                  <a:lnTo>
                    <a:pt x="10668" y="27432"/>
                  </a:lnTo>
                  <a:lnTo>
                    <a:pt x="3048" y="35052"/>
                  </a:lnTo>
                  <a:lnTo>
                    <a:pt x="0" y="45720"/>
                  </a:lnTo>
                  <a:lnTo>
                    <a:pt x="0" y="51816"/>
                  </a:lnTo>
                  <a:lnTo>
                    <a:pt x="3048" y="62484"/>
                  </a:lnTo>
                  <a:lnTo>
                    <a:pt x="10668" y="70104"/>
                  </a:lnTo>
                  <a:lnTo>
                    <a:pt x="16764" y="73152"/>
                  </a:lnTo>
                  <a:lnTo>
                    <a:pt x="27432" y="73152"/>
                  </a:lnTo>
                  <a:lnTo>
                    <a:pt x="35052" y="70104"/>
                  </a:lnTo>
                  <a:lnTo>
                    <a:pt x="41148" y="62484"/>
                  </a:lnTo>
                  <a:lnTo>
                    <a:pt x="45720" y="51816"/>
                  </a:lnTo>
                  <a:lnTo>
                    <a:pt x="45720" y="45720"/>
                  </a:lnTo>
                  <a:lnTo>
                    <a:pt x="41148" y="35052"/>
                  </a:lnTo>
                  <a:lnTo>
                    <a:pt x="35052" y="27432"/>
                  </a:lnTo>
                  <a:lnTo>
                    <a:pt x="27432" y="24384"/>
                  </a:lnTo>
                  <a:lnTo>
                    <a:pt x="16764" y="24384"/>
                  </a:lnTo>
                </a:path>
                <a:path w="881379" h="73660">
                  <a:moveTo>
                    <a:pt x="16764" y="27432"/>
                  </a:moveTo>
                  <a:lnTo>
                    <a:pt x="10668" y="30480"/>
                  </a:lnTo>
                  <a:lnTo>
                    <a:pt x="6096" y="35052"/>
                  </a:lnTo>
                  <a:lnTo>
                    <a:pt x="3048" y="45720"/>
                  </a:lnTo>
                  <a:lnTo>
                    <a:pt x="3048" y="51816"/>
                  </a:lnTo>
                  <a:lnTo>
                    <a:pt x="6096" y="62484"/>
                  </a:lnTo>
                  <a:lnTo>
                    <a:pt x="10668" y="67056"/>
                  </a:lnTo>
                  <a:lnTo>
                    <a:pt x="16764" y="70104"/>
                  </a:lnTo>
                  <a:lnTo>
                    <a:pt x="27432" y="70104"/>
                  </a:lnTo>
                  <a:lnTo>
                    <a:pt x="35052" y="67056"/>
                  </a:lnTo>
                  <a:lnTo>
                    <a:pt x="38100" y="62484"/>
                  </a:lnTo>
                  <a:lnTo>
                    <a:pt x="41148" y="51816"/>
                  </a:lnTo>
                  <a:lnTo>
                    <a:pt x="41148" y="45720"/>
                  </a:lnTo>
                  <a:lnTo>
                    <a:pt x="38100" y="35052"/>
                  </a:lnTo>
                  <a:lnTo>
                    <a:pt x="35052" y="30480"/>
                  </a:lnTo>
                  <a:lnTo>
                    <a:pt x="27432" y="27432"/>
                  </a:lnTo>
                  <a:lnTo>
                    <a:pt x="16764" y="27432"/>
                  </a:lnTo>
                </a:path>
                <a:path w="881379" h="73660">
                  <a:moveTo>
                    <a:pt x="70104" y="24384"/>
                  </a:moveTo>
                  <a:lnTo>
                    <a:pt x="70104" y="73152"/>
                  </a:lnTo>
                  <a:lnTo>
                    <a:pt x="73152" y="73152"/>
                  </a:lnTo>
                </a:path>
                <a:path w="881379" h="73660">
                  <a:moveTo>
                    <a:pt x="70104" y="24384"/>
                  </a:moveTo>
                  <a:lnTo>
                    <a:pt x="73152" y="24384"/>
                  </a:lnTo>
                  <a:lnTo>
                    <a:pt x="73152" y="73152"/>
                  </a:lnTo>
                </a:path>
                <a:path w="881379" h="73660">
                  <a:moveTo>
                    <a:pt x="73152" y="38100"/>
                  </a:moveTo>
                  <a:lnTo>
                    <a:pt x="83820" y="27432"/>
                  </a:lnTo>
                  <a:lnTo>
                    <a:pt x="91440" y="24384"/>
                  </a:lnTo>
                  <a:lnTo>
                    <a:pt x="100584" y="24384"/>
                  </a:lnTo>
                  <a:lnTo>
                    <a:pt x="108204" y="27432"/>
                  </a:lnTo>
                  <a:lnTo>
                    <a:pt x="111252" y="38100"/>
                  </a:lnTo>
                  <a:lnTo>
                    <a:pt x="111252" y="73152"/>
                  </a:lnTo>
                </a:path>
                <a:path w="881379" h="73660">
                  <a:moveTo>
                    <a:pt x="73152" y="38100"/>
                  </a:moveTo>
                  <a:lnTo>
                    <a:pt x="83820" y="30480"/>
                  </a:lnTo>
                  <a:lnTo>
                    <a:pt x="91440" y="27432"/>
                  </a:lnTo>
                  <a:lnTo>
                    <a:pt x="97536" y="27432"/>
                  </a:lnTo>
                  <a:lnTo>
                    <a:pt x="105156" y="30480"/>
                  </a:lnTo>
                  <a:lnTo>
                    <a:pt x="108204" y="38100"/>
                  </a:lnTo>
                  <a:lnTo>
                    <a:pt x="108204" y="73152"/>
                  </a:lnTo>
                  <a:lnTo>
                    <a:pt x="111252" y="73152"/>
                  </a:lnTo>
                </a:path>
                <a:path w="881379" h="73660">
                  <a:moveTo>
                    <a:pt x="178308" y="24384"/>
                  </a:moveTo>
                  <a:lnTo>
                    <a:pt x="178308" y="73152"/>
                  </a:lnTo>
                  <a:lnTo>
                    <a:pt x="181356" y="73152"/>
                  </a:lnTo>
                </a:path>
                <a:path w="881379" h="73660">
                  <a:moveTo>
                    <a:pt x="178308" y="24384"/>
                  </a:moveTo>
                  <a:lnTo>
                    <a:pt x="181356" y="24384"/>
                  </a:lnTo>
                  <a:lnTo>
                    <a:pt x="181356" y="73152"/>
                  </a:lnTo>
                </a:path>
                <a:path w="881379" h="73660">
                  <a:moveTo>
                    <a:pt x="178308" y="35052"/>
                  </a:moveTo>
                  <a:lnTo>
                    <a:pt x="170687" y="27432"/>
                  </a:lnTo>
                  <a:lnTo>
                    <a:pt x="164592" y="24384"/>
                  </a:lnTo>
                  <a:lnTo>
                    <a:pt x="153924" y="24384"/>
                  </a:lnTo>
                  <a:lnTo>
                    <a:pt x="146304" y="27432"/>
                  </a:lnTo>
                  <a:lnTo>
                    <a:pt x="140208" y="35052"/>
                  </a:lnTo>
                  <a:lnTo>
                    <a:pt x="135636" y="45720"/>
                  </a:lnTo>
                  <a:lnTo>
                    <a:pt x="135636" y="51816"/>
                  </a:lnTo>
                  <a:lnTo>
                    <a:pt x="140208" y="62484"/>
                  </a:lnTo>
                  <a:lnTo>
                    <a:pt x="146304" y="70104"/>
                  </a:lnTo>
                  <a:lnTo>
                    <a:pt x="153924" y="73152"/>
                  </a:lnTo>
                  <a:lnTo>
                    <a:pt x="164592" y="73152"/>
                  </a:lnTo>
                  <a:lnTo>
                    <a:pt x="170687" y="70104"/>
                  </a:lnTo>
                  <a:lnTo>
                    <a:pt x="178308" y="62484"/>
                  </a:lnTo>
                </a:path>
                <a:path w="881379" h="73660">
                  <a:moveTo>
                    <a:pt x="178308" y="35052"/>
                  </a:moveTo>
                  <a:lnTo>
                    <a:pt x="164592" y="27432"/>
                  </a:lnTo>
                  <a:lnTo>
                    <a:pt x="153924" y="27432"/>
                  </a:lnTo>
                  <a:lnTo>
                    <a:pt x="146304" y="30480"/>
                  </a:lnTo>
                  <a:lnTo>
                    <a:pt x="143256" y="35052"/>
                  </a:lnTo>
                  <a:lnTo>
                    <a:pt x="140208" y="45720"/>
                  </a:lnTo>
                  <a:lnTo>
                    <a:pt x="140208" y="51816"/>
                  </a:lnTo>
                  <a:lnTo>
                    <a:pt x="143256" y="62484"/>
                  </a:lnTo>
                  <a:lnTo>
                    <a:pt x="146304" y="67056"/>
                  </a:lnTo>
                  <a:lnTo>
                    <a:pt x="153924" y="70104"/>
                  </a:lnTo>
                  <a:lnTo>
                    <a:pt x="164592" y="70104"/>
                  </a:lnTo>
                  <a:lnTo>
                    <a:pt x="178308" y="62484"/>
                  </a:lnTo>
                </a:path>
                <a:path w="881379" h="73660">
                  <a:moveTo>
                    <a:pt x="208787" y="0"/>
                  </a:moveTo>
                  <a:lnTo>
                    <a:pt x="208787" y="73152"/>
                  </a:lnTo>
                  <a:lnTo>
                    <a:pt x="213360" y="73152"/>
                  </a:lnTo>
                </a:path>
                <a:path w="881379" h="73660">
                  <a:moveTo>
                    <a:pt x="208787" y="0"/>
                  </a:moveTo>
                  <a:lnTo>
                    <a:pt x="213360" y="0"/>
                  </a:lnTo>
                  <a:lnTo>
                    <a:pt x="213360" y="73152"/>
                  </a:lnTo>
                </a:path>
                <a:path w="881379" h="73660">
                  <a:moveTo>
                    <a:pt x="352043" y="0"/>
                  </a:moveTo>
                  <a:lnTo>
                    <a:pt x="352043" y="73152"/>
                  </a:lnTo>
                  <a:lnTo>
                    <a:pt x="356615" y="73152"/>
                  </a:lnTo>
                </a:path>
                <a:path w="881379" h="73660">
                  <a:moveTo>
                    <a:pt x="352043" y="0"/>
                  </a:moveTo>
                  <a:lnTo>
                    <a:pt x="356615" y="0"/>
                  </a:lnTo>
                  <a:lnTo>
                    <a:pt x="356615" y="73152"/>
                  </a:lnTo>
                </a:path>
                <a:path w="881379" h="73660">
                  <a:moveTo>
                    <a:pt x="352043" y="35052"/>
                  </a:moveTo>
                  <a:lnTo>
                    <a:pt x="345948" y="27432"/>
                  </a:lnTo>
                  <a:lnTo>
                    <a:pt x="338328" y="24384"/>
                  </a:lnTo>
                  <a:lnTo>
                    <a:pt x="327660" y="24384"/>
                  </a:lnTo>
                  <a:lnTo>
                    <a:pt x="321563" y="27432"/>
                  </a:lnTo>
                  <a:lnTo>
                    <a:pt x="313943" y="35052"/>
                  </a:lnTo>
                  <a:lnTo>
                    <a:pt x="310896" y="45720"/>
                  </a:lnTo>
                  <a:lnTo>
                    <a:pt x="310896" y="51816"/>
                  </a:lnTo>
                  <a:lnTo>
                    <a:pt x="313943" y="62484"/>
                  </a:lnTo>
                  <a:lnTo>
                    <a:pt x="321563" y="70104"/>
                  </a:lnTo>
                  <a:lnTo>
                    <a:pt x="327660" y="73152"/>
                  </a:lnTo>
                  <a:lnTo>
                    <a:pt x="338328" y="73152"/>
                  </a:lnTo>
                  <a:lnTo>
                    <a:pt x="345948" y="70104"/>
                  </a:lnTo>
                  <a:lnTo>
                    <a:pt x="352043" y="62484"/>
                  </a:lnTo>
                  <a:lnTo>
                    <a:pt x="353567" y="62484"/>
                  </a:lnTo>
                </a:path>
                <a:path w="881379" h="73660">
                  <a:moveTo>
                    <a:pt x="352043" y="35052"/>
                  </a:moveTo>
                  <a:lnTo>
                    <a:pt x="338328" y="27432"/>
                  </a:lnTo>
                  <a:lnTo>
                    <a:pt x="327660" y="27432"/>
                  </a:lnTo>
                  <a:lnTo>
                    <a:pt x="321563" y="30480"/>
                  </a:lnTo>
                  <a:lnTo>
                    <a:pt x="318515" y="35052"/>
                  </a:lnTo>
                  <a:lnTo>
                    <a:pt x="313943" y="45720"/>
                  </a:lnTo>
                  <a:lnTo>
                    <a:pt x="313943" y="51816"/>
                  </a:lnTo>
                  <a:lnTo>
                    <a:pt x="318515" y="62484"/>
                  </a:lnTo>
                  <a:lnTo>
                    <a:pt x="321563" y="67056"/>
                  </a:lnTo>
                  <a:lnTo>
                    <a:pt x="327660" y="70104"/>
                  </a:lnTo>
                  <a:lnTo>
                    <a:pt x="338328" y="70104"/>
                  </a:lnTo>
                  <a:lnTo>
                    <a:pt x="352043" y="62484"/>
                  </a:lnTo>
                  <a:lnTo>
                    <a:pt x="353567" y="62484"/>
                  </a:lnTo>
                </a:path>
                <a:path w="881379" h="73660">
                  <a:moveTo>
                    <a:pt x="384048" y="48768"/>
                  </a:moveTo>
                  <a:lnTo>
                    <a:pt x="422148" y="48768"/>
                  </a:lnTo>
                  <a:lnTo>
                    <a:pt x="422148" y="38100"/>
                  </a:lnTo>
                  <a:lnTo>
                    <a:pt x="419100" y="30480"/>
                  </a:lnTo>
                  <a:lnTo>
                    <a:pt x="416052" y="27432"/>
                  </a:lnTo>
                  <a:lnTo>
                    <a:pt x="408432" y="24384"/>
                  </a:lnTo>
                  <a:lnTo>
                    <a:pt x="397763" y="24384"/>
                  </a:lnTo>
                  <a:lnTo>
                    <a:pt x="391667" y="27432"/>
                  </a:lnTo>
                  <a:lnTo>
                    <a:pt x="384048" y="35052"/>
                  </a:lnTo>
                  <a:lnTo>
                    <a:pt x="381000" y="45720"/>
                  </a:lnTo>
                  <a:lnTo>
                    <a:pt x="381000" y="51816"/>
                  </a:lnTo>
                  <a:lnTo>
                    <a:pt x="384048" y="62484"/>
                  </a:lnTo>
                  <a:lnTo>
                    <a:pt x="391667" y="70104"/>
                  </a:lnTo>
                  <a:lnTo>
                    <a:pt x="397763" y="73152"/>
                  </a:lnTo>
                  <a:lnTo>
                    <a:pt x="408432" y="73152"/>
                  </a:lnTo>
                  <a:lnTo>
                    <a:pt x="416052" y="70104"/>
                  </a:lnTo>
                  <a:lnTo>
                    <a:pt x="422148" y="62484"/>
                  </a:lnTo>
                </a:path>
                <a:path w="881379" h="73660">
                  <a:moveTo>
                    <a:pt x="384048" y="45720"/>
                  </a:moveTo>
                  <a:lnTo>
                    <a:pt x="419100" y="45720"/>
                  </a:lnTo>
                  <a:lnTo>
                    <a:pt x="419100" y="38100"/>
                  </a:lnTo>
                  <a:lnTo>
                    <a:pt x="416052" y="30480"/>
                  </a:lnTo>
                  <a:lnTo>
                    <a:pt x="408432" y="27432"/>
                  </a:lnTo>
                  <a:lnTo>
                    <a:pt x="397763" y="27432"/>
                  </a:lnTo>
                  <a:lnTo>
                    <a:pt x="391667" y="30480"/>
                  </a:lnTo>
                  <a:lnTo>
                    <a:pt x="387096" y="35052"/>
                  </a:lnTo>
                  <a:lnTo>
                    <a:pt x="384048" y="45720"/>
                  </a:lnTo>
                  <a:lnTo>
                    <a:pt x="384048" y="51816"/>
                  </a:lnTo>
                  <a:lnTo>
                    <a:pt x="387096" y="62484"/>
                  </a:lnTo>
                  <a:lnTo>
                    <a:pt x="391667" y="67056"/>
                  </a:lnTo>
                  <a:lnTo>
                    <a:pt x="397763" y="70104"/>
                  </a:lnTo>
                  <a:lnTo>
                    <a:pt x="408432" y="70104"/>
                  </a:lnTo>
                  <a:lnTo>
                    <a:pt x="416052" y="67056"/>
                  </a:lnTo>
                  <a:lnTo>
                    <a:pt x="419100" y="59436"/>
                  </a:lnTo>
                  <a:lnTo>
                    <a:pt x="422148" y="62484"/>
                  </a:lnTo>
                </a:path>
                <a:path w="881379" h="73660">
                  <a:moveTo>
                    <a:pt x="554736" y="35052"/>
                  </a:moveTo>
                  <a:lnTo>
                    <a:pt x="551688" y="27432"/>
                  </a:lnTo>
                  <a:lnTo>
                    <a:pt x="541020" y="24384"/>
                  </a:lnTo>
                  <a:lnTo>
                    <a:pt x="530352" y="24384"/>
                  </a:lnTo>
                  <a:lnTo>
                    <a:pt x="521208" y="27432"/>
                  </a:lnTo>
                  <a:lnTo>
                    <a:pt x="516636" y="35052"/>
                  </a:lnTo>
                  <a:lnTo>
                    <a:pt x="521208" y="41148"/>
                  </a:lnTo>
                  <a:lnTo>
                    <a:pt x="527304" y="45720"/>
                  </a:lnTo>
                  <a:lnTo>
                    <a:pt x="544067" y="51816"/>
                  </a:lnTo>
                  <a:lnTo>
                    <a:pt x="551688" y="56387"/>
                  </a:lnTo>
                </a:path>
                <a:path w="881379" h="73660">
                  <a:moveTo>
                    <a:pt x="548639" y="51816"/>
                  </a:moveTo>
                  <a:lnTo>
                    <a:pt x="551688" y="59436"/>
                  </a:lnTo>
                  <a:lnTo>
                    <a:pt x="551688" y="62484"/>
                  </a:lnTo>
                  <a:lnTo>
                    <a:pt x="548639" y="70104"/>
                  </a:lnTo>
                </a:path>
                <a:path w="881379" h="73660">
                  <a:moveTo>
                    <a:pt x="551688" y="67056"/>
                  </a:moveTo>
                  <a:lnTo>
                    <a:pt x="541020" y="70104"/>
                  </a:lnTo>
                  <a:lnTo>
                    <a:pt x="530352" y="70104"/>
                  </a:lnTo>
                  <a:lnTo>
                    <a:pt x="521208" y="67056"/>
                  </a:lnTo>
                </a:path>
                <a:path w="881379" h="73660">
                  <a:moveTo>
                    <a:pt x="524256" y="70104"/>
                  </a:moveTo>
                  <a:lnTo>
                    <a:pt x="521208" y="62484"/>
                  </a:lnTo>
                  <a:lnTo>
                    <a:pt x="516636" y="62484"/>
                  </a:lnTo>
                </a:path>
                <a:path w="881379" h="73660">
                  <a:moveTo>
                    <a:pt x="554736" y="35052"/>
                  </a:moveTo>
                  <a:lnTo>
                    <a:pt x="551688" y="35052"/>
                  </a:lnTo>
                  <a:lnTo>
                    <a:pt x="548639" y="27432"/>
                  </a:lnTo>
                </a:path>
                <a:path w="881379" h="73660">
                  <a:moveTo>
                    <a:pt x="551688" y="30480"/>
                  </a:moveTo>
                  <a:lnTo>
                    <a:pt x="541020" y="27432"/>
                  </a:lnTo>
                  <a:lnTo>
                    <a:pt x="530352" y="27432"/>
                  </a:lnTo>
                  <a:lnTo>
                    <a:pt x="521208" y="30480"/>
                  </a:lnTo>
                </a:path>
                <a:path w="881379" h="73660">
                  <a:moveTo>
                    <a:pt x="524256" y="27432"/>
                  </a:moveTo>
                  <a:lnTo>
                    <a:pt x="521208" y="35052"/>
                  </a:lnTo>
                  <a:lnTo>
                    <a:pt x="524256" y="41148"/>
                  </a:lnTo>
                </a:path>
                <a:path w="881379" h="73660">
                  <a:moveTo>
                    <a:pt x="521208" y="38100"/>
                  </a:moveTo>
                  <a:lnTo>
                    <a:pt x="527304" y="41148"/>
                  </a:lnTo>
                  <a:lnTo>
                    <a:pt x="544067" y="48768"/>
                  </a:lnTo>
                  <a:lnTo>
                    <a:pt x="551688" y="51816"/>
                  </a:lnTo>
                  <a:lnTo>
                    <a:pt x="554736" y="59436"/>
                  </a:lnTo>
                  <a:lnTo>
                    <a:pt x="554736" y="62484"/>
                  </a:lnTo>
                  <a:lnTo>
                    <a:pt x="551688" y="70104"/>
                  </a:lnTo>
                  <a:lnTo>
                    <a:pt x="541020" y="73152"/>
                  </a:lnTo>
                  <a:lnTo>
                    <a:pt x="530352" y="73152"/>
                  </a:lnTo>
                  <a:lnTo>
                    <a:pt x="521208" y="70104"/>
                  </a:lnTo>
                  <a:lnTo>
                    <a:pt x="516636" y="62484"/>
                  </a:lnTo>
                </a:path>
                <a:path w="881379" h="73660">
                  <a:moveTo>
                    <a:pt x="579120" y="48768"/>
                  </a:moveTo>
                  <a:lnTo>
                    <a:pt x="618743" y="48768"/>
                  </a:lnTo>
                  <a:lnTo>
                    <a:pt x="618743" y="38100"/>
                  </a:lnTo>
                  <a:lnTo>
                    <a:pt x="614172" y="30480"/>
                  </a:lnTo>
                  <a:lnTo>
                    <a:pt x="611124" y="27432"/>
                  </a:lnTo>
                  <a:lnTo>
                    <a:pt x="603504" y="24384"/>
                  </a:lnTo>
                  <a:lnTo>
                    <a:pt x="594360" y="24384"/>
                  </a:lnTo>
                  <a:lnTo>
                    <a:pt x="586739" y="27432"/>
                  </a:lnTo>
                  <a:lnTo>
                    <a:pt x="579120" y="35052"/>
                  </a:lnTo>
                  <a:lnTo>
                    <a:pt x="576072" y="45720"/>
                  </a:lnTo>
                  <a:lnTo>
                    <a:pt x="576072" y="51816"/>
                  </a:lnTo>
                  <a:lnTo>
                    <a:pt x="579120" y="62484"/>
                  </a:lnTo>
                  <a:lnTo>
                    <a:pt x="586739" y="70104"/>
                  </a:lnTo>
                  <a:lnTo>
                    <a:pt x="594360" y="73152"/>
                  </a:lnTo>
                  <a:lnTo>
                    <a:pt x="603504" y="73152"/>
                  </a:lnTo>
                  <a:lnTo>
                    <a:pt x="611124" y="70104"/>
                  </a:lnTo>
                  <a:lnTo>
                    <a:pt x="618743" y="62484"/>
                  </a:lnTo>
                </a:path>
                <a:path w="881379" h="73660">
                  <a:moveTo>
                    <a:pt x="579120" y="45720"/>
                  </a:moveTo>
                  <a:lnTo>
                    <a:pt x="614172" y="45720"/>
                  </a:lnTo>
                  <a:lnTo>
                    <a:pt x="614172" y="38100"/>
                  </a:lnTo>
                  <a:lnTo>
                    <a:pt x="611124" y="30480"/>
                  </a:lnTo>
                  <a:lnTo>
                    <a:pt x="603504" y="27432"/>
                  </a:lnTo>
                  <a:lnTo>
                    <a:pt x="594360" y="27432"/>
                  </a:lnTo>
                  <a:lnTo>
                    <a:pt x="586739" y="30480"/>
                  </a:lnTo>
                  <a:lnTo>
                    <a:pt x="583691" y="35052"/>
                  </a:lnTo>
                  <a:lnTo>
                    <a:pt x="579120" y="45720"/>
                  </a:lnTo>
                  <a:lnTo>
                    <a:pt x="579120" y="51816"/>
                  </a:lnTo>
                  <a:lnTo>
                    <a:pt x="583691" y="62484"/>
                  </a:lnTo>
                  <a:lnTo>
                    <a:pt x="586739" y="67056"/>
                  </a:lnTo>
                  <a:lnTo>
                    <a:pt x="594360" y="70104"/>
                  </a:lnTo>
                  <a:lnTo>
                    <a:pt x="603504" y="70104"/>
                  </a:lnTo>
                  <a:lnTo>
                    <a:pt x="611124" y="67056"/>
                  </a:lnTo>
                  <a:lnTo>
                    <a:pt x="614172" y="59436"/>
                  </a:lnTo>
                  <a:lnTo>
                    <a:pt x="618743" y="62484"/>
                  </a:lnTo>
                </a:path>
                <a:path w="881379" h="73660">
                  <a:moveTo>
                    <a:pt x="681228" y="35052"/>
                  </a:moveTo>
                  <a:lnTo>
                    <a:pt x="673608" y="27432"/>
                  </a:lnTo>
                  <a:lnTo>
                    <a:pt x="667512" y="24384"/>
                  </a:lnTo>
                  <a:lnTo>
                    <a:pt x="656843" y="24384"/>
                  </a:lnTo>
                  <a:lnTo>
                    <a:pt x="649224" y="27432"/>
                  </a:lnTo>
                  <a:lnTo>
                    <a:pt x="643128" y="35052"/>
                  </a:lnTo>
                  <a:lnTo>
                    <a:pt x="638556" y="45720"/>
                  </a:lnTo>
                  <a:lnTo>
                    <a:pt x="638556" y="51816"/>
                  </a:lnTo>
                  <a:lnTo>
                    <a:pt x="643128" y="62484"/>
                  </a:lnTo>
                  <a:lnTo>
                    <a:pt x="649224" y="70104"/>
                  </a:lnTo>
                  <a:lnTo>
                    <a:pt x="656843" y="73152"/>
                  </a:lnTo>
                  <a:lnTo>
                    <a:pt x="667512" y="73152"/>
                  </a:lnTo>
                  <a:lnTo>
                    <a:pt x="673608" y="70104"/>
                  </a:lnTo>
                  <a:lnTo>
                    <a:pt x="681228" y="62484"/>
                  </a:lnTo>
                </a:path>
                <a:path w="881379" h="73660">
                  <a:moveTo>
                    <a:pt x="681228" y="35052"/>
                  </a:moveTo>
                  <a:lnTo>
                    <a:pt x="678180" y="38100"/>
                  </a:lnTo>
                  <a:lnTo>
                    <a:pt x="673608" y="30480"/>
                  </a:lnTo>
                  <a:lnTo>
                    <a:pt x="667512" y="27432"/>
                  </a:lnTo>
                  <a:lnTo>
                    <a:pt x="656843" y="27432"/>
                  </a:lnTo>
                  <a:lnTo>
                    <a:pt x="649224" y="30480"/>
                  </a:lnTo>
                  <a:lnTo>
                    <a:pt x="646176" y="35052"/>
                  </a:lnTo>
                  <a:lnTo>
                    <a:pt x="643128" y="45720"/>
                  </a:lnTo>
                  <a:lnTo>
                    <a:pt x="643128" y="51816"/>
                  </a:lnTo>
                  <a:lnTo>
                    <a:pt x="646176" y="62484"/>
                  </a:lnTo>
                  <a:lnTo>
                    <a:pt x="649224" y="67056"/>
                  </a:lnTo>
                  <a:lnTo>
                    <a:pt x="656843" y="70104"/>
                  </a:lnTo>
                  <a:lnTo>
                    <a:pt x="667512" y="70104"/>
                  </a:lnTo>
                  <a:lnTo>
                    <a:pt x="673608" y="67056"/>
                  </a:lnTo>
                  <a:lnTo>
                    <a:pt x="678180" y="59436"/>
                  </a:lnTo>
                  <a:lnTo>
                    <a:pt x="681228" y="62484"/>
                  </a:lnTo>
                </a:path>
                <a:path w="881379" h="73660">
                  <a:moveTo>
                    <a:pt x="705612" y="24384"/>
                  </a:moveTo>
                  <a:lnTo>
                    <a:pt x="705612" y="59436"/>
                  </a:lnTo>
                  <a:lnTo>
                    <a:pt x="708660" y="70104"/>
                  </a:lnTo>
                  <a:lnTo>
                    <a:pt x="716280" y="73152"/>
                  </a:lnTo>
                  <a:lnTo>
                    <a:pt x="726948" y="73152"/>
                  </a:lnTo>
                  <a:lnTo>
                    <a:pt x="733043" y="70104"/>
                  </a:lnTo>
                  <a:lnTo>
                    <a:pt x="743712" y="59436"/>
                  </a:lnTo>
                </a:path>
                <a:path w="881379" h="73660">
                  <a:moveTo>
                    <a:pt x="705612" y="24384"/>
                  </a:moveTo>
                  <a:lnTo>
                    <a:pt x="708660" y="24384"/>
                  </a:lnTo>
                  <a:lnTo>
                    <a:pt x="708660" y="59436"/>
                  </a:lnTo>
                  <a:lnTo>
                    <a:pt x="713232" y="67056"/>
                  </a:lnTo>
                  <a:lnTo>
                    <a:pt x="719328" y="70104"/>
                  </a:lnTo>
                  <a:lnTo>
                    <a:pt x="726948" y="70104"/>
                  </a:lnTo>
                  <a:lnTo>
                    <a:pt x="733043" y="67056"/>
                  </a:lnTo>
                  <a:lnTo>
                    <a:pt x="743712" y="59436"/>
                  </a:lnTo>
                </a:path>
                <a:path w="881379" h="73660">
                  <a:moveTo>
                    <a:pt x="743712" y="24384"/>
                  </a:moveTo>
                  <a:lnTo>
                    <a:pt x="743712" y="73152"/>
                  </a:lnTo>
                  <a:lnTo>
                    <a:pt x="748284" y="73152"/>
                  </a:lnTo>
                </a:path>
                <a:path w="881379" h="73660">
                  <a:moveTo>
                    <a:pt x="743712" y="24384"/>
                  </a:moveTo>
                  <a:lnTo>
                    <a:pt x="746760" y="24384"/>
                  </a:lnTo>
                  <a:lnTo>
                    <a:pt x="746760" y="73152"/>
                  </a:lnTo>
                  <a:lnTo>
                    <a:pt x="748284" y="73152"/>
                  </a:lnTo>
                </a:path>
                <a:path w="881379" h="73660">
                  <a:moveTo>
                    <a:pt x="775715" y="48768"/>
                  </a:moveTo>
                  <a:lnTo>
                    <a:pt x="813815" y="48768"/>
                  </a:lnTo>
                  <a:lnTo>
                    <a:pt x="813815" y="38100"/>
                  </a:lnTo>
                  <a:lnTo>
                    <a:pt x="810767" y="30480"/>
                  </a:lnTo>
                  <a:lnTo>
                    <a:pt x="806196" y="27432"/>
                  </a:lnTo>
                  <a:lnTo>
                    <a:pt x="800100" y="24384"/>
                  </a:lnTo>
                  <a:lnTo>
                    <a:pt x="789432" y="24384"/>
                  </a:lnTo>
                  <a:lnTo>
                    <a:pt x="781812" y="27432"/>
                  </a:lnTo>
                  <a:lnTo>
                    <a:pt x="775715" y="35052"/>
                  </a:lnTo>
                  <a:lnTo>
                    <a:pt x="772667" y="45720"/>
                  </a:lnTo>
                  <a:lnTo>
                    <a:pt x="772667" y="51816"/>
                  </a:lnTo>
                  <a:lnTo>
                    <a:pt x="775715" y="62484"/>
                  </a:lnTo>
                  <a:lnTo>
                    <a:pt x="781812" y="70104"/>
                  </a:lnTo>
                  <a:lnTo>
                    <a:pt x="789432" y="73152"/>
                  </a:lnTo>
                  <a:lnTo>
                    <a:pt x="800100" y="73152"/>
                  </a:lnTo>
                  <a:lnTo>
                    <a:pt x="806196" y="70104"/>
                  </a:lnTo>
                  <a:lnTo>
                    <a:pt x="813815" y="62484"/>
                  </a:lnTo>
                </a:path>
                <a:path w="881379" h="73660">
                  <a:moveTo>
                    <a:pt x="775715" y="45720"/>
                  </a:moveTo>
                  <a:lnTo>
                    <a:pt x="810767" y="45720"/>
                  </a:lnTo>
                  <a:lnTo>
                    <a:pt x="810767" y="38100"/>
                  </a:lnTo>
                  <a:lnTo>
                    <a:pt x="806196" y="30480"/>
                  </a:lnTo>
                  <a:lnTo>
                    <a:pt x="800100" y="27432"/>
                  </a:lnTo>
                  <a:lnTo>
                    <a:pt x="789432" y="27432"/>
                  </a:lnTo>
                  <a:lnTo>
                    <a:pt x="781812" y="30480"/>
                  </a:lnTo>
                  <a:lnTo>
                    <a:pt x="778763" y="35052"/>
                  </a:lnTo>
                  <a:lnTo>
                    <a:pt x="775715" y="45720"/>
                  </a:lnTo>
                  <a:lnTo>
                    <a:pt x="775715" y="51816"/>
                  </a:lnTo>
                  <a:lnTo>
                    <a:pt x="778763" y="62484"/>
                  </a:lnTo>
                  <a:lnTo>
                    <a:pt x="781812" y="67056"/>
                  </a:lnTo>
                  <a:lnTo>
                    <a:pt x="789432" y="70104"/>
                  </a:lnTo>
                  <a:lnTo>
                    <a:pt x="800100" y="70104"/>
                  </a:lnTo>
                  <a:lnTo>
                    <a:pt x="806196" y="67056"/>
                  </a:lnTo>
                  <a:lnTo>
                    <a:pt x="810767" y="59436"/>
                  </a:lnTo>
                  <a:lnTo>
                    <a:pt x="813815" y="62484"/>
                  </a:lnTo>
                </a:path>
                <a:path w="881379" h="73660">
                  <a:moveTo>
                    <a:pt x="838200" y="24384"/>
                  </a:moveTo>
                  <a:lnTo>
                    <a:pt x="838200" y="73152"/>
                  </a:lnTo>
                  <a:lnTo>
                    <a:pt x="841248" y="73152"/>
                  </a:lnTo>
                </a:path>
                <a:path w="881379" h="73660">
                  <a:moveTo>
                    <a:pt x="838200" y="24384"/>
                  </a:moveTo>
                  <a:lnTo>
                    <a:pt x="841248" y="24384"/>
                  </a:lnTo>
                  <a:lnTo>
                    <a:pt x="841248" y="73152"/>
                  </a:lnTo>
                </a:path>
                <a:path w="881379" h="73660">
                  <a:moveTo>
                    <a:pt x="841248" y="38100"/>
                  </a:moveTo>
                  <a:lnTo>
                    <a:pt x="851915" y="27432"/>
                  </a:lnTo>
                  <a:lnTo>
                    <a:pt x="859536" y="24384"/>
                  </a:lnTo>
                  <a:lnTo>
                    <a:pt x="870204" y="24384"/>
                  </a:lnTo>
                  <a:lnTo>
                    <a:pt x="876300" y="27432"/>
                  </a:lnTo>
                  <a:lnTo>
                    <a:pt x="880872" y="38100"/>
                  </a:lnTo>
                  <a:lnTo>
                    <a:pt x="880872" y="73152"/>
                  </a:lnTo>
                </a:path>
                <a:path w="881379" h="73660">
                  <a:moveTo>
                    <a:pt x="841248" y="38100"/>
                  </a:moveTo>
                  <a:lnTo>
                    <a:pt x="851915" y="30480"/>
                  </a:lnTo>
                  <a:lnTo>
                    <a:pt x="859536" y="27432"/>
                  </a:lnTo>
                  <a:lnTo>
                    <a:pt x="865632" y="27432"/>
                  </a:lnTo>
                  <a:lnTo>
                    <a:pt x="873252" y="30480"/>
                  </a:lnTo>
                  <a:lnTo>
                    <a:pt x="876300" y="38100"/>
                  </a:lnTo>
                  <a:lnTo>
                    <a:pt x="876300" y="73152"/>
                  </a:lnTo>
                  <a:lnTo>
                    <a:pt x="880872" y="7315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08761" y="3384105"/>
              <a:ext cx="141858" cy="7632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351141" y="3385692"/>
              <a:ext cx="287020" cy="73660"/>
            </a:xfrm>
            <a:custGeom>
              <a:avLst/>
              <a:gdLst/>
              <a:ahLst/>
              <a:cxnLst/>
              <a:rect l="l" t="t" r="r" b="b"/>
              <a:pathLst>
                <a:path w="287020" h="73660">
                  <a:moveTo>
                    <a:pt x="0" y="0"/>
                  </a:moveTo>
                  <a:lnTo>
                    <a:pt x="0" y="73152"/>
                  </a:lnTo>
                  <a:lnTo>
                    <a:pt x="3048" y="73152"/>
                  </a:lnTo>
                </a:path>
                <a:path w="287020" h="73660">
                  <a:moveTo>
                    <a:pt x="0" y="0"/>
                  </a:moveTo>
                  <a:lnTo>
                    <a:pt x="3048" y="0"/>
                  </a:lnTo>
                  <a:lnTo>
                    <a:pt x="3048" y="73152"/>
                  </a:lnTo>
                </a:path>
                <a:path w="287020" h="73660">
                  <a:moveTo>
                    <a:pt x="3048" y="38100"/>
                  </a:moveTo>
                  <a:lnTo>
                    <a:pt x="13715" y="27432"/>
                  </a:lnTo>
                  <a:lnTo>
                    <a:pt x="21335" y="24384"/>
                  </a:lnTo>
                  <a:lnTo>
                    <a:pt x="30479" y="24384"/>
                  </a:lnTo>
                  <a:lnTo>
                    <a:pt x="38100" y="27432"/>
                  </a:lnTo>
                  <a:lnTo>
                    <a:pt x="41148" y="38100"/>
                  </a:lnTo>
                  <a:lnTo>
                    <a:pt x="41148" y="73152"/>
                  </a:lnTo>
                  <a:lnTo>
                    <a:pt x="42672" y="73152"/>
                  </a:lnTo>
                </a:path>
                <a:path w="287020" h="73660">
                  <a:moveTo>
                    <a:pt x="3048" y="38100"/>
                  </a:moveTo>
                  <a:lnTo>
                    <a:pt x="13715" y="30480"/>
                  </a:lnTo>
                  <a:lnTo>
                    <a:pt x="21335" y="27432"/>
                  </a:lnTo>
                  <a:lnTo>
                    <a:pt x="27431" y="27432"/>
                  </a:lnTo>
                  <a:lnTo>
                    <a:pt x="35051" y="30480"/>
                  </a:lnTo>
                  <a:lnTo>
                    <a:pt x="38100" y="38100"/>
                  </a:lnTo>
                  <a:lnTo>
                    <a:pt x="38100" y="73152"/>
                  </a:lnTo>
                  <a:lnTo>
                    <a:pt x="42672" y="73152"/>
                  </a:lnTo>
                </a:path>
                <a:path w="287020" h="73660">
                  <a:moveTo>
                    <a:pt x="83819" y="24384"/>
                  </a:moveTo>
                  <a:lnTo>
                    <a:pt x="76200" y="27432"/>
                  </a:lnTo>
                  <a:lnTo>
                    <a:pt x="70103" y="35052"/>
                  </a:lnTo>
                  <a:lnTo>
                    <a:pt x="65531" y="45720"/>
                  </a:lnTo>
                  <a:lnTo>
                    <a:pt x="65531" y="51816"/>
                  </a:lnTo>
                  <a:lnTo>
                    <a:pt x="70103" y="62484"/>
                  </a:lnTo>
                  <a:lnTo>
                    <a:pt x="76200" y="70104"/>
                  </a:lnTo>
                  <a:lnTo>
                    <a:pt x="83819" y="73152"/>
                  </a:lnTo>
                  <a:lnTo>
                    <a:pt x="94487" y="73152"/>
                  </a:lnTo>
                  <a:lnTo>
                    <a:pt x="100583" y="70104"/>
                  </a:lnTo>
                  <a:lnTo>
                    <a:pt x="108203" y="62484"/>
                  </a:lnTo>
                  <a:lnTo>
                    <a:pt x="111251" y="51816"/>
                  </a:lnTo>
                  <a:lnTo>
                    <a:pt x="111251" y="45720"/>
                  </a:lnTo>
                  <a:lnTo>
                    <a:pt x="108203" y="35052"/>
                  </a:lnTo>
                  <a:lnTo>
                    <a:pt x="100583" y="27432"/>
                  </a:lnTo>
                  <a:lnTo>
                    <a:pt x="94487" y="24384"/>
                  </a:lnTo>
                  <a:lnTo>
                    <a:pt x="83819" y="24384"/>
                  </a:lnTo>
                </a:path>
                <a:path w="287020" h="73660">
                  <a:moveTo>
                    <a:pt x="83819" y="27432"/>
                  </a:moveTo>
                  <a:lnTo>
                    <a:pt x="76200" y="30480"/>
                  </a:lnTo>
                  <a:lnTo>
                    <a:pt x="73151" y="35052"/>
                  </a:lnTo>
                  <a:lnTo>
                    <a:pt x="70103" y="45720"/>
                  </a:lnTo>
                  <a:lnTo>
                    <a:pt x="70103" y="51816"/>
                  </a:lnTo>
                  <a:lnTo>
                    <a:pt x="73151" y="62484"/>
                  </a:lnTo>
                  <a:lnTo>
                    <a:pt x="76200" y="67056"/>
                  </a:lnTo>
                  <a:lnTo>
                    <a:pt x="83819" y="70104"/>
                  </a:lnTo>
                  <a:lnTo>
                    <a:pt x="94487" y="70104"/>
                  </a:lnTo>
                  <a:lnTo>
                    <a:pt x="100583" y="67056"/>
                  </a:lnTo>
                  <a:lnTo>
                    <a:pt x="105155" y="62484"/>
                  </a:lnTo>
                  <a:lnTo>
                    <a:pt x="108203" y="51816"/>
                  </a:lnTo>
                  <a:lnTo>
                    <a:pt x="108203" y="45720"/>
                  </a:lnTo>
                  <a:lnTo>
                    <a:pt x="105155" y="35052"/>
                  </a:lnTo>
                  <a:lnTo>
                    <a:pt x="100583" y="30480"/>
                  </a:lnTo>
                  <a:lnTo>
                    <a:pt x="94487" y="27432"/>
                  </a:lnTo>
                  <a:lnTo>
                    <a:pt x="83819" y="27432"/>
                  </a:lnTo>
                </a:path>
                <a:path w="287020" h="73660">
                  <a:moveTo>
                    <a:pt x="135635" y="24384"/>
                  </a:moveTo>
                  <a:lnTo>
                    <a:pt x="135635" y="73152"/>
                  </a:lnTo>
                  <a:lnTo>
                    <a:pt x="140207" y="73152"/>
                  </a:lnTo>
                </a:path>
                <a:path w="287020" h="73660">
                  <a:moveTo>
                    <a:pt x="135635" y="24384"/>
                  </a:moveTo>
                  <a:lnTo>
                    <a:pt x="138683" y="24384"/>
                  </a:lnTo>
                  <a:lnTo>
                    <a:pt x="138683" y="73152"/>
                  </a:lnTo>
                  <a:lnTo>
                    <a:pt x="140207" y="73152"/>
                  </a:lnTo>
                </a:path>
                <a:path w="287020" h="73660">
                  <a:moveTo>
                    <a:pt x="138683" y="38100"/>
                  </a:moveTo>
                  <a:lnTo>
                    <a:pt x="149351" y="27432"/>
                  </a:lnTo>
                  <a:lnTo>
                    <a:pt x="156972" y="24384"/>
                  </a:lnTo>
                  <a:lnTo>
                    <a:pt x="167639" y="24384"/>
                  </a:lnTo>
                  <a:lnTo>
                    <a:pt x="173735" y="27432"/>
                  </a:lnTo>
                  <a:lnTo>
                    <a:pt x="178307" y="38100"/>
                  </a:lnTo>
                  <a:lnTo>
                    <a:pt x="178307" y="73152"/>
                  </a:lnTo>
                </a:path>
                <a:path w="287020" h="73660">
                  <a:moveTo>
                    <a:pt x="138683" y="38100"/>
                  </a:moveTo>
                  <a:lnTo>
                    <a:pt x="149351" y="30480"/>
                  </a:lnTo>
                  <a:lnTo>
                    <a:pt x="156972" y="27432"/>
                  </a:lnTo>
                  <a:lnTo>
                    <a:pt x="164591" y="27432"/>
                  </a:lnTo>
                  <a:lnTo>
                    <a:pt x="170687" y="30480"/>
                  </a:lnTo>
                  <a:lnTo>
                    <a:pt x="173735" y="38100"/>
                  </a:lnTo>
                  <a:lnTo>
                    <a:pt x="173735" y="73152"/>
                  </a:lnTo>
                  <a:lnTo>
                    <a:pt x="178307" y="73152"/>
                  </a:lnTo>
                </a:path>
                <a:path w="287020" h="73660">
                  <a:moveTo>
                    <a:pt x="178307" y="38100"/>
                  </a:moveTo>
                  <a:lnTo>
                    <a:pt x="188975" y="27432"/>
                  </a:lnTo>
                  <a:lnTo>
                    <a:pt x="195072" y="24384"/>
                  </a:lnTo>
                  <a:lnTo>
                    <a:pt x="205739" y="24384"/>
                  </a:lnTo>
                  <a:lnTo>
                    <a:pt x="213359" y="27432"/>
                  </a:lnTo>
                  <a:lnTo>
                    <a:pt x="216407" y="38100"/>
                  </a:lnTo>
                  <a:lnTo>
                    <a:pt x="216407" y="73152"/>
                  </a:lnTo>
                </a:path>
                <a:path w="287020" h="73660">
                  <a:moveTo>
                    <a:pt x="178307" y="38100"/>
                  </a:moveTo>
                  <a:lnTo>
                    <a:pt x="188975" y="30480"/>
                  </a:lnTo>
                  <a:lnTo>
                    <a:pt x="195072" y="27432"/>
                  </a:lnTo>
                  <a:lnTo>
                    <a:pt x="202691" y="27432"/>
                  </a:lnTo>
                  <a:lnTo>
                    <a:pt x="208787" y="30480"/>
                  </a:lnTo>
                  <a:lnTo>
                    <a:pt x="213359" y="38100"/>
                  </a:lnTo>
                  <a:lnTo>
                    <a:pt x="213359" y="73152"/>
                  </a:lnTo>
                  <a:lnTo>
                    <a:pt x="216407" y="73152"/>
                  </a:lnTo>
                </a:path>
                <a:path w="287020" h="73660">
                  <a:moveTo>
                    <a:pt x="257555" y="24384"/>
                  </a:moveTo>
                  <a:lnTo>
                    <a:pt x="251459" y="27432"/>
                  </a:lnTo>
                  <a:lnTo>
                    <a:pt x="243839" y="35052"/>
                  </a:lnTo>
                  <a:lnTo>
                    <a:pt x="240791" y="45720"/>
                  </a:lnTo>
                  <a:lnTo>
                    <a:pt x="240791" y="51816"/>
                  </a:lnTo>
                  <a:lnTo>
                    <a:pt x="243839" y="62484"/>
                  </a:lnTo>
                  <a:lnTo>
                    <a:pt x="251459" y="70104"/>
                  </a:lnTo>
                  <a:lnTo>
                    <a:pt x="257555" y="73152"/>
                  </a:lnTo>
                  <a:lnTo>
                    <a:pt x="268224" y="73152"/>
                  </a:lnTo>
                  <a:lnTo>
                    <a:pt x="275843" y="70104"/>
                  </a:lnTo>
                  <a:lnTo>
                    <a:pt x="283463" y="62484"/>
                  </a:lnTo>
                  <a:lnTo>
                    <a:pt x="286511" y="51816"/>
                  </a:lnTo>
                  <a:lnTo>
                    <a:pt x="286511" y="45720"/>
                  </a:lnTo>
                  <a:lnTo>
                    <a:pt x="283463" y="35052"/>
                  </a:lnTo>
                  <a:lnTo>
                    <a:pt x="275843" y="27432"/>
                  </a:lnTo>
                  <a:lnTo>
                    <a:pt x="268224" y="24384"/>
                  </a:lnTo>
                  <a:lnTo>
                    <a:pt x="257555" y="24384"/>
                  </a:lnTo>
                  <a:lnTo>
                    <a:pt x="259079" y="24384"/>
                  </a:lnTo>
                </a:path>
                <a:path w="287020" h="73660">
                  <a:moveTo>
                    <a:pt x="257555" y="27432"/>
                  </a:moveTo>
                  <a:lnTo>
                    <a:pt x="251459" y="30480"/>
                  </a:lnTo>
                  <a:lnTo>
                    <a:pt x="248411" y="35052"/>
                  </a:lnTo>
                  <a:lnTo>
                    <a:pt x="243839" y="45720"/>
                  </a:lnTo>
                  <a:lnTo>
                    <a:pt x="243839" y="51816"/>
                  </a:lnTo>
                  <a:lnTo>
                    <a:pt x="248411" y="62484"/>
                  </a:lnTo>
                  <a:lnTo>
                    <a:pt x="251459" y="67056"/>
                  </a:lnTo>
                  <a:lnTo>
                    <a:pt x="257555" y="70104"/>
                  </a:lnTo>
                  <a:lnTo>
                    <a:pt x="268224" y="70104"/>
                  </a:lnTo>
                  <a:lnTo>
                    <a:pt x="275843" y="67056"/>
                  </a:lnTo>
                  <a:lnTo>
                    <a:pt x="278891" y="62484"/>
                  </a:lnTo>
                  <a:lnTo>
                    <a:pt x="283463" y="51816"/>
                  </a:lnTo>
                  <a:lnTo>
                    <a:pt x="283463" y="45720"/>
                  </a:lnTo>
                  <a:lnTo>
                    <a:pt x="278891" y="35052"/>
                  </a:lnTo>
                  <a:lnTo>
                    <a:pt x="275843" y="30480"/>
                  </a:lnTo>
                  <a:lnTo>
                    <a:pt x="268224" y="27432"/>
                  </a:lnTo>
                  <a:lnTo>
                    <a:pt x="257555" y="27432"/>
                  </a:lnTo>
                  <a:lnTo>
                    <a:pt x="259079" y="274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61275" y="3409316"/>
              <a:ext cx="112774" cy="7467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797672" y="3385692"/>
              <a:ext cx="134620" cy="73660"/>
            </a:xfrm>
            <a:custGeom>
              <a:avLst/>
              <a:gdLst/>
              <a:ahLst/>
              <a:cxnLst/>
              <a:rect l="l" t="t" r="r" b="b"/>
              <a:pathLst>
                <a:path w="134620" h="73660">
                  <a:moveTo>
                    <a:pt x="0" y="0"/>
                  </a:moveTo>
                  <a:lnTo>
                    <a:pt x="0" y="73152"/>
                  </a:lnTo>
                  <a:lnTo>
                    <a:pt x="4572" y="73152"/>
                  </a:lnTo>
                </a:path>
                <a:path w="134620" h="73660">
                  <a:moveTo>
                    <a:pt x="0" y="0"/>
                  </a:moveTo>
                  <a:lnTo>
                    <a:pt x="4572" y="0"/>
                  </a:lnTo>
                  <a:lnTo>
                    <a:pt x="4572" y="73152"/>
                  </a:lnTo>
                </a:path>
                <a:path w="134620" h="73660">
                  <a:moveTo>
                    <a:pt x="70103" y="24384"/>
                  </a:moveTo>
                  <a:lnTo>
                    <a:pt x="70103" y="73152"/>
                  </a:lnTo>
                  <a:lnTo>
                    <a:pt x="74675" y="73152"/>
                  </a:lnTo>
                </a:path>
                <a:path w="134620" h="73660">
                  <a:moveTo>
                    <a:pt x="70103" y="24384"/>
                  </a:moveTo>
                  <a:lnTo>
                    <a:pt x="73151" y="24384"/>
                  </a:lnTo>
                  <a:lnTo>
                    <a:pt x="73151" y="73152"/>
                  </a:lnTo>
                  <a:lnTo>
                    <a:pt x="74675" y="73152"/>
                  </a:lnTo>
                </a:path>
                <a:path w="134620" h="73660">
                  <a:moveTo>
                    <a:pt x="70103" y="35052"/>
                  </a:moveTo>
                  <a:lnTo>
                    <a:pt x="64007" y="27432"/>
                  </a:lnTo>
                  <a:lnTo>
                    <a:pt x="56387" y="24384"/>
                  </a:lnTo>
                  <a:lnTo>
                    <a:pt x="45720" y="24384"/>
                  </a:lnTo>
                  <a:lnTo>
                    <a:pt x="39624" y="27432"/>
                  </a:lnTo>
                  <a:lnTo>
                    <a:pt x="32003" y="35052"/>
                  </a:lnTo>
                  <a:lnTo>
                    <a:pt x="28955" y="45720"/>
                  </a:lnTo>
                  <a:lnTo>
                    <a:pt x="28955" y="51816"/>
                  </a:lnTo>
                  <a:lnTo>
                    <a:pt x="32003" y="62484"/>
                  </a:lnTo>
                  <a:lnTo>
                    <a:pt x="39624" y="70104"/>
                  </a:lnTo>
                  <a:lnTo>
                    <a:pt x="45720" y="73152"/>
                  </a:lnTo>
                  <a:lnTo>
                    <a:pt x="56387" y="73152"/>
                  </a:lnTo>
                  <a:lnTo>
                    <a:pt x="64007" y="70104"/>
                  </a:lnTo>
                  <a:lnTo>
                    <a:pt x="70103" y="62484"/>
                  </a:lnTo>
                </a:path>
                <a:path w="134620" h="73660">
                  <a:moveTo>
                    <a:pt x="70103" y="35052"/>
                  </a:moveTo>
                  <a:lnTo>
                    <a:pt x="56387" y="27432"/>
                  </a:lnTo>
                  <a:lnTo>
                    <a:pt x="45720" y="27432"/>
                  </a:lnTo>
                  <a:lnTo>
                    <a:pt x="39624" y="30480"/>
                  </a:lnTo>
                  <a:lnTo>
                    <a:pt x="35051" y="35052"/>
                  </a:lnTo>
                  <a:lnTo>
                    <a:pt x="32003" y="45720"/>
                  </a:lnTo>
                  <a:lnTo>
                    <a:pt x="32003" y="51816"/>
                  </a:lnTo>
                  <a:lnTo>
                    <a:pt x="35051" y="62484"/>
                  </a:lnTo>
                  <a:lnTo>
                    <a:pt x="39624" y="67056"/>
                  </a:lnTo>
                  <a:lnTo>
                    <a:pt x="45720" y="70104"/>
                  </a:lnTo>
                  <a:lnTo>
                    <a:pt x="56387" y="70104"/>
                  </a:lnTo>
                  <a:lnTo>
                    <a:pt x="70103" y="62484"/>
                  </a:lnTo>
                </a:path>
                <a:path w="134620" h="73660">
                  <a:moveTo>
                    <a:pt x="102107" y="24384"/>
                  </a:moveTo>
                  <a:lnTo>
                    <a:pt x="102107" y="73152"/>
                  </a:lnTo>
                  <a:lnTo>
                    <a:pt x="105155" y="73152"/>
                  </a:lnTo>
                </a:path>
                <a:path w="134620" h="73660">
                  <a:moveTo>
                    <a:pt x="102107" y="24384"/>
                  </a:moveTo>
                  <a:lnTo>
                    <a:pt x="105155" y="24384"/>
                  </a:lnTo>
                  <a:lnTo>
                    <a:pt x="105155" y="73152"/>
                  </a:lnTo>
                </a:path>
                <a:path w="134620" h="73660">
                  <a:moveTo>
                    <a:pt x="105155" y="45720"/>
                  </a:moveTo>
                  <a:lnTo>
                    <a:pt x="108203" y="35052"/>
                  </a:lnTo>
                  <a:lnTo>
                    <a:pt x="115824" y="27432"/>
                  </a:lnTo>
                  <a:lnTo>
                    <a:pt x="123444" y="24384"/>
                  </a:lnTo>
                  <a:lnTo>
                    <a:pt x="134111" y="24384"/>
                  </a:lnTo>
                </a:path>
                <a:path w="134620" h="73660">
                  <a:moveTo>
                    <a:pt x="105155" y="45720"/>
                  </a:moveTo>
                  <a:lnTo>
                    <a:pt x="108203" y="38100"/>
                  </a:lnTo>
                  <a:lnTo>
                    <a:pt x="115824" y="30480"/>
                  </a:lnTo>
                  <a:lnTo>
                    <a:pt x="123444" y="27432"/>
                  </a:lnTo>
                  <a:lnTo>
                    <a:pt x="132587" y="27432"/>
                  </a:lnTo>
                  <a:lnTo>
                    <a:pt x="132587" y="24384"/>
                  </a:lnTo>
                  <a:lnTo>
                    <a:pt x="134111" y="243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645784" y="1572133"/>
              <a:ext cx="1971039" cy="1550035"/>
            </a:xfrm>
            <a:custGeom>
              <a:avLst/>
              <a:gdLst/>
              <a:ahLst/>
              <a:cxnLst/>
              <a:rect l="l" t="t" r="r" b="b"/>
              <a:pathLst>
                <a:path w="1971040" h="1550035">
                  <a:moveTo>
                    <a:pt x="0" y="783336"/>
                  </a:moveTo>
                  <a:lnTo>
                    <a:pt x="1970532" y="783336"/>
                  </a:lnTo>
                </a:path>
                <a:path w="1971040" h="1550035">
                  <a:moveTo>
                    <a:pt x="906780" y="1549907"/>
                  </a:moveTo>
                  <a:lnTo>
                    <a:pt x="906780" y="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34825" y="2742501"/>
              <a:ext cx="118999" cy="7632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476620" y="2744088"/>
              <a:ext cx="463550" cy="73660"/>
            </a:xfrm>
            <a:custGeom>
              <a:avLst/>
              <a:gdLst/>
              <a:ahLst/>
              <a:cxnLst/>
              <a:rect l="l" t="t" r="r" b="b"/>
              <a:pathLst>
                <a:path w="463550" h="73660">
                  <a:moveTo>
                    <a:pt x="0" y="24384"/>
                  </a:moveTo>
                  <a:lnTo>
                    <a:pt x="0" y="73151"/>
                  </a:lnTo>
                  <a:lnTo>
                    <a:pt x="3048" y="73151"/>
                  </a:lnTo>
                </a:path>
                <a:path w="463550" h="73660">
                  <a:moveTo>
                    <a:pt x="0" y="24384"/>
                  </a:moveTo>
                  <a:lnTo>
                    <a:pt x="3048" y="24384"/>
                  </a:lnTo>
                  <a:lnTo>
                    <a:pt x="3048" y="73151"/>
                  </a:lnTo>
                </a:path>
                <a:path w="463550" h="73660">
                  <a:moveTo>
                    <a:pt x="3048" y="38100"/>
                  </a:moveTo>
                  <a:lnTo>
                    <a:pt x="13715" y="27432"/>
                  </a:lnTo>
                  <a:lnTo>
                    <a:pt x="19812" y="24384"/>
                  </a:lnTo>
                  <a:lnTo>
                    <a:pt x="30479" y="24384"/>
                  </a:lnTo>
                  <a:lnTo>
                    <a:pt x="38100" y="27432"/>
                  </a:lnTo>
                  <a:lnTo>
                    <a:pt x="41148" y="38100"/>
                  </a:lnTo>
                  <a:lnTo>
                    <a:pt x="41148" y="73151"/>
                  </a:lnTo>
                </a:path>
                <a:path w="463550" h="73660">
                  <a:moveTo>
                    <a:pt x="3048" y="38100"/>
                  </a:moveTo>
                  <a:lnTo>
                    <a:pt x="13715" y="32003"/>
                  </a:lnTo>
                  <a:lnTo>
                    <a:pt x="19812" y="27432"/>
                  </a:lnTo>
                  <a:lnTo>
                    <a:pt x="27431" y="27432"/>
                  </a:lnTo>
                  <a:lnTo>
                    <a:pt x="35051" y="32003"/>
                  </a:lnTo>
                  <a:lnTo>
                    <a:pt x="38100" y="38100"/>
                  </a:lnTo>
                  <a:lnTo>
                    <a:pt x="38100" y="73151"/>
                  </a:lnTo>
                  <a:lnTo>
                    <a:pt x="41148" y="73151"/>
                  </a:lnTo>
                </a:path>
                <a:path w="463550" h="73660">
                  <a:moveTo>
                    <a:pt x="108203" y="24384"/>
                  </a:moveTo>
                  <a:lnTo>
                    <a:pt x="108203" y="73151"/>
                  </a:lnTo>
                  <a:lnTo>
                    <a:pt x="111251" y="73151"/>
                  </a:lnTo>
                </a:path>
                <a:path w="463550" h="73660">
                  <a:moveTo>
                    <a:pt x="108203" y="24384"/>
                  </a:moveTo>
                  <a:lnTo>
                    <a:pt x="111251" y="24384"/>
                  </a:lnTo>
                  <a:lnTo>
                    <a:pt x="111251" y="73151"/>
                  </a:lnTo>
                </a:path>
                <a:path w="463550" h="73660">
                  <a:moveTo>
                    <a:pt x="108203" y="35051"/>
                  </a:moveTo>
                  <a:lnTo>
                    <a:pt x="100583" y="27432"/>
                  </a:lnTo>
                  <a:lnTo>
                    <a:pt x="92963" y="24384"/>
                  </a:lnTo>
                  <a:lnTo>
                    <a:pt x="83819" y="24384"/>
                  </a:lnTo>
                  <a:lnTo>
                    <a:pt x="76200" y="27432"/>
                  </a:lnTo>
                  <a:lnTo>
                    <a:pt x="68579" y="35051"/>
                  </a:lnTo>
                  <a:lnTo>
                    <a:pt x="65531" y="45720"/>
                  </a:lnTo>
                  <a:lnTo>
                    <a:pt x="65531" y="51815"/>
                  </a:lnTo>
                  <a:lnTo>
                    <a:pt x="68579" y="62484"/>
                  </a:lnTo>
                  <a:lnTo>
                    <a:pt x="76200" y="70103"/>
                  </a:lnTo>
                  <a:lnTo>
                    <a:pt x="83819" y="73151"/>
                  </a:lnTo>
                  <a:lnTo>
                    <a:pt x="92963" y="73151"/>
                  </a:lnTo>
                  <a:lnTo>
                    <a:pt x="100583" y="70103"/>
                  </a:lnTo>
                  <a:lnTo>
                    <a:pt x="108203" y="62484"/>
                  </a:lnTo>
                </a:path>
                <a:path w="463550" h="73660">
                  <a:moveTo>
                    <a:pt x="108203" y="35051"/>
                  </a:moveTo>
                  <a:lnTo>
                    <a:pt x="92963" y="27432"/>
                  </a:lnTo>
                  <a:lnTo>
                    <a:pt x="83819" y="27432"/>
                  </a:lnTo>
                  <a:lnTo>
                    <a:pt x="76200" y="32003"/>
                  </a:lnTo>
                  <a:lnTo>
                    <a:pt x="73151" y="35051"/>
                  </a:lnTo>
                  <a:lnTo>
                    <a:pt x="68579" y="45720"/>
                  </a:lnTo>
                  <a:lnTo>
                    <a:pt x="68579" y="51815"/>
                  </a:lnTo>
                  <a:lnTo>
                    <a:pt x="73151" y="62484"/>
                  </a:lnTo>
                  <a:lnTo>
                    <a:pt x="76200" y="67056"/>
                  </a:lnTo>
                  <a:lnTo>
                    <a:pt x="83819" y="70103"/>
                  </a:lnTo>
                  <a:lnTo>
                    <a:pt x="92963" y="70103"/>
                  </a:lnTo>
                  <a:lnTo>
                    <a:pt x="108203" y="62484"/>
                  </a:lnTo>
                </a:path>
                <a:path w="463550" h="73660">
                  <a:moveTo>
                    <a:pt x="251459" y="0"/>
                  </a:moveTo>
                  <a:lnTo>
                    <a:pt x="251459" y="73151"/>
                  </a:lnTo>
                  <a:lnTo>
                    <a:pt x="254507" y="73151"/>
                  </a:lnTo>
                </a:path>
                <a:path w="463550" h="73660">
                  <a:moveTo>
                    <a:pt x="251459" y="0"/>
                  </a:moveTo>
                  <a:lnTo>
                    <a:pt x="254507" y="0"/>
                  </a:lnTo>
                  <a:lnTo>
                    <a:pt x="254507" y="73151"/>
                  </a:lnTo>
                </a:path>
                <a:path w="463550" h="73660">
                  <a:moveTo>
                    <a:pt x="251459" y="35051"/>
                  </a:moveTo>
                  <a:lnTo>
                    <a:pt x="243839" y="27432"/>
                  </a:lnTo>
                  <a:lnTo>
                    <a:pt x="236219" y="24384"/>
                  </a:lnTo>
                  <a:lnTo>
                    <a:pt x="227075" y="24384"/>
                  </a:lnTo>
                  <a:lnTo>
                    <a:pt x="219455" y="27432"/>
                  </a:lnTo>
                  <a:lnTo>
                    <a:pt x="211836" y="35051"/>
                  </a:lnTo>
                  <a:lnTo>
                    <a:pt x="208787" y="45720"/>
                  </a:lnTo>
                  <a:lnTo>
                    <a:pt x="208787" y="51815"/>
                  </a:lnTo>
                  <a:lnTo>
                    <a:pt x="211836" y="62484"/>
                  </a:lnTo>
                  <a:lnTo>
                    <a:pt x="219455" y="70103"/>
                  </a:lnTo>
                  <a:lnTo>
                    <a:pt x="227075" y="73151"/>
                  </a:lnTo>
                  <a:lnTo>
                    <a:pt x="236219" y="73151"/>
                  </a:lnTo>
                  <a:lnTo>
                    <a:pt x="243839" y="70103"/>
                  </a:lnTo>
                  <a:lnTo>
                    <a:pt x="251459" y="62484"/>
                  </a:lnTo>
                </a:path>
                <a:path w="463550" h="73660">
                  <a:moveTo>
                    <a:pt x="251459" y="35051"/>
                  </a:moveTo>
                  <a:lnTo>
                    <a:pt x="236219" y="27432"/>
                  </a:lnTo>
                  <a:lnTo>
                    <a:pt x="227075" y="27432"/>
                  </a:lnTo>
                  <a:lnTo>
                    <a:pt x="219455" y="32003"/>
                  </a:lnTo>
                  <a:lnTo>
                    <a:pt x="216407" y="35051"/>
                  </a:lnTo>
                  <a:lnTo>
                    <a:pt x="211836" y="45720"/>
                  </a:lnTo>
                  <a:lnTo>
                    <a:pt x="211836" y="51815"/>
                  </a:lnTo>
                  <a:lnTo>
                    <a:pt x="216407" y="62484"/>
                  </a:lnTo>
                  <a:lnTo>
                    <a:pt x="219455" y="67056"/>
                  </a:lnTo>
                  <a:lnTo>
                    <a:pt x="227075" y="70103"/>
                  </a:lnTo>
                  <a:lnTo>
                    <a:pt x="236219" y="70103"/>
                  </a:lnTo>
                  <a:lnTo>
                    <a:pt x="251459" y="62484"/>
                  </a:lnTo>
                </a:path>
                <a:path w="463550" h="73660">
                  <a:moveTo>
                    <a:pt x="281939" y="48768"/>
                  </a:moveTo>
                  <a:lnTo>
                    <a:pt x="320039" y="48768"/>
                  </a:lnTo>
                  <a:lnTo>
                    <a:pt x="320039" y="38100"/>
                  </a:lnTo>
                  <a:lnTo>
                    <a:pt x="316991" y="32003"/>
                  </a:lnTo>
                  <a:lnTo>
                    <a:pt x="313943" y="27432"/>
                  </a:lnTo>
                  <a:lnTo>
                    <a:pt x="306324" y="24384"/>
                  </a:lnTo>
                  <a:lnTo>
                    <a:pt x="295655" y="24384"/>
                  </a:lnTo>
                  <a:lnTo>
                    <a:pt x="289559" y="27432"/>
                  </a:lnTo>
                  <a:lnTo>
                    <a:pt x="281939" y="35051"/>
                  </a:lnTo>
                  <a:lnTo>
                    <a:pt x="278891" y="45720"/>
                  </a:lnTo>
                  <a:lnTo>
                    <a:pt x="278891" y="51815"/>
                  </a:lnTo>
                  <a:lnTo>
                    <a:pt x="281939" y="62484"/>
                  </a:lnTo>
                  <a:lnTo>
                    <a:pt x="289559" y="70103"/>
                  </a:lnTo>
                  <a:lnTo>
                    <a:pt x="295655" y="73151"/>
                  </a:lnTo>
                  <a:lnTo>
                    <a:pt x="306324" y="73151"/>
                  </a:lnTo>
                  <a:lnTo>
                    <a:pt x="313943" y="70103"/>
                  </a:lnTo>
                  <a:lnTo>
                    <a:pt x="320039" y="62484"/>
                  </a:lnTo>
                  <a:lnTo>
                    <a:pt x="321563" y="62484"/>
                  </a:lnTo>
                </a:path>
                <a:path w="463550" h="73660">
                  <a:moveTo>
                    <a:pt x="281939" y="45720"/>
                  </a:moveTo>
                  <a:lnTo>
                    <a:pt x="316991" y="45720"/>
                  </a:lnTo>
                  <a:lnTo>
                    <a:pt x="316991" y="38100"/>
                  </a:lnTo>
                  <a:lnTo>
                    <a:pt x="313943" y="32003"/>
                  </a:lnTo>
                  <a:lnTo>
                    <a:pt x="306324" y="27432"/>
                  </a:lnTo>
                  <a:lnTo>
                    <a:pt x="295655" y="27432"/>
                  </a:lnTo>
                  <a:lnTo>
                    <a:pt x="289559" y="32003"/>
                  </a:lnTo>
                  <a:lnTo>
                    <a:pt x="286512" y="35051"/>
                  </a:lnTo>
                  <a:lnTo>
                    <a:pt x="281939" y="45720"/>
                  </a:lnTo>
                  <a:lnTo>
                    <a:pt x="281939" y="51815"/>
                  </a:lnTo>
                  <a:lnTo>
                    <a:pt x="286512" y="62484"/>
                  </a:lnTo>
                  <a:lnTo>
                    <a:pt x="289559" y="67056"/>
                  </a:lnTo>
                  <a:lnTo>
                    <a:pt x="295655" y="70103"/>
                  </a:lnTo>
                  <a:lnTo>
                    <a:pt x="306324" y="70103"/>
                  </a:lnTo>
                  <a:lnTo>
                    <a:pt x="313943" y="67056"/>
                  </a:lnTo>
                  <a:lnTo>
                    <a:pt x="316991" y="59436"/>
                  </a:lnTo>
                  <a:lnTo>
                    <a:pt x="320039" y="62484"/>
                  </a:lnTo>
                  <a:lnTo>
                    <a:pt x="321563" y="62484"/>
                  </a:lnTo>
                </a:path>
                <a:path w="463550" h="73660">
                  <a:moveTo>
                    <a:pt x="419100" y="0"/>
                  </a:moveTo>
                  <a:lnTo>
                    <a:pt x="419100" y="73151"/>
                  </a:lnTo>
                  <a:lnTo>
                    <a:pt x="422148" y="73151"/>
                  </a:lnTo>
                </a:path>
                <a:path w="463550" h="73660">
                  <a:moveTo>
                    <a:pt x="419100" y="0"/>
                  </a:moveTo>
                  <a:lnTo>
                    <a:pt x="422148" y="0"/>
                  </a:lnTo>
                  <a:lnTo>
                    <a:pt x="422148" y="73151"/>
                  </a:lnTo>
                </a:path>
                <a:path w="463550" h="73660">
                  <a:moveTo>
                    <a:pt x="422148" y="35051"/>
                  </a:moveTo>
                  <a:lnTo>
                    <a:pt x="429767" y="27432"/>
                  </a:lnTo>
                  <a:lnTo>
                    <a:pt x="435863" y="24384"/>
                  </a:lnTo>
                  <a:lnTo>
                    <a:pt x="446531" y="24384"/>
                  </a:lnTo>
                  <a:lnTo>
                    <a:pt x="454151" y="27432"/>
                  </a:lnTo>
                  <a:lnTo>
                    <a:pt x="460248" y="35051"/>
                  </a:lnTo>
                  <a:lnTo>
                    <a:pt x="463295" y="45720"/>
                  </a:lnTo>
                  <a:lnTo>
                    <a:pt x="463295" y="51815"/>
                  </a:lnTo>
                  <a:lnTo>
                    <a:pt x="460248" y="62484"/>
                  </a:lnTo>
                  <a:lnTo>
                    <a:pt x="454151" y="70103"/>
                  </a:lnTo>
                  <a:lnTo>
                    <a:pt x="446531" y="73151"/>
                  </a:lnTo>
                  <a:lnTo>
                    <a:pt x="435863" y="73151"/>
                  </a:lnTo>
                  <a:lnTo>
                    <a:pt x="429767" y="70103"/>
                  </a:lnTo>
                  <a:lnTo>
                    <a:pt x="422148" y="62484"/>
                  </a:lnTo>
                </a:path>
                <a:path w="463550" h="73660">
                  <a:moveTo>
                    <a:pt x="422148" y="35051"/>
                  </a:moveTo>
                  <a:lnTo>
                    <a:pt x="435863" y="27432"/>
                  </a:lnTo>
                  <a:lnTo>
                    <a:pt x="446531" y="27432"/>
                  </a:lnTo>
                  <a:lnTo>
                    <a:pt x="454151" y="32003"/>
                  </a:lnTo>
                  <a:lnTo>
                    <a:pt x="457200" y="35051"/>
                  </a:lnTo>
                  <a:lnTo>
                    <a:pt x="460248" y="45720"/>
                  </a:lnTo>
                  <a:lnTo>
                    <a:pt x="460248" y="51815"/>
                  </a:lnTo>
                  <a:lnTo>
                    <a:pt x="457200" y="62484"/>
                  </a:lnTo>
                  <a:lnTo>
                    <a:pt x="454151" y="67056"/>
                  </a:lnTo>
                  <a:lnTo>
                    <a:pt x="446531" y="70103"/>
                  </a:lnTo>
                  <a:lnTo>
                    <a:pt x="435863" y="70103"/>
                  </a:lnTo>
                  <a:lnTo>
                    <a:pt x="422148" y="624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62713" y="2742501"/>
              <a:ext cx="142557" cy="101409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891148" y="2184781"/>
              <a:ext cx="416559" cy="632460"/>
            </a:xfrm>
            <a:custGeom>
              <a:avLst/>
              <a:gdLst/>
              <a:ahLst/>
              <a:cxnLst/>
              <a:rect l="l" t="t" r="r" b="b"/>
              <a:pathLst>
                <a:path w="416560" h="632460">
                  <a:moveTo>
                    <a:pt x="242315" y="583692"/>
                  </a:moveTo>
                  <a:lnTo>
                    <a:pt x="242315" y="618744"/>
                  </a:lnTo>
                  <a:lnTo>
                    <a:pt x="245363" y="629412"/>
                  </a:lnTo>
                  <a:lnTo>
                    <a:pt x="251460" y="632460"/>
                  </a:lnTo>
                  <a:lnTo>
                    <a:pt x="262127" y="632460"/>
                  </a:lnTo>
                  <a:lnTo>
                    <a:pt x="269748" y="629412"/>
                  </a:lnTo>
                  <a:lnTo>
                    <a:pt x="280415" y="618744"/>
                  </a:lnTo>
                </a:path>
                <a:path w="416560" h="632460">
                  <a:moveTo>
                    <a:pt x="242315" y="583692"/>
                  </a:moveTo>
                  <a:lnTo>
                    <a:pt x="245363" y="583692"/>
                  </a:lnTo>
                  <a:lnTo>
                    <a:pt x="245363" y="618744"/>
                  </a:lnTo>
                  <a:lnTo>
                    <a:pt x="248412" y="626364"/>
                  </a:lnTo>
                  <a:lnTo>
                    <a:pt x="256031" y="629412"/>
                  </a:lnTo>
                  <a:lnTo>
                    <a:pt x="262127" y="629412"/>
                  </a:lnTo>
                  <a:lnTo>
                    <a:pt x="269748" y="626364"/>
                  </a:lnTo>
                  <a:lnTo>
                    <a:pt x="280415" y="618744"/>
                  </a:lnTo>
                </a:path>
                <a:path w="416560" h="632460">
                  <a:moveTo>
                    <a:pt x="280415" y="583692"/>
                  </a:moveTo>
                  <a:lnTo>
                    <a:pt x="280415" y="632460"/>
                  </a:lnTo>
                  <a:lnTo>
                    <a:pt x="283463" y="632460"/>
                  </a:lnTo>
                </a:path>
                <a:path w="416560" h="632460">
                  <a:moveTo>
                    <a:pt x="280415" y="583692"/>
                  </a:moveTo>
                  <a:lnTo>
                    <a:pt x="283463" y="583692"/>
                  </a:lnTo>
                  <a:lnTo>
                    <a:pt x="283463" y="632460"/>
                  </a:lnTo>
                </a:path>
                <a:path w="416560" h="632460">
                  <a:moveTo>
                    <a:pt x="310896" y="608076"/>
                  </a:moveTo>
                  <a:lnTo>
                    <a:pt x="350520" y="608076"/>
                  </a:lnTo>
                  <a:lnTo>
                    <a:pt x="350520" y="597408"/>
                  </a:lnTo>
                  <a:lnTo>
                    <a:pt x="345948" y="591312"/>
                  </a:lnTo>
                  <a:lnTo>
                    <a:pt x="342900" y="586740"/>
                  </a:lnTo>
                  <a:lnTo>
                    <a:pt x="335279" y="583692"/>
                  </a:lnTo>
                  <a:lnTo>
                    <a:pt x="324612" y="583692"/>
                  </a:lnTo>
                  <a:lnTo>
                    <a:pt x="318515" y="586740"/>
                  </a:lnTo>
                  <a:lnTo>
                    <a:pt x="310896" y="594360"/>
                  </a:lnTo>
                  <a:lnTo>
                    <a:pt x="307848" y="605028"/>
                  </a:lnTo>
                  <a:lnTo>
                    <a:pt x="307848" y="611124"/>
                  </a:lnTo>
                  <a:lnTo>
                    <a:pt x="310896" y="621792"/>
                  </a:lnTo>
                  <a:lnTo>
                    <a:pt x="318515" y="629412"/>
                  </a:lnTo>
                  <a:lnTo>
                    <a:pt x="324612" y="632460"/>
                  </a:lnTo>
                  <a:lnTo>
                    <a:pt x="335279" y="632460"/>
                  </a:lnTo>
                  <a:lnTo>
                    <a:pt x="342900" y="629412"/>
                  </a:lnTo>
                  <a:lnTo>
                    <a:pt x="350520" y="621792"/>
                  </a:lnTo>
                </a:path>
                <a:path w="416560" h="632460">
                  <a:moveTo>
                    <a:pt x="310896" y="605028"/>
                  </a:moveTo>
                  <a:lnTo>
                    <a:pt x="345948" y="605028"/>
                  </a:lnTo>
                  <a:lnTo>
                    <a:pt x="345948" y="597408"/>
                  </a:lnTo>
                  <a:lnTo>
                    <a:pt x="342900" y="591312"/>
                  </a:lnTo>
                  <a:lnTo>
                    <a:pt x="335279" y="586740"/>
                  </a:lnTo>
                  <a:lnTo>
                    <a:pt x="324612" y="586740"/>
                  </a:lnTo>
                  <a:lnTo>
                    <a:pt x="318515" y="591312"/>
                  </a:lnTo>
                  <a:lnTo>
                    <a:pt x="315467" y="594360"/>
                  </a:lnTo>
                  <a:lnTo>
                    <a:pt x="310896" y="605028"/>
                  </a:lnTo>
                  <a:lnTo>
                    <a:pt x="310896" y="611124"/>
                  </a:lnTo>
                  <a:lnTo>
                    <a:pt x="315467" y="621792"/>
                  </a:lnTo>
                  <a:lnTo>
                    <a:pt x="318515" y="626364"/>
                  </a:lnTo>
                  <a:lnTo>
                    <a:pt x="324612" y="629412"/>
                  </a:lnTo>
                  <a:lnTo>
                    <a:pt x="335279" y="629412"/>
                  </a:lnTo>
                  <a:lnTo>
                    <a:pt x="342900" y="626364"/>
                  </a:lnTo>
                  <a:lnTo>
                    <a:pt x="345948" y="618744"/>
                  </a:lnTo>
                  <a:lnTo>
                    <a:pt x="350520" y="621792"/>
                  </a:lnTo>
                </a:path>
                <a:path w="416560" h="632460">
                  <a:moveTo>
                    <a:pt x="388620" y="583692"/>
                  </a:moveTo>
                  <a:lnTo>
                    <a:pt x="381000" y="586740"/>
                  </a:lnTo>
                  <a:lnTo>
                    <a:pt x="374903" y="594360"/>
                  </a:lnTo>
                  <a:lnTo>
                    <a:pt x="370331" y="605028"/>
                  </a:lnTo>
                  <a:lnTo>
                    <a:pt x="370331" y="611124"/>
                  </a:lnTo>
                  <a:lnTo>
                    <a:pt x="374903" y="621792"/>
                  </a:lnTo>
                  <a:lnTo>
                    <a:pt x="381000" y="629412"/>
                  </a:lnTo>
                  <a:lnTo>
                    <a:pt x="388620" y="632460"/>
                  </a:lnTo>
                  <a:lnTo>
                    <a:pt x="399288" y="632460"/>
                  </a:lnTo>
                  <a:lnTo>
                    <a:pt x="405384" y="629412"/>
                  </a:lnTo>
                  <a:lnTo>
                    <a:pt x="413003" y="621792"/>
                  </a:lnTo>
                  <a:lnTo>
                    <a:pt x="416051" y="611124"/>
                  </a:lnTo>
                  <a:lnTo>
                    <a:pt x="416051" y="605028"/>
                  </a:lnTo>
                  <a:lnTo>
                    <a:pt x="413003" y="594360"/>
                  </a:lnTo>
                  <a:lnTo>
                    <a:pt x="405384" y="586740"/>
                  </a:lnTo>
                  <a:lnTo>
                    <a:pt x="399288" y="583692"/>
                  </a:lnTo>
                  <a:lnTo>
                    <a:pt x="388620" y="583692"/>
                  </a:lnTo>
                </a:path>
                <a:path w="416560" h="632460">
                  <a:moveTo>
                    <a:pt x="388620" y="586740"/>
                  </a:moveTo>
                  <a:lnTo>
                    <a:pt x="381000" y="591312"/>
                  </a:lnTo>
                  <a:lnTo>
                    <a:pt x="377951" y="594360"/>
                  </a:lnTo>
                  <a:lnTo>
                    <a:pt x="374903" y="605028"/>
                  </a:lnTo>
                  <a:lnTo>
                    <a:pt x="374903" y="611124"/>
                  </a:lnTo>
                  <a:lnTo>
                    <a:pt x="377951" y="621792"/>
                  </a:lnTo>
                  <a:lnTo>
                    <a:pt x="381000" y="626364"/>
                  </a:lnTo>
                  <a:lnTo>
                    <a:pt x="388620" y="629412"/>
                  </a:lnTo>
                  <a:lnTo>
                    <a:pt x="399288" y="629412"/>
                  </a:lnTo>
                  <a:lnTo>
                    <a:pt x="405384" y="626364"/>
                  </a:lnTo>
                  <a:lnTo>
                    <a:pt x="409955" y="621792"/>
                  </a:lnTo>
                  <a:lnTo>
                    <a:pt x="413003" y="611124"/>
                  </a:lnTo>
                  <a:lnTo>
                    <a:pt x="413003" y="605028"/>
                  </a:lnTo>
                  <a:lnTo>
                    <a:pt x="409955" y="594360"/>
                  </a:lnTo>
                  <a:lnTo>
                    <a:pt x="405384" y="591312"/>
                  </a:lnTo>
                  <a:lnTo>
                    <a:pt x="399288" y="586740"/>
                  </a:lnTo>
                  <a:lnTo>
                    <a:pt x="388620" y="586740"/>
                  </a:lnTo>
                </a:path>
                <a:path w="416560" h="632460">
                  <a:moveTo>
                    <a:pt x="18287" y="0"/>
                  </a:moveTo>
                  <a:lnTo>
                    <a:pt x="15239" y="13716"/>
                  </a:lnTo>
                  <a:lnTo>
                    <a:pt x="9143" y="38100"/>
                  </a:lnTo>
                  <a:lnTo>
                    <a:pt x="6096" y="51816"/>
                  </a:lnTo>
                  <a:lnTo>
                    <a:pt x="4572" y="64008"/>
                  </a:lnTo>
                </a:path>
                <a:path w="416560" h="632460">
                  <a:moveTo>
                    <a:pt x="0" y="251460"/>
                  </a:moveTo>
                  <a:lnTo>
                    <a:pt x="1524" y="263652"/>
                  </a:lnTo>
                  <a:lnTo>
                    <a:pt x="4572" y="275844"/>
                  </a:lnTo>
                  <a:lnTo>
                    <a:pt x="6096" y="289560"/>
                  </a:lnTo>
                  <a:lnTo>
                    <a:pt x="9143" y="301752"/>
                  </a:lnTo>
                  <a:lnTo>
                    <a:pt x="10667" y="313944"/>
                  </a:lnTo>
                  <a:lnTo>
                    <a:pt x="12191" y="3139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885052" y="2247265"/>
              <a:ext cx="21590" cy="66040"/>
            </a:xfrm>
            <a:custGeom>
              <a:avLst/>
              <a:gdLst/>
              <a:ahLst/>
              <a:cxnLst/>
              <a:rect l="l" t="t" r="r" b="b"/>
              <a:pathLst>
                <a:path w="21589" h="66039">
                  <a:moveTo>
                    <a:pt x="0" y="0"/>
                  </a:moveTo>
                  <a:lnTo>
                    <a:pt x="3048" y="65532"/>
                  </a:lnTo>
                  <a:lnTo>
                    <a:pt x="21336" y="30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885052" y="2247265"/>
              <a:ext cx="21590" cy="66040"/>
            </a:xfrm>
            <a:custGeom>
              <a:avLst/>
              <a:gdLst/>
              <a:ahLst/>
              <a:cxnLst/>
              <a:rect l="l" t="t" r="r" b="b"/>
              <a:pathLst>
                <a:path w="21589" h="66039">
                  <a:moveTo>
                    <a:pt x="21336" y="3048"/>
                  </a:moveTo>
                  <a:lnTo>
                    <a:pt x="0" y="0"/>
                  </a:lnTo>
                  <a:lnTo>
                    <a:pt x="3048" y="65532"/>
                  </a:lnTo>
                  <a:lnTo>
                    <a:pt x="21336" y="304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880480" y="2370709"/>
              <a:ext cx="21590" cy="66040"/>
            </a:xfrm>
            <a:custGeom>
              <a:avLst/>
              <a:gdLst/>
              <a:ahLst/>
              <a:cxnLst/>
              <a:rect l="l" t="t" r="r" b="b"/>
              <a:pathLst>
                <a:path w="21589" h="66039">
                  <a:moveTo>
                    <a:pt x="6096" y="0"/>
                  </a:moveTo>
                  <a:lnTo>
                    <a:pt x="0" y="65531"/>
                  </a:lnTo>
                  <a:lnTo>
                    <a:pt x="21336" y="64007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880480" y="2370709"/>
              <a:ext cx="21590" cy="66040"/>
            </a:xfrm>
            <a:custGeom>
              <a:avLst/>
              <a:gdLst/>
              <a:ahLst/>
              <a:cxnLst/>
              <a:rect l="l" t="t" r="r" b="b"/>
              <a:pathLst>
                <a:path w="21589" h="66039">
                  <a:moveTo>
                    <a:pt x="0" y="65531"/>
                  </a:moveTo>
                  <a:lnTo>
                    <a:pt x="21336" y="64007"/>
                  </a:lnTo>
                  <a:lnTo>
                    <a:pt x="6096" y="0"/>
                  </a:lnTo>
                  <a:lnTo>
                    <a:pt x="0" y="655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612257" y="2305189"/>
              <a:ext cx="1652270" cy="74930"/>
            </a:xfrm>
            <a:custGeom>
              <a:avLst/>
              <a:gdLst/>
              <a:ahLst/>
              <a:cxnLst/>
              <a:rect l="l" t="t" r="r" b="b"/>
              <a:pathLst>
                <a:path w="1652270" h="74930">
                  <a:moveTo>
                    <a:pt x="1524" y="73152"/>
                  </a:moveTo>
                  <a:lnTo>
                    <a:pt x="0" y="73152"/>
                  </a:lnTo>
                  <a:lnTo>
                    <a:pt x="0" y="74663"/>
                  </a:lnTo>
                  <a:lnTo>
                    <a:pt x="1524" y="74663"/>
                  </a:lnTo>
                  <a:lnTo>
                    <a:pt x="1524" y="73152"/>
                  </a:lnTo>
                  <a:close/>
                </a:path>
                <a:path w="1652270" h="74930">
                  <a:moveTo>
                    <a:pt x="158496" y="0"/>
                  </a:moveTo>
                  <a:lnTo>
                    <a:pt x="156972" y="0"/>
                  </a:lnTo>
                  <a:lnTo>
                    <a:pt x="156972" y="1511"/>
                  </a:lnTo>
                  <a:lnTo>
                    <a:pt x="158496" y="1511"/>
                  </a:lnTo>
                  <a:lnTo>
                    <a:pt x="158496" y="0"/>
                  </a:lnTo>
                  <a:close/>
                </a:path>
                <a:path w="1652270" h="74930">
                  <a:moveTo>
                    <a:pt x="277368" y="27419"/>
                  </a:moveTo>
                  <a:lnTo>
                    <a:pt x="275844" y="27419"/>
                  </a:lnTo>
                  <a:lnTo>
                    <a:pt x="275844" y="28943"/>
                  </a:lnTo>
                  <a:lnTo>
                    <a:pt x="277368" y="28943"/>
                  </a:lnTo>
                  <a:lnTo>
                    <a:pt x="277368" y="27419"/>
                  </a:lnTo>
                  <a:close/>
                </a:path>
                <a:path w="1652270" h="74930">
                  <a:moveTo>
                    <a:pt x="941832" y="50279"/>
                  </a:moveTo>
                  <a:lnTo>
                    <a:pt x="940308" y="50279"/>
                  </a:lnTo>
                  <a:lnTo>
                    <a:pt x="940308" y="51803"/>
                  </a:lnTo>
                  <a:lnTo>
                    <a:pt x="941832" y="51803"/>
                  </a:lnTo>
                  <a:lnTo>
                    <a:pt x="941832" y="50279"/>
                  </a:lnTo>
                  <a:close/>
                </a:path>
                <a:path w="1652270" h="74930">
                  <a:moveTo>
                    <a:pt x="1652016" y="33528"/>
                  </a:moveTo>
                  <a:lnTo>
                    <a:pt x="1650492" y="33528"/>
                  </a:lnTo>
                  <a:lnTo>
                    <a:pt x="1650492" y="35039"/>
                  </a:lnTo>
                  <a:lnTo>
                    <a:pt x="1652016" y="35039"/>
                  </a:lnTo>
                  <a:lnTo>
                    <a:pt x="1652016" y="335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770752" y="2184781"/>
              <a:ext cx="782320" cy="170815"/>
            </a:xfrm>
            <a:custGeom>
              <a:avLst/>
              <a:gdLst/>
              <a:ahLst/>
              <a:cxnLst/>
              <a:rect l="l" t="t" r="r" b="b"/>
              <a:pathLst>
                <a:path w="782320" h="170814">
                  <a:moveTo>
                    <a:pt x="781812" y="170688"/>
                  </a:moveTo>
                  <a:lnTo>
                    <a:pt x="0" y="102108"/>
                  </a:lnTo>
                </a:path>
                <a:path w="782320" h="170814">
                  <a:moveTo>
                    <a:pt x="22860" y="0"/>
                  </a:moveTo>
                  <a:lnTo>
                    <a:pt x="18287" y="32004"/>
                  </a:lnTo>
                  <a:lnTo>
                    <a:pt x="19812" y="32004"/>
                  </a:lnTo>
                </a:path>
                <a:path w="782320" h="170814">
                  <a:moveTo>
                    <a:pt x="25908" y="4572"/>
                  </a:moveTo>
                  <a:lnTo>
                    <a:pt x="22860" y="28956"/>
                  </a:lnTo>
                </a:path>
                <a:path w="782320" h="170814">
                  <a:moveTo>
                    <a:pt x="22860" y="0"/>
                  </a:moveTo>
                  <a:lnTo>
                    <a:pt x="57912" y="0"/>
                  </a:lnTo>
                  <a:lnTo>
                    <a:pt x="57912" y="4572"/>
                  </a:lnTo>
                </a:path>
                <a:path w="782320" h="170814">
                  <a:moveTo>
                    <a:pt x="25908" y="4572"/>
                  </a:moveTo>
                  <a:lnTo>
                    <a:pt x="57912" y="4572"/>
                  </a:lnTo>
                </a:path>
                <a:path w="782320" h="170814">
                  <a:moveTo>
                    <a:pt x="22860" y="28956"/>
                  </a:moveTo>
                  <a:lnTo>
                    <a:pt x="33527" y="24384"/>
                  </a:lnTo>
                  <a:lnTo>
                    <a:pt x="42672" y="24384"/>
                  </a:lnTo>
                  <a:lnTo>
                    <a:pt x="53339" y="28956"/>
                  </a:lnTo>
                  <a:lnTo>
                    <a:pt x="60960" y="35052"/>
                  </a:lnTo>
                  <a:lnTo>
                    <a:pt x="64008" y="45720"/>
                  </a:lnTo>
                  <a:lnTo>
                    <a:pt x="64008" y="53340"/>
                  </a:lnTo>
                  <a:lnTo>
                    <a:pt x="60960" y="64008"/>
                  </a:lnTo>
                  <a:lnTo>
                    <a:pt x="53339" y="71628"/>
                  </a:lnTo>
                  <a:lnTo>
                    <a:pt x="42672" y="74676"/>
                  </a:lnTo>
                  <a:lnTo>
                    <a:pt x="33527" y="74676"/>
                  </a:lnTo>
                  <a:lnTo>
                    <a:pt x="22860" y="71628"/>
                  </a:lnTo>
                  <a:lnTo>
                    <a:pt x="18287" y="67056"/>
                  </a:lnTo>
                  <a:lnTo>
                    <a:pt x="15239" y="60960"/>
                  </a:lnTo>
                  <a:lnTo>
                    <a:pt x="19812" y="60960"/>
                  </a:lnTo>
                </a:path>
                <a:path w="782320" h="170814">
                  <a:moveTo>
                    <a:pt x="18287" y="32004"/>
                  </a:moveTo>
                  <a:lnTo>
                    <a:pt x="22860" y="32004"/>
                  </a:lnTo>
                  <a:lnTo>
                    <a:pt x="28956" y="28956"/>
                  </a:lnTo>
                  <a:lnTo>
                    <a:pt x="42672" y="28956"/>
                  </a:lnTo>
                  <a:lnTo>
                    <a:pt x="53339" y="32004"/>
                  </a:lnTo>
                  <a:lnTo>
                    <a:pt x="60960" y="42672"/>
                  </a:lnTo>
                </a:path>
                <a:path w="782320" h="170814">
                  <a:moveTo>
                    <a:pt x="47244" y="28956"/>
                  </a:moveTo>
                  <a:lnTo>
                    <a:pt x="57912" y="35052"/>
                  </a:lnTo>
                  <a:lnTo>
                    <a:pt x="60960" y="45720"/>
                  </a:lnTo>
                  <a:lnTo>
                    <a:pt x="60960" y="53340"/>
                  </a:lnTo>
                  <a:lnTo>
                    <a:pt x="57912" y="64008"/>
                  </a:lnTo>
                  <a:lnTo>
                    <a:pt x="47244" y="71628"/>
                  </a:lnTo>
                </a:path>
                <a:path w="782320" h="170814">
                  <a:moveTo>
                    <a:pt x="60960" y="56388"/>
                  </a:moveTo>
                  <a:lnTo>
                    <a:pt x="53339" y="67056"/>
                  </a:lnTo>
                  <a:lnTo>
                    <a:pt x="42672" y="71628"/>
                  </a:lnTo>
                  <a:lnTo>
                    <a:pt x="33527" y="71628"/>
                  </a:lnTo>
                  <a:lnTo>
                    <a:pt x="22860" y="67056"/>
                  </a:lnTo>
                  <a:lnTo>
                    <a:pt x="18287" y="60960"/>
                  </a:lnTo>
                  <a:lnTo>
                    <a:pt x="19812" y="60960"/>
                  </a:lnTo>
                </a:path>
                <a:path w="782320" h="170814">
                  <a:moveTo>
                    <a:pt x="28956" y="71628"/>
                  </a:moveTo>
                  <a:lnTo>
                    <a:pt x="18287" y="64008"/>
                  </a:lnTo>
                  <a:lnTo>
                    <a:pt x="19812" y="64008"/>
                  </a:lnTo>
                </a:path>
                <a:path w="782320" h="170814">
                  <a:moveTo>
                    <a:pt x="88392" y="24384"/>
                  </a:moveTo>
                  <a:lnTo>
                    <a:pt x="108204" y="24384"/>
                  </a:lnTo>
                  <a:lnTo>
                    <a:pt x="108204" y="22860"/>
                  </a:lnTo>
                  <a:lnTo>
                    <a:pt x="88392" y="22860"/>
                  </a:lnTo>
                  <a:lnTo>
                    <a:pt x="88392" y="24384"/>
                  </a:lnTo>
                </a:path>
                <a:path w="782320" h="170814">
                  <a:moveTo>
                    <a:pt x="100584" y="0"/>
                  </a:moveTo>
                  <a:lnTo>
                    <a:pt x="96012" y="0"/>
                  </a:lnTo>
                  <a:lnTo>
                    <a:pt x="91439" y="3048"/>
                  </a:lnTo>
                  <a:lnTo>
                    <a:pt x="89916" y="4572"/>
                  </a:lnTo>
                  <a:lnTo>
                    <a:pt x="88392" y="7620"/>
                  </a:lnTo>
                  <a:lnTo>
                    <a:pt x="88392" y="12192"/>
                  </a:lnTo>
                  <a:lnTo>
                    <a:pt x="89916" y="16764"/>
                  </a:lnTo>
                  <a:lnTo>
                    <a:pt x="91439" y="18288"/>
                  </a:lnTo>
                  <a:lnTo>
                    <a:pt x="96012" y="19812"/>
                  </a:lnTo>
                  <a:lnTo>
                    <a:pt x="100584" y="19812"/>
                  </a:lnTo>
                  <a:lnTo>
                    <a:pt x="105156" y="18288"/>
                  </a:lnTo>
                  <a:lnTo>
                    <a:pt x="106680" y="16764"/>
                  </a:lnTo>
                  <a:lnTo>
                    <a:pt x="108204" y="12192"/>
                  </a:lnTo>
                  <a:lnTo>
                    <a:pt x="108204" y="7620"/>
                  </a:lnTo>
                  <a:lnTo>
                    <a:pt x="106680" y="4572"/>
                  </a:lnTo>
                  <a:lnTo>
                    <a:pt x="105156" y="3048"/>
                  </a:lnTo>
                  <a:lnTo>
                    <a:pt x="100584" y="0"/>
                  </a:lnTo>
                </a:path>
                <a:path w="782320" h="170814">
                  <a:moveTo>
                    <a:pt x="100584" y="3048"/>
                  </a:moveTo>
                  <a:lnTo>
                    <a:pt x="96012" y="3048"/>
                  </a:lnTo>
                  <a:lnTo>
                    <a:pt x="91439" y="4572"/>
                  </a:lnTo>
                  <a:lnTo>
                    <a:pt x="89916" y="7620"/>
                  </a:lnTo>
                  <a:lnTo>
                    <a:pt x="89916" y="12192"/>
                  </a:lnTo>
                  <a:lnTo>
                    <a:pt x="91439" y="16764"/>
                  </a:lnTo>
                  <a:lnTo>
                    <a:pt x="96012" y="18288"/>
                  </a:lnTo>
                  <a:lnTo>
                    <a:pt x="100584" y="18288"/>
                  </a:lnTo>
                  <a:lnTo>
                    <a:pt x="105156" y="16764"/>
                  </a:lnTo>
                  <a:lnTo>
                    <a:pt x="106680" y="12192"/>
                  </a:lnTo>
                  <a:lnTo>
                    <a:pt x="106680" y="7620"/>
                  </a:lnTo>
                  <a:lnTo>
                    <a:pt x="105156" y="4572"/>
                  </a:lnTo>
                  <a:lnTo>
                    <a:pt x="100584" y="304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28030" y="1705483"/>
              <a:ext cx="115824" cy="7620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467476" y="1706245"/>
              <a:ext cx="556260" cy="74930"/>
            </a:xfrm>
            <a:custGeom>
              <a:avLst/>
              <a:gdLst/>
              <a:ahLst/>
              <a:cxnLst/>
              <a:rect l="l" t="t" r="r" b="b"/>
              <a:pathLst>
                <a:path w="556260" h="74930">
                  <a:moveTo>
                    <a:pt x="0" y="25907"/>
                  </a:moveTo>
                  <a:lnTo>
                    <a:pt x="0" y="74675"/>
                  </a:lnTo>
                  <a:lnTo>
                    <a:pt x="4572" y="74675"/>
                  </a:lnTo>
                </a:path>
                <a:path w="556260" h="74930">
                  <a:moveTo>
                    <a:pt x="0" y="25907"/>
                  </a:moveTo>
                  <a:lnTo>
                    <a:pt x="4572" y="25907"/>
                  </a:lnTo>
                  <a:lnTo>
                    <a:pt x="4572" y="74675"/>
                  </a:lnTo>
                </a:path>
                <a:path w="556260" h="74930">
                  <a:moveTo>
                    <a:pt x="4572" y="39624"/>
                  </a:moveTo>
                  <a:lnTo>
                    <a:pt x="13715" y="28955"/>
                  </a:lnTo>
                  <a:lnTo>
                    <a:pt x="21336" y="25907"/>
                  </a:lnTo>
                  <a:lnTo>
                    <a:pt x="32003" y="25907"/>
                  </a:lnTo>
                  <a:lnTo>
                    <a:pt x="38100" y="28955"/>
                  </a:lnTo>
                  <a:lnTo>
                    <a:pt x="42672" y="39624"/>
                  </a:lnTo>
                  <a:lnTo>
                    <a:pt x="42672" y="74675"/>
                  </a:lnTo>
                </a:path>
                <a:path w="556260" h="74930">
                  <a:moveTo>
                    <a:pt x="4572" y="39624"/>
                  </a:moveTo>
                  <a:lnTo>
                    <a:pt x="13715" y="32003"/>
                  </a:lnTo>
                  <a:lnTo>
                    <a:pt x="21336" y="28955"/>
                  </a:lnTo>
                  <a:lnTo>
                    <a:pt x="28956" y="28955"/>
                  </a:lnTo>
                  <a:lnTo>
                    <a:pt x="35051" y="32003"/>
                  </a:lnTo>
                  <a:lnTo>
                    <a:pt x="38100" y="39624"/>
                  </a:lnTo>
                  <a:lnTo>
                    <a:pt x="38100" y="74675"/>
                  </a:lnTo>
                  <a:lnTo>
                    <a:pt x="42672" y="74675"/>
                  </a:lnTo>
                </a:path>
                <a:path w="556260" h="74930">
                  <a:moveTo>
                    <a:pt x="108203" y="25907"/>
                  </a:moveTo>
                  <a:lnTo>
                    <a:pt x="108203" y="74675"/>
                  </a:lnTo>
                  <a:lnTo>
                    <a:pt x="112775" y="74675"/>
                  </a:lnTo>
                </a:path>
                <a:path w="556260" h="74930">
                  <a:moveTo>
                    <a:pt x="108203" y="25907"/>
                  </a:moveTo>
                  <a:lnTo>
                    <a:pt x="112775" y="25907"/>
                  </a:lnTo>
                  <a:lnTo>
                    <a:pt x="112775" y="74675"/>
                  </a:lnTo>
                </a:path>
                <a:path w="556260" h="74930">
                  <a:moveTo>
                    <a:pt x="108203" y="35051"/>
                  </a:moveTo>
                  <a:lnTo>
                    <a:pt x="102108" y="28955"/>
                  </a:lnTo>
                  <a:lnTo>
                    <a:pt x="94487" y="25907"/>
                  </a:lnTo>
                  <a:lnTo>
                    <a:pt x="83820" y="25907"/>
                  </a:lnTo>
                  <a:lnTo>
                    <a:pt x="77724" y="28955"/>
                  </a:lnTo>
                  <a:lnTo>
                    <a:pt x="70103" y="35051"/>
                  </a:lnTo>
                  <a:lnTo>
                    <a:pt x="67056" y="45719"/>
                  </a:lnTo>
                  <a:lnTo>
                    <a:pt x="67056" y="53339"/>
                  </a:lnTo>
                  <a:lnTo>
                    <a:pt x="70103" y="64007"/>
                  </a:lnTo>
                  <a:lnTo>
                    <a:pt x="77724" y="71627"/>
                  </a:lnTo>
                  <a:lnTo>
                    <a:pt x="83820" y="74675"/>
                  </a:lnTo>
                  <a:lnTo>
                    <a:pt x="94487" y="74675"/>
                  </a:lnTo>
                  <a:lnTo>
                    <a:pt x="102108" y="71627"/>
                  </a:lnTo>
                  <a:lnTo>
                    <a:pt x="108203" y="64007"/>
                  </a:lnTo>
                </a:path>
                <a:path w="556260" h="74930">
                  <a:moveTo>
                    <a:pt x="108203" y="35051"/>
                  </a:moveTo>
                  <a:lnTo>
                    <a:pt x="94487" y="28955"/>
                  </a:lnTo>
                  <a:lnTo>
                    <a:pt x="83820" y="28955"/>
                  </a:lnTo>
                  <a:lnTo>
                    <a:pt x="77724" y="32003"/>
                  </a:lnTo>
                  <a:lnTo>
                    <a:pt x="73151" y="35051"/>
                  </a:lnTo>
                  <a:lnTo>
                    <a:pt x="70103" y="45719"/>
                  </a:lnTo>
                  <a:lnTo>
                    <a:pt x="70103" y="53339"/>
                  </a:lnTo>
                  <a:lnTo>
                    <a:pt x="73151" y="64007"/>
                  </a:lnTo>
                  <a:lnTo>
                    <a:pt x="77724" y="67055"/>
                  </a:lnTo>
                  <a:lnTo>
                    <a:pt x="83820" y="71627"/>
                  </a:lnTo>
                  <a:lnTo>
                    <a:pt x="94487" y="71627"/>
                  </a:lnTo>
                  <a:lnTo>
                    <a:pt x="108203" y="64007"/>
                  </a:lnTo>
                </a:path>
                <a:path w="556260" h="74930">
                  <a:moveTo>
                    <a:pt x="251460" y="0"/>
                  </a:moveTo>
                  <a:lnTo>
                    <a:pt x="251460" y="74675"/>
                  </a:lnTo>
                  <a:lnTo>
                    <a:pt x="256032" y="74675"/>
                  </a:lnTo>
                </a:path>
                <a:path w="556260" h="74930">
                  <a:moveTo>
                    <a:pt x="251460" y="0"/>
                  </a:moveTo>
                  <a:lnTo>
                    <a:pt x="256032" y="0"/>
                  </a:lnTo>
                  <a:lnTo>
                    <a:pt x="256032" y="74675"/>
                  </a:lnTo>
                </a:path>
                <a:path w="556260" h="74930">
                  <a:moveTo>
                    <a:pt x="251460" y="35051"/>
                  </a:moveTo>
                  <a:lnTo>
                    <a:pt x="245363" y="28955"/>
                  </a:lnTo>
                  <a:lnTo>
                    <a:pt x="237744" y="25907"/>
                  </a:lnTo>
                  <a:lnTo>
                    <a:pt x="227075" y="25907"/>
                  </a:lnTo>
                  <a:lnTo>
                    <a:pt x="220980" y="28955"/>
                  </a:lnTo>
                  <a:lnTo>
                    <a:pt x="213360" y="35051"/>
                  </a:lnTo>
                  <a:lnTo>
                    <a:pt x="210312" y="45719"/>
                  </a:lnTo>
                  <a:lnTo>
                    <a:pt x="210312" y="53339"/>
                  </a:lnTo>
                  <a:lnTo>
                    <a:pt x="213360" y="64007"/>
                  </a:lnTo>
                  <a:lnTo>
                    <a:pt x="220980" y="71627"/>
                  </a:lnTo>
                  <a:lnTo>
                    <a:pt x="227075" y="74675"/>
                  </a:lnTo>
                  <a:lnTo>
                    <a:pt x="237744" y="74675"/>
                  </a:lnTo>
                  <a:lnTo>
                    <a:pt x="245363" y="71627"/>
                  </a:lnTo>
                  <a:lnTo>
                    <a:pt x="251460" y="64007"/>
                  </a:lnTo>
                </a:path>
                <a:path w="556260" h="74930">
                  <a:moveTo>
                    <a:pt x="251460" y="35051"/>
                  </a:moveTo>
                  <a:lnTo>
                    <a:pt x="237744" y="28955"/>
                  </a:lnTo>
                  <a:lnTo>
                    <a:pt x="227075" y="28955"/>
                  </a:lnTo>
                  <a:lnTo>
                    <a:pt x="220980" y="32003"/>
                  </a:lnTo>
                  <a:lnTo>
                    <a:pt x="216408" y="35051"/>
                  </a:lnTo>
                  <a:lnTo>
                    <a:pt x="213360" y="45719"/>
                  </a:lnTo>
                  <a:lnTo>
                    <a:pt x="213360" y="53339"/>
                  </a:lnTo>
                  <a:lnTo>
                    <a:pt x="216408" y="64007"/>
                  </a:lnTo>
                  <a:lnTo>
                    <a:pt x="220980" y="67055"/>
                  </a:lnTo>
                  <a:lnTo>
                    <a:pt x="227075" y="71627"/>
                  </a:lnTo>
                  <a:lnTo>
                    <a:pt x="237744" y="71627"/>
                  </a:lnTo>
                  <a:lnTo>
                    <a:pt x="251460" y="64007"/>
                  </a:lnTo>
                </a:path>
                <a:path w="556260" h="74930">
                  <a:moveTo>
                    <a:pt x="283463" y="50291"/>
                  </a:moveTo>
                  <a:lnTo>
                    <a:pt x="321563" y="50291"/>
                  </a:lnTo>
                  <a:lnTo>
                    <a:pt x="321563" y="39624"/>
                  </a:lnTo>
                  <a:lnTo>
                    <a:pt x="318515" y="32003"/>
                  </a:lnTo>
                  <a:lnTo>
                    <a:pt x="315468" y="28955"/>
                  </a:lnTo>
                  <a:lnTo>
                    <a:pt x="307848" y="25907"/>
                  </a:lnTo>
                  <a:lnTo>
                    <a:pt x="297180" y="25907"/>
                  </a:lnTo>
                  <a:lnTo>
                    <a:pt x="289560" y="28955"/>
                  </a:lnTo>
                  <a:lnTo>
                    <a:pt x="283463" y="35051"/>
                  </a:lnTo>
                  <a:lnTo>
                    <a:pt x="280415" y="45719"/>
                  </a:lnTo>
                  <a:lnTo>
                    <a:pt x="280415" y="53339"/>
                  </a:lnTo>
                  <a:lnTo>
                    <a:pt x="283463" y="64007"/>
                  </a:lnTo>
                  <a:lnTo>
                    <a:pt x="289560" y="71627"/>
                  </a:lnTo>
                  <a:lnTo>
                    <a:pt x="297180" y="74675"/>
                  </a:lnTo>
                  <a:lnTo>
                    <a:pt x="307848" y="74675"/>
                  </a:lnTo>
                  <a:lnTo>
                    <a:pt x="315468" y="71627"/>
                  </a:lnTo>
                  <a:lnTo>
                    <a:pt x="321563" y="64007"/>
                  </a:lnTo>
                </a:path>
                <a:path w="556260" h="74930">
                  <a:moveTo>
                    <a:pt x="283463" y="45719"/>
                  </a:moveTo>
                  <a:lnTo>
                    <a:pt x="318515" y="45719"/>
                  </a:lnTo>
                  <a:lnTo>
                    <a:pt x="318515" y="39624"/>
                  </a:lnTo>
                  <a:lnTo>
                    <a:pt x="315468" y="32003"/>
                  </a:lnTo>
                  <a:lnTo>
                    <a:pt x="307848" y="28955"/>
                  </a:lnTo>
                  <a:lnTo>
                    <a:pt x="297180" y="28955"/>
                  </a:lnTo>
                  <a:lnTo>
                    <a:pt x="289560" y="32003"/>
                  </a:lnTo>
                  <a:lnTo>
                    <a:pt x="286512" y="35051"/>
                  </a:lnTo>
                  <a:lnTo>
                    <a:pt x="283463" y="45719"/>
                  </a:lnTo>
                  <a:lnTo>
                    <a:pt x="283463" y="53339"/>
                  </a:lnTo>
                  <a:lnTo>
                    <a:pt x="286512" y="64007"/>
                  </a:lnTo>
                  <a:lnTo>
                    <a:pt x="289560" y="67055"/>
                  </a:lnTo>
                  <a:lnTo>
                    <a:pt x="297180" y="71627"/>
                  </a:lnTo>
                  <a:lnTo>
                    <a:pt x="307848" y="71627"/>
                  </a:lnTo>
                  <a:lnTo>
                    <a:pt x="315468" y="67055"/>
                  </a:lnTo>
                  <a:lnTo>
                    <a:pt x="318515" y="60959"/>
                  </a:lnTo>
                  <a:lnTo>
                    <a:pt x="321563" y="64007"/>
                  </a:lnTo>
                </a:path>
                <a:path w="556260" h="74930">
                  <a:moveTo>
                    <a:pt x="458724" y="0"/>
                  </a:moveTo>
                  <a:lnTo>
                    <a:pt x="458724" y="74675"/>
                  </a:lnTo>
                  <a:lnTo>
                    <a:pt x="461772" y="74675"/>
                  </a:lnTo>
                </a:path>
                <a:path w="556260" h="74930">
                  <a:moveTo>
                    <a:pt x="458724" y="0"/>
                  </a:moveTo>
                  <a:lnTo>
                    <a:pt x="461772" y="0"/>
                  </a:lnTo>
                  <a:lnTo>
                    <a:pt x="461772" y="74675"/>
                  </a:lnTo>
                </a:path>
                <a:path w="556260" h="74930">
                  <a:moveTo>
                    <a:pt x="458724" y="35051"/>
                  </a:moveTo>
                  <a:lnTo>
                    <a:pt x="451103" y="28955"/>
                  </a:lnTo>
                  <a:lnTo>
                    <a:pt x="443484" y="25907"/>
                  </a:lnTo>
                  <a:lnTo>
                    <a:pt x="432815" y="25907"/>
                  </a:lnTo>
                  <a:lnTo>
                    <a:pt x="426720" y="28955"/>
                  </a:lnTo>
                  <a:lnTo>
                    <a:pt x="419100" y="35051"/>
                  </a:lnTo>
                  <a:lnTo>
                    <a:pt x="416051" y="45719"/>
                  </a:lnTo>
                  <a:lnTo>
                    <a:pt x="416051" y="53339"/>
                  </a:lnTo>
                  <a:lnTo>
                    <a:pt x="419100" y="64007"/>
                  </a:lnTo>
                  <a:lnTo>
                    <a:pt x="426720" y="71627"/>
                  </a:lnTo>
                  <a:lnTo>
                    <a:pt x="432815" y="74675"/>
                  </a:lnTo>
                  <a:lnTo>
                    <a:pt x="443484" y="74675"/>
                  </a:lnTo>
                  <a:lnTo>
                    <a:pt x="451103" y="71627"/>
                  </a:lnTo>
                  <a:lnTo>
                    <a:pt x="458724" y="64007"/>
                  </a:lnTo>
                </a:path>
                <a:path w="556260" h="74930">
                  <a:moveTo>
                    <a:pt x="458724" y="35051"/>
                  </a:moveTo>
                  <a:lnTo>
                    <a:pt x="443484" y="28955"/>
                  </a:lnTo>
                  <a:lnTo>
                    <a:pt x="432815" y="28955"/>
                  </a:lnTo>
                  <a:lnTo>
                    <a:pt x="426720" y="32003"/>
                  </a:lnTo>
                  <a:lnTo>
                    <a:pt x="423672" y="35051"/>
                  </a:lnTo>
                  <a:lnTo>
                    <a:pt x="419100" y="45719"/>
                  </a:lnTo>
                  <a:lnTo>
                    <a:pt x="419100" y="53339"/>
                  </a:lnTo>
                  <a:lnTo>
                    <a:pt x="423672" y="64007"/>
                  </a:lnTo>
                  <a:lnTo>
                    <a:pt x="426720" y="67055"/>
                  </a:lnTo>
                  <a:lnTo>
                    <a:pt x="432815" y="71627"/>
                  </a:lnTo>
                  <a:lnTo>
                    <a:pt x="443484" y="71627"/>
                  </a:lnTo>
                  <a:lnTo>
                    <a:pt x="458724" y="64007"/>
                  </a:lnTo>
                </a:path>
                <a:path w="556260" h="74930">
                  <a:moveTo>
                    <a:pt x="489203" y="0"/>
                  </a:moveTo>
                  <a:lnTo>
                    <a:pt x="486156" y="4571"/>
                  </a:lnTo>
                  <a:lnTo>
                    <a:pt x="486156" y="7619"/>
                  </a:lnTo>
                  <a:lnTo>
                    <a:pt x="489203" y="10667"/>
                  </a:lnTo>
                  <a:lnTo>
                    <a:pt x="492251" y="10667"/>
                  </a:lnTo>
                  <a:lnTo>
                    <a:pt x="496824" y="7619"/>
                  </a:lnTo>
                  <a:lnTo>
                    <a:pt x="496824" y="4571"/>
                  </a:lnTo>
                  <a:lnTo>
                    <a:pt x="492251" y="0"/>
                  </a:lnTo>
                  <a:lnTo>
                    <a:pt x="489203" y="0"/>
                  </a:lnTo>
                </a:path>
                <a:path w="556260" h="74930">
                  <a:moveTo>
                    <a:pt x="489203" y="4571"/>
                  </a:moveTo>
                  <a:lnTo>
                    <a:pt x="489203" y="7619"/>
                  </a:lnTo>
                  <a:lnTo>
                    <a:pt x="492251" y="7619"/>
                  </a:lnTo>
                  <a:lnTo>
                    <a:pt x="492251" y="4571"/>
                  </a:lnTo>
                  <a:lnTo>
                    <a:pt x="489203" y="4571"/>
                  </a:lnTo>
                </a:path>
                <a:path w="556260" h="74930">
                  <a:moveTo>
                    <a:pt x="489203" y="25907"/>
                  </a:moveTo>
                  <a:lnTo>
                    <a:pt x="489203" y="74675"/>
                  </a:lnTo>
                  <a:lnTo>
                    <a:pt x="493775" y="74675"/>
                  </a:lnTo>
                </a:path>
                <a:path w="556260" h="74930">
                  <a:moveTo>
                    <a:pt x="489203" y="25907"/>
                  </a:moveTo>
                  <a:lnTo>
                    <a:pt x="492251" y="25907"/>
                  </a:lnTo>
                  <a:lnTo>
                    <a:pt x="492251" y="74675"/>
                  </a:lnTo>
                  <a:lnTo>
                    <a:pt x="493775" y="74675"/>
                  </a:lnTo>
                </a:path>
                <a:path w="556260" h="74930">
                  <a:moveTo>
                    <a:pt x="556260" y="35051"/>
                  </a:moveTo>
                  <a:lnTo>
                    <a:pt x="551688" y="28955"/>
                  </a:lnTo>
                  <a:lnTo>
                    <a:pt x="542544" y="25907"/>
                  </a:lnTo>
                  <a:lnTo>
                    <a:pt x="531876" y="25907"/>
                  </a:lnTo>
                  <a:lnTo>
                    <a:pt x="521208" y="28955"/>
                  </a:lnTo>
                  <a:lnTo>
                    <a:pt x="518160" y="35051"/>
                  </a:lnTo>
                  <a:lnTo>
                    <a:pt x="521208" y="42671"/>
                  </a:lnTo>
                  <a:lnTo>
                    <a:pt x="527303" y="45719"/>
                  </a:lnTo>
                  <a:lnTo>
                    <a:pt x="545592" y="53339"/>
                  </a:lnTo>
                  <a:lnTo>
                    <a:pt x="551688" y="56387"/>
                  </a:lnTo>
                  <a:lnTo>
                    <a:pt x="553212" y="56387"/>
                  </a:lnTo>
                </a:path>
                <a:path w="556260" h="74930">
                  <a:moveTo>
                    <a:pt x="548639" y="53339"/>
                  </a:moveTo>
                  <a:lnTo>
                    <a:pt x="551688" y="60959"/>
                  </a:lnTo>
                  <a:lnTo>
                    <a:pt x="551688" y="64007"/>
                  </a:lnTo>
                  <a:lnTo>
                    <a:pt x="548639" y="71627"/>
                  </a:lnTo>
                </a:path>
                <a:path w="556260" h="74930">
                  <a:moveTo>
                    <a:pt x="551688" y="67055"/>
                  </a:moveTo>
                  <a:lnTo>
                    <a:pt x="542544" y="71627"/>
                  </a:lnTo>
                  <a:lnTo>
                    <a:pt x="531876" y="71627"/>
                  </a:lnTo>
                  <a:lnTo>
                    <a:pt x="521208" y="67055"/>
                  </a:lnTo>
                </a:path>
                <a:path w="556260" h="74930">
                  <a:moveTo>
                    <a:pt x="524256" y="71627"/>
                  </a:moveTo>
                  <a:lnTo>
                    <a:pt x="521208" y="64007"/>
                  </a:lnTo>
                  <a:lnTo>
                    <a:pt x="518160" y="64007"/>
                  </a:lnTo>
                </a:path>
                <a:path w="556260" h="74930">
                  <a:moveTo>
                    <a:pt x="556260" y="35051"/>
                  </a:moveTo>
                  <a:lnTo>
                    <a:pt x="551688" y="35051"/>
                  </a:lnTo>
                  <a:lnTo>
                    <a:pt x="548639" y="28955"/>
                  </a:lnTo>
                </a:path>
                <a:path w="556260" h="74930">
                  <a:moveTo>
                    <a:pt x="551688" y="32003"/>
                  </a:moveTo>
                  <a:lnTo>
                    <a:pt x="542544" y="28955"/>
                  </a:lnTo>
                  <a:lnTo>
                    <a:pt x="531876" y="28955"/>
                  </a:lnTo>
                  <a:lnTo>
                    <a:pt x="521208" y="320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84049" y="1731392"/>
              <a:ext cx="176084" cy="74674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6188328" y="1732153"/>
              <a:ext cx="1146175" cy="623570"/>
            </a:xfrm>
            <a:custGeom>
              <a:avLst/>
              <a:gdLst/>
              <a:ahLst/>
              <a:cxnLst/>
              <a:rect l="l" t="t" r="r" b="b"/>
              <a:pathLst>
                <a:path w="1146175" h="623569">
                  <a:moveTo>
                    <a:pt x="0" y="0"/>
                  </a:moveTo>
                  <a:lnTo>
                    <a:pt x="0" y="48768"/>
                  </a:lnTo>
                  <a:lnTo>
                    <a:pt x="3048" y="48768"/>
                  </a:lnTo>
                </a:path>
                <a:path w="1146175" h="623569">
                  <a:moveTo>
                    <a:pt x="0" y="0"/>
                  </a:moveTo>
                  <a:lnTo>
                    <a:pt x="3048" y="0"/>
                  </a:lnTo>
                  <a:lnTo>
                    <a:pt x="3048" y="48768"/>
                  </a:lnTo>
                </a:path>
                <a:path w="1146175" h="623569">
                  <a:moveTo>
                    <a:pt x="3048" y="19812"/>
                  </a:moveTo>
                  <a:lnTo>
                    <a:pt x="6096" y="9144"/>
                  </a:lnTo>
                  <a:lnTo>
                    <a:pt x="13716" y="3048"/>
                  </a:lnTo>
                  <a:lnTo>
                    <a:pt x="19812" y="0"/>
                  </a:lnTo>
                  <a:lnTo>
                    <a:pt x="30480" y="0"/>
                  </a:lnTo>
                </a:path>
                <a:path w="1146175" h="623569">
                  <a:moveTo>
                    <a:pt x="3048" y="19812"/>
                  </a:moveTo>
                  <a:lnTo>
                    <a:pt x="6096" y="13716"/>
                  </a:lnTo>
                  <a:lnTo>
                    <a:pt x="13716" y="6096"/>
                  </a:lnTo>
                  <a:lnTo>
                    <a:pt x="19812" y="3048"/>
                  </a:lnTo>
                  <a:lnTo>
                    <a:pt x="30480" y="3048"/>
                  </a:lnTo>
                  <a:lnTo>
                    <a:pt x="30480" y="0"/>
                  </a:lnTo>
                </a:path>
                <a:path w="1146175" h="623569">
                  <a:moveTo>
                    <a:pt x="62484" y="0"/>
                  </a:moveTo>
                  <a:lnTo>
                    <a:pt x="54863" y="3048"/>
                  </a:lnTo>
                  <a:lnTo>
                    <a:pt x="48768" y="9144"/>
                  </a:lnTo>
                  <a:lnTo>
                    <a:pt x="44196" y="19812"/>
                  </a:lnTo>
                  <a:lnTo>
                    <a:pt x="44196" y="27432"/>
                  </a:lnTo>
                  <a:lnTo>
                    <a:pt x="48768" y="38100"/>
                  </a:lnTo>
                  <a:lnTo>
                    <a:pt x="54863" y="45720"/>
                  </a:lnTo>
                  <a:lnTo>
                    <a:pt x="62484" y="48768"/>
                  </a:lnTo>
                  <a:lnTo>
                    <a:pt x="73151" y="48768"/>
                  </a:lnTo>
                  <a:lnTo>
                    <a:pt x="79248" y="45720"/>
                  </a:lnTo>
                  <a:lnTo>
                    <a:pt x="86868" y="38100"/>
                  </a:lnTo>
                  <a:lnTo>
                    <a:pt x="89916" y="27432"/>
                  </a:lnTo>
                  <a:lnTo>
                    <a:pt x="89916" y="19812"/>
                  </a:lnTo>
                  <a:lnTo>
                    <a:pt x="86868" y="9144"/>
                  </a:lnTo>
                  <a:lnTo>
                    <a:pt x="79248" y="3048"/>
                  </a:lnTo>
                  <a:lnTo>
                    <a:pt x="73151" y="0"/>
                  </a:lnTo>
                  <a:lnTo>
                    <a:pt x="62484" y="0"/>
                  </a:lnTo>
                </a:path>
                <a:path w="1146175" h="623569">
                  <a:moveTo>
                    <a:pt x="62484" y="3048"/>
                  </a:moveTo>
                  <a:lnTo>
                    <a:pt x="54863" y="6096"/>
                  </a:lnTo>
                  <a:lnTo>
                    <a:pt x="51816" y="9144"/>
                  </a:lnTo>
                  <a:lnTo>
                    <a:pt x="48768" y="19812"/>
                  </a:lnTo>
                  <a:lnTo>
                    <a:pt x="48768" y="27432"/>
                  </a:lnTo>
                  <a:lnTo>
                    <a:pt x="51816" y="38100"/>
                  </a:lnTo>
                  <a:lnTo>
                    <a:pt x="54863" y="41148"/>
                  </a:lnTo>
                  <a:lnTo>
                    <a:pt x="62484" y="45720"/>
                  </a:lnTo>
                  <a:lnTo>
                    <a:pt x="73151" y="45720"/>
                  </a:lnTo>
                  <a:lnTo>
                    <a:pt x="79248" y="41148"/>
                  </a:lnTo>
                  <a:lnTo>
                    <a:pt x="82296" y="38100"/>
                  </a:lnTo>
                  <a:lnTo>
                    <a:pt x="86868" y="27432"/>
                  </a:lnTo>
                  <a:lnTo>
                    <a:pt x="86868" y="19812"/>
                  </a:lnTo>
                  <a:lnTo>
                    <a:pt x="82296" y="9144"/>
                  </a:lnTo>
                  <a:lnTo>
                    <a:pt x="79248" y="6096"/>
                  </a:lnTo>
                  <a:lnTo>
                    <a:pt x="73151" y="3048"/>
                  </a:lnTo>
                  <a:lnTo>
                    <a:pt x="62484" y="3048"/>
                  </a:lnTo>
                </a:path>
                <a:path w="1146175" h="623569">
                  <a:moveTo>
                    <a:pt x="364236" y="623316"/>
                  </a:moveTo>
                  <a:lnTo>
                    <a:pt x="1146048" y="554736"/>
                  </a:lnTo>
                </a:path>
                <a:path w="1146175" h="623569">
                  <a:moveTo>
                    <a:pt x="647700" y="373380"/>
                  </a:moveTo>
                  <a:lnTo>
                    <a:pt x="608076" y="373380"/>
                  </a:lnTo>
                  <a:lnTo>
                    <a:pt x="605027" y="362712"/>
                  </a:lnTo>
                  <a:lnTo>
                    <a:pt x="605027" y="359663"/>
                  </a:lnTo>
                  <a:lnTo>
                    <a:pt x="608076" y="348996"/>
                  </a:lnTo>
                  <a:lnTo>
                    <a:pt x="615696" y="341375"/>
                  </a:lnTo>
                  <a:lnTo>
                    <a:pt x="626364" y="338327"/>
                  </a:lnTo>
                  <a:lnTo>
                    <a:pt x="629412" y="338327"/>
                  </a:lnTo>
                  <a:lnTo>
                    <a:pt x="640079" y="341375"/>
                  </a:lnTo>
                  <a:lnTo>
                    <a:pt x="647700" y="348996"/>
                  </a:lnTo>
                  <a:lnTo>
                    <a:pt x="650748" y="362712"/>
                  </a:lnTo>
                  <a:lnTo>
                    <a:pt x="650748" y="381000"/>
                  </a:lnTo>
                  <a:lnTo>
                    <a:pt x="647700" y="397763"/>
                  </a:lnTo>
                  <a:lnTo>
                    <a:pt x="640079" y="408432"/>
                  </a:lnTo>
                  <a:lnTo>
                    <a:pt x="629412" y="411480"/>
                  </a:lnTo>
                  <a:lnTo>
                    <a:pt x="623316" y="411480"/>
                  </a:lnTo>
                  <a:lnTo>
                    <a:pt x="612648" y="408432"/>
                  </a:lnTo>
                  <a:lnTo>
                    <a:pt x="608076" y="400812"/>
                  </a:lnTo>
                  <a:lnTo>
                    <a:pt x="612648" y="400812"/>
                  </a:lnTo>
                  <a:lnTo>
                    <a:pt x="615696" y="408432"/>
                  </a:lnTo>
                </a:path>
                <a:path w="1146175" h="623569">
                  <a:moveTo>
                    <a:pt x="647700" y="362712"/>
                  </a:moveTo>
                  <a:lnTo>
                    <a:pt x="643127" y="373380"/>
                  </a:lnTo>
                  <a:lnTo>
                    <a:pt x="632460" y="381000"/>
                  </a:lnTo>
                </a:path>
                <a:path w="1146175" h="623569">
                  <a:moveTo>
                    <a:pt x="647700" y="365760"/>
                  </a:moveTo>
                  <a:lnTo>
                    <a:pt x="640079" y="376427"/>
                  </a:lnTo>
                  <a:lnTo>
                    <a:pt x="629412" y="381000"/>
                  </a:lnTo>
                  <a:lnTo>
                    <a:pt x="626364" y="381000"/>
                  </a:lnTo>
                  <a:lnTo>
                    <a:pt x="615696" y="376427"/>
                  </a:lnTo>
                  <a:lnTo>
                    <a:pt x="608076" y="365760"/>
                  </a:lnTo>
                </a:path>
                <a:path w="1146175" h="623569">
                  <a:moveTo>
                    <a:pt x="623316" y="381000"/>
                  </a:moveTo>
                  <a:lnTo>
                    <a:pt x="612648" y="373380"/>
                  </a:lnTo>
                  <a:lnTo>
                    <a:pt x="608076" y="362712"/>
                  </a:lnTo>
                  <a:lnTo>
                    <a:pt x="608076" y="359663"/>
                  </a:lnTo>
                  <a:lnTo>
                    <a:pt x="612648" y="348996"/>
                  </a:lnTo>
                  <a:lnTo>
                    <a:pt x="623316" y="341375"/>
                  </a:lnTo>
                </a:path>
                <a:path w="1146175" h="623569">
                  <a:moveTo>
                    <a:pt x="608076" y="355092"/>
                  </a:moveTo>
                  <a:lnTo>
                    <a:pt x="615696" y="345948"/>
                  </a:lnTo>
                  <a:lnTo>
                    <a:pt x="626364" y="341375"/>
                  </a:lnTo>
                  <a:lnTo>
                    <a:pt x="629412" y="341375"/>
                  </a:lnTo>
                  <a:lnTo>
                    <a:pt x="640079" y="345948"/>
                  </a:lnTo>
                  <a:lnTo>
                    <a:pt x="647700" y="355092"/>
                  </a:lnTo>
                </a:path>
                <a:path w="1146175" h="623569">
                  <a:moveTo>
                    <a:pt x="632460" y="341375"/>
                  </a:moveTo>
                  <a:lnTo>
                    <a:pt x="643127" y="348996"/>
                  </a:lnTo>
                  <a:lnTo>
                    <a:pt x="647700" y="362712"/>
                  </a:lnTo>
                  <a:lnTo>
                    <a:pt x="647700" y="381000"/>
                  </a:lnTo>
                  <a:lnTo>
                    <a:pt x="643127" y="397763"/>
                  </a:lnTo>
                  <a:lnTo>
                    <a:pt x="637031" y="408432"/>
                  </a:lnTo>
                </a:path>
                <a:path w="1146175" h="623569">
                  <a:moveTo>
                    <a:pt x="640079" y="405384"/>
                  </a:moveTo>
                  <a:lnTo>
                    <a:pt x="629412" y="408432"/>
                  </a:lnTo>
                  <a:lnTo>
                    <a:pt x="623316" y="408432"/>
                  </a:lnTo>
                  <a:lnTo>
                    <a:pt x="612648" y="405384"/>
                  </a:lnTo>
                </a:path>
                <a:path w="1146175" h="623569">
                  <a:moveTo>
                    <a:pt x="696468" y="338327"/>
                  </a:moveTo>
                  <a:lnTo>
                    <a:pt x="685800" y="341375"/>
                  </a:lnTo>
                  <a:lnTo>
                    <a:pt x="678179" y="352044"/>
                  </a:lnTo>
                  <a:lnTo>
                    <a:pt x="675131" y="370332"/>
                  </a:lnTo>
                  <a:lnTo>
                    <a:pt x="675131" y="381000"/>
                  </a:lnTo>
                  <a:lnTo>
                    <a:pt x="678179" y="397763"/>
                  </a:lnTo>
                  <a:lnTo>
                    <a:pt x="685800" y="408432"/>
                  </a:lnTo>
                  <a:lnTo>
                    <a:pt x="696468" y="411480"/>
                  </a:lnTo>
                  <a:lnTo>
                    <a:pt x="702564" y="411480"/>
                  </a:lnTo>
                  <a:lnTo>
                    <a:pt x="713231" y="408432"/>
                  </a:lnTo>
                  <a:lnTo>
                    <a:pt x="720851" y="397763"/>
                  </a:lnTo>
                  <a:lnTo>
                    <a:pt x="723900" y="381000"/>
                  </a:lnTo>
                  <a:lnTo>
                    <a:pt x="723900" y="370332"/>
                  </a:lnTo>
                  <a:lnTo>
                    <a:pt x="720851" y="352044"/>
                  </a:lnTo>
                  <a:lnTo>
                    <a:pt x="713231" y="341375"/>
                  </a:lnTo>
                  <a:lnTo>
                    <a:pt x="702564" y="338327"/>
                  </a:lnTo>
                  <a:lnTo>
                    <a:pt x="696468" y="338327"/>
                  </a:lnTo>
                </a:path>
                <a:path w="1146175" h="623569">
                  <a:moveTo>
                    <a:pt x="688848" y="341375"/>
                  </a:moveTo>
                  <a:lnTo>
                    <a:pt x="681227" y="352044"/>
                  </a:lnTo>
                  <a:lnTo>
                    <a:pt x="678179" y="370332"/>
                  </a:lnTo>
                  <a:lnTo>
                    <a:pt x="678179" y="381000"/>
                  </a:lnTo>
                  <a:lnTo>
                    <a:pt x="681227" y="397763"/>
                  </a:lnTo>
                  <a:lnTo>
                    <a:pt x="688848" y="408432"/>
                  </a:lnTo>
                </a:path>
                <a:path w="1146175" h="623569">
                  <a:moveTo>
                    <a:pt x="685800" y="405384"/>
                  </a:moveTo>
                  <a:lnTo>
                    <a:pt x="696468" y="408432"/>
                  </a:lnTo>
                  <a:lnTo>
                    <a:pt x="702564" y="408432"/>
                  </a:lnTo>
                  <a:lnTo>
                    <a:pt x="713231" y="405384"/>
                  </a:lnTo>
                </a:path>
                <a:path w="1146175" h="623569">
                  <a:moveTo>
                    <a:pt x="710184" y="408432"/>
                  </a:moveTo>
                  <a:lnTo>
                    <a:pt x="716279" y="397763"/>
                  </a:lnTo>
                  <a:lnTo>
                    <a:pt x="720851" y="381000"/>
                  </a:lnTo>
                  <a:lnTo>
                    <a:pt x="720851" y="370332"/>
                  </a:lnTo>
                  <a:lnTo>
                    <a:pt x="716279" y="352044"/>
                  </a:lnTo>
                  <a:lnTo>
                    <a:pt x="710184" y="341375"/>
                  </a:lnTo>
                </a:path>
                <a:path w="1146175" h="623569">
                  <a:moveTo>
                    <a:pt x="713231" y="345948"/>
                  </a:moveTo>
                  <a:lnTo>
                    <a:pt x="702564" y="341375"/>
                  </a:lnTo>
                  <a:lnTo>
                    <a:pt x="696468" y="341375"/>
                  </a:lnTo>
                  <a:lnTo>
                    <a:pt x="685800" y="345948"/>
                  </a:lnTo>
                </a:path>
                <a:path w="1146175" h="623569">
                  <a:moveTo>
                    <a:pt x="748284" y="362712"/>
                  </a:moveTo>
                  <a:lnTo>
                    <a:pt x="768096" y="362712"/>
                  </a:lnTo>
                  <a:lnTo>
                    <a:pt x="768096" y="361188"/>
                  </a:lnTo>
                  <a:lnTo>
                    <a:pt x="748284" y="361188"/>
                  </a:lnTo>
                  <a:lnTo>
                    <a:pt x="748284" y="362712"/>
                  </a:lnTo>
                </a:path>
                <a:path w="1146175" h="623569">
                  <a:moveTo>
                    <a:pt x="760476" y="338327"/>
                  </a:moveTo>
                  <a:lnTo>
                    <a:pt x="755903" y="338327"/>
                  </a:lnTo>
                  <a:lnTo>
                    <a:pt x="751331" y="339851"/>
                  </a:lnTo>
                  <a:lnTo>
                    <a:pt x="749807" y="341375"/>
                  </a:lnTo>
                  <a:lnTo>
                    <a:pt x="748284" y="345948"/>
                  </a:lnTo>
                  <a:lnTo>
                    <a:pt x="748284" y="350520"/>
                  </a:lnTo>
                  <a:lnTo>
                    <a:pt x="749807" y="353568"/>
                  </a:lnTo>
                  <a:lnTo>
                    <a:pt x="751331" y="355092"/>
                  </a:lnTo>
                  <a:lnTo>
                    <a:pt x="755903" y="358139"/>
                  </a:lnTo>
                  <a:lnTo>
                    <a:pt x="760476" y="358139"/>
                  </a:lnTo>
                  <a:lnTo>
                    <a:pt x="763524" y="355092"/>
                  </a:lnTo>
                  <a:lnTo>
                    <a:pt x="766572" y="353568"/>
                  </a:lnTo>
                  <a:lnTo>
                    <a:pt x="768096" y="350520"/>
                  </a:lnTo>
                  <a:lnTo>
                    <a:pt x="768096" y="345948"/>
                  </a:lnTo>
                  <a:lnTo>
                    <a:pt x="766572" y="341375"/>
                  </a:lnTo>
                  <a:lnTo>
                    <a:pt x="760476" y="338327"/>
                  </a:lnTo>
                </a:path>
                <a:path w="1146175" h="623569">
                  <a:moveTo>
                    <a:pt x="760476" y="339851"/>
                  </a:moveTo>
                  <a:lnTo>
                    <a:pt x="755903" y="339851"/>
                  </a:lnTo>
                  <a:lnTo>
                    <a:pt x="751331" y="341375"/>
                  </a:lnTo>
                  <a:lnTo>
                    <a:pt x="749807" y="345948"/>
                  </a:lnTo>
                  <a:lnTo>
                    <a:pt x="749807" y="350520"/>
                  </a:lnTo>
                  <a:lnTo>
                    <a:pt x="751331" y="353568"/>
                  </a:lnTo>
                  <a:lnTo>
                    <a:pt x="755903" y="355092"/>
                  </a:lnTo>
                  <a:lnTo>
                    <a:pt x="760476" y="355092"/>
                  </a:lnTo>
                  <a:lnTo>
                    <a:pt x="763524" y="353568"/>
                  </a:lnTo>
                  <a:lnTo>
                    <a:pt x="766572" y="350520"/>
                  </a:lnTo>
                  <a:lnTo>
                    <a:pt x="766572" y="345948"/>
                  </a:lnTo>
                  <a:lnTo>
                    <a:pt x="763524" y="341375"/>
                  </a:lnTo>
                  <a:lnTo>
                    <a:pt x="760476" y="33985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303897" y="2184781"/>
              <a:ext cx="3175" cy="32384"/>
            </a:xfrm>
            <a:custGeom>
              <a:avLst/>
              <a:gdLst/>
              <a:ahLst/>
              <a:cxnLst/>
              <a:rect l="l" t="t" r="r" b="b"/>
              <a:pathLst>
                <a:path w="3175" h="32385">
                  <a:moveTo>
                    <a:pt x="1524" y="-1587"/>
                  </a:moveTo>
                  <a:lnTo>
                    <a:pt x="1524" y="33591"/>
                  </a:lnTo>
                </a:path>
              </a:pathLst>
            </a:custGeom>
            <a:ln w="6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299325" y="2184781"/>
              <a:ext cx="93345" cy="74930"/>
            </a:xfrm>
            <a:custGeom>
              <a:avLst/>
              <a:gdLst/>
              <a:ahLst/>
              <a:cxnLst/>
              <a:rect l="l" t="t" r="r" b="b"/>
              <a:pathLst>
                <a:path w="93345" h="74930">
                  <a:moveTo>
                    <a:pt x="10668" y="4572"/>
                  </a:moveTo>
                  <a:lnTo>
                    <a:pt x="7620" y="28956"/>
                  </a:lnTo>
                </a:path>
                <a:path w="93345" h="74930">
                  <a:moveTo>
                    <a:pt x="7620" y="0"/>
                  </a:moveTo>
                  <a:lnTo>
                    <a:pt x="42672" y="0"/>
                  </a:lnTo>
                  <a:lnTo>
                    <a:pt x="42672" y="4572"/>
                  </a:lnTo>
                </a:path>
                <a:path w="93345" h="74930">
                  <a:moveTo>
                    <a:pt x="10668" y="4572"/>
                  </a:moveTo>
                  <a:lnTo>
                    <a:pt x="42672" y="4572"/>
                  </a:lnTo>
                </a:path>
                <a:path w="93345" h="74930">
                  <a:moveTo>
                    <a:pt x="7620" y="28956"/>
                  </a:moveTo>
                  <a:lnTo>
                    <a:pt x="18288" y="24384"/>
                  </a:lnTo>
                  <a:lnTo>
                    <a:pt x="28955" y="24384"/>
                  </a:lnTo>
                  <a:lnTo>
                    <a:pt x="39624" y="28956"/>
                  </a:lnTo>
                  <a:lnTo>
                    <a:pt x="45720" y="35052"/>
                  </a:lnTo>
                  <a:lnTo>
                    <a:pt x="48768" y="45720"/>
                  </a:lnTo>
                  <a:lnTo>
                    <a:pt x="48768" y="53340"/>
                  </a:lnTo>
                  <a:lnTo>
                    <a:pt x="45720" y="64008"/>
                  </a:lnTo>
                  <a:lnTo>
                    <a:pt x="39624" y="71628"/>
                  </a:lnTo>
                  <a:lnTo>
                    <a:pt x="28955" y="74676"/>
                  </a:lnTo>
                  <a:lnTo>
                    <a:pt x="18288" y="74676"/>
                  </a:lnTo>
                  <a:lnTo>
                    <a:pt x="7620" y="71628"/>
                  </a:lnTo>
                  <a:lnTo>
                    <a:pt x="4572" y="67056"/>
                  </a:lnTo>
                  <a:lnTo>
                    <a:pt x="0" y="60960"/>
                  </a:lnTo>
                  <a:lnTo>
                    <a:pt x="4572" y="60960"/>
                  </a:lnTo>
                </a:path>
                <a:path w="93345" h="74930">
                  <a:moveTo>
                    <a:pt x="4572" y="32004"/>
                  </a:moveTo>
                  <a:lnTo>
                    <a:pt x="7620" y="32004"/>
                  </a:lnTo>
                  <a:lnTo>
                    <a:pt x="13716" y="28956"/>
                  </a:lnTo>
                  <a:lnTo>
                    <a:pt x="28955" y="28956"/>
                  </a:lnTo>
                  <a:lnTo>
                    <a:pt x="39624" y="32004"/>
                  </a:lnTo>
                  <a:lnTo>
                    <a:pt x="45720" y="42672"/>
                  </a:lnTo>
                </a:path>
                <a:path w="93345" h="74930">
                  <a:moveTo>
                    <a:pt x="32003" y="28956"/>
                  </a:moveTo>
                  <a:lnTo>
                    <a:pt x="42672" y="35052"/>
                  </a:lnTo>
                  <a:lnTo>
                    <a:pt x="45720" y="45720"/>
                  </a:lnTo>
                  <a:lnTo>
                    <a:pt x="45720" y="53340"/>
                  </a:lnTo>
                  <a:lnTo>
                    <a:pt x="42672" y="64008"/>
                  </a:lnTo>
                  <a:lnTo>
                    <a:pt x="32003" y="71628"/>
                  </a:lnTo>
                </a:path>
                <a:path w="93345" h="74930">
                  <a:moveTo>
                    <a:pt x="45720" y="56388"/>
                  </a:moveTo>
                  <a:lnTo>
                    <a:pt x="39624" y="67056"/>
                  </a:lnTo>
                  <a:lnTo>
                    <a:pt x="28955" y="71628"/>
                  </a:lnTo>
                  <a:lnTo>
                    <a:pt x="18288" y="71628"/>
                  </a:lnTo>
                  <a:lnTo>
                    <a:pt x="7620" y="67056"/>
                  </a:lnTo>
                  <a:lnTo>
                    <a:pt x="4572" y="60960"/>
                  </a:lnTo>
                </a:path>
                <a:path w="93345" h="74930">
                  <a:moveTo>
                    <a:pt x="13716" y="71628"/>
                  </a:moveTo>
                  <a:lnTo>
                    <a:pt x="4572" y="64008"/>
                  </a:lnTo>
                </a:path>
                <a:path w="93345" h="74930">
                  <a:moveTo>
                    <a:pt x="73151" y="24384"/>
                  </a:moveTo>
                  <a:lnTo>
                    <a:pt x="92964" y="24384"/>
                  </a:lnTo>
                  <a:lnTo>
                    <a:pt x="92964" y="22860"/>
                  </a:lnTo>
                  <a:lnTo>
                    <a:pt x="73151" y="22860"/>
                  </a:lnTo>
                  <a:lnTo>
                    <a:pt x="73151" y="24384"/>
                  </a:lnTo>
                  <a:lnTo>
                    <a:pt x="74675" y="24384"/>
                  </a:lnTo>
                </a:path>
                <a:path w="93345" h="74930">
                  <a:moveTo>
                    <a:pt x="85344" y="0"/>
                  </a:moveTo>
                  <a:lnTo>
                    <a:pt x="80772" y="0"/>
                  </a:lnTo>
                  <a:lnTo>
                    <a:pt x="73151" y="7620"/>
                  </a:lnTo>
                  <a:lnTo>
                    <a:pt x="73151" y="12192"/>
                  </a:lnTo>
                  <a:lnTo>
                    <a:pt x="76200" y="16764"/>
                  </a:lnTo>
                  <a:lnTo>
                    <a:pt x="77724" y="18288"/>
                  </a:lnTo>
                  <a:lnTo>
                    <a:pt x="80772" y="19812"/>
                  </a:lnTo>
                  <a:lnTo>
                    <a:pt x="85344" y="19812"/>
                  </a:lnTo>
                  <a:lnTo>
                    <a:pt x="89916" y="18288"/>
                  </a:lnTo>
                  <a:lnTo>
                    <a:pt x="91440" y="16764"/>
                  </a:lnTo>
                  <a:lnTo>
                    <a:pt x="92964" y="12192"/>
                  </a:lnTo>
                  <a:lnTo>
                    <a:pt x="92964" y="7620"/>
                  </a:lnTo>
                  <a:lnTo>
                    <a:pt x="91440" y="4572"/>
                  </a:lnTo>
                  <a:lnTo>
                    <a:pt x="89916" y="3048"/>
                  </a:lnTo>
                  <a:lnTo>
                    <a:pt x="85344" y="0"/>
                  </a:lnTo>
                  <a:lnTo>
                    <a:pt x="86868" y="0"/>
                  </a:lnTo>
                </a:path>
                <a:path w="93345" h="74930">
                  <a:moveTo>
                    <a:pt x="85344" y="3048"/>
                  </a:moveTo>
                  <a:lnTo>
                    <a:pt x="80772" y="3048"/>
                  </a:lnTo>
                  <a:lnTo>
                    <a:pt x="77724" y="4572"/>
                  </a:lnTo>
                  <a:lnTo>
                    <a:pt x="76200" y="7620"/>
                  </a:lnTo>
                  <a:lnTo>
                    <a:pt x="76200" y="12192"/>
                  </a:lnTo>
                  <a:lnTo>
                    <a:pt x="77724" y="16764"/>
                  </a:lnTo>
                  <a:lnTo>
                    <a:pt x="80772" y="18288"/>
                  </a:lnTo>
                  <a:lnTo>
                    <a:pt x="85344" y="18288"/>
                  </a:lnTo>
                  <a:lnTo>
                    <a:pt x="89916" y="16764"/>
                  </a:lnTo>
                  <a:lnTo>
                    <a:pt x="91440" y="12192"/>
                  </a:lnTo>
                  <a:lnTo>
                    <a:pt x="91440" y="7620"/>
                  </a:lnTo>
                  <a:lnTo>
                    <a:pt x="89916" y="4572"/>
                  </a:lnTo>
                  <a:lnTo>
                    <a:pt x="85344" y="3048"/>
                  </a:lnTo>
                  <a:lnTo>
                    <a:pt x="86868" y="304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66801" y="1466913"/>
              <a:ext cx="145604" cy="99885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6836028" y="1468501"/>
              <a:ext cx="5080" cy="73660"/>
            </a:xfrm>
            <a:custGeom>
              <a:avLst/>
              <a:gdLst/>
              <a:ahLst/>
              <a:cxnLst/>
              <a:rect l="l" t="t" r="r" b="b"/>
              <a:pathLst>
                <a:path w="5079" h="73659">
                  <a:moveTo>
                    <a:pt x="0" y="0"/>
                  </a:moveTo>
                  <a:lnTo>
                    <a:pt x="0" y="73151"/>
                  </a:lnTo>
                  <a:lnTo>
                    <a:pt x="4572" y="73151"/>
                  </a:lnTo>
                </a:path>
                <a:path w="5079" h="73659">
                  <a:moveTo>
                    <a:pt x="0" y="0"/>
                  </a:moveTo>
                  <a:lnTo>
                    <a:pt x="4572" y="0"/>
                  </a:lnTo>
                  <a:lnTo>
                    <a:pt x="4572" y="7315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515988" y="1460881"/>
              <a:ext cx="73660" cy="111760"/>
            </a:xfrm>
            <a:custGeom>
              <a:avLst/>
              <a:gdLst/>
              <a:ahLst/>
              <a:cxnLst/>
              <a:rect l="l" t="t" r="r" b="b"/>
              <a:pathLst>
                <a:path w="73659" h="111759">
                  <a:moveTo>
                    <a:pt x="35051" y="3048"/>
                  </a:moveTo>
                  <a:lnTo>
                    <a:pt x="36575" y="1524"/>
                  </a:lnTo>
                </a:path>
                <a:path w="73659" h="111759">
                  <a:moveTo>
                    <a:pt x="32003" y="13716"/>
                  </a:moveTo>
                  <a:lnTo>
                    <a:pt x="38100" y="6096"/>
                  </a:lnTo>
                </a:path>
                <a:path w="73659" h="111759">
                  <a:moveTo>
                    <a:pt x="28955" y="22860"/>
                  </a:moveTo>
                  <a:lnTo>
                    <a:pt x="39624" y="12192"/>
                  </a:lnTo>
                </a:path>
                <a:path w="73659" h="111759">
                  <a:moveTo>
                    <a:pt x="25907" y="33528"/>
                  </a:moveTo>
                  <a:lnTo>
                    <a:pt x="41147" y="16764"/>
                  </a:lnTo>
                </a:path>
                <a:path w="73659" h="111759">
                  <a:moveTo>
                    <a:pt x="21335" y="42672"/>
                  </a:moveTo>
                  <a:lnTo>
                    <a:pt x="42671" y="21336"/>
                  </a:lnTo>
                  <a:lnTo>
                    <a:pt x="44195" y="21336"/>
                  </a:lnTo>
                </a:path>
                <a:path w="73659" h="111759">
                  <a:moveTo>
                    <a:pt x="18287" y="53340"/>
                  </a:moveTo>
                  <a:lnTo>
                    <a:pt x="44195" y="25908"/>
                  </a:lnTo>
                  <a:lnTo>
                    <a:pt x="45719" y="25908"/>
                  </a:lnTo>
                </a:path>
                <a:path w="73659" h="111759">
                  <a:moveTo>
                    <a:pt x="15239" y="62484"/>
                  </a:moveTo>
                  <a:lnTo>
                    <a:pt x="45719" y="32004"/>
                  </a:lnTo>
                  <a:lnTo>
                    <a:pt x="47243" y="32004"/>
                  </a:lnTo>
                </a:path>
                <a:path w="73659" h="111759">
                  <a:moveTo>
                    <a:pt x="12191" y="73152"/>
                  </a:moveTo>
                  <a:lnTo>
                    <a:pt x="48767" y="36576"/>
                  </a:lnTo>
                </a:path>
                <a:path w="73659" h="111759">
                  <a:moveTo>
                    <a:pt x="9143" y="82296"/>
                  </a:moveTo>
                  <a:lnTo>
                    <a:pt x="50291" y="41148"/>
                  </a:lnTo>
                </a:path>
                <a:path w="73659" h="111759">
                  <a:moveTo>
                    <a:pt x="6095" y="91440"/>
                  </a:moveTo>
                  <a:lnTo>
                    <a:pt x="51815" y="45720"/>
                  </a:lnTo>
                </a:path>
                <a:path w="73659" h="111759">
                  <a:moveTo>
                    <a:pt x="3047" y="102108"/>
                  </a:moveTo>
                  <a:lnTo>
                    <a:pt x="53339" y="50292"/>
                  </a:lnTo>
                </a:path>
                <a:path w="73659" h="111759">
                  <a:moveTo>
                    <a:pt x="0" y="111252"/>
                  </a:moveTo>
                  <a:lnTo>
                    <a:pt x="54863" y="56388"/>
                  </a:lnTo>
                </a:path>
                <a:path w="73659" h="111759">
                  <a:moveTo>
                    <a:pt x="6095" y="111252"/>
                  </a:moveTo>
                  <a:lnTo>
                    <a:pt x="56387" y="60960"/>
                  </a:lnTo>
                </a:path>
                <a:path w="73659" h="111759">
                  <a:moveTo>
                    <a:pt x="13715" y="111252"/>
                  </a:moveTo>
                  <a:lnTo>
                    <a:pt x="57911" y="65532"/>
                  </a:lnTo>
                </a:path>
                <a:path w="73659" h="111759">
                  <a:moveTo>
                    <a:pt x="19811" y="111252"/>
                  </a:moveTo>
                  <a:lnTo>
                    <a:pt x="59435" y="70104"/>
                  </a:lnTo>
                </a:path>
                <a:path w="73659" h="111759">
                  <a:moveTo>
                    <a:pt x="25907" y="111252"/>
                  </a:moveTo>
                  <a:lnTo>
                    <a:pt x="60959" y="76200"/>
                  </a:lnTo>
                </a:path>
                <a:path w="73659" h="111759">
                  <a:moveTo>
                    <a:pt x="32003" y="111252"/>
                  </a:moveTo>
                  <a:lnTo>
                    <a:pt x="62483" y="80772"/>
                  </a:lnTo>
                </a:path>
                <a:path w="73659" h="111759">
                  <a:moveTo>
                    <a:pt x="38100" y="111252"/>
                  </a:moveTo>
                  <a:lnTo>
                    <a:pt x="64007" y="85344"/>
                  </a:lnTo>
                </a:path>
                <a:path w="73659" h="111759">
                  <a:moveTo>
                    <a:pt x="45719" y="111252"/>
                  </a:moveTo>
                  <a:lnTo>
                    <a:pt x="65531" y="89916"/>
                  </a:lnTo>
                </a:path>
                <a:path w="73659" h="111759">
                  <a:moveTo>
                    <a:pt x="51815" y="111252"/>
                  </a:moveTo>
                  <a:lnTo>
                    <a:pt x="67055" y="94488"/>
                  </a:lnTo>
                </a:path>
                <a:path w="73659" h="111759">
                  <a:moveTo>
                    <a:pt x="57911" y="111252"/>
                  </a:moveTo>
                  <a:lnTo>
                    <a:pt x="68579" y="100584"/>
                  </a:lnTo>
                  <a:lnTo>
                    <a:pt x="70103" y="100584"/>
                  </a:lnTo>
                </a:path>
                <a:path w="73659" h="111759">
                  <a:moveTo>
                    <a:pt x="64007" y="111252"/>
                  </a:moveTo>
                  <a:lnTo>
                    <a:pt x="71627" y="105156"/>
                  </a:lnTo>
                </a:path>
                <a:path w="73659" h="111759">
                  <a:moveTo>
                    <a:pt x="71627" y="111252"/>
                  </a:moveTo>
                  <a:lnTo>
                    <a:pt x="73151" y="109728"/>
                  </a:lnTo>
                </a:path>
                <a:path w="73659" h="111759">
                  <a:moveTo>
                    <a:pt x="36575" y="0"/>
                  </a:moveTo>
                  <a:lnTo>
                    <a:pt x="0" y="111252"/>
                  </a:lnTo>
                </a:path>
                <a:path w="73659" h="111759">
                  <a:moveTo>
                    <a:pt x="73151" y="111252"/>
                  </a:moveTo>
                  <a:lnTo>
                    <a:pt x="36575" y="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515226" y="1664336"/>
              <a:ext cx="74687" cy="112774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6515988" y="1572133"/>
              <a:ext cx="73660" cy="0"/>
            </a:xfrm>
            <a:custGeom>
              <a:avLst/>
              <a:gdLst/>
              <a:ahLst/>
              <a:cxnLst/>
              <a:rect l="l" t="t" r="r" b="b"/>
              <a:pathLst>
                <a:path w="73659">
                  <a:moveTo>
                    <a:pt x="0" y="0"/>
                  </a:moveTo>
                  <a:lnTo>
                    <a:pt x="73151" y="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668388" y="1706245"/>
              <a:ext cx="74930" cy="74930"/>
            </a:xfrm>
            <a:custGeom>
              <a:avLst/>
              <a:gdLst/>
              <a:ahLst/>
              <a:cxnLst/>
              <a:rect l="l" t="t" r="r" b="b"/>
              <a:pathLst>
                <a:path w="74929" h="74930">
                  <a:moveTo>
                    <a:pt x="0" y="0"/>
                  </a:moveTo>
                  <a:lnTo>
                    <a:pt x="0" y="74675"/>
                  </a:lnTo>
                  <a:lnTo>
                    <a:pt x="4571" y="74675"/>
                  </a:lnTo>
                </a:path>
                <a:path w="74929" h="74930">
                  <a:moveTo>
                    <a:pt x="0" y="0"/>
                  </a:moveTo>
                  <a:lnTo>
                    <a:pt x="4571" y="0"/>
                  </a:lnTo>
                  <a:lnTo>
                    <a:pt x="4571" y="74675"/>
                  </a:lnTo>
                </a:path>
                <a:path w="74929" h="74930">
                  <a:moveTo>
                    <a:pt x="32003" y="25907"/>
                  </a:moveTo>
                  <a:lnTo>
                    <a:pt x="32003" y="74675"/>
                  </a:lnTo>
                  <a:lnTo>
                    <a:pt x="35051" y="74675"/>
                  </a:lnTo>
                </a:path>
                <a:path w="74929" h="74930">
                  <a:moveTo>
                    <a:pt x="32003" y="25907"/>
                  </a:moveTo>
                  <a:lnTo>
                    <a:pt x="35051" y="25907"/>
                  </a:lnTo>
                  <a:lnTo>
                    <a:pt x="35051" y="74675"/>
                  </a:lnTo>
                </a:path>
                <a:path w="74929" h="74930">
                  <a:moveTo>
                    <a:pt x="35051" y="39624"/>
                  </a:moveTo>
                  <a:lnTo>
                    <a:pt x="45719" y="28955"/>
                  </a:lnTo>
                  <a:lnTo>
                    <a:pt x="53339" y="25907"/>
                  </a:lnTo>
                  <a:lnTo>
                    <a:pt x="62483" y="25907"/>
                  </a:lnTo>
                  <a:lnTo>
                    <a:pt x="70103" y="28955"/>
                  </a:lnTo>
                  <a:lnTo>
                    <a:pt x="73151" y="39624"/>
                  </a:lnTo>
                  <a:lnTo>
                    <a:pt x="73151" y="74675"/>
                  </a:lnTo>
                  <a:lnTo>
                    <a:pt x="74675" y="74675"/>
                  </a:lnTo>
                </a:path>
                <a:path w="74929" h="74930">
                  <a:moveTo>
                    <a:pt x="35051" y="39624"/>
                  </a:moveTo>
                  <a:lnTo>
                    <a:pt x="45719" y="32003"/>
                  </a:lnTo>
                  <a:lnTo>
                    <a:pt x="53339" y="28955"/>
                  </a:lnTo>
                  <a:lnTo>
                    <a:pt x="59435" y="28955"/>
                  </a:lnTo>
                  <a:lnTo>
                    <a:pt x="67055" y="32003"/>
                  </a:lnTo>
                  <a:lnTo>
                    <a:pt x="70103" y="39624"/>
                  </a:lnTo>
                  <a:lnTo>
                    <a:pt x="70103" y="74675"/>
                  </a:lnTo>
                  <a:lnTo>
                    <a:pt x="74675" y="746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530210" y="2254123"/>
              <a:ext cx="68591" cy="76200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7622413" y="2254885"/>
              <a:ext cx="384175" cy="74930"/>
            </a:xfrm>
            <a:custGeom>
              <a:avLst/>
              <a:gdLst/>
              <a:ahLst/>
              <a:cxnLst/>
              <a:rect l="l" t="t" r="r" b="b"/>
              <a:pathLst>
                <a:path w="384175" h="74930">
                  <a:moveTo>
                    <a:pt x="0" y="25907"/>
                  </a:moveTo>
                  <a:lnTo>
                    <a:pt x="0" y="74675"/>
                  </a:lnTo>
                  <a:lnTo>
                    <a:pt x="3047" y="74675"/>
                  </a:lnTo>
                </a:path>
                <a:path w="384175" h="74930">
                  <a:moveTo>
                    <a:pt x="0" y="25907"/>
                  </a:moveTo>
                  <a:lnTo>
                    <a:pt x="3047" y="25907"/>
                  </a:lnTo>
                  <a:lnTo>
                    <a:pt x="3047" y="74675"/>
                  </a:lnTo>
                </a:path>
                <a:path w="384175" h="74930">
                  <a:moveTo>
                    <a:pt x="3047" y="39624"/>
                  </a:moveTo>
                  <a:lnTo>
                    <a:pt x="13715" y="28955"/>
                  </a:lnTo>
                  <a:lnTo>
                    <a:pt x="21335" y="25907"/>
                  </a:lnTo>
                  <a:lnTo>
                    <a:pt x="32003" y="25907"/>
                  </a:lnTo>
                  <a:lnTo>
                    <a:pt x="38100" y="28955"/>
                  </a:lnTo>
                  <a:lnTo>
                    <a:pt x="42671" y="39624"/>
                  </a:lnTo>
                  <a:lnTo>
                    <a:pt x="42671" y="74675"/>
                  </a:lnTo>
                </a:path>
                <a:path w="384175" h="74930">
                  <a:moveTo>
                    <a:pt x="3047" y="39624"/>
                  </a:moveTo>
                  <a:lnTo>
                    <a:pt x="13715" y="32003"/>
                  </a:lnTo>
                  <a:lnTo>
                    <a:pt x="21335" y="28955"/>
                  </a:lnTo>
                  <a:lnTo>
                    <a:pt x="27431" y="28955"/>
                  </a:lnTo>
                  <a:lnTo>
                    <a:pt x="35051" y="32003"/>
                  </a:lnTo>
                  <a:lnTo>
                    <a:pt x="38100" y="39624"/>
                  </a:lnTo>
                  <a:lnTo>
                    <a:pt x="38100" y="74675"/>
                  </a:lnTo>
                  <a:lnTo>
                    <a:pt x="42671" y="74675"/>
                  </a:lnTo>
                </a:path>
                <a:path w="384175" h="74930">
                  <a:moveTo>
                    <a:pt x="70103" y="50291"/>
                  </a:moveTo>
                  <a:lnTo>
                    <a:pt x="108203" y="50291"/>
                  </a:lnTo>
                  <a:lnTo>
                    <a:pt x="108203" y="39624"/>
                  </a:lnTo>
                  <a:lnTo>
                    <a:pt x="105155" y="32003"/>
                  </a:lnTo>
                  <a:lnTo>
                    <a:pt x="102107" y="28955"/>
                  </a:lnTo>
                  <a:lnTo>
                    <a:pt x="94487" y="25907"/>
                  </a:lnTo>
                  <a:lnTo>
                    <a:pt x="83819" y="25907"/>
                  </a:lnTo>
                  <a:lnTo>
                    <a:pt x="76200" y="28955"/>
                  </a:lnTo>
                  <a:lnTo>
                    <a:pt x="70103" y="35051"/>
                  </a:lnTo>
                  <a:lnTo>
                    <a:pt x="67055" y="45719"/>
                  </a:lnTo>
                  <a:lnTo>
                    <a:pt x="67055" y="53339"/>
                  </a:lnTo>
                  <a:lnTo>
                    <a:pt x="70103" y="64007"/>
                  </a:lnTo>
                  <a:lnTo>
                    <a:pt x="76200" y="71627"/>
                  </a:lnTo>
                  <a:lnTo>
                    <a:pt x="83819" y="74675"/>
                  </a:lnTo>
                  <a:lnTo>
                    <a:pt x="94487" y="74675"/>
                  </a:lnTo>
                  <a:lnTo>
                    <a:pt x="102107" y="71627"/>
                  </a:lnTo>
                  <a:lnTo>
                    <a:pt x="108203" y="64007"/>
                  </a:lnTo>
                </a:path>
                <a:path w="384175" h="74930">
                  <a:moveTo>
                    <a:pt x="70103" y="45719"/>
                  </a:moveTo>
                  <a:lnTo>
                    <a:pt x="105155" y="45719"/>
                  </a:lnTo>
                  <a:lnTo>
                    <a:pt x="105155" y="39624"/>
                  </a:lnTo>
                  <a:lnTo>
                    <a:pt x="102107" y="32003"/>
                  </a:lnTo>
                  <a:lnTo>
                    <a:pt x="94487" y="28955"/>
                  </a:lnTo>
                  <a:lnTo>
                    <a:pt x="83819" y="28955"/>
                  </a:lnTo>
                  <a:lnTo>
                    <a:pt x="76200" y="32003"/>
                  </a:lnTo>
                  <a:lnTo>
                    <a:pt x="73151" y="35051"/>
                  </a:lnTo>
                  <a:lnTo>
                    <a:pt x="70103" y="45719"/>
                  </a:lnTo>
                  <a:lnTo>
                    <a:pt x="70103" y="53339"/>
                  </a:lnTo>
                  <a:lnTo>
                    <a:pt x="73151" y="64007"/>
                  </a:lnTo>
                  <a:lnTo>
                    <a:pt x="76200" y="67055"/>
                  </a:lnTo>
                  <a:lnTo>
                    <a:pt x="83819" y="71627"/>
                  </a:lnTo>
                  <a:lnTo>
                    <a:pt x="94487" y="71627"/>
                  </a:lnTo>
                  <a:lnTo>
                    <a:pt x="102107" y="67055"/>
                  </a:lnTo>
                  <a:lnTo>
                    <a:pt x="105155" y="60960"/>
                  </a:lnTo>
                  <a:lnTo>
                    <a:pt x="108203" y="64007"/>
                  </a:lnTo>
                </a:path>
                <a:path w="384175" h="74930">
                  <a:moveTo>
                    <a:pt x="170687" y="25907"/>
                  </a:moveTo>
                  <a:lnTo>
                    <a:pt x="170687" y="74675"/>
                  </a:lnTo>
                  <a:lnTo>
                    <a:pt x="175259" y="74675"/>
                  </a:lnTo>
                </a:path>
                <a:path w="384175" h="74930">
                  <a:moveTo>
                    <a:pt x="170687" y="25907"/>
                  </a:moveTo>
                  <a:lnTo>
                    <a:pt x="175259" y="25907"/>
                  </a:lnTo>
                  <a:lnTo>
                    <a:pt x="175259" y="74675"/>
                  </a:lnTo>
                </a:path>
                <a:path w="384175" h="74930">
                  <a:moveTo>
                    <a:pt x="170687" y="35051"/>
                  </a:moveTo>
                  <a:lnTo>
                    <a:pt x="164591" y="28955"/>
                  </a:lnTo>
                  <a:lnTo>
                    <a:pt x="156971" y="25907"/>
                  </a:lnTo>
                  <a:lnTo>
                    <a:pt x="146303" y="25907"/>
                  </a:lnTo>
                  <a:lnTo>
                    <a:pt x="140207" y="28955"/>
                  </a:lnTo>
                  <a:lnTo>
                    <a:pt x="132587" y="35051"/>
                  </a:lnTo>
                  <a:lnTo>
                    <a:pt x="129539" y="45719"/>
                  </a:lnTo>
                  <a:lnTo>
                    <a:pt x="129539" y="53339"/>
                  </a:lnTo>
                  <a:lnTo>
                    <a:pt x="132587" y="64007"/>
                  </a:lnTo>
                  <a:lnTo>
                    <a:pt x="140207" y="71627"/>
                  </a:lnTo>
                  <a:lnTo>
                    <a:pt x="146303" y="74675"/>
                  </a:lnTo>
                  <a:lnTo>
                    <a:pt x="156971" y="74675"/>
                  </a:lnTo>
                  <a:lnTo>
                    <a:pt x="164591" y="71627"/>
                  </a:lnTo>
                  <a:lnTo>
                    <a:pt x="170687" y="64007"/>
                  </a:lnTo>
                </a:path>
                <a:path w="384175" h="74930">
                  <a:moveTo>
                    <a:pt x="170687" y="35051"/>
                  </a:moveTo>
                  <a:lnTo>
                    <a:pt x="156971" y="28955"/>
                  </a:lnTo>
                  <a:lnTo>
                    <a:pt x="146303" y="28955"/>
                  </a:lnTo>
                  <a:lnTo>
                    <a:pt x="140207" y="32003"/>
                  </a:lnTo>
                  <a:lnTo>
                    <a:pt x="135635" y="35051"/>
                  </a:lnTo>
                  <a:lnTo>
                    <a:pt x="132587" y="45719"/>
                  </a:lnTo>
                  <a:lnTo>
                    <a:pt x="132587" y="53339"/>
                  </a:lnTo>
                  <a:lnTo>
                    <a:pt x="135635" y="64007"/>
                  </a:lnTo>
                  <a:lnTo>
                    <a:pt x="140207" y="67055"/>
                  </a:lnTo>
                  <a:lnTo>
                    <a:pt x="146303" y="71627"/>
                  </a:lnTo>
                  <a:lnTo>
                    <a:pt x="156971" y="71627"/>
                  </a:lnTo>
                  <a:lnTo>
                    <a:pt x="170687" y="64007"/>
                  </a:lnTo>
                </a:path>
                <a:path w="384175" h="74930">
                  <a:moveTo>
                    <a:pt x="313943" y="0"/>
                  </a:moveTo>
                  <a:lnTo>
                    <a:pt x="313943" y="74675"/>
                  </a:lnTo>
                  <a:lnTo>
                    <a:pt x="318515" y="74675"/>
                  </a:lnTo>
                </a:path>
                <a:path w="384175" h="74930">
                  <a:moveTo>
                    <a:pt x="313943" y="0"/>
                  </a:moveTo>
                  <a:lnTo>
                    <a:pt x="318515" y="0"/>
                  </a:lnTo>
                  <a:lnTo>
                    <a:pt x="318515" y="74675"/>
                  </a:lnTo>
                </a:path>
                <a:path w="384175" h="74930">
                  <a:moveTo>
                    <a:pt x="313943" y="35051"/>
                  </a:moveTo>
                  <a:lnTo>
                    <a:pt x="307847" y="28955"/>
                  </a:lnTo>
                  <a:lnTo>
                    <a:pt x="300227" y="25907"/>
                  </a:lnTo>
                  <a:lnTo>
                    <a:pt x="289559" y="25907"/>
                  </a:lnTo>
                  <a:lnTo>
                    <a:pt x="283463" y="28955"/>
                  </a:lnTo>
                  <a:lnTo>
                    <a:pt x="275843" y="35051"/>
                  </a:lnTo>
                  <a:lnTo>
                    <a:pt x="272795" y="45719"/>
                  </a:lnTo>
                  <a:lnTo>
                    <a:pt x="272795" y="53339"/>
                  </a:lnTo>
                  <a:lnTo>
                    <a:pt x="275843" y="64007"/>
                  </a:lnTo>
                  <a:lnTo>
                    <a:pt x="283463" y="71627"/>
                  </a:lnTo>
                  <a:lnTo>
                    <a:pt x="289559" y="74675"/>
                  </a:lnTo>
                  <a:lnTo>
                    <a:pt x="300227" y="74675"/>
                  </a:lnTo>
                  <a:lnTo>
                    <a:pt x="307847" y="71627"/>
                  </a:lnTo>
                  <a:lnTo>
                    <a:pt x="313943" y="64007"/>
                  </a:lnTo>
                </a:path>
                <a:path w="384175" h="74930">
                  <a:moveTo>
                    <a:pt x="313943" y="35051"/>
                  </a:moveTo>
                  <a:lnTo>
                    <a:pt x="300227" y="28955"/>
                  </a:lnTo>
                  <a:lnTo>
                    <a:pt x="289559" y="28955"/>
                  </a:lnTo>
                  <a:lnTo>
                    <a:pt x="283463" y="32003"/>
                  </a:lnTo>
                  <a:lnTo>
                    <a:pt x="278891" y="35051"/>
                  </a:lnTo>
                  <a:lnTo>
                    <a:pt x="275843" y="45719"/>
                  </a:lnTo>
                  <a:lnTo>
                    <a:pt x="275843" y="53339"/>
                  </a:lnTo>
                  <a:lnTo>
                    <a:pt x="278891" y="64007"/>
                  </a:lnTo>
                  <a:lnTo>
                    <a:pt x="283463" y="67055"/>
                  </a:lnTo>
                  <a:lnTo>
                    <a:pt x="289559" y="71627"/>
                  </a:lnTo>
                  <a:lnTo>
                    <a:pt x="300227" y="71627"/>
                  </a:lnTo>
                  <a:lnTo>
                    <a:pt x="313943" y="64007"/>
                  </a:lnTo>
                </a:path>
                <a:path w="384175" h="74930">
                  <a:moveTo>
                    <a:pt x="345947" y="50291"/>
                  </a:moveTo>
                  <a:lnTo>
                    <a:pt x="384047" y="50291"/>
                  </a:lnTo>
                  <a:lnTo>
                    <a:pt x="384047" y="39624"/>
                  </a:lnTo>
                  <a:lnTo>
                    <a:pt x="381000" y="32003"/>
                  </a:lnTo>
                  <a:lnTo>
                    <a:pt x="377951" y="28955"/>
                  </a:lnTo>
                  <a:lnTo>
                    <a:pt x="370331" y="25907"/>
                  </a:lnTo>
                  <a:lnTo>
                    <a:pt x="359663" y="25907"/>
                  </a:lnTo>
                  <a:lnTo>
                    <a:pt x="352043" y="28955"/>
                  </a:lnTo>
                  <a:lnTo>
                    <a:pt x="345947" y="35051"/>
                  </a:lnTo>
                  <a:lnTo>
                    <a:pt x="342900" y="45719"/>
                  </a:lnTo>
                  <a:lnTo>
                    <a:pt x="342900" y="53339"/>
                  </a:lnTo>
                  <a:lnTo>
                    <a:pt x="345947" y="64007"/>
                  </a:lnTo>
                  <a:lnTo>
                    <a:pt x="352043" y="71627"/>
                  </a:lnTo>
                  <a:lnTo>
                    <a:pt x="359663" y="74675"/>
                  </a:lnTo>
                  <a:lnTo>
                    <a:pt x="370331" y="74675"/>
                  </a:lnTo>
                  <a:lnTo>
                    <a:pt x="377951" y="71627"/>
                  </a:lnTo>
                  <a:lnTo>
                    <a:pt x="384047" y="64007"/>
                  </a:lnTo>
                </a:path>
                <a:path w="384175" h="74930">
                  <a:moveTo>
                    <a:pt x="345947" y="45719"/>
                  </a:moveTo>
                  <a:lnTo>
                    <a:pt x="381000" y="45719"/>
                  </a:lnTo>
                  <a:lnTo>
                    <a:pt x="381000" y="39624"/>
                  </a:lnTo>
                  <a:lnTo>
                    <a:pt x="377951" y="32003"/>
                  </a:lnTo>
                  <a:lnTo>
                    <a:pt x="370331" y="28955"/>
                  </a:lnTo>
                  <a:lnTo>
                    <a:pt x="359663" y="28955"/>
                  </a:lnTo>
                  <a:lnTo>
                    <a:pt x="352043" y="32003"/>
                  </a:lnTo>
                  <a:lnTo>
                    <a:pt x="348995" y="35051"/>
                  </a:lnTo>
                  <a:lnTo>
                    <a:pt x="345947" y="45719"/>
                  </a:lnTo>
                  <a:lnTo>
                    <a:pt x="345947" y="53339"/>
                  </a:lnTo>
                  <a:lnTo>
                    <a:pt x="348995" y="64007"/>
                  </a:lnTo>
                  <a:lnTo>
                    <a:pt x="352043" y="67055"/>
                  </a:lnTo>
                  <a:lnTo>
                    <a:pt x="359663" y="71627"/>
                  </a:lnTo>
                  <a:lnTo>
                    <a:pt x="370331" y="71627"/>
                  </a:lnTo>
                  <a:lnTo>
                    <a:pt x="377951" y="67055"/>
                  </a:lnTo>
                  <a:lnTo>
                    <a:pt x="381000" y="60960"/>
                  </a:lnTo>
                  <a:lnTo>
                    <a:pt x="384047" y="640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102409" y="2279205"/>
              <a:ext cx="115950" cy="76327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8244204" y="2254885"/>
              <a:ext cx="167640" cy="74930"/>
            </a:xfrm>
            <a:custGeom>
              <a:avLst/>
              <a:gdLst/>
              <a:ahLst/>
              <a:cxnLst/>
              <a:rect l="l" t="t" r="r" b="b"/>
              <a:pathLst>
                <a:path w="167640" h="74930">
                  <a:moveTo>
                    <a:pt x="0" y="25907"/>
                  </a:moveTo>
                  <a:lnTo>
                    <a:pt x="0" y="74675"/>
                  </a:lnTo>
                  <a:lnTo>
                    <a:pt x="3048" y="74675"/>
                  </a:lnTo>
                </a:path>
                <a:path w="167640" h="74930">
                  <a:moveTo>
                    <a:pt x="0" y="25907"/>
                  </a:moveTo>
                  <a:lnTo>
                    <a:pt x="3048" y="25907"/>
                  </a:lnTo>
                  <a:lnTo>
                    <a:pt x="3048" y="74675"/>
                  </a:lnTo>
                </a:path>
                <a:path w="167640" h="74930">
                  <a:moveTo>
                    <a:pt x="3048" y="45719"/>
                  </a:moveTo>
                  <a:lnTo>
                    <a:pt x="7620" y="35051"/>
                  </a:lnTo>
                  <a:lnTo>
                    <a:pt x="13716" y="28955"/>
                  </a:lnTo>
                  <a:lnTo>
                    <a:pt x="21336" y="25907"/>
                  </a:lnTo>
                  <a:lnTo>
                    <a:pt x="32003" y="25907"/>
                  </a:lnTo>
                </a:path>
                <a:path w="167640" h="74930">
                  <a:moveTo>
                    <a:pt x="3048" y="45719"/>
                  </a:moveTo>
                  <a:lnTo>
                    <a:pt x="7620" y="39624"/>
                  </a:lnTo>
                  <a:lnTo>
                    <a:pt x="13716" y="32003"/>
                  </a:lnTo>
                  <a:lnTo>
                    <a:pt x="21336" y="28955"/>
                  </a:lnTo>
                  <a:lnTo>
                    <a:pt x="32003" y="28955"/>
                  </a:lnTo>
                  <a:lnTo>
                    <a:pt x="32003" y="25907"/>
                  </a:lnTo>
                </a:path>
                <a:path w="167640" h="74930">
                  <a:moveTo>
                    <a:pt x="140208" y="0"/>
                  </a:moveTo>
                  <a:lnTo>
                    <a:pt x="129540" y="4572"/>
                  </a:lnTo>
                  <a:lnTo>
                    <a:pt x="121920" y="15239"/>
                  </a:lnTo>
                  <a:lnTo>
                    <a:pt x="118872" y="32003"/>
                  </a:lnTo>
                  <a:lnTo>
                    <a:pt x="118872" y="42672"/>
                  </a:lnTo>
                  <a:lnTo>
                    <a:pt x="121920" y="60960"/>
                  </a:lnTo>
                  <a:lnTo>
                    <a:pt x="129540" y="71627"/>
                  </a:lnTo>
                  <a:lnTo>
                    <a:pt x="140208" y="74675"/>
                  </a:lnTo>
                  <a:lnTo>
                    <a:pt x="146303" y="74675"/>
                  </a:lnTo>
                  <a:lnTo>
                    <a:pt x="156972" y="71627"/>
                  </a:lnTo>
                  <a:lnTo>
                    <a:pt x="164592" y="60960"/>
                  </a:lnTo>
                  <a:lnTo>
                    <a:pt x="167640" y="42672"/>
                  </a:lnTo>
                  <a:lnTo>
                    <a:pt x="167640" y="32003"/>
                  </a:lnTo>
                  <a:lnTo>
                    <a:pt x="164592" y="15239"/>
                  </a:lnTo>
                  <a:lnTo>
                    <a:pt x="156972" y="4572"/>
                  </a:lnTo>
                  <a:lnTo>
                    <a:pt x="146303" y="0"/>
                  </a:lnTo>
                  <a:lnTo>
                    <a:pt x="140208" y="0"/>
                  </a:lnTo>
                </a:path>
                <a:path w="167640" h="74930">
                  <a:moveTo>
                    <a:pt x="132588" y="4572"/>
                  </a:moveTo>
                  <a:lnTo>
                    <a:pt x="126492" y="15239"/>
                  </a:lnTo>
                  <a:lnTo>
                    <a:pt x="121920" y="32003"/>
                  </a:lnTo>
                  <a:lnTo>
                    <a:pt x="121920" y="42672"/>
                  </a:lnTo>
                  <a:lnTo>
                    <a:pt x="126492" y="60960"/>
                  </a:lnTo>
                  <a:lnTo>
                    <a:pt x="132588" y="71627"/>
                  </a:lnTo>
                </a:path>
                <a:path w="167640" h="74930">
                  <a:moveTo>
                    <a:pt x="129540" y="67055"/>
                  </a:moveTo>
                  <a:lnTo>
                    <a:pt x="140208" y="71627"/>
                  </a:lnTo>
                  <a:lnTo>
                    <a:pt x="146303" y="71627"/>
                  </a:lnTo>
                  <a:lnTo>
                    <a:pt x="156972" y="67055"/>
                  </a:lnTo>
                </a:path>
                <a:path w="167640" h="74930">
                  <a:moveTo>
                    <a:pt x="153924" y="71627"/>
                  </a:moveTo>
                  <a:lnTo>
                    <a:pt x="161544" y="60960"/>
                  </a:lnTo>
                  <a:lnTo>
                    <a:pt x="164592" y="42672"/>
                  </a:lnTo>
                  <a:lnTo>
                    <a:pt x="164592" y="32003"/>
                  </a:lnTo>
                  <a:lnTo>
                    <a:pt x="161544" y="15239"/>
                  </a:lnTo>
                  <a:lnTo>
                    <a:pt x="153924" y="4572"/>
                  </a:lnTo>
                </a:path>
                <a:path w="167640" h="74930">
                  <a:moveTo>
                    <a:pt x="156972" y="7619"/>
                  </a:moveTo>
                  <a:lnTo>
                    <a:pt x="146303" y="4572"/>
                  </a:lnTo>
                  <a:lnTo>
                    <a:pt x="140208" y="4572"/>
                  </a:lnTo>
                  <a:lnTo>
                    <a:pt x="129540" y="761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059044" y="1156081"/>
              <a:ext cx="3599815" cy="2647315"/>
            </a:xfrm>
            <a:custGeom>
              <a:avLst/>
              <a:gdLst/>
              <a:ahLst/>
              <a:cxnLst/>
              <a:rect l="l" t="t" r="r" b="b"/>
              <a:pathLst>
                <a:path w="3599815" h="2647315">
                  <a:moveTo>
                    <a:pt x="0" y="0"/>
                  </a:moveTo>
                  <a:lnTo>
                    <a:pt x="0" y="2647188"/>
                  </a:lnTo>
                  <a:lnTo>
                    <a:pt x="3599687" y="2647188"/>
                  </a:lnTo>
                  <a:lnTo>
                    <a:pt x="3599687" y="0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092572" y="1189609"/>
              <a:ext cx="3533140" cy="2580640"/>
            </a:xfrm>
            <a:custGeom>
              <a:avLst/>
              <a:gdLst/>
              <a:ahLst/>
              <a:cxnLst/>
              <a:rect l="l" t="t" r="r" b="b"/>
              <a:pathLst>
                <a:path w="3533140" h="2580640">
                  <a:moveTo>
                    <a:pt x="0" y="0"/>
                  </a:moveTo>
                  <a:lnTo>
                    <a:pt x="0" y="2580132"/>
                  </a:lnTo>
                  <a:lnTo>
                    <a:pt x="3532631" y="2580132"/>
                  </a:lnTo>
                  <a:lnTo>
                    <a:pt x="3532631" y="0"/>
                  </a:lnTo>
                  <a:lnTo>
                    <a:pt x="0" y="0"/>
                  </a:lnTo>
                  <a:close/>
                </a:path>
              </a:pathLst>
            </a:custGeom>
            <a:ln w="33528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5452236" y="3940390"/>
            <a:ext cx="2946400" cy="1668780"/>
            <a:chOff x="5452236" y="3940390"/>
            <a:chExt cx="2946400" cy="1668780"/>
          </a:xfrm>
        </p:grpSpPr>
        <p:pic>
          <p:nvPicPr>
            <p:cNvPr id="59" name="object 5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72995" y="4062799"/>
              <a:ext cx="2608584" cy="1428610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5458332" y="3946486"/>
              <a:ext cx="2933700" cy="1656714"/>
            </a:xfrm>
            <a:custGeom>
              <a:avLst/>
              <a:gdLst/>
              <a:ahLst/>
              <a:cxnLst/>
              <a:rect l="l" t="t" r="r" b="b"/>
              <a:pathLst>
                <a:path w="2933700" h="1656714">
                  <a:moveTo>
                    <a:pt x="0" y="1656588"/>
                  </a:moveTo>
                  <a:lnTo>
                    <a:pt x="2933699" y="1656588"/>
                  </a:lnTo>
                  <a:lnTo>
                    <a:pt x="2933699" y="0"/>
                  </a:lnTo>
                  <a:lnTo>
                    <a:pt x="0" y="0"/>
                  </a:lnTo>
                  <a:lnTo>
                    <a:pt x="0" y="1656588"/>
                  </a:lnTo>
                  <a:close/>
                </a:path>
              </a:pathLst>
            </a:custGeom>
            <a:ln w="12192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491860" y="3980014"/>
              <a:ext cx="2867025" cy="1590040"/>
            </a:xfrm>
            <a:custGeom>
              <a:avLst/>
              <a:gdLst/>
              <a:ahLst/>
              <a:cxnLst/>
              <a:rect l="l" t="t" r="r" b="b"/>
              <a:pathLst>
                <a:path w="2867025" h="1590039">
                  <a:moveTo>
                    <a:pt x="0" y="1589532"/>
                  </a:moveTo>
                  <a:lnTo>
                    <a:pt x="2866643" y="1589532"/>
                  </a:lnTo>
                  <a:lnTo>
                    <a:pt x="2866643" y="0"/>
                  </a:lnTo>
                  <a:lnTo>
                    <a:pt x="0" y="0"/>
                  </a:lnTo>
                  <a:lnTo>
                    <a:pt x="0" y="1589532"/>
                  </a:lnTo>
                  <a:close/>
                </a:path>
              </a:pathLst>
            </a:custGeom>
            <a:ln w="33528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367" y="244602"/>
            <a:ext cx="5992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65" dirty="0"/>
              <a:t> </a:t>
            </a:r>
            <a:r>
              <a:rPr sz="2400" spc="-5" dirty="0"/>
              <a:t>direcc.</a:t>
            </a:r>
            <a:r>
              <a:rPr sz="2400" spc="-45" dirty="0"/>
              <a:t> </a:t>
            </a:r>
            <a:r>
              <a:rPr sz="2400" dirty="0"/>
              <a:t>de</a:t>
            </a:r>
            <a:r>
              <a:rPr sz="2400" spc="-30" dirty="0"/>
              <a:t> </a:t>
            </a:r>
            <a:r>
              <a:rPr sz="2400" spc="-5" dirty="0"/>
              <a:t>neutro</a:t>
            </a:r>
            <a:r>
              <a:rPr sz="2400" spc="-70" dirty="0"/>
              <a:t> </a:t>
            </a:r>
            <a:r>
              <a:rPr sz="2400" dirty="0"/>
              <a:t>V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295452" y="1116996"/>
            <a:ext cx="8232140" cy="162052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Polarización</a:t>
            </a:r>
            <a:r>
              <a:rPr sz="1800" b="1" spc="-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por</a:t>
            </a:r>
            <a:r>
              <a:rPr sz="1800" b="1" spc="-3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secuencia</a:t>
            </a:r>
            <a:r>
              <a:rPr sz="1800" b="1" spc="-6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0037"/>
                </a:solidFill>
                <a:latin typeface="Arial"/>
                <a:cs typeface="Arial"/>
              </a:rPr>
              <a:t>inversa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705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Utiliza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intensidad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residual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(suma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tres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fase)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como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magnitud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operación.</a:t>
            </a:r>
            <a:endParaRPr sz="1600">
              <a:latin typeface="Microsoft Sans Serif"/>
              <a:cs typeface="Microsoft Sans Serif"/>
            </a:endParaRPr>
          </a:p>
          <a:p>
            <a:pPr marL="387350" marR="5080" indent="-375285">
              <a:lnSpc>
                <a:spcPct val="72400"/>
              </a:lnSpc>
              <a:spcBef>
                <a:spcPts val="1240"/>
              </a:spcBef>
              <a:buChar char="•"/>
              <a:tabLst>
                <a:tab pos="387350" algn="l"/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toma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como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magnitud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polarización 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tensión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secuencia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inversa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intensidad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secuencia</a:t>
            </a:r>
            <a:r>
              <a:rPr sz="2100" spc="-10" dirty="0">
                <a:latin typeface="Microsoft Sans Serif"/>
                <a:cs typeface="Microsoft Sans Serif"/>
              </a:rPr>
              <a:t>.</a:t>
            </a:r>
            <a:endParaRPr sz="2100">
              <a:latin typeface="Microsoft Sans Serif"/>
              <a:cs typeface="Microsoft Sans Serif"/>
            </a:endParaRPr>
          </a:p>
          <a:p>
            <a:pPr marL="535305">
              <a:lnSpc>
                <a:spcPct val="100000"/>
              </a:lnSpc>
              <a:spcBef>
                <a:spcPts val="805"/>
              </a:spcBef>
            </a:pPr>
            <a:r>
              <a:rPr sz="1400" spc="-5" dirty="0">
                <a:latin typeface="Microsoft Sans Serif"/>
                <a:cs typeface="Microsoft Sans Serif"/>
              </a:rPr>
              <a:t>90-ángulo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ajuste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&lt;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arg(I2)-arg(V2)&lt;270-ángulo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ajuste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43754" y="3729609"/>
            <a:ext cx="3535679" cy="1621790"/>
            <a:chOff x="4643754" y="3729609"/>
            <a:chExt cx="3535679" cy="16217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96635" y="4029285"/>
              <a:ext cx="2998226" cy="97010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58232" y="3744087"/>
              <a:ext cx="3507104" cy="1592580"/>
            </a:xfrm>
            <a:custGeom>
              <a:avLst/>
              <a:gdLst/>
              <a:ahLst/>
              <a:cxnLst/>
              <a:rect l="l" t="t" r="r" b="b"/>
              <a:pathLst>
                <a:path w="3507104" h="1592579">
                  <a:moveTo>
                    <a:pt x="0" y="1592580"/>
                  </a:moveTo>
                  <a:lnTo>
                    <a:pt x="3506724" y="1592580"/>
                  </a:lnTo>
                  <a:lnTo>
                    <a:pt x="3506724" y="0"/>
                  </a:lnTo>
                  <a:lnTo>
                    <a:pt x="0" y="0"/>
                  </a:lnTo>
                  <a:lnTo>
                    <a:pt x="0" y="1592580"/>
                  </a:lnTo>
                  <a:close/>
                </a:path>
              </a:pathLst>
            </a:custGeom>
            <a:ln w="28955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889393" y="3151251"/>
            <a:ext cx="3337560" cy="2879090"/>
            <a:chOff x="889393" y="3151251"/>
            <a:chExt cx="3337560" cy="2879090"/>
          </a:xfrm>
        </p:grpSpPr>
        <p:sp>
          <p:nvSpPr>
            <p:cNvPr id="8" name="object 8"/>
            <p:cNvSpPr/>
            <p:nvPr/>
          </p:nvSpPr>
          <p:spPr>
            <a:xfrm>
              <a:off x="991501" y="3268599"/>
              <a:ext cx="3106420" cy="2533015"/>
            </a:xfrm>
            <a:custGeom>
              <a:avLst/>
              <a:gdLst/>
              <a:ahLst/>
              <a:cxnLst/>
              <a:rect l="l" t="t" r="r" b="b"/>
              <a:pathLst>
                <a:path w="3106420" h="2533015">
                  <a:moveTo>
                    <a:pt x="3105899" y="0"/>
                  </a:moveTo>
                  <a:lnTo>
                    <a:pt x="0" y="0"/>
                  </a:lnTo>
                  <a:lnTo>
                    <a:pt x="0" y="2532862"/>
                  </a:lnTo>
                  <a:lnTo>
                    <a:pt x="3105899" y="2532862"/>
                  </a:lnTo>
                  <a:lnTo>
                    <a:pt x="3105899" y="0"/>
                  </a:lnTo>
                  <a:close/>
                </a:path>
              </a:pathLst>
            </a:custGeom>
            <a:solidFill>
              <a:srgbClr val="C9C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61692" y="4736211"/>
              <a:ext cx="253365" cy="276225"/>
            </a:xfrm>
            <a:custGeom>
              <a:avLst/>
              <a:gdLst/>
              <a:ahLst/>
              <a:cxnLst/>
              <a:rect l="l" t="t" r="r" b="b"/>
              <a:pathLst>
                <a:path w="253364" h="276225">
                  <a:moveTo>
                    <a:pt x="0" y="0"/>
                  </a:moveTo>
                  <a:lnTo>
                    <a:pt x="36575" y="60959"/>
                  </a:lnTo>
                </a:path>
                <a:path w="253364" h="276225">
                  <a:moveTo>
                    <a:pt x="195071" y="234695"/>
                  </a:moveTo>
                  <a:lnTo>
                    <a:pt x="224027" y="256031"/>
                  </a:lnTo>
                  <a:lnTo>
                    <a:pt x="251459" y="275844"/>
                  </a:lnTo>
                  <a:lnTo>
                    <a:pt x="252983" y="2758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89125" y="4789551"/>
              <a:ext cx="50800" cy="64135"/>
            </a:xfrm>
            <a:custGeom>
              <a:avLst/>
              <a:gdLst/>
              <a:ahLst/>
              <a:cxnLst/>
              <a:rect l="l" t="t" r="r" b="b"/>
              <a:pathLst>
                <a:path w="50800" h="64135">
                  <a:moveTo>
                    <a:pt x="18287" y="0"/>
                  </a:moveTo>
                  <a:lnTo>
                    <a:pt x="0" y="13716"/>
                  </a:lnTo>
                  <a:lnTo>
                    <a:pt x="50292" y="64007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89125" y="4789551"/>
              <a:ext cx="50800" cy="64135"/>
            </a:xfrm>
            <a:custGeom>
              <a:avLst/>
              <a:gdLst/>
              <a:ahLst/>
              <a:cxnLst/>
              <a:rect l="l" t="t" r="r" b="b"/>
              <a:pathLst>
                <a:path w="50800" h="64135">
                  <a:moveTo>
                    <a:pt x="18287" y="0"/>
                  </a:moveTo>
                  <a:lnTo>
                    <a:pt x="0" y="13716"/>
                  </a:lnTo>
                  <a:lnTo>
                    <a:pt x="50292" y="64007"/>
                  </a:lnTo>
                  <a:lnTo>
                    <a:pt x="1828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004948" y="4925186"/>
              <a:ext cx="59690" cy="55244"/>
            </a:xfrm>
            <a:custGeom>
              <a:avLst/>
              <a:gdLst/>
              <a:ahLst/>
              <a:cxnLst/>
              <a:rect l="l" t="t" r="r" b="b"/>
              <a:pathLst>
                <a:path w="59689" h="55245">
                  <a:moveTo>
                    <a:pt x="0" y="0"/>
                  </a:moveTo>
                  <a:lnTo>
                    <a:pt x="44195" y="54863"/>
                  </a:lnTo>
                  <a:lnTo>
                    <a:pt x="59436" y="36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004948" y="4925186"/>
              <a:ext cx="59690" cy="55244"/>
            </a:xfrm>
            <a:custGeom>
              <a:avLst/>
              <a:gdLst/>
              <a:ahLst/>
              <a:cxnLst/>
              <a:rect l="l" t="t" r="r" b="b"/>
              <a:pathLst>
                <a:path w="59689" h="55245">
                  <a:moveTo>
                    <a:pt x="44195" y="54863"/>
                  </a:moveTo>
                  <a:lnTo>
                    <a:pt x="59436" y="36575"/>
                  </a:lnTo>
                  <a:lnTo>
                    <a:pt x="0" y="0"/>
                  </a:lnTo>
                  <a:lnTo>
                    <a:pt x="44195" y="5486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832737" y="3773042"/>
              <a:ext cx="1286510" cy="1247140"/>
            </a:xfrm>
            <a:custGeom>
              <a:avLst/>
              <a:gdLst/>
              <a:ahLst/>
              <a:cxnLst/>
              <a:rect l="l" t="t" r="r" b="b"/>
              <a:pathLst>
                <a:path w="1286510" h="1247139">
                  <a:moveTo>
                    <a:pt x="1524" y="1165860"/>
                  </a:moveTo>
                  <a:lnTo>
                    <a:pt x="0" y="1165860"/>
                  </a:lnTo>
                  <a:lnTo>
                    <a:pt x="0" y="1167384"/>
                  </a:lnTo>
                  <a:lnTo>
                    <a:pt x="1524" y="1167384"/>
                  </a:lnTo>
                  <a:lnTo>
                    <a:pt x="1524" y="1165860"/>
                  </a:lnTo>
                  <a:close/>
                </a:path>
                <a:path w="1286510" h="1247139">
                  <a:moveTo>
                    <a:pt x="82296" y="1245108"/>
                  </a:moveTo>
                  <a:lnTo>
                    <a:pt x="80772" y="1245108"/>
                  </a:lnTo>
                  <a:lnTo>
                    <a:pt x="80772" y="1246632"/>
                  </a:lnTo>
                  <a:lnTo>
                    <a:pt x="82296" y="1246632"/>
                  </a:lnTo>
                  <a:lnTo>
                    <a:pt x="82296" y="1245108"/>
                  </a:lnTo>
                  <a:close/>
                </a:path>
                <a:path w="1286510" h="1247139">
                  <a:moveTo>
                    <a:pt x="150876" y="1129284"/>
                  </a:moveTo>
                  <a:lnTo>
                    <a:pt x="149352" y="1129284"/>
                  </a:lnTo>
                  <a:lnTo>
                    <a:pt x="149352" y="1130808"/>
                  </a:lnTo>
                  <a:lnTo>
                    <a:pt x="150876" y="1130808"/>
                  </a:lnTo>
                  <a:lnTo>
                    <a:pt x="150876" y="1129284"/>
                  </a:lnTo>
                  <a:close/>
                </a:path>
                <a:path w="1286510" h="1247139">
                  <a:moveTo>
                    <a:pt x="702564" y="603504"/>
                  </a:moveTo>
                  <a:lnTo>
                    <a:pt x="701040" y="603504"/>
                  </a:lnTo>
                  <a:lnTo>
                    <a:pt x="701040" y="605028"/>
                  </a:lnTo>
                  <a:lnTo>
                    <a:pt x="702564" y="605028"/>
                  </a:lnTo>
                  <a:lnTo>
                    <a:pt x="702564" y="603504"/>
                  </a:lnTo>
                  <a:close/>
                </a:path>
                <a:path w="1286510" h="1247139">
                  <a:moveTo>
                    <a:pt x="1286256" y="0"/>
                  </a:moveTo>
                  <a:lnTo>
                    <a:pt x="1284732" y="0"/>
                  </a:lnTo>
                  <a:lnTo>
                    <a:pt x="1284732" y="1524"/>
                  </a:lnTo>
                  <a:lnTo>
                    <a:pt x="1286256" y="1524"/>
                  </a:lnTo>
                  <a:lnTo>
                    <a:pt x="12862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72105" y="3693795"/>
              <a:ext cx="283845" cy="242570"/>
            </a:xfrm>
            <a:custGeom>
              <a:avLst/>
              <a:gdLst/>
              <a:ahLst/>
              <a:cxnLst/>
              <a:rect l="l" t="t" r="r" b="b"/>
              <a:pathLst>
                <a:path w="283844" h="242570">
                  <a:moveTo>
                    <a:pt x="283463" y="242315"/>
                  </a:moveTo>
                  <a:lnTo>
                    <a:pt x="262127" y="213359"/>
                  </a:lnTo>
                  <a:lnTo>
                    <a:pt x="240792" y="185927"/>
                  </a:lnTo>
                </a:path>
                <a:path w="283844" h="242570">
                  <a:moveTo>
                    <a:pt x="60959" y="33527"/>
                  </a:moveTo>
                  <a:lnTo>
                    <a:pt x="30480" y="15239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64128" y="3829431"/>
              <a:ext cx="56515" cy="59690"/>
            </a:xfrm>
            <a:custGeom>
              <a:avLst/>
              <a:gdLst/>
              <a:ahLst/>
              <a:cxnLst/>
              <a:rect l="l" t="t" r="r" b="b"/>
              <a:pathLst>
                <a:path w="56514" h="59689">
                  <a:moveTo>
                    <a:pt x="0" y="0"/>
                  </a:moveTo>
                  <a:lnTo>
                    <a:pt x="39623" y="59436"/>
                  </a:lnTo>
                  <a:lnTo>
                    <a:pt x="56387" y="426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64128" y="3829431"/>
              <a:ext cx="56515" cy="59690"/>
            </a:xfrm>
            <a:custGeom>
              <a:avLst/>
              <a:gdLst/>
              <a:ahLst/>
              <a:cxnLst/>
              <a:rect l="l" t="t" r="r" b="b"/>
              <a:pathLst>
                <a:path w="56514" h="59689">
                  <a:moveTo>
                    <a:pt x="39623" y="59436"/>
                  </a:moveTo>
                  <a:lnTo>
                    <a:pt x="56387" y="42672"/>
                  </a:lnTo>
                  <a:lnTo>
                    <a:pt x="0" y="0"/>
                  </a:lnTo>
                  <a:lnTo>
                    <a:pt x="39623" y="594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26968" y="3718179"/>
              <a:ext cx="64135" cy="48895"/>
            </a:xfrm>
            <a:custGeom>
              <a:avLst/>
              <a:gdLst/>
              <a:ahLst/>
              <a:cxnLst/>
              <a:rect l="l" t="t" r="r" b="b"/>
              <a:pathLst>
                <a:path w="64135" h="48895">
                  <a:moveTo>
                    <a:pt x="12192" y="0"/>
                  </a:moveTo>
                  <a:lnTo>
                    <a:pt x="0" y="18288"/>
                  </a:lnTo>
                  <a:lnTo>
                    <a:pt x="64007" y="48768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26968" y="3716655"/>
              <a:ext cx="64135" cy="50800"/>
            </a:xfrm>
            <a:custGeom>
              <a:avLst/>
              <a:gdLst/>
              <a:ahLst/>
              <a:cxnLst/>
              <a:rect l="l" t="t" r="r" b="b"/>
              <a:pathLst>
                <a:path w="64135" h="50800">
                  <a:moveTo>
                    <a:pt x="12192" y="0"/>
                  </a:moveTo>
                  <a:lnTo>
                    <a:pt x="0" y="19812"/>
                  </a:lnTo>
                  <a:lnTo>
                    <a:pt x="64007" y="50292"/>
                  </a:lnTo>
                  <a:lnTo>
                    <a:pt x="1219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951609" y="3655694"/>
              <a:ext cx="1205865" cy="1325880"/>
            </a:xfrm>
            <a:custGeom>
              <a:avLst/>
              <a:gdLst/>
              <a:ahLst/>
              <a:cxnLst/>
              <a:rect l="l" t="t" r="r" b="b"/>
              <a:pathLst>
                <a:path w="1205864" h="1325879">
                  <a:moveTo>
                    <a:pt x="1524" y="1324356"/>
                  </a:moveTo>
                  <a:lnTo>
                    <a:pt x="0" y="1324356"/>
                  </a:lnTo>
                  <a:lnTo>
                    <a:pt x="0" y="1325880"/>
                  </a:lnTo>
                  <a:lnTo>
                    <a:pt x="1524" y="1325880"/>
                  </a:lnTo>
                  <a:lnTo>
                    <a:pt x="1524" y="1324356"/>
                  </a:lnTo>
                  <a:close/>
                </a:path>
                <a:path w="1205864" h="1325879">
                  <a:moveTo>
                    <a:pt x="583692" y="720852"/>
                  </a:moveTo>
                  <a:lnTo>
                    <a:pt x="582168" y="720852"/>
                  </a:lnTo>
                  <a:lnTo>
                    <a:pt x="582168" y="722376"/>
                  </a:lnTo>
                  <a:lnTo>
                    <a:pt x="583692" y="722376"/>
                  </a:lnTo>
                  <a:lnTo>
                    <a:pt x="583692" y="720852"/>
                  </a:lnTo>
                  <a:close/>
                </a:path>
                <a:path w="1205864" h="1325879">
                  <a:moveTo>
                    <a:pt x="1091184" y="150876"/>
                  </a:moveTo>
                  <a:lnTo>
                    <a:pt x="1089660" y="150876"/>
                  </a:lnTo>
                  <a:lnTo>
                    <a:pt x="1089660" y="152400"/>
                  </a:lnTo>
                  <a:lnTo>
                    <a:pt x="1091184" y="152400"/>
                  </a:lnTo>
                  <a:lnTo>
                    <a:pt x="1091184" y="150876"/>
                  </a:lnTo>
                  <a:close/>
                </a:path>
                <a:path w="1205864" h="1325879">
                  <a:moveTo>
                    <a:pt x="1123188" y="0"/>
                  </a:moveTo>
                  <a:lnTo>
                    <a:pt x="1121664" y="0"/>
                  </a:lnTo>
                  <a:lnTo>
                    <a:pt x="1121664" y="1524"/>
                  </a:lnTo>
                  <a:lnTo>
                    <a:pt x="1123188" y="1524"/>
                  </a:lnTo>
                  <a:lnTo>
                    <a:pt x="1123188" y="0"/>
                  </a:lnTo>
                  <a:close/>
                </a:path>
                <a:path w="1205864" h="1325879">
                  <a:moveTo>
                    <a:pt x="1205484" y="79248"/>
                  </a:moveTo>
                  <a:lnTo>
                    <a:pt x="1203960" y="79248"/>
                  </a:lnTo>
                  <a:lnTo>
                    <a:pt x="1203960" y="80772"/>
                  </a:lnTo>
                  <a:lnTo>
                    <a:pt x="1205484" y="80772"/>
                  </a:lnTo>
                  <a:lnTo>
                    <a:pt x="1205484" y="792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831212" y="4378071"/>
              <a:ext cx="1417320" cy="929640"/>
            </a:xfrm>
            <a:custGeom>
              <a:avLst/>
              <a:gdLst/>
              <a:ahLst/>
              <a:cxnLst/>
              <a:rect l="l" t="t" r="r" b="b"/>
              <a:pathLst>
                <a:path w="1417320" h="929639">
                  <a:moveTo>
                    <a:pt x="403860" y="821435"/>
                  </a:moveTo>
                  <a:lnTo>
                    <a:pt x="353568" y="902207"/>
                  </a:lnTo>
                </a:path>
                <a:path w="1417320" h="929639">
                  <a:moveTo>
                    <a:pt x="406907" y="821435"/>
                  </a:moveTo>
                  <a:lnTo>
                    <a:pt x="356616" y="902207"/>
                  </a:lnTo>
                  <a:lnTo>
                    <a:pt x="358139" y="902207"/>
                  </a:lnTo>
                </a:path>
                <a:path w="1417320" h="929639">
                  <a:moveTo>
                    <a:pt x="353568" y="821435"/>
                  </a:moveTo>
                  <a:lnTo>
                    <a:pt x="406907" y="821435"/>
                  </a:lnTo>
                </a:path>
                <a:path w="1417320" h="929639">
                  <a:moveTo>
                    <a:pt x="353568" y="821435"/>
                  </a:moveTo>
                  <a:lnTo>
                    <a:pt x="353568" y="826007"/>
                  </a:lnTo>
                  <a:lnTo>
                    <a:pt x="403860" y="826007"/>
                  </a:lnTo>
                </a:path>
                <a:path w="1417320" h="929639">
                  <a:moveTo>
                    <a:pt x="356616" y="899159"/>
                  </a:moveTo>
                  <a:lnTo>
                    <a:pt x="406907" y="899159"/>
                  </a:lnTo>
                  <a:lnTo>
                    <a:pt x="406907" y="902207"/>
                  </a:lnTo>
                </a:path>
                <a:path w="1417320" h="929639">
                  <a:moveTo>
                    <a:pt x="353568" y="902207"/>
                  </a:moveTo>
                  <a:lnTo>
                    <a:pt x="406907" y="902207"/>
                  </a:lnTo>
                </a:path>
                <a:path w="1417320" h="929639">
                  <a:moveTo>
                    <a:pt x="449580" y="848867"/>
                  </a:moveTo>
                  <a:lnTo>
                    <a:pt x="441960" y="851915"/>
                  </a:lnTo>
                  <a:lnTo>
                    <a:pt x="434339" y="859535"/>
                  </a:lnTo>
                  <a:lnTo>
                    <a:pt x="429768" y="871727"/>
                  </a:lnTo>
                  <a:lnTo>
                    <a:pt x="429768" y="879347"/>
                  </a:lnTo>
                  <a:lnTo>
                    <a:pt x="434339" y="891539"/>
                  </a:lnTo>
                  <a:lnTo>
                    <a:pt x="441960" y="899159"/>
                  </a:lnTo>
                  <a:lnTo>
                    <a:pt x="449580" y="902207"/>
                  </a:lnTo>
                  <a:lnTo>
                    <a:pt x="460248" y="902207"/>
                  </a:lnTo>
                  <a:lnTo>
                    <a:pt x="467868" y="899159"/>
                  </a:lnTo>
                  <a:lnTo>
                    <a:pt x="475488" y="891539"/>
                  </a:lnTo>
                  <a:lnTo>
                    <a:pt x="480060" y="879347"/>
                  </a:lnTo>
                  <a:lnTo>
                    <a:pt x="480060" y="871727"/>
                  </a:lnTo>
                  <a:lnTo>
                    <a:pt x="475488" y="859535"/>
                  </a:lnTo>
                  <a:lnTo>
                    <a:pt x="467868" y="851915"/>
                  </a:lnTo>
                  <a:lnTo>
                    <a:pt x="460248" y="848867"/>
                  </a:lnTo>
                  <a:lnTo>
                    <a:pt x="449580" y="848867"/>
                  </a:lnTo>
                </a:path>
                <a:path w="1417320" h="929639">
                  <a:moveTo>
                    <a:pt x="449580" y="851915"/>
                  </a:moveTo>
                  <a:lnTo>
                    <a:pt x="441960" y="856487"/>
                  </a:lnTo>
                  <a:lnTo>
                    <a:pt x="437388" y="859535"/>
                  </a:lnTo>
                  <a:lnTo>
                    <a:pt x="434339" y="871727"/>
                  </a:lnTo>
                  <a:lnTo>
                    <a:pt x="434339" y="879347"/>
                  </a:lnTo>
                  <a:lnTo>
                    <a:pt x="437388" y="891539"/>
                  </a:lnTo>
                  <a:lnTo>
                    <a:pt x="441960" y="894587"/>
                  </a:lnTo>
                  <a:lnTo>
                    <a:pt x="449580" y="899159"/>
                  </a:lnTo>
                  <a:lnTo>
                    <a:pt x="460248" y="899159"/>
                  </a:lnTo>
                  <a:lnTo>
                    <a:pt x="467868" y="894587"/>
                  </a:lnTo>
                  <a:lnTo>
                    <a:pt x="472439" y="891539"/>
                  </a:lnTo>
                  <a:lnTo>
                    <a:pt x="475488" y="879347"/>
                  </a:lnTo>
                  <a:lnTo>
                    <a:pt x="475488" y="871727"/>
                  </a:lnTo>
                  <a:lnTo>
                    <a:pt x="472439" y="859535"/>
                  </a:lnTo>
                  <a:lnTo>
                    <a:pt x="467868" y="856487"/>
                  </a:lnTo>
                  <a:lnTo>
                    <a:pt x="460248" y="851915"/>
                  </a:lnTo>
                  <a:lnTo>
                    <a:pt x="449580" y="851915"/>
                  </a:lnTo>
                </a:path>
                <a:path w="1417320" h="929639">
                  <a:moveTo>
                    <a:pt x="505968" y="848867"/>
                  </a:moveTo>
                  <a:lnTo>
                    <a:pt x="505968" y="902207"/>
                  </a:lnTo>
                  <a:lnTo>
                    <a:pt x="510539" y="902207"/>
                  </a:lnTo>
                </a:path>
                <a:path w="1417320" h="929639">
                  <a:moveTo>
                    <a:pt x="505968" y="848867"/>
                  </a:moveTo>
                  <a:lnTo>
                    <a:pt x="510539" y="848867"/>
                  </a:lnTo>
                  <a:lnTo>
                    <a:pt x="510539" y="902207"/>
                  </a:lnTo>
                </a:path>
                <a:path w="1417320" h="929639">
                  <a:moveTo>
                    <a:pt x="510539" y="864107"/>
                  </a:moveTo>
                  <a:lnTo>
                    <a:pt x="521207" y="851915"/>
                  </a:lnTo>
                  <a:lnTo>
                    <a:pt x="528828" y="848867"/>
                  </a:lnTo>
                  <a:lnTo>
                    <a:pt x="541019" y="848867"/>
                  </a:lnTo>
                  <a:lnTo>
                    <a:pt x="548639" y="851915"/>
                  </a:lnTo>
                  <a:lnTo>
                    <a:pt x="551688" y="864107"/>
                  </a:lnTo>
                  <a:lnTo>
                    <a:pt x="551688" y="902207"/>
                  </a:lnTo>
                  <a:lnTo>
                    <a:pt x="553212" y="902207"/>
                  </a:lnTo>
                </a:path>
                <a:path w="1417320" h="929639">
                  <a:moveTo>
                    <a:pt x="510539" y="864107"/>
                  </a:moveTo>
                  <a:lnTo>
                    <a:pt x="521207" y="856487"/>
                  </a:lnTo>
                  <a:lnTo>
                    <a:pt x="528828" y="851915"/>
                  </a:lnTo>
                  <a:lnTo>
                    <a:pt x="536448" y="851915"/>
                  </a:lnTo>
                  <a:lnTo>
                    <a:pt x="544068" y="856487"/>
                  </a:lnTo>
                  <a:lnTo>
                    <a:pt x="548639" y="864107"/>
                  </a:lnTo>
                  <a:lnTo>
                    <a:pt x="548639" y="902207"/>
                  </a:lnTo>
                  <a:lnTo>
                    <a:pt x="553212" y="902207"/>
                  </a:lnTo>
                </a:path>
                <a:path w="1417320" h="929639">
                  <a:moveTo>
                    <a:pt x="624839" y="848867"/>
                  </a:moveTo>
                  <a:lnTo>
                    <a:pt x="624839" y="902207"/>
                  </a:lnTo>
                  <a:lnTo>
                    <a:pt x="629412" y="902207"/>
                  </a:lnTo>
                </a:path>
                <a:path w="1417320" h="929639">
                  <a:moveTo>
                    <a:pt x="624839" y="848867"/>
                  </a:moveTo>
                  <a:lnTo>
                    <a:pt x="629412" y="848867"/>
                  </a:lnTo>
                  <a:lnTo>
                    <a:pt x="629412" y="902207"/>
                  </a:lnTo>
                </a:path>
                <a:path w="1417320" h="929639">
                  <a:moveTo>
                    <a:pt x="624839" y="859535"/>
                  </a:moveTo>
                  <a:lnTo>
                    <a:pt x="617219" y="851915"/>
                  </a:lnTo>
                  <a:lnTo>
                    <a:pt x="609600" y="848867"/>
                  </a:lnTo>
                  <a:lnTo>
                    <a:pt x="598932" y="848867"/>
                  </a:lnTo>
                  <a:lnTo>
                    <a:pt x="591312" y="851915"/>
                  </a:lnTo>
                  <a:lnTo>
                    <a:pt x="583692" y="859535"/>
                  </a:lnTo>
                  <a:lnTo>
                    <a:pt x="579119" y="871727"/>
                  </a:lnTo>
                  <a:lnTo>
                    <a:pt x="579119" y="879347"/>
                  </a:lnTo>
                  <a:lnTo>
                    <a:pt x="583692" y="891539"/>
                  </a:lnTo>
                  <a:lnTo>
                    <a:pt x="591312" y="899159"/>
                  </a:lnTo>
                  <a:lnTo>
                    <a:pt x="598932" y="902207"/>
                  </a:lnTo>
                  <a:lnTo>
                    <a:pt x="609600" y="902207"/>
                  </a:lnTo>
                  <a:lnTo>
                    <a:pt x="617219" y="899159"/>
                  </a:lnTo>
                  <a:lnTo>
                    <a:pt x="624839" y="891539"/>
                  </a:lnTo>
                </a:path>
                <a:path w="1417320" h="929639">
                  <a:moveTo>
                    <a:pt x="624839" y="859535"/>
                  </a:moveTo>
                  <a:lnTo>
                    <a:pt x="609600" y="851915"/>
                  </a:lnTo>
                  <a:lnTo>
                    <a:pt x="598932" y="851915"/>
                  </a:lnTo>
                  <a:lnTo>
                    <a:pt x="591312" y="856487"/>
                  </a:lnTo>
                  <a:lnTo>
                    <a:pt x="586739" y="859535"/>
                  </a:lnTo>
                  <a:lnTo>
                    <a:pt x="583692" y="871727"/>
                  </a:lnTo>
                  <a:lnTo>
                    <a:pt x="583692" y="879347"/>
                  </a:lnTo>
                  <a:lnTo>
                    <a:pt x="586739" y="891539"/>
                  </a:lnTo>
                  <a:lnTo>
                    <a:pt x="591312" y="894587"/>
                  </a:lnTo>
                  <a:lnTo>
                    <a:pt x="598932" y="899159"/>
                  </a:lnTo>
                  <a:lnTo>
                    <a:pt x="609600" y="899159"/>
                  </a:lnTo>
                  <a:lnTo>
                    <a:pt x="624839" y="891539"/>
                  </a:lnTo>
                </a:path>
                <a:path w="1417320" h="929639">
                  <a:moveTo>
                    <a:pt x="781812" y="821435"/>
                  </a:moveTo>
                  <a:lnTo>
                    <a:pt x="781812" y="902207"/>
                  </a:lnTo>
                  <a:lnTo>
                    <a:pt x="786384" y="902207"/>
                  </a:lnTo>
                </a:path>
                <a:path w="1417320" h="929639">
                  <a:moveTo>
                    <a:pt x="781812" y="821435"/>
                  </a:moveTo>
                  <a:lnTo>
                    <a:pt x="786384" y="821435"/>
                  </a:lnTo>
                  <a:lnTo>
                    <a:pt x="786384" y="902207"/>
                  </a:lnTo>
                </a:path>
                <a:path w="1417320" h="929639">
                  <a:moveTo>
                    <a:pt x="781812" y="859535"/>
                  </a:moveTo>
                  <a:lnTo>
                    <a:pt x="774192" y="851915"/>
                  </a:lnTo>
                  <a:lnTo>
                    <a:pt x="766572" y="848867"/>
                  </a:lnTo>
                  <a:lnTo>
                    <a:pt x="755904" y="848867"/>
                  </a:lnTo>
                  <a:lnTo>
                    <a:pt x="748284" y="851915"/>
                  </a:lnTo>
                  <a:lnTo>
                    <a:pt x="739139" y="859535"/>
                  </a:lnTo>
                  <a:lnTo>
                    <a:pt x="736092" y="871727"/>
                  </a:lnTo>
                  <a:lnTo>
                    <a:pt x="736092" y="879347"/>
                  </a:lnTo>
                  <a:lnTo>
                    <a:pt x="739139" y="891539"/>
                  </a:lnTo>
                  <a:lnTo>
                    <a:pt x="748284" y="899159"/>
                  </a:lnTo>
                  <a:lnTo>
                    <a:pt x="755904" y="902207"/>
                  </a:lnTo>
                  <a:lnTo>
                    <a:pt x="766572" y="902207"/>
                  </a:lnTo>
                  <a:lnTo>
                    <a:pt x="774192" y="899159"/>
                  </a:lnTo>
                  <a:lnTo>
                    <a:pt x="781812" y="891539"/>
                  </a:lnTo>
                </a:path>
                <a:path w="1417320" h="929639">
                  <a:moveTo>
                    <a:pt x="781812" y="859535"/>
                  </a:moveTo>
                  <a:lnTo>
                    <a:pt x="766572" y="851915"/>
                  </a:lnTo>
                  <a:lnTo>
                    <a:pt x="755904" y="851915"/>
                  </a:lnTo>
                  <a:lnTo>
                    <a:pt x="748284" y="856487"/>
                  </a:lnTo>
                  <a:lnTo>
                    <a:pt x="743712" y="859535"/>
                  </a:lnTo>
                  <a:lnTo>
                    <a:pt x="739139" y="871727"/>
                  </a:lnTo>
                  <a:lnTo>
                    <a:pt x="739139" y="879347"/>
                  </a:lnTo>
                  <a:lnTo>
                    <a:pt x="743712" y="891539"/>
                  </a:lnTo>
                  <a:lnTo>
                    <a:pt x="748284" y="894587"/>
                  </a:lnTo>
                  <a:lnTo>
                    <a:pt x="755904" y="899159"/>
                  </a:lnTo>
                  <a:lnTo>
                    <a:pt x="766572" y="899159"/>
                  </a:lnTo>
                  <a:lnTo>
                    <a:pt x="781812" y="891539"/>
                  </a:lnTo>
                </a:path>
                <a:path w="1417320" h="929639">
                  <a:moveTo>
                    <a:pt x="816863" y="876299"/>
                  </a:moveTo>
                  <a:lnTo>
                    <a:pt x="858012" y="876299"/>
                  </a:lnTo>
                  <a:lnTo>
                    <a:pt x="858012" y="864107"/>
                  </a:lnTo>
                  <a:lnTo>
                    <a:pt x="854963" y="856487"/>
                  </a:lnTo>
                  <a:lnTo>
                    <a:pt x="850392" y="851915"/>
                  </a:lnTo>
                  <a:lnTo>
                    <a:pt x="842772" y="848867"/>
                  </a:lnTo>
                  <a:lnTo>
                    <a:pt x="832104" y="848867"/>
                  </a:lnTo>
                  <a:lnTo>
                    <a:pt x="824484" y="851915"/>
                  </a:lnTo>
                  <a:lnTo>
                    <a:pt x="816863" y="859535"/>
                  </a:lnTo>
                  <a:lnTo>
                    <a:pt x="812292" y="871727"/>
                  </a:lnTo>
                  <a:lnTo>
                    <a:pt x="812292" y="879347"/>
                  </a:lnTo>
                  <a:lnTo>
                    <a:pt x="816863" y="891539"/>
                  </a:lnTo>
                  <a:lnTo>
                    <a:pt x="824484" y="899159"/>
                  </a:lnTo>
                  <a:lnTo>
                    <a:pt x="832104" y="902207"/>
                  </a:lnTo>
                  <a:lnTo>
                    <a:pt x="842772" y="902207"/>
                  </a:lnTo>
                  <a:lnTo>
                    <a:pt x="850392" y="899159"/>
                  </a:lnTo>
                  <a:lnTo>
                    <a:pt x="858012" y="891539"/>
                  </a:lnTo>
                </a:path>
                <a:path w="1417320" h="929639">
                  <a:moveTo>
                    <a:pt x="816863" y="871727"/>
                  </a:moveTo>
                  <a:lnTo>
                    <a:pt x="854963" y="871727"/>
                  </a:lnTo>
                  <a:lnTo>
                    <a:pt x="854963" y="864107"/>
                  </a:lnTo>
                  <a:lnTo>
                    <a:pt x="850392" y="856487"/>
                  </a:lnTo>
                  <a:lnTo>
                    <a:pt x="842772" y="851915"/>
                  </a:lnTo>
                  <a:lnTo>
                    <a:pt x="832104" y="851915"/>
                  </a:lnTo>
                  <a:lnTo>
                    <a:pt x="824484" y="856487"/>
                  </a:lnTo>
                  <a:lnTo>
                    <a:pt x="819912" y="859535"/>
                  </a:lnTo>
                  <a:lnTo>
                    <a:pt x="816863" y="871727"/>
                  </a:lnTo>
                  <a:lnTo>
                    <a:pt x="816863" y="879347"/>
                  </a:lnTo>
                  <a:lnTo>
                    <a:pt x="819912" y="891539"/>
                  </a:lnTo>
                  <a:lnTo>
                    <a:pt x="824484" y="894587"/>
                  </a:lnTo>
                  <a:lnTo>
                    <a:pt x="832104" y="899159"/>
                  </a:lnTo>
                  <a:lnTo>
                    <a:pt x="842772" y="899159"/>
                  </a:lnTo>
                  <a:lnTo>
                    <a:pt x="850392" y="894587"/>
                  </a:lnTo>
                  <a:lnTo>
                    <a:pt x="854963" y="886967"/>
                  </a:lnTo>
                  <a:lnTo>
                    <a:pt x="858012" y="891539"/>
                  </a:lnTo>
                </a:path>
                <a:path w="1417320" h="929639">
                  <a:moveTo>
                    <a:pt x="966216" y="821435"/>
                  </a:moveTo>
                  <a:lnTo>
                    <a:pt x="966216" y="902207"/>
                  </a:lnTo>
                  <a:lnTo>
                    <a:pt x="969263" y="902207"/>
                  </a:lnTo>
                </a:path>
                <a:path w="1417320" h="929639">
                  <a:moveTo>
                    <a:pt x="966216" y="821435"/>
                  </a:moveTo>
                  <a:lnTo>
                    <a:pt x="969263" y="821435"/>
                  </a:lnTo>
                  <a:lnTo>
                    <a:pt x="969263" y="902207"/>
                  </a:lnTo>
                </a:path>
                <a:path w="1417320" h="929639">
                  <a:moveTo>
                    <a:pt x="969263" y="859535"/>
                  </a:moveTo>
                  <a:lnTo>
                    <a:pt x="976884" y="851915"/>
                  </a:lnTo>
                  <a:lnTo>
                    <a:pt x="984504" y="848867"/>
                  </a:lnTo>
                  <a:lnTo>
                    <a:pt x="996695" y="848867"/>
                  </a:lnTo>
                  <a:lnTo>
                    <a:pt x="1004316" y="851915"/>
                  </a:lnTo>
                  <a:lnTo>
                    <a:pt x="1011936" y="859535"/>
                  </a:lnTo>
                  <a:lnTo>
                    <a:pt x="1014984" y="871727"/>
                  </a:lnTo>
                  <a:lnTo>
                    <a:pt x="1014984" y="879347"/>
                  </a:lnTo>
                  <a:lnTo>
                    <a:pt x="1011936" y="891539"/>
                  </a:lnTo>
                  <a:lnTo>
                    <a:pt x="1004316" y="899159"/>
                  </a:lnTo>
                  <a:lnTo>
                    <a:pt x="996695" y="902207"/>
                  </a:lnTo>
                  <a:lnTo>
                    <a:pt x="984504" y="902207"/>
                  </a:lnTo>
                  <a:lnTo>
                    <a:pt x="976884" y="899159"/>
                  </a:lnTo>
                  <a:lnTo>
                    <a:pt x="969263" y="891539"/>
                  </a:lnTo>
                </a:path>
                <a:path w="1417320" h="929639">
                  <a:moveTo>
                    <a:pt x="969263" y="859535"/>
                  </a:moveTo>
                  <a:lnTo>
                    <a:pt x="984504" y="851915"/>
                  </a:lnTo>
                  <a:lnTo>
                    <a:pt x="996695" y="851915"/>
                  </a:lnTo>
                  <a:lnTo>
                    <a:pt x="1004316" y="856487"/>
                  </a:lnTo>
                  <a:lnTo>
                    <a:pt x="1007363" y="859535"/>
                  </a:lnTo>
                  <a:lnTo>
                    <a:pt x="1011936" y="871727"/>
                  </a:lnTo>
                  <a:lnTo>
                    <a:pt x="1011936" y="879347"/>
                  </a:lnTo>
                  <a:lnTo>
                    <a:pt x="1007363" y="891539"/>
                  </a:lnTo>
                  <a:lnTo>
                    <a:pt x="1004316" y="894587"/>
                  </a:lnTo>
                  <a:lnTo>
                    <a:pt x="996695" y="899159"/>
                  </a:lnTo>
                  <a:lnTo>
                    <a:pt x="984504" y="899159"/>
                  </a:lnTo>
                  <a:lnTo>
                    <a:pt x="969263" y="891539"/>
                  </a:lnTo>
                </a:path>
                <a:path w="1417320" h="929639">
                  <a:moveTo>
                    <a:pt x="1042416" y="821435"/>
                  </a:moveTo>
                  <a:lnTo>
                    <a:pt x="1042416" y="902207"/>
                  </a:lnTo>
                  <a:lnTo>
                    <a:pt x="1045463" y="902207"/>
                  </a:lnTo>
                </a:path>
                <a:path w="1417320" h="929639">
                  <a:moveTo>
                    <a:pt x="1042416" y="821435"/>
                  </a:moveTo>
                  <a:lnTo>
                    <a:pt x="1045463" y="821435"/>
                  </a:lnTo>
                  <a:lnTo>
                    <a:pt x="1045463" y="902207"/>
                  </a:lnTo>
                </a:path>
                <a:path w="1417320" h="929639">
                  <a:moveTo>
                    <a:pt x="1091184" y="848867"/>
                  </a:moveTo>
                  <a:lnTo>
                    <a:pt x="1083564" y="851915"/>
                  </a:lnTo>
                  <a:lnTo>
                    <a:pt x="1075944" y="859535"/>
                  </a:lnTo>
                  <a:lnTo>
                    <a:pt x="1072895" y="871727"/>
                  </a:lnTo>
                  <a:lnTo>
                    <a:pt x="1072895" y="879347"/>
                  </a:lnTo>
                  <a:lnTo>
                    <a:pt x="1075944" y="891539"/>
                  </a:lnTo>
                  <a:lnTo>
                    <a:pt x="1083564" y="899159"/>
                  </a:lnTo>
                  <a:lnTo>
                    <a:pt x="1091184" y="902207"/>
                  </a:lnTo>
                  <a:lnTo>
                    <a:pt x="1103376" y="902207"/>
                  </a:lnTo>
                  <a:lnTo>
                    <a:pt x="1110995" y="899159"/>
                  </a:lnTo>
                  <a:lnTo>
                    <a:pt x="1118616" y="891539"/>
                  </a:lnTo>
                  <a:lnTo>
                    <a:pt x="1121664" y="879347"/>
                  </a:lnTo>
                  <a:lnTo>
                    <a:pt x="1121664" y="871727"/>
                  </a:lnTo>
                  <a:lnTo>
                    <a:pt x="1118616" y="859535"/>
                  </a:lnTo>
                  <a:lnTo>
                    <a:pt x="1110995" y="851915"/>
                  </a:lnTo>
                  <a:lnTo>
                    <a:pt x="1103376" y="848867"/>
                  </a:lnTo>
                  <a:lnTo>
                    <a:pt x="1091184" y="848867"/>
                  </a:lnTo>
                </a:path>
                <a:path w="1417320" h="929639">
                  <a:moveTo>
                    <a:pt x="1091184" y="851915"/>
                  </a:moveTo>
                  <a:lnTo>
                    <a:pt x="1083564" y="856487"/>
                  </a:lnTo>
                  <a:lnTo>
                    <a:pt x="1080516" y="859535"/>
                  </a:lnTo>
                  <a:lnTo>
                    <a:pt x="1075944" y="871727"/>
                  </a:lnTo>
                  <a:lnTo>
                    <a:pt x="1075944" y="879347"/>
                  </a:lnTo>
                  <a:lnTo>
                    <a:pt x="1080516" y="891539"/>
                  </a:lnTo>
                  <a:lnTo>
                    <a:pt x="1083564" y="894587"/>
                  </a:lnTo>
                  <a:lnTo>
                    <a:pt x="1091184" y="899159"/>
                  </a:lnTo>
                  <a:lnTo>
                    <a:pt x="1103376" y="899159"/>
                  </a:lnTo>
                  <a:lnTo>
                    <a:pt x="1110995" y="894587"/>
                  </a:lnTo>
                  <a:lnTo>
                    <a:pt x="1114044" y="891539"/>
                  </a:lnTo>
                  <a:lnTo>
                    <a:pt x="1118616" y="879347"/>
                  </a:lnTo>
                  <a:lnTo>
                    <a:pt x="1118616" y="871727"/>
                  </a:lnTo>
                  <a:lnTo>
                    <a:pt x="1114044" y="859535"/>
                  </a:lnTo>
                  <a:lnTo>
                    <a:pt x="1110995" y="856487"/>
                  </a:lnTo>
                  <a:lnTo>
                    <a:pt x="1103376" y="851915"/>
                  </a:lnTo>
                  <a:lnTo>
                    <a:pt x="1091184" y="851915"/>
                  </a:lnTo>
                </a:path>
                <a:path w="1417320" h="929639">
                  <a:moveTo>
                    <a:pt x="1191768" y="848867"/>
                  </a:moveTo>
                  <a:lnTo>
                    <a:pt x="1191768" y="929639"/>
                  </a:lnTo>
                  <a:lnTo>
                    <a:pt x="1194816" y="929639"/>
                  </a:lnTo>
                </a:path>
                <a:path w="1417320" h="929639">
                  <a:moveTo>
                    <a:pt x="1191768" y="848867"/>
                  </a:moveTo>
                  <a:lnTo>
                    <a:pt x="1194816" y="848867"/>
                  </a:lnTo>
                  <a:lnTo>
                    <a:pt x="1194816" y="929639"/>
                  </a:lnTo>
                </a:path>
                <a:path w="1417320" h="929639">
                  <a:moveTo>
                    <a:pt x="1191768" y="859535"/>
                  </a:moveTo>
                  <a:lnTo>
                    <a:pt x="1184148" y="851915"/>
                  </a:lnTo>
                  <a:lnTo>
                    <a:pt x="1176528" y="848867"/>
                  </a:lnTo>
                  <a:lnTo>
                    <a:pt x="1164336" y="848867"/>
                  </a:lnTo>
                  <a:lnTo>
                    <a:pt x="1156716" y="851915"/>
                  </a:lnTo>
                  <a:lnTo>
                    <a:pt x="1149095" y="859535"/>
                  </a:lnTo>
                  <a:lnTo>
                    <a:pt x="1146048" y="871727"/>
                  </a:lnTo>
                  <a:lnTo>
                    <a:pt x="1146048" y="879347"/>
                  </a:lnTo>
                  <a:lnTo>
                    <a:pt x="1149095" y="891539"/>
                  </a:lnTo>
                  <a:lnTo>
                    <a:pt x="1156716" y="899159"/>
                  </a:lnTo>
                  <a:lnTo>
                    <a:pt x="1164336" y="902207"/>
                  </a:lnTo>
                  <a:lnTo>
                    <a:pt x="1176528" y="902207"/>
                  </a:lnTo>
                  <a:lnTo>
                    <a:pt x="1184148" y="899159"/>
                  </a:lnTo>
                  <a:lnTo>
                    <a:pt x="1191768" y="891539"/>
                  </a:lnTo>
                </a:path>
                <a:path w="1417320" h="929639">
                  <a:moveTo>
                    <a:pt x="1191768" y="859535"/>
                  </a:moveTo>
                  <a:lnTo>
                    <a:pt x="1176528" y="851915"/>
                  </a:lnTo>
                  <a:lnTo>
                    <a:pt x="1164336" y="851915"/>
                  </a:lnTo>
                  <a:lnTo>
                    <a:pt x="1156716" y="856487"/>
                  </a:lnTo>
                  <a:lnTo>
                    <a:pt x="1153668" y="859535"/>
                  </a:lnTo>
                  <a:lnTo>
                    <a:pt x="1149095" y="871727"/>
                  </a:lnTo>
                  <a:lnTo>
                    <a:pt x="1149095" y="879347"/>
                  </a:lnTo>
                  <a:lnTo>
                    <a:pt x="1153668" y="891539"/>
                  </a:lnTo>
                  <a:lnTo>
                    <a:pt x="1156716" y="894587"/>
                  </a:lnTo>
                  <a:lnTo>
                    <a:pt x="1164336" y="899159"/>
                  </a:lnTo>
                  <a:lnTo>
                    <a:pt x="1176528" y="899159"/>
                  </a:lnTo>
                  <a:lnTo>
                    <a:pt x="1191768" y="891539"/>
                  </a:lnTo>
                </a:path>
                <a:path w="1417320" h="929639">
                  <a:moveTo>
                    <a:pt x="1225295" y="848867"/>
                  </a:moveTo>
                  <a:lnTo>
                    <a:pt x="1225295" y="886967"/>
                  </a:lnTo>
                  <a:lnTo>
                    <a:pt x="1229868" y="899159"/>
                  </a:lnTo>
                  <a:lnTo>
                    <a:pt x="1237488" y="902207"/>
                  </a:lnTo>
                  <a:lnTo>
                    <a:pt x="1248156" y="902207"/>
                  </a:lnTo>
                  <a:lnTo>
                    <a:pt x="1255776" y="899159"/>
                  </a:lnTo>
                  <a:lnTo>
                    <a:pt x="1267968" y="886967"/>
                  </a:lnTo>
                </a:path>
                <a:path w="1417320" h="929639">
                  <a:moveTo>
                    <a:pt x="1225295" y="848867"/>
                  </a:moveTo>
                  <a:lnTo>
                    <a:pt x="1229868" y="848867"/>
                  </a:lnTo>
                  <a:lnTo>
                    <a:pt x="1229868" y="886967"/>
                  </a:lnTo>
                  <a:lnTo>
                    <a:pt x="1232916" y="894587"/>
                  </a:lnTo>
                  <a:lnTo>
                    <a:pt x="1240536" y="899159"/>
                  </a:lnTo>
                  <a:lnTo>
                    <a:pt x="1248156" y="899159"/>
                  </a:lnTo>
                  <a:lnTo>
                    <a:pt x="1255776" y="894587"/>
                  </a:lnTo>
                  <a:lnTo>
                    <a:pt x="1267968" y="886967"/>
                  </a:lnTo>
                </a:path>
                <a:path w="1417320" h="929639">
                  <a:moveTo>
                    <a:pt x="1267968" y="848867"/>
                  </a:moveTo>
                  <a:lnTo>
                    <a:pt x="1267968" y="902207"/>
                  </a:lnTo>
                  <a:lnTo>
                    <a:pt x="1271016" y="902207"/>
                  </a:lnTo>
                </a:path>
                <a:path w="1417320" h="929639">
                  <a:moveTo>
                    <a:pt x="1267968" y="848867"/>
                  </a:moveTo>
                  <a:lnTo>
                    <a:pt x="1271016" y="848867"/>
                  </a:lnTo>
                  <a:lnTo>
                    <a:pt x="1271016" y="902207"/>
                  </a:lnTo>
                </a:path>
                <a:path w="1417320" h="929639">
                  <a:moveTo>
                    <a:pt x="1301495" y="876299"/>
                  </a:moveTo>
                  <a:lnTo>
                    <a:pt x="1344168" y="876299"/>
                  </a:lnTo>
                  <a:lnTo>
                    <a:pt x="1344168" y="864107"/>
                  </a:lnTo>
                  <a:lnTo>
                    <a:pt x="1341120" y="856487"/>
                  </a:lnTo>
                  <a:lnTo>
                    <a:pt x="1336548" y="851915"/>
                  </a:lnTo>
                  <a:lnTo>
                    <a:pt x="1328928" y="848867"/>
                  </a:lnTo>
                  <a:lnTo>
                    <a:pt x="1316736" y="848867"/>
                  </a:lnTo>
                  <a:lnTo>
                    <a:pt x="1309116" y="851915"/>
                  </a:lnTo>
                  <a:lnTo>
                    <a:pt x="1301495" y="859535"/>
                  </a:lnTo>
                  <a:lnTo>
                    <a:pt x="1298448" y="871727"/>
                  </a:lnTo>
                  <a:lnTo>
                    <a:pt x="1298448" y="879347"/>
                  </a:lnTo>
                  <a:lnTo>
                    <a:pt x="1301495" y="891539"/>
                  </a:lnTo>
                  <a:lnTo>
                    <a:pt x="1309116" y="899159"/>
                  </a:lnTo>
                  <a:lnTo>
                    <a:pt x="1316736" y="902207"/>
                  </a:lnTo>
                  <a:lnTo>
                    <a:pt x="1328928" y="902207"/>
                  </a:lnTo>
                  <a:lnTo>
                    <a:pt x="1336548" y="899159"/>
                  </a:lnTo>
                  <a:lnTo>
                    <a:pt x="1344168" y="891539"/>
                  </a:lnTo>
                </a:path>
                <a:path w="1417320" h="929639">
                  <a:moveTo>
                    <a:pt x="1301495" y="871727"/>
                  </a:moveTo>
                  <a:lnTo>
                    <a:pt x="1341120" y="871727"/>
                  </a:lnTo>
                  <a:lnTo>
                    <a:pt x="1341120" y="864107"/>
                  </a:lnTo>
                  <a:lnTo>
                    <a:pt x="1336548" y="856487"/>
                  </a:lnTo>
                  <a:lnTo>
                    <a:pt x="1328928" y="851915"/>
                  </a:lnTo>
                  <a:lnTo>
                    <a:pt x="1316736" y="851915"/>
                  </a:lnTo>
                  <a:lnTo>
                    <a:pt x="1309116" y="856487"/>
                  </a:lnTo>
                  <a:lnTo>
                    <a:pt x="1306068" y="859535"/>
                  </a:lnTo>
                  <a:lnTo>
                    <a:pt x="1301495" y="871727"/>
                  </a:lnTo>
                  <a:lnTo>
                    <a:pt x="1301495" y="879347"/>
                  </a:lnTo>
                  <a:lnTo>
                    <a:pt x="1306068" y="891539"/>
                  </a:lnTo>
                  <a:lnTo>
                    <a:pt x="1309116" y="894587"/>
                  </a:lnTo>
                  <a:lnTo>
                    <a:pt x="1316736" y="899159"/>
                  </a:lnTo>
                  <a:lnTo>
                    <a:pt x="1328928" y="899159"/>
                  </a:lnTo>
                  <a:lnTo>
                    <a:pt x="1336548" y="894587"/>
                  </a:lnTo>
                  <a:lnTo>
                    <a:pt x="1341120" y="886967"/>
                  </a:lnTo>
                  <a:lnTo>
                    <a:pt x="1344168" y="891539"/>
                  </a:lnTo>
                </a:path>
                <a:path w="1417320" h="929639">
                  <a:moveTo>
                    <a:pt x="1386839" y="848867"/>
                  </a:moveTo>
                  <a:lnTo>
                    <a:pt x="1379220" y="851915"/>
                  </a:lnTo>
                  <a:lnTo>
                    <a:pt x="1371600" y="859535"/>
                  </a:lnTo>
                  <a:lnTo>
                    <a:pt x="1367028" y="871727"/>
                  </a:lnTo>
                  <a:lnTo>
                    <a:pt x="1367028" y="879347"/>
                  </a:lnTo>
                  <a:lnTo>
                    <a:pt x="1371600" y="891539"/>
                  </a:lnTo>
                  <a:lnTo>
                    <a:pt x="1379220" y="899159"/>
                  </a:lnTo>
                  <a:lnTo>
                    <a:pt x="1386839" y="902207"/>
                  </a:lnTo>
                  <a:lnTo>
                    <a:pt x="1397508" y="902207"/>
                  </a:lnTo>
                  <a:lnTo>
                    <a:pt x="1405128" y="899159"/>
                  </a:lnTo>
                  <a:lnTo>
                    <a:pt x="1412748" y="891539"/>
                  </a:lnTo>
                  <a:lnTo>
                    <a:pt x="1417320" y="879347"/>
                  </a:lnTo>
                  <a:lnTo>
                    <a:pt x="1417320" y="871727"/>
                  </a:lnTo>
                  <a:lnTo>
                    <a:pt x="1412748" y="859535"/>
                  </a:lnTo>
                  <a:lnTo>
                    <a:pt x="1405128" y="851915"/>
                  </a:lnTo>
                  <a:lnTo>
                    <a:pt x="1397508" y="848867"/>
                  </a:lnTo>
                  <a:lnTo>
                    <a:pt x="1386839" y="848867"/>
                  </a:lnTo>
                </a:path>
                <a:path w="1417320" h="929639">
                  <a:moveTo>
                    <a:pt x="1386839" y="851915"/>
                  </a:moveTo>
                  <a:lnTo>
                    <a:pt x="1379220" y="856487"/>
                  </a:lnTo>
                  <a:lnTo>
                    <a:pt x="1374648" y="859535"/>
                  </a:lnTo>
                  <a:lnTo>
                    <a:pt x="1371600" y="871727"/>
                  </a:lnTo>
                  <a:lnTo>
                    <a:pt x="1371600" y="879347"/>
                  </a:lnTo>
                  <a:lnTo>
                    <a:pt x="1374648" y="891539"/>
                  </a:lnTo>
                  <a:lnTo>
                    <a:pt x="1379220" y="894587"/>
                  </a:lnTo>
                  <a:lnTo>
                    <a:pt x="1386839" y="899159"/>
                  </a:lnTo>
                  <a:lnTo>
                    <a:pt x="1397508" y="899159"/>
                  </a:lnTo>
                  <a:lnTo>
                    <a:pt x="1405128" y="894587"/>
                  </a:lnTo>
                  <a:lnTo>
                    <a:pt x="1409700" y="891539"/>
                  </a:lnTo>
                  <a:lnTo>
                    <a:pt x="1412748" y="879347"/>
                  </a:lnTo>
                  <a:lnTo>
                    <a:pt x="1412748" y="871727"/>
                  </a:lnTo>
                  <a:lnTo>
                    <a:pt x="1409700" y="859535"/>
                  </a:lnTo>
                  <a:lnTo>
                    <a:pt x="1405128" y="856487"/>
                  </a:lnTo>
                  <a:lnTo>
                    <a:pt x="1397508" y="851915"/>
                  </a:lnTo>
                  <a:lnTo>
                    <a:pt x="1386839" y="851915"/>
                  </a:lnTo>
                </a:path>
                <a:path w="1417320" h="929639">
                  <a:moveTo>
                    <a:pt x="702563" y="0"/>
                  </a:moveTo>
                  <a:lnTo>
                    <a:pt x="0" y="5623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43176" y="3416427"/>
              <a:ext cx="1988820" cy="1929764"/>
            </a:xfrm>
            <a:custGeom>
              <a:avLst/>
              <a:gdLst/>
              <a:ahLst/>
              <a:cxnLst/>
              <a:rect l="l" t="t" r="r" b="b"/>
              <a:pathLst>
                <a:path w="1988820" h="1929764">
                  <a:moveTo>
                    <a:pt x="1612392" y="318516"/>
                  </a:moveTo>
                  <a:lnTo>
                    <a:pt x="408431" y="1563624"/>
                  </a:lnTo>
                </a:path>
                <a:path w="1988820" h="1929764">
                  <a:moveTo>
                    <a:pt x="0" y="0"/>
                  </a:moveTo>
                  <a:lnTo>
                    <a:pt x="1988820" y="1929384"/>
                  </a:lnTo>
                </a:path>
                <a:path w="1988820" h="1929764">
                  <a:moveTo>
                    <a:pt x="166115" y="960120"/>
                  </a:moveTo>
                  <a:lnTo>
                    <a:pt x="1853184" y="96012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3206" y="3549777"/>
              <a:ext cx="182880" cy="21488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072005" y="3550539"/>
              <a:ext cx="45720" cy="81280"/>
            </a:xfrm>
            <a:custGeom>
              <a:avLst/>
              <a:gdLst/>
              <a:ahLst/>
              <a:cxnLst/>
              <a:rect l="l" t="t" r="r" b="b"/>
              <a:pathLst>
                <a:path w="45719" h="81279">
                  <a:moveTo>
                    <a:pt x="0" y="0"/>
                  </a:moveTo>
                  <a:lnTo>
                    <a:pt x="0" y="80772"/>
                  </a:lnTo>
                </a:path>
                <a:path w="45719" h="81279">
                  <a:moveTo>
                    <a:pt x="4571" y="3048"/>
                  </a:moveTo>
                  <a:lnTo>
                    <a:pt x="4571" y="80772"/>
                  </a:lnTo>
                  <a:lnTo>
                    <a:pt x="0" y="80772"/>
                  </a:lnTo>
                </a:path>
                <a:path w="45719" h="81279">
                  <a:moveTo>
                    <a:pt x="0" y="0"/>
                  </a:moveTo>
                  <a:lnTo>
                    <a:pt x="45719" y="0"/>
                  </a:lnTo>
                </a:path>
                <a:path w="45719" h="81279">
                  <a:moveTo>
                    <a:pt x="4571" y="3048"/>
                  </a:moveTo>
                  <a:lnTo>
                    <a:pt x="45719" y="3048"/>
                  </a:lnTo>
                  <a:lnTo>
                    <a:pt x="45719" y="0"/>
                  </a:lnTo>
                </a:path>
                <a:path w="45719" h="81279">
                  <a:moveTo>
                    <a:pt x="4571" y="38100"/>
                  </a:moveTo>
                  <a:lnTo>
                    <a:pt x="27431" y="38100"/>
                  </a:lnTo>
                  <a:lnTo>
                    <a:pt x="27431" y="42672"/>
                  </a:lnTo>
                </a:path>
                <a:path w="45719" h="81279">
                  <a:moveTo>
                    <a:pt x="4571" y="42672"/>
                  </a:moveTo>
                  <a:lnTo>
                    <a:pt x="27431" y="426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166237" y="4990719"/>
              <a:ext cx="109855" cy="117475"/>
            </a:xfrm>
            <a:custGeom>
              <a:avLst/>
              <a:gdLst/>
              <a:ahLst/>
              <a:cxnLst/>
              <a:rect l="l" t="t" r="r" b="b"/>
              <a:pathLst>
                <a:path w="109854" h="117475">
                  <a:moveTo>
                    <a:pt x="60960" y="0"/>
                  </a:moveTo>
                  <a:lnTo>
                    <a:pt x="0" y="53339"/>
                  </a:lnTo>
                  <a:lnTo>
                    <a:pt x="109727" y="117347"/>
                  </a:lnTo>
                  <a:lnTo>
                    <a:pt x="6096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66237" y="4990719"/>
              <a:ext cx="109855" cy="117475"/>
            </a:xfrm>
            <a:custGeom>
              <a:avLst/>
              <a:gdLst/>
              <a:ahLst/>
              <a:cxnLst/>
              <a:rect l="l" t="t" r="r" b="b"/>
              <a:pathLst>
                <a:path w="109854" h="117475">
                  <a:moveTo>
                    <a:pt x="60960" y="0"/>
                  </a:moveTo>
                  <a:lnTo>
                    <a:pt x="109727" y="117347"/>
                  </a:lnTo>
                  <a:lnTo>
                    <a:pt x="0" y="53339"/>
                  </a:lnTo>
                  <a:lnTo>
                    <a:pt x="60960" y="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94787" y="4535805"/>
              <a:ext cx="106680" cy="8229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122040" y="4563999"/>
              <a:ext cx="100965" cy="79375"/>
            </a:xfrm>
            <a:custGeom>
              <a:avLst/>
              <a:gdLst/>
              <a:ahLst/>
              <a:cxnLst/>
              <a:rect l="l" t="t" r="r" b="b"/>
              <a:pathLst>
                <a:path w="100964" h="79375">
                  <a:moveTo>
                    <a:pt x="39623" y="0"/>
                  </a:moveTo>
                  <a:lnTo>
                    <a:pt x="36575" y="0"/>
                  </a:lnTo>
                  <a:lnTo>
                    <a:pt x="36575" y="56387"/>
                  </a:lnTo>
                  <a:lnTo>
                    <a:pt x="33527" y="68580"/>
                  </a:lnTo>
                  <a:lnTo>
                    <a:pt x="30479" y="71627"/>
                  </a:lnTo>
                  <a:lnTo>
                    <a:pt x="24383" y="76200"/>
                  </a:lnTo>
                  <a:lnTo>
                    <a:pt x="18287" y="76200"/>
                  </a:lnTo>
                  <a:lnTo>
                    <a:pt x="12191" y="71627"/>
                  </a:lnTo>
                  <a:lnTo>
                    <a:pt x="9143" y="68580"/>
                  </a:lnTo>
                  <a:lnTo>
                    <a:pt x="3047" y="68580"/>
                  </a:lnTo>
                </a:path>
                <a:path w="100964" h="79375">
                  <a:moveTo>
                    <a:pt x="39623" y="0"/>
                  </a:moveTo>
                  <a:lnTo>
                    <a:pt x="39623" y="56387"/>
                  </a:lnTo>
                  <a:lnTo>
                    <a:pt x="36575" y="68580"/>
                  </a:lnTo>
                  <a:lnTo>
                    <a:pt x="30479" y="76200"/>
                  </a:lnTo>
                  <a:lnTo>
                    <a:pt x="24383" y="79248"/>
                  </a:lnTo>
                  <a:lnTo>
                    <a:pt x="15239" y="79248"/>
                  </a:lnTo>
                  <a:lnTo>
                    <a:pt x="9143" y="76200"/>
                  </a:lnTo>
                  <a:lnTo>
                    <a:pt x="3047" y="68580"/>
                  </a:lnTo>
                </a:path>
                <a:path w="100964" h="79375">
                  <a:moveTo>
                    <a:pt x="36575" y="10668"/>
                  </a:moveTo>
                  <a:lnTo>
                    <a:pt x="30479" y="3048"/>
                  </a:lnTo>
                  <a:lnTo>
                    <a:pt x="24383" y="0"/>
                  </a:lnTo>
                  <a:lnTo>
                    <a:pt x="15239" y="0"/>
                  </a:lnTo>
                  <a:lnTo>
                    <a:pt x="9143" y="3048"/>
                  </a:lnTo>
                  <a:lnTo>
                    <a:pt x="3047" y="10668"/>
                  </a:lnTo>
                  <a:lnTo>
                    <a:pt x="0" y="22859"/>
                  </a:lnTo>
                  <a:lnTo>
                    <a:pt x="0" y="30480"/>
                  </a:lnTo>
                  <a:lnTo>
                    <a:pt x="3047" y="41148"/>
                  </a:lnTo>
                  <a:lnTo>
                    <a:pt x="9143" y="48768"/>
                  </a:lnTo>
                  <a:lnTo>
                    <a:pt x="15239" y="53339"/>
                  </a:lnTo>
                  <a:lnTo>
                    <a:pt x="24383" y="53339"/>
                  </a:lnTo>
                  <a:lnTo>
                    <a:pt x="30479" y="48768"/>
                  </a:lnTo>
                  <a:lnTo>
                    <a:pt x="36575" y="41148"/>
                  </a:lnTo>
                </a:path>
                <a:path w="100964" h="79375">
                  <a:moveTo>
                    <a:pt x="36575" y="10668"/>
                  </a:moveTo>
                  <a:lnTo>
                    <a:pt x="24383" y="3048"/>
                  </a:lnTo>
                  <a:lnTo>
                    <a:pt x="15239" y="3048"/>
                  </a:lnTo>
                  <a:lnTo>
                    <a:pt x="9143" y="7619"/>
                  </a:lnTo>
                  <a:lnTo>
                    <a:pt x="6095" y="10668"/>
                  </a:lnTo>
                  <a:lnTo>
                    <a:pt x="3047" y="22859"/>
                  </a:lnTo>
                  <a:lnTo>
                    <a:pt x="3047" y="30480"/>
                  </a:lnTo>
                  <a:lnTo>
                    <a:pt x="6095" y="41148"/>
                  </a:lnTo>
                  <a:lnTo>
                    <a:pt x="9143" y="45719"/>
                  </a:lnTo>
                  <a:lnTo>
                    <a:pt x="15239" y="48768"/>
                  </a:lnTo>
                  <a:lnTo>
                    <a:pt x="24383" y="48768"/>
                  </a:lnTo>
                  <a:lnTo>
                    <a:pt x="36575" y="41148"/>
                  </a:lnTo>
                </a:path>
                <a:path w="100964" h="79375">
                  <a:moveTo>
                    <a:pt x="64007" y="0"/>
                  </a:moveTo>
                  <a:lnTo>
                    <a:pt x="64007" y="38100"/>
                  </a:lnTo>
                  <a:lnTo>
                    <a:pt x="67056" y="48768"/>
                  </a:lnTo>
                  <a:lnTo>
                    <a:pt x="73151" y="53339"/>
                  </a:lnTo>
                  <a:lnTo>
                    <a:pt x="82295" y="53339"/>
                  </a:lnTo>
                  <a:lnTo>
                    <a:pt x="88391" y="48768"/>
                  </a:lnTo>
                  <a:lnTo>
                    <a:pt x="97535" y="38100"/>
                  </a:lnTo>
                </a:path>
                <a:path w="100964" h="79375">
                  <a:moveTo>
                    <a:pt x="64007" y="0"/>
                  </a:moveTo>
                  <a:lnTo>
                    <a:pt x="67056" y="0"/>
                  </a:lnTo>
                  <a:lnTo>
                    <a:pt x="67056" y="38100"/>
                  </a:lnTo>
                  <a:lnTo>
                    <a:pt x="70103" y="45719"/>
                  </a:lnTo>
                  <a:lnTo>
                    <a:pt x="76200" y="48768"/>
                  </a:lnTo>
                  <a:lnTo>
                    <a:pt x="82295" y="48768"/>
                  </a:lnTo>
                  <a:lnTo>
                    <a:pt x="88391" y="45719"/>
                  </a:lnTo>
                  <a:lnTo>
                    <a:pt x="97535" y="38100"/>
                  </a:lnTo>
                </a:path>
                <a:path w="100964" h="79375">
                  <a:moveTo>
                    <a:pt x="97535" y="0"/>
                  </a:moveTo>
                  <a:lnTo>
                    <a:pt x="97535" y="53339"/>
                  </a:lnTo>
                  <a:lnTo>
                    <a:pt x="100583" y="53339"/>
                  </a:lnTo>
                </a:path>
                <a:path w="100964" h="79375">
                  <a:moveTo>
                    <a:pt x="97535" y="0"/>
                  </a:moveTo>
                  <a:lnTo>
                    <a:pt x="100583" y="0"/>
                  </a:lnTo>
                  <a:lnTo>
                    <a:pt x="100583" y="5333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45421" y="4534979"/>
              <a:ext cx="67182" cy="8394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91725" y="4534979"/>
              <a:ext cx="102235" cy="839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73906" y="4535805"/>
              <a:ext cx="71626" cy="10820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64521" y="4535805"/>
              <a:ext cx="183705" cy="8312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166237" y="4990719"/>
              <a:ext cx="109855" cy="117475"/>
            </a:xfrm>
            <a:custGeom>
              <a:avLst/>
              <a:gdLst/>
              <a:ahLst/>
              <a:cxnLst/>
              <a:rect l="l" t="t" r="r" b="b"/>
              <a:pathLst>
                <a:path w="109854" h="117475">
                  <a:moveTo>
                    <a:pt x="0" y="53339"/>
                  </a:moveTo>
                  <a:lnTo>
                    <a:pt x="60960" y="0"/>
                  </a:lnTo>
                </a:path>
                <a:path w="109854" h="117475">
                  <a:moveTo>
                    <a:pt x="109727" y="117347"/>
                  </a:moveTo>
                  <a:lnTo>
                    <a:pt x="0" y="53339"/>
                  </a:lnTo>
                  <a:lnTo>
                    <a:pt x="1524" y="53339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21041" y="3655695"/>
              <a:ext cx="2411095" cy="1341120"/>
            </a:xfrm>
            <a:custGeom>
              <a:avLst/>
              <a:gdLst/>
              <a:ahLst/>
              <a:cxnLst/>
              <a:rect l="l" t="t" r="r" b="b"/>
              <a:pathLst>
                <a:path w="2411095" h="1341120">
                  <a:moveTo>
                    <a:pt x="2170163" y="1260347"/>
                  </a:moveTo>
                  <a:lnTo>
                    <a:pt x="2170163" y="1341119"/>
                  </a:lnTo>
                  <a:lnTo>
                    <a:pt x="2173211" y="1341119"/>
                  </a:lnTo>
                </a:path>
                <a:path w="2411095" h="1341120">
                  <a:moveTo>
                    <a:pt x="2170163" y="1260347"/>
                  </a:moveTo>
                  <a:lnTo>
                    <a:pt x="2173211" y="1260347"/>
                  </a:lnTo>
                  <a:lnTo>
                    <a:pt x="2173211" y="1341119"/>
                  </a:lnTo>
                </a:path>
                <a:path w="2411095" h="1341120">
                  <a:moveTo>
                    <a:pt x="2203691" y="1280159"/>
                  </a:moveTo>
                  <a:lnTo>
                    <a:pt x="2203691" y="1275587"/>
                  </a:lnTo>
                  <a:lnTo>
                    <a:pt x="2208263" y="1267967"/>
                  </a:lnTo>
                  <a:lnTo>
                    <a:pt x="2211311" y="1264919"/>
                  </a:lnTo>
                  <a:lnTo>
                    <a:pt x="2218931" y="1260347"/>
                  </a:lnTo>
                  <a:lnTo>
                    <a:pt x="2234171" y="1260347"/>
                  </a:lnTo>
                  <a:lnTo>
                    <a:pt x="2241791" y="1264919"/>
                  </a:lnTo>
                  <a:lnTo>
                    <a:pt x="2246363" y="1267967"/>
                  </a:lnTo>
                  <a:lnTo>
                    <a:pt x="2249411" y="1275587"/>
                  </a:lnTo>
                  <a:lnTo>
                    <a:pt x="2249411" y="1283207"/>
                  </a:lnTo>
                  <a:lnTo>
                    <a:pt x="2246363" y="1290827"/>
                  </a:lnTo>
                  <a:lnTo>
                    <a:pt x="2238743" y="1303019"/>
                  </a:lnTo>
                  <a:lnTo>
                    <a:pt x="2203691" y="1341119"/>
                  </a:lnTo>
                </a:path>
                <a:path w="2411095" h="1341120">
                  <a:moveTo>
                    <a:pt x="2203691" y="1280159"/>
                  </a:moveTo>
                  <a:lnTo>
                    <a:pt x="2208263" y="1280159"/>
                  </a:lnTo>
                  <a:lnTo>
                    <a:pt x="2208263" y="1275587"/>
                  </a:lnTo>
                  <a:lnTo>
                    <a:pt x="2211311" y="1267967"/>
                  </a:lnTo>
                  <a:lnTo>
                    <a:pt x="2218931" y="1264919"/>
                  </a:lnTo>
                  <a:lnTo>
                    <a:pt x="2234171" y="1264919"/>
                  </a:lnTo>
                  <a:lnTo>
                    <a:pt x="2241791" y="1267967"/>
                  </a:lnTo>
                  <a:lnTo>
                    <a:pt x="2246363" y="1275587"/>
                  </a:lnTo>
                  <a:lnTo>
                    <a:pt x="2246363" y="1283207"/>
                  </a:lnTo>
                  <a:lnTo>
                    <a:pt x="2241791" y="1290827"/>
                  </a:lnTo>
                  <a:lnTo>
                    <a:pt x="2234171" y="1303019"/>
                  </a:lnTo>
                  <a:lnTo>
                    <a:pt x="2200643" y="1341119"/>
                  </a:lnTo>
                </a:path>
                <a:path w="2411095" h="1341120">
                  <a:moveTo>
                    <a:pt x="2203691" y="1336547"/>
                  </a:moveTo>
                  <a:lnTo>
                    <a:pt x="2253983" y="1336547"/>
                  </a:lnTo>
                  <a:lnTo>
                    <a:pt x="2253983" y="1341119"/>
                  </a:lnTo>
                </a:path>
                <a:path w="2411095" h="1341120">
                  <a:moveTo>
                    <a:pt x="2200643" y="1341119"/>
                  </a:moveTo>
                  <a:lnTo>
                    <a:pt x="2253983" y="1341119"/>
                  </a:lnTo>
                </a:path>
                <a:path w="2411095" h="1341120">
                  <a:moveTo>
                    <a:pt x="2360663" y="1260347"/>
                  </a:moveTo>
                  <a:lnTo>
                    <a:pt x="2360663" y="1341119"/>
                  </a:lnTo>
                </a:path>
                <a:path w="2411095" h="1341120">
                  <a:moveTo>
                    <a:pt x="2365235" y="1264919"/>
                  </a:moveTo>
                  <a:lnTo>
                    <a:pt x="2365235" y="1341119"/>
                  </a:lnTo>
                  <a:lnTo>
                    <a:pt x="2360663" y="1341119"/>
                  </a:lnTo>
                </a:path>
                <a:path w="2411095" h="1341120">
                  <a:moveTo>
                    <a:pt x="2360663" y="1260347"/>
                  </a:moveTo>
                  <a:lnTo>
                    <a:pt x="2391143" y="1260347"/>
                  </a:lnTo>
                  <a:lnTo>
                    <a:pt x="2403335" y="1264919"/>
                  </a:lnTo>
                  <a:lnTo>
                    <a:pt x="2406383" y="1267967"/>
                  </a:lnTo>
                  <a:lnTo>
                    <a:pt x="2410955" y="1275587"/>
                  </a:lnTo>
                  <a:lnTo>
                    <a:pt x="2410955" y="1287779"/>
                  </a:lnTo>
                  <a:lnTo>
                    <a:pt x="2406383" y="1295399"/>
                  </a:lnTo>
                  <a:lnTo>
                    <a:pt x="2403335" y="1298447"/>
                  </a:lnTo>
                  <a:lnTo>
                    <a:pt x="2391143" y="1303019"/>
                  </a:lnTo>
                  <a:lnTo>
                    <a:pt x="2365235" y="1303019"/>
                  </a:lnTo>
                </a:path>
                <a:path w="2411095" h="1341120">
                  <a:moveTo>
                    <a:pt x="2365235" y="1264919"/>
                  </a:moveTo>
                  <a:lnTo>
                    <a:pt x="2391143" y="1264919"/>
                  </a:lnTo>
                  <a:lnTo>
                    <a:pt x="2403335" y="1267967"/>
                  </a:lnTo>
                  <a:lnTo>
                    <a:pt x="2406383" y="1275587"/>
                  </a:lnTo>
                  <a:lnTo>
                    <a:pt x="2406383" y="1287779"/>
                  </a:lnTo>
                  <a:lnTo>
                    <a:pt x="2403335" y="1295399"/>
                  </a:lnTo>
                  <a:lnTo>
                    <a:pt x="2391143" y="1298447"/>
                  </a:lnTo>
                  <a:lnTo>
                    <a:pt x="2365235" y="1298447"/>
                  </a:lnTo>
                </a:path>
                <a:path w="2411095" h="1341120">
                  <a:moveTo>
                    <a:pt x="2383523" y="1303019"/>
                  </a:moveTo>
                  <a:lnTo>
                    <a:pt x="2406383" y="1341119"/>
                  </a:lnTo>
                  <a:lnTo>
                    <a:pt x="2410955" y="1341119"/>
                  </a:lnTo>
                </a:path>
                <a:path w="2411095" h="1341120">
                  <a:moveTo>
                    <a:pt x="2388095" y="1303019"/>
                  </a:moveTo>
                  <a:lnTo>
                    <a:pt x="2410955" y="1341119"/>
                  </a:lnTo>
                </a:path>
                <a:path w="2411095" h="1341120">
                  <a:moveTo>
                    <a:pt x="50279" y="518159"/>
                  </a:moveTo>
                  <a:lnTo>
                    <a:pt x="0" y="597407"/>
                  </a:lnTo>
                  <a:lnTo>
                    <a:pt x="1524" y="597407"/>
                  </a:lnTo>
                </a:path>
                <a:path w="2411095" h="1341120">
                  <a:moveTo>
                    <a:pt x="54863" y="518159"/>
                  </a:moveTo>
                  <a:lnTo>
                    <a:pt x="4571" y="597407"/>
                  </a:lnTo>
                </a:path>
                <a:path w="2411095" h="1341120">
                  <a:moveTo>
                    <a:pt x="0" y="518159"/>
                  </a:moveTo>
                  <a:lnTo>
                    <a:pt x="54863" y="518159"/>
                  </a:lnTo>
                </a:path>
                <a:path w="2411095" h="1341120">
                  <a:moveTo>
                    <a:pt x="0" y="518159"/>
                  </a:moveTo>
                  <a:lnTo>
                    <a:pt x="0" y="521207"/>
                  </a:lnTo>
                  <a:lnTo>
                    <a:pt x="50279" y="521207"/>
                  </a:lnTo>
                </a:path>
                <a:path w="2411095" h="1341120">
                  <a:moveTo>
                    <a:pt x="4571" y="594359"/>
                  </a:moveTo>
                  <a:lnTo>
                    <a:pt x="54863" y="594359"/>
                  </a:lnTo>
                  <a:lnTo>
                    <a:pt x="54863" y="597407"/>
                  </a:lnTo>
                </a:path>
                <a:path w="2411095" h="1341120">
                  <a:moveTo>
                    <a:pt x="0" y="597407"/>
                  </a:moveTo>
                  <a:lnTo>
                    <a:pt x="54863" y="597407"/>
                  </a:lnTo>
                </a:path>
                <a:path w="2411095" h="1341120">
                  <a:moveTo>
                    <a:pt x="96012" y="544067"/>
                  </a:moveTo>
                  <a:lnTo>
                    <a:pt x="88379" y="548639"/>
                  </a:lnTo>
                  <a:lnTo>
                    <a:pt x="80772" y="556259"/>
                  </a:lnTo>
                  <a:lnTo>
                    <a:pt x="77724" y="566927"/>
                  </a:lnTo>
                  <a:lnTo>
                    <a:pt x="77724" y="574547"/>
                  </a:lnTo>
                  <a:lnTo>
                    <a:pt x="80772" y="586739"/>
                  </a:lnTo>
                  <a:lnTo>
                    <a:pt x="88379" y="594359"/>
                  </a:lnTo>
                  <a:lnTo>
                    <a:pt x="96012" y="597407"/>
                  </a:lnTo>
                  <a:lnTo>
                    <a:pt x="108203" y="597407"/>
                  </a:lnTo>
                  <a:lnTo>
                    <a:pt x="115824" y="594359"/>
                  </a:lnTo>
                  <a:lnTo>
                    <a:pt x="123443" y="586739"/>
                  </a:lnTo>
                  <a:lnTo>
                    <a:pt x="126479" y="574547"/>
                  </a:lnTo>
                  <a:lnTo>
                    <a:pt x="126479" y="566927"/>
                  </a:lnTo>
                  <a:lnTo>
                    <a:pt x="123443" y="556259"/>
                  </a:lnTo>
                  <a:lnTo>
                    <a:pt x="115824" y="548639"/>
                  </a:lnTo>
                  <a:lnTo>
                    <a:pt x="108203" y="544067"/>
                  </a:lnTo>
                  <a:lnTo>
                    <a:pt x="96012" y="544067"/>
                  </a:lnTo>
                </a:path>
                <a:path w="2411095" h="1341120">
                  <a:moveTo>
                    <a:pt x="96012" y="548639"/>
                  </a:moveTo>
                  <a:lnTo>
                    <a:pt x="88379" y="551687"/>
                  </a:lnTo>
                  <a:lnTo>
                    <a:pt x="85343" y="556259"/>
                  </a:lnTo>
                  <a:lnTo>
                    <a:pt x="80772" y="566927"/>
                  </a:lnTo>
                  <a:lnTo>
                    <a:pt x="80772" y="574547"/>
                  </a:lnTo>
                  <a:lnTo>
                    <a:pt x="85343" y="586739"/>
                  </a:lnTo>
                  <a:lnTo>
                    <a:pt x="88379" y="589787"/>
                  </a:lnTo>
                  <a:lnTo>
                    <a:pt x="96012" y="594359"/>
                  </a:lnTo>
                  <a:lnTo>
                    <a:pt x="108203" y="594359"/>
                  </a:lnTo>
                  <a:lnTo>
                    <a:pt x="115824" y="589787"/>
                  </a:lnTo>
                  <a:lnTo>
                    <a:pt x="118872" y="586739"/>
                  </a:lnTo>
                  <a:lnTo>
                    <a:pt x="123443" y="574547"/>
                  </a:lnTo>
                  <a:lnTo>
                    <a:pt x="123443" y="566927"/>
                  </a:lnTo>
                  <a:lnTo>
                    <a:pt x="118872" y="556259"/>
                  </a:lnTo>
                  <a:lnTo>
                    <a:pt x="115824" y="551687"/>
                  </a:lnTo>
                  <a:lnTo>
                    <a:pt x="108203" y="548639"/>
                  </a:lnTo>
                  <a:lnTo>
                    <a:pt x="96012" y="548639"/>
                  </a:lnTo>
                </a:path>
                <a:path w="2411095" h="1341120">
                  <a:moveTo>
                    <a:pt x="153911" y="544067"/>
                  </a:moveTo>
                  <a:lnTo>
                    <a:pt x="153911" y="597407"/>
                  </a:lnTo>
                  <a:lnTo>
                    <a:pt x="156959" y="597407"/>
                  </a:lnTo>
                </a:path>
                <a:path w="2411095" h="1341120">
                  <a:moveTo>
                    <a:pt x="153911" y="544067"/>
                  </a:moveTo>
                  <a:lnTo>
                    <a:pt x="156959" y="544067"/>
                  </a:lnTo>
                  <a:lnTo>
                    <a:pt x="156959" y="597407"/>
                  </a:lnTo>
                </a:path>
                <a:path w="2411095" h="1341120">
                  <a:moveTo>
                    <a:pt x="156959" y="559307"/>
                  </a:moveTo>
                  <a:lnTo>
                    <a:pt x="169151" y="548639"/>
                  </a:lnTo>
                  <a:lnTo>
                    <a:pt x="176771" y="544067"/>
                  </a:lnTo>
                  <a:lnTo>
                    <a:pt x="187439" y="544067"/>
                  </a:lnTo>
                  <a:lnTo>
                    <a:pt x="195059" y="548639"/>
                  </a:lnTo>
                  <a:lnTo>
                    <a:pt x="199631" y="559307"/>
                  </a:lnTo>
                  <a:lnTo>
                    <a:pt x="199631" y="597407"/>
                  </a:lnTo>
                </a:path>
                <a:path w="2411095" h="1341120">
                  <a:moveTo>
                    <a:pt x="156959" y="559307"/>
                  </a:moveTo>
                  <a:lnTo>
                    <a:pt x="169151" y="551687"/>
                  </a:lnTo>
                  <a:lnTo>
                    <a:pt x="176771" y="548639"/>
                  </a:lnTo>
                  <a:lnTo>
                    <a:pt x="184391" y="548639"/>
                  </a:lnTo>
                  <a:lnTo>
                    <a:pt x="192011" y="551687"/>
                  </a:lnTo>
                  <a:lnTo>
                    <a:pt x="195059" y="559307"/>
                  </a:lnTo>
                  <a:lnTo>
                    <a:pt x="195059" y="597407"/>
                  </a:lnTo>
                  <a:lnTo>
                    <a:pt x="199631" y="597407"/>
                  </a:lnTo>
                </a:path>
                <a:path w="2411095" h="1341120">
                  <a:moveTo>
                    <a:pt x="272783" y="544067"/>
                  </a:moveTo>
                  <a:lnTo>
                    <a:pt x="272783" y="597407"/>
                  </a:lnTo>
                  <a:lnTo>
                    <a:pt x="275831" y="597407"/>
                  </a:lnTo>
                </a:path>
                <a:path w="2411095" h="1341120">
                  <a:moveTo>
                    <a:pt x="272783" y="544067"/>
                  </a:moveTo>
                  <a:lnTo>
                    <a:pt x="275831" y="544067"/>
                  </a:lnTo>
                  <a:lnTo>
                    <a:pt x="275831" y="597407"/>
                  </a:lnTo>
                </a:path>
                <a:path w="2411095" h="1341120">
                  <a:moveTo>
                    <a:pt x="272783" y="556259"/>
                  </a:moveTo>
                  <a:lnTo>
                    <a:pt x="265163" y="548639"/>
                  </a:lnTo>
                  <a:lnTo>
                    <a:pt x="257543" y="544067"/>
                  </a:lnTo>
                  <a:lnTo>
                    <a:pt x="245351" y="544067"/>
                  </a:lnTo>
                  <a:lnTo>
                    <a:pt x="237731" y="548639"/>
                  </a:lnTo>
                  <a:lnTo>
                    <a:pt x="230111" y="556259"/>
                  </a:lnTo>
                  <a:lnTo>
                    <a:pt x="225539" y="566927"/>
                  </a:lnTo>
                  <a:lnTo>
                    <a:pt x="225539" y="574547"/>
                  </a:lnTo>
                  <a:lnTo>
                    <a:pt x="230111" y="586739"/>
                  </a:lnTo>
                  <a:lnTo>
                    <a:pt x="237731" y="594359"/>
                  </a:lnTo>
                  <a:lnTo>
                    <a:pt x="245351" y="597407"/>
                  </a:lnTo>
                  <a:lnTo>
                    <a:pt x="257543" y="597407"/>
                  </a:lnTo>
                  <a:lnTo>
                    <a:pt x="265163" y="594359"/>
                  </a:lnTo>
                  <a:lnTo>
                    <a:pt x="272783" y="586739"/>
                  </a:lnTo>
                </a:path>
                <a:path w="2411095" h="1341120">
                  <a:moveTo>
                    <a:pt x="272783" y="556259"/>
                  </a:moveTo>
                  <a:lnTo>
                    <a:pt x="257543" y="548639"/>
                  </a:lnTo>
                  <a:lnTo>
                    <a:pt x="245351" y="548639"/>
                  </a:lnTo>
                  <a:lnTo>
                    <a:pt x="237731" y="551687"/>
                  </a:lnTo>
                  <a:lnTo>
                    <a:pt x="234683" y="556259"/>
                  </a:lnTo>
                  <a:lnTo>
                    <a:pt x="230111" y="566927"/>
                  </a:lnTo>
                  <a:lnTo>
                    <a:pt x="230111" y="574547"/>
                  </a:lnTo>
                  <a:lnTo>
                    <a:pt x="234683" y="586739"/>
                  </a:lnTo>
                  <a:lnTo>
                    <a:pt x="237731" y="589787"/>
                  </a:lnTo>
                  <a:lnTo>
                    <a:pt x="245351" y="594359"/>
                  </a:lnTo>
                  <a:lnTo>
                    <a:pt x="257543" y="594359"/>
                  </a:lnTo>
                  <a:lnTo>
                    <a:pt x="272783" y="586739"/>
                  </a:lnTo>
                </a:path>
                <a:path w="2411095" h="1341120">
                  <a:moveTo>
                    <a:pt x="428231" y="518159"/>
                  </a:moveTo>
                  <a:lnTo>
                    <a:pt x="428231" y="597407"/>
                  </a:lnTo>
                  <a:lnTo>
                    <a:pt x="432803" y="597407"/>
                  </a:lnTo>
                </a:path>
                <a:path w="2411095" h="1341120">
                  <a:moveTo>
                    <a:pt x="428231" y="518159"/>
                  </a:moveTo>
                  <a:lnTo>
                    <a:pt x="432803" y="518159"/>
                  </a:lnTo>
                  <a:lnTo>
                    <a:pt x="432803" y="597407"/>
                  </a:lnTo>
                </a:path>
                <a:path w="2411095" h="1341120">
                  <a:moveTo>
                    <a:pt x="428231" y="556259"/>
                  </a:moveTo>
                  <a:lnTo>
                    <a:pt x="420611" y="548639"/>
                  </a:lnTo>
                  <a:lnTo>
                    <a:pt x="412991" y="544067"/>
                  </a:lnTo>
                  <a:lnTo>
                    <a:pt x="402323" y="544067"/>
                  </a:lnTo>
                  <a:lnTo>
                    <a:pt x="394703" y="548639"/>
                  </a:lnTo>
                  <a:lnTo>
                    <a:pt x="387083" y="556259"/>
                  </a:lnTo>
                  <a:lnTo>
                    <a:pt x="382511" y="566927"/>
                  </a:lnTo>
                  <a:lnTo>
                    <a:pt x="382511" y="574547"/>
                  </a:lnTo>
                  <a:lnTo>
                    <a:pt x="387083" y="586739"/>
                  </a:lnTo>
                  <a:lnTo>
                    <a:pt x="394703" y="594359"/>
                  </a:lnTo>
                  <a:lnTo>
                    <a:pt x="402323" y="597407"/>
                  </a:lnTo>
                  <a:lnTo>
                    <a:pt x="412991" y="597407"/>
                  </a:lnTo>
                  <a:lnTo>
                    <a:pt x="420611" y="594359"/>
                  </a:lnTo>
                  <a:lnTo>
                    <a:pt x="428231" y="586739"/>
                  </a:lnTo>
                  <a:lnTo>
                    <a:pt x="429755" y="586739"/>
                  </a:lnTo>
                </a:path>
                <a:path w="2411095" h="1341120">
                  <a:moveTo>
                    <a:pt x="428231" y="556259"/>
                  </a:moveTo>
                  <a:lnTo>
                    <a:pt x="412991" y="548639"/>
                  </a:lnTo>
                  <a:lnTo>
                    <a:pt x="402323" y="548639"/>
                  </a:lnTo>
                  <a:lnTo>
                    <a:pt x="394703" y="551687"/>
                  </a:lnTo>
                  <a:lnTo>
                    <a:pt x="390131" y="556259"/>
                  </a:lnTo>
                  <a:lnTo>
                    <a:pt x="387083" y="566927"/>
                  </a:lnTo>
                  <a:lnTo>
                    <a:pt x="387083" y="574547"/>
                  </a:lnTo>
                  <a:lnTo>
                    <a:pt x="390131" y="586739"/>
                  </a:lnTo>
                  <a:lnTo>
                    <a:pt x="394703" y="589787"/>
                  </a:lnTo>
                  <a:lnTo>
                    <a:pt x="402323" y="594359"/>
                  </a:lnTo>
                  <a:lnTo>
                    <a:pt x="412991" y="594359"/>
                  </a:lnTo>
                  <a:lnTo>
                    <a:pt x="428231" y="586739"/>
                  </a:lnTo>
                  <a:lnTo>
                    <a:pt x="429755" y="586739"/>
                  </a:lnTo>
                </a:path>
                <a:path w="2411095" h="1341120">
                  <a:moveTo>
                    <a:pt x="463283" y="571499"/>
                  </a:moveTo>
                  <a:lnTo>
                    <a:pt x="505955" y="571499"/>
                  </a:lnTo>
                  <a:lnTo>
                    <a:pt x="505955" y="559307"/>
                  </a:lnTo>
                  <a:lnTo>
                    <a:pt x="501383" y="551687"/>
                  </a:lnTo>
                  <a:lnTo>
                    <a:pt x="498335" y="548639"/>
                  </a:lnTo>
                  <a:lnTo>
                    <a:pt x="490715" y="544067"/>
                  </a:lnTo>
                  <a:lnTo>
                    <a:pt x="478523" y="544067"/>
                  </a:lnTo>
                  <a:lnTo>
                    <a:pt x="470903" y="548639"/>
                  </a:lnTo>
                  <a:lnTo>
                    <a:pt x="463283" y="556259"/>
                  </a:lnTo>
                  <a:lnTo>
                    <a:pt x="460235" y="566927"/>
                  </a:lnTo>
                  <a:lnTo>
                    <a:pt x="460235" y="574547"/>
                  </a:lnTo>
                  <a:lnTo>
                    <a:pt x="463283" y="586739"/>
                  </a:lnTo>
                  <a:lnTo>
                    <a:pt x="470903" y="594359"/>
                  </a:lnTo>
                  <a:lnTo>
                    <a:pt x="478523" y="597407"/>
                  </a:lnTo>
                  <a:lnTo>
                    <a:pt x="490715" y="597407"/>
                  </a:lnTo>
                  <a:lnTo>
                    <a:pt x="498335" y="594359"/>
                  </a:lnTo>
                  <a:lnTo>
                    <a:pt x="505955" y="586739"/>
                  </a:lnTo>
                </a:path>
                <a:path w="2411095" h="1341120">
                  <a:moveTo>
                    <a:pt x="463283" y="566927"/>
                  </a:moveTo>
                  <a:lnTo>
                    <a:pt x="501383" y="566927"/>
                  </a:lnTo>
                  <a:lnTo>
                    <a:pt x="501383" y="559307"/>
                  </a:lnTo>
                  <a:lnTo>
                    <a:pt x="498335" y="551687"/>
                  </a:lnTo>
                  <a:lnTo>
                    <a:pt x="490715" y="548639"/>
                  </a:lnTo>
                  <a:lnTo>
                    <a:pt x="478523" y="548639"/>
                  </a:lnTo>
                  <a:lnTo>
                    <a:pt x="470903" y="551687"/>
                  </a:lnTo>
                  <a:lnTo>
                    <a:pt x="467855" y="556259"/>
                  </a:lnTo>
                  <a:lnTo>
                    <a:pt x="463283" y="566927"/>
                  </a:lnTo>
                  <a:lnTo>
                    <a:pt x="463283" y="574547"/>
                  </a:lnTo>
                  <a:lnTo>
                    <a:pt x="467855" y="586739"/>
                  </a:lnTo>
                  <a:lnTo>
                    <a:pt x="470903" y="589787"/>
                  </a:lnTo>
                  <a:lnTo>
                    <a:pt x="478523" y="594359"/>
                  </a:lnTo>
                  <a:lnTo>
                    <a:pt x="490715" y="594359"/>
                  </a:lnTo>
                  <a:lnTo>
                    <a:pt x="498335" y="589787"/>
                  </a:lnTo>
                  <a:lnTo>
                    <a:pt x="501383" y="582167"/>
                  </a:lnTo>
                  <a:lnTo>
                    <a:pt x="505955" y="586739"/>
                  </a:lnTo>
                </a:path>
                <a:path w="2411095" h="1341120">
                  <a:moveTo>
                    <a:pt x="655307" y="518159"/>
                  </a:moveTo>
                  <a:lnTo>
                    <a:pt x="655307" y="597407"/>
                  </a:lnTo>
                  <a:lnTo>
                    <a:pt x="658355" y="597407"/>
                  </a:lnTo>
                </a:path>
                <a:path w="2411095" h="1341120">
                  <a:moveTo>
                    <a:pt x="655307" y="518159"/>
                  </a:moveTo>
                  <a:lnTo>
                    <a:pt x="658355" y="518159"/>
                  </a:lnTo>
                  <a:lnTo>
                    <a:pt x="658355" y="597407"/>
                  </a:lnTo>
                </a:path>
                <a:path w="2411095" h="1341120">
                  <a:moveTo>
                    <a:pt x="655307" y="556259"/>
                  </a:moveTo>
                  <a:lnTo>
                    <a:pt x="647687" y="548639"/>
                  </a:lnTo>
                  <a:lnTo>
                    <a:pt x="640067" y="544067"/>
                  </a:lnTo>
                  <a:lnTo>
                    <a:pt x="627875" y="544067"/>
                  </a:lnTo>
                  <a:lnTo>
                    <a:pt x="620255" y="548639"/>
                  </a:lnTo>
                  <a:lnTo>
                    <a:pt x="612635" y="556259"/>
                  </a:lnTo>
                  <a:lnTo>
                    <a:pt x="609587" y="566927"/>
                  </a:lnTo>
                  <a:lnTo>
                    <a:pt x="609587" y="574547"/>
                  </a:lnTo>
                  <a:lnTo>
                    <a:pt x="612635" y="586739"/>
                  </a:lnTo>
                  <a:lnTo>
                    <a:pt x="620255" y="594359"/>
                  </a:lnTo>
                  <a:lnTo>
                    <a:pt x="627875" y="597407"/>
                  </a:lnTo>
                  <a:lnTo>
                    <a:pt x="640067" y="597407"/>
                  </a:lnTo>
                  <a:lnTo>
                    <a:pt x="647687" y="594359"/>
                  </a:lnTo>
                  <a:lnTo>
                    <a:pt x="655307" y="586739"/>
                  </a:lnTo>
                </a:path>
                <a:path w="2411095" h="1341120">
                  <a:moveTo>
                    <a:pt x="655307" y="556259"/>
                  </a:moveTo>
                  <a:lnTo>
                    <a:pt x="640067" y="548639"/>
                  </a:lnTo>
                  <a:lnTo>
                    <a:pt x="627875" y="548639"/>
                  </a:lnTo>
                  <a:lnTo>
                    <a:pt x="620255" y="551687"/>
                  </a:lnTo>
                  <a:lnTo>
                    <a:pt x="617207" y="556259"/>
                  </a:lnTo>
                  <a:lnTo>
                    <a:pt x="612635" y="566927"/>
                  </a:lnTo>
                  <a:lnTo>
                    <a:pt x="612635" y="574547"/>
                  </a:lnTo>
                  <a:lnTo>
                    <a:pt x="617207" y="586739"/>
                  </a:lnTo>
                  <a:lnTo>
                    <a:pt x="620255" y="589787"/>
                  </a:lnTo>
                  <a:lnTo>
                    <a:pt x="627875" y="594359"/>
                  </a:lnTo>
                  <a:lnTo>
                    <a:pt x="640067" y="594359"/>
                  </a:lnTo>
                  <a:lnTo>
                    <a:pt x="655307" y="586739"/>
                  </a:lnTo>
                </a:path>
                <a:path w="2411095" h="1341120">
                  <a:moveTo>
                    <a:pt x="688835" y="518159"/>
                  </a:moveTo>
                  <a:lnTo>
                    <a:pt x="685787" y="521207"/>
                  </a:lnTo>
                  <a:lnTo>
                    <a:pt x="685787" y="525779"/>
                  </a:lnTo>
                  <a:lnTo>
                    <a:pt x="688835" y="528827"/>
                  </a:lnTo>
                  <a:lnTo>
                    <a:pt x="693407" y="528827"/>
                  </a:lnTo>
                  <a:lnTo>
                    <a:pt x="696455" y="525779"/>
                  </a:lnTo>
                  <a:lnTo>
                    <a:pt x="696455" y="521207"/>
                  </a:lnTo>
                  <a:lnTo>
                    <a:pt x="693407" y="518159"/>
                  </a:lnTo>
                  <a:lnTo>
                    <a:pt x="688835" y="518159"/>
                  </a:lnTo>
                </a:path>
                <a:path w="2411095" h="1341120">
                  <a:moveTo>
                    <a:pt x="688835" y="521207"/>
                  </a:moveTo>
                  <a:lnTo>
                    <a:pt x="688835" y="525779"/>
                  </a:lnTo>
                  <a:lnTo>
                    <a:pt x="693407" y="525779"/>
                  </a:lnTo>
                  <a:lnTo>
                    <a:pt x="693407" y="521207"/>
                  </a:lnTo>
                  <a:lnTo>
                    <a:pt x="688835" y="521207"/>
                  </a:lnTo>
                </a:path>
                <a:path w="2411095" h="1341120">
                  <a:moveTo>
                    <a:pt x="688835" y="544067"/>
                  </a:moveTo>
                  <a:lnTo>
                    <a:pt x="688835" y="597407"/>
                  </a:lnTo>
                  <a:lnTo>
                    <a:pt x="693407" y="597407"/>
                  </a:lnTo>
                </a:path>
                <a:path w="2411095" h="1341120">
                  <a:moveTo>
                    <a:pt x="688835" y="544067"/>
                  </a:moveTo>
                  <a:lnTo>
                    <a:pt x="693407" y="544067"/>
                  </a:lnTo>
                  <a:lnTo>
                    <a:pt x="693407" y="597407"/>
                  </a:lnTo>
                </a:path>
                <a:path w="2411095" h="1341120">
                  <a:moveTo>
                    <a:pt x="761987" y="556259"/>
                  </a:moveTo>
                  <a:lnTo>
                    <a:pt x="757415" y="548639"/>
                  </a:lnTo>
                  <a:lnTo>
                    <a:pt x="746747" y="544067"/>
                  </a:lnTo>
                  <a:lnTo>
                    <a:pt x="734555" y="544067"/>
                  </a:lnTo>
                  <a:lnTo>
                    <a:pt x="723887" y="548639"/>
                  </a:lnTo>
                  <a:lnTo>
                    <a:pt x="719315" y="556259"/>
                  </a:lnTo>
                  <a:lnTo>
                    <a:pt x="723887" y="563879"/>
                  </a:lnTo>
                  <a:lnTo>
                    <a:pt x="731507" y="566927"/>
                  </a:lnTo>
                  <a:lnTo>
                    <a:pt x="749795" y="574547"/>
                  </a:lnTo>
                  <a:lnTo>
                    <a:pt x="757415" y="579119"/>
                  </a:lnTo>
                </a:path>
                <a:path w="2411095" h="1341120">
                  <a:moveTo>
                    <a:pt x="754367" y="574547"/>
                  </a:moveTo>
                  <a:lnTo>
                    <a:pt x="757415" y="582167"/>
                  </a:lnTo>
                  <a:lnTo>
                    <a:pt x="757415" y="586739"/>
                  </a:lnTo>
                  <a:lnTo>
                    <a:pt x="754367" y="594359"/>
                  </a:lnTo>
                </a:path>
                <a:path w="2411095" h="1341120">
                  <a:moveTo>
                    <a:pt x="757415" y="589787"/>
                  </a:moveTo>
                  <a:lnTo>
                    <a:pt x="746747" y="594359"/>
                  </a:lnTo>
                  <a:lnTo>
                    <a:pt x="734555" y="594359"/>
                  </a:lnTo>
                  <a:lnTo>
                    <a:pt x="723887" y="589787"/>
                  </a:lnTo>
                </a:path>
                <a:path w="2411095" h="1341120">
                  <a:moveTo>
                    <a:pt x="726935" y="594359"/>
                  </a:moveTo>
                  <a:lnTo>
                    <a:pt x="723887" y="586739"/>
                  </a:lnTo>
                  <a:lnTo>
                    <a:pt x="719315" y="586739"/>
                  </a:lnTo>
                </a:path>
                <a:path w="2411095" h="1341120">
                  <a:moveTo>
                    <a:pt x="761987" y="556259"/>
                  </a:moveTo>
                  <a:lnTo>
                    <a:pt x="757415" y="556259"/>
                  </a:lnTo>
                  <a:lnTo>
                    <a:pt x="754367" y="548639"/>
                  </a:lnTo>
                </a:path>
                <a:path w="2411095" h="1341120">
                  <a:moveTo>
                    <a:pt x="757415" y="551687"/>
                  </a:moveTo>
                  <a:lnTo>
                    <a:pt x="746747" y="548639"/>
                  </a:lnTo>
                  <a:lnTo>
                    <a:pt x="734555" y="548639"/>
                  </a:lnTo>
                  <a:lnTo>
                    <a:pt x="723887" y="551687"/>
                  </a:lnTo>
                </a:path>
                <a:path w="2411095" h="1341120">
                  <a:moveTo>
                    <a:pt x="726935" y="548639"/>
                  </a:moveTo>
                  <a:lnTo>
                    <a:pt x="723887" y="556259"/>
                  </a:lnTo>
                  <a:lnTo>
                    <a:pt x="726935" y="563879"/>
                  </a:lnTo>
                </a:path>
                <a:path w="2411095" h="1341120">
                  <a:moveTo>
                    <a:pt x="723887" y="559307"/>
                  </a:moveTo>
                  <a:lnTo>
                    <a:pt x="731507" y="563879"/>
                  </a:lnTo>
                  <a:lnTo>
                    <a:pt x="749795" y="571499"/>
                  </a:lnTo>
                  <a:lnTo>
                    <a:pt x="757415" y="574547"/>
                  </a:lnTo>
                  <a:lnTo>
                    <a:pt x="761987" y="582167"/>
                  </a:lnTo>
                  <a:lnTo>
                    <a:pt x="761987" y="586739"/>
                  </a:lnTo>
                  <a:lnTo>
                    <a:pt x="757415" y="594359"/>
                  </a:lnTo>
                  <a:lnTo>
                    <a:pt x="746747" y="597407"/>
                  </a:lnTo>
                  <a:lnTo>
                    <a:pt x="734555" y="597407"/>
                  </a:lnTo>
                  <a:lnTo>
                    <a:pt x="723887" y="594359"/>
                  </a:lnTo>
                  <a:lnTo>
                    <a:pt x="719315" y="586739"/>
                  </a:lnTo>
                </a:path>
                <a:path w="2411095" h="1341120">
                  <a:moveTo>
                    <a:pt x="787895" y="544067"/>
                  </a:moveTo>
                  <a:lnTo>
                    <a:pt x="787895" y="624839"/>
                  </a:lnTo>
                  <a:lnTo>
                    <a:pt x="792467" y="624839"/>
                  </a:lnTo>
                </a:path>
                <a:path w="2411095" h="1341120">
                  <a:moveTo>
                    <a:pt x="787895" y="544067"/>
                  </a:moveTo>
                  <a:lnTo>
                    <a:pt x="792467" y="544067"/>
                  </a:lnTo>
                  <a:lnTo>
                    <a:pt x="792467" y="624839"/>
                  </a:lnTo>
                </a:path>
                <a:path w="2411095" h="1341120">
                  <a:moveTo>
                    <a:pt x="792467" y="556259"/>
                  </a:moveTo>
                  <a:lnTo>
                    <a:pt x="800087" y="548639"/>
                  </a:lnTo>
                  <a:lnTo>
                    <a:pt x="807707" y="544067"/>
                  </a:lnTo>
                  <a:lnTo>
                    <a:pt x="819899" y="544067"/>
                  </a:lnTo>
                  <a:lnTo>
                    <a:pt x="827519" y="548639"/>
                  </a:lnTo>
                  <a:lnTo>
                    <a:pt x="835139" y="556259"/>
                  </a:lnTo>
                  <a:lnTo>
                    <a:pt x="838187" y="566927"/>
                  </a:lnTo>
                  <a:lnTo>
                    <a:pt x="838187" y="574547"/>
                  </a:lnTo>
                  <a:lnTo>
                    <a:pt x="835139" y="586739"/>
                  </a:lnTo>
                  <a:lnTo>
                    <a:pt x="827519" y="594359"/>
                  </a:lnTo>
                  <a:lnTo>
                    <a:pt x="819899" y="597407"/>
                  </a:lnTo>
                  <a:lnTo>
                    <a:pt x="807707" y="597407"/>
                  </a:lnTo>
                  <a:lnTo>
                    <a:pt x="800087" y="594359"/>
                  </a:lnTo>
                  <a:lnTo>
                    <a:pt x="792467" y="586739"/>
                  </a:lnTo>
                </a:path>
                <a:path w="2411095" h="1341120">
                  <a:moveTo>
                    <a:pt x="792467" y="556259"/>
                  </a:moveTo>
                  <a:lnTo>
                    <a:pt x="807707" y="548639"/>
                  </a:lnTo>
                  <a:lnTo>
                    <a:pt x="819899" y="548639"/>
                  </a:lnTo>
                  <a:lnTo>
                    <a:pt x="827519" y="551687"/>
                  </a:lnTo>
                  <a:lnTo>
                    <a:pt x="830567" y="556259"/>
                  </a:lnTo>
                  <a:lnTo>
                    <a:pt x="835139" y="566927"/>
                  </a:lnTo>
                  <a:lnTo>
                    <a:pt x="835139" y="574547"/>
                  </a:lnTo>
                  <a:lnTo>
                    <a:pt x="830567" y="586739"/>
                  </a:lnTo>
                  <a:lnTo>
                    <a:pt x="827519" y="589787"/>
                  </a:lnTo>
                  <a:lnTo>
                    <a:pt x="819899" y="594359"/>
                  </a:lnTo>
                  <a:lnTo>
                    <a:pt x="807707" y="594359"/>
                  </a:lnTo>
                  <a:lnTo>
                    <a:pt x="792467" y="586739"/>
                  </a:lnTo>
                </a:path>
                <a:path w="2411095" h="1341120">
                  <a:moveTo>
                    <a:pt x="906767" y="544067"/>
                  </a:moveTo>
                  <a:lnTo>
                    <a:pt x="906767" y="597407"/>
                  </a:lnTo>
                  <a:lnTo>
                    <a:pt x="911339" y="597407"/>
                  </a:lnTo>
                </a:path>
                <a:path w="2411095" h="1341120">
                  <a:moveTo>
                    <a:pt x="906767" y="544067"/>
                  </a:moveTo>
                  <a:lnTo>
                    <a:pt x="911339" y="544067"/>
                  </a:lnTo>
                  <a:lnTo>
                    <a:pt x="911339" y="597407"/>
                  </a:lnTo>
                </a:path>
                <a:path w="2411095" h="1341120">
                  <a:moveTo>
                    <a:pt x="906767" y="556259"/>
                  </a:moveTo>
                  <a:lnTo>
                    <a:pt x="899147" y="548639"/>
                  </a:lnTo>
                  <a:lnTo>
                    <a:pt x="891527" y="544067"/>
                  </a:lnTo>
                  <a:lnTo>
                    <a:pt x="880859" y="544067"/>
                  </a:lnTo>
                  <a:lnTo>
                    <a:pt x="873239" y="548639"/>
                  </a:lnTo>
                  <a:lnTo>
                    <a:pt x="865619" y="556259"/>
                  </a:lnTo>
                  <a:lnTo>
                    <a:pt x="861047" y="566927"/>
                  </a:lnTo>
                  <a:lnTo>
                    <a:pt x="861047" y="574547"/>
                  </a:lnTo>
                  <a:lnTo>
                    <a:pt x="865619" y="586739"/>
                  </a:lnTo>
                  <a:lnTo>
                    <a:pt x="873239" y="594359"/>
                  </a:lnTo>
                  <a:lnTo>
                    <a:pt x="880859" y="597407"/>
                  </a:lnTo>
                  <a:lnTo>
                    <a:pt x="891527" y="597407"/>
                  </a:lnTo>
                  <a:lnTo>
                    <a:pt x="899147" y="594359"/>
                  </a:lnTo>
                  <a:lnTo>
                    <a:pt x="906767" y="586739"/>
                  </a:lnTo>
                </a:path>
                <a:path w="2411095" h="1341120">
                  <a:moveTo>
                    <a:pt x="906767" y="556259"/>
                  </a:moveTo>
                  <a:lnTo>
                    <a:pt x="891527" y="548639"/>
                  </a:lnTo>
                  <a:lnTo>
                    <a:pt x="880859" y="548639"/>
                  </a:lnTo>
                  <a:lnTo>
                    <a:pt x="873239" y="551687"/>
                  </a:lnTo>
                  <a:lnTo>
                    <a:pt x="868667" y="556259"/>
                  </a:lnTo>
                  <a:lnTo>
                    <a:pt x="865619" y="566927"/>
                  </a:lnTo>
                  <a:lnTo>
                    <a:pt x="865619" y="574547"/>
                  </a:lnTo>
                  <a:lnTo>
                    <a:pt x="868667" y="586739"/>
                  </a:lnTo>
                  <a:lnTo>
                    <a:pt x="873239" y="589787"/>
                  </a:lnTo>
                  <a:lnTo>
                    <a:pt x="880859" y="594359"/>
                  </a:lnTo>
                  <a:lnTo>
                    <a:pt x="891527" y="594359"/>
                  </a:lnTo>
                  <a:lnTo>
                    <a:pt x="906767" y="586739"/>
                  </a:lnTo>
                </a:path>
                <a:path w="2411095" h="1341120">
                  <a:moveTo>
                    <a:pt x="941819" y="544067"/>
                  </a:moveTo>
                  <a:lnTo>
                    <a:pt x="941819" y="597407"/>
                  </a:lnTo>
                  <a:lnTo>
                    <a:pt x="946391" y="597407"/>
                  </a:lnTo>
                </a:path>
                <a:path w="2411095" h="1341120">
                  <a:moveTo>
                    <a:pt x="941819" y="544067"/>
                  </a:moveTo>
                  <a:lnTo>
                    <a:pt x="944867" y="544067"/>
                  </a:lnTo>
                  <a:lnTo>
                    <a:pt x="944867" y="597407"/>
                  </a:lnTo>
                  <a:lnTo>
                    <a:pt x="946391" y="597407"/>
                  </a:lnTo>
                </a:path>
                <a:path w="2411095" h="1341120">
                  <a:moveTo>
                    <a:pt x="944867" y="566927"/>
                  </a:moveTo>
                  <a:lnTo>
                    <a:pt x="949439" y="556259"/>
                  </a:lnTo>
                  <a:lnTo>
                    <a:pt x="957059" y="548639"/>
                  </a:lnTo>
                  <a:lnTo>
                    <a:pt x="964679" y="544067"/>
                  </a:lnTo>
                  <a:lnTo>
                    <a:pt x="976871" y="544067"/>
                  </a:lnTo>
                </a:path>
                <a:path w="2411095" h="1341120">
                  <a:moveTo>
                    <a:pt x="944867" y="566927"/>
                  </a:moveTo>
                  <a:lnTo>
                    <a:pt x="949439" y="559307"/>
                  </a:lnTo>
                  <a:lnTo>
                    <a:pt x="957059" y="551687"/>
                  </a:lnTo>
                  <a:lnTo>
                    <a:pt x="964679" y="548639"/>
                  </a:lnTo>
                  <a:lnTo>
                    <a:pt x="975347" y="548639"/>
                  </a:lnTo>
                  <a:lnTo>
                    <a:pt x="975347" y="544067"/>
                  </a:lnTo>
                  <a:lnTo>
                    <a:pt x="976871" y="544067"/>
                  </a:lnTo>
                </a:path>
                <a:path w="2411095" h="1341120">
                  <a:moveTo>
                    <a:pt x="1010399" y="544067"/>
                  </a:moveTo>
                  <a:lnTo>
                    <a:pt x="1002779" y="548639"/>
                  </a:lnTo>
                  <a:lnTo>
                    <a:pt x="995159" y="556259"/>
                  </a:lnTo>
                  <a:lnTo>
                    <a:pt x="992111" y="566927"/>
                  </a:lnTo>
                  <a:lnTo>
                    <a:pt x="992111" y="574547"/>
                  </a:lnTo>
                  <a:lnTo>
                    <a:pt x="995159" y="586739"/>
                  </a:lnTo>
                  <a:lnTo>
                    <a:pt x="1002779" y="594359"/>
                  </a:lnTo>
                  <a:lnTo>
                    <a:pt x="1010399" y="597407"/>
                  </a:lnTo>
                  <a:lnTo>
                    <a:pt x="1022591" y="597407"/>
                  </a:lnTo>
                  <a:lnTo>
                    <a:pt x="1030211" y="594359"/>
                  </a:lnTo>
                  <a:lnTo>
                    <a:pt x="1037831" y="586739"/>
                  </a:lnTo>
                  <a:lnTo>
                    <a:pt x="1040879" y="574547"/>
                  </a:lnTo>
                  <a:lnTo>
                    <a:pt x="1040879" y="566927"/>
                  </a:lnTo>
                  <a:lnTo>
                    <a:pt x="1037831" y="556259"/>
                  </a:lnTo>
                  <a:lnTo>
                    <a:pt x="1030211" y="548639"/>
                  </a:lnTo>
                  <a:lnTo>
                    <a:pt x="1022591" y="544067"/>
                  </a:lnTo>
                  <a:lnTo>
                    <a:pt x="1010399" y="544067"/>
                  </a:lnTo>
                </a:path>
                <a:path w="2411095" h="1341120">
                  <a:moveTo>
                    <a:pt x="1010399" y="548639"/>
                  </a:moveTo>
                  <a:lnTo>
                    <a:pt x="1002779" y="551687"/>
                  </a:lnTo>
                  <a:lnTo>
                    <a:pt x="999731" y="556259"/>
                  </a:lnTo>
                  <a:lnTo>
                    <a:pt x="995159" y="566927"/>
                  </a:lnTo>
                  <a:lnTo>
                    <a:pt x="995159" y="574547"/>
                  </a:lnTo>
                  <a:lnTo>
                    <a:pt x="999731" y="586739"/>
                  </a:lnTo>
                  <a:lnTo>
                    <a:pt x="1002779" y="589787"/>
                  </a:lnTo>
                  <a:lnTo>
                    <a:pt x="1010399" y="594359"/>
                  </a:lnTo>
                  <a:lnTo>
                    <a:pt x="1022591" y="594359"/>
                  </a:lnTo>
                  <a:lnTo>
                    <a:pt x="1030211" y="589787"/>
                  </a:lnTo>
                  <a:lnTo>
                    <a:pt x="1033259" y="586739"/>
                  </a:lnTo>
                  <a:lnTo>
                    <a:pt x="1037831" y="574547"/>
                  </a:lnTo>
                  <a:lnTo>
                    <a:pt x="1037831" y="566927"/>
                  </a:lnTo>
                  <a:lnTo>
                    <a:pt x="1033259" y="556259"/>
                  </a:lnTo>
                  <a:lnTo>
                    <a:pt x="1030211" y="551687"/>
                  </a:lnTo>
                  <a:lnTo>
                    <a:pt x="1022591" y="548639"/>
                  </a:lnTo>
                  <a:lnTo>
                    <a:pt x="1010399" y="548639"/>
                  </a:lnTo>
                </a:path>
                <a:path w="2411095" h="1341120">
                  <a:moveTo>
                    <a:pt x="1412735" y="720851"/>
                  </a:moveTo>
                  <a:lnTo>
                    <a:pt x="195223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83969" y="4736211"/>
              <a:ext cx="3175" cy="33655"/>
            </a:xfrm>
            <a:custGeom>
              <a:avLst/>
              <a:gdLst/>
              <a:ahLst/>
              <a:cxnLst/>
              <a:rect l="l" t="t" r="r" b="b"/>
              <a:pathLst>
                <a:path w="3175" h="33654">
                  <a:moveTo>
                    <a:pt x="1524" y="-1587"/>
                  </a:moveTo>
                  <a:lnTo>
                    <a:pt x="1524" y="35115"/>
                  </a:lnTo>
                </a:path>
              </a:pathLst>
            </a:custGeom>
            <a:ln w="6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779397" y="4736211"/>
              <a:ext cx="102235" cy="79375"/>
            </a:xfrm>
            <a:custGeom>
              <a:avLst/>
              <a:gdLst/>
              <a:ahLst/>
              <a:cxnLst/>
              <a:rect l="l" t="t" r="r" b="b"/>
              <a:pathLst>
                <a:path w="102235" h="79375">
                  <a:moveTo>
                    <a:pt x="12191" y="3047"/>
                  </a:moveTo>
                  <a:lnTo>
                    <a:pt x="7619" y="30480"/>
                  </a:lnTo>
                  <a:lnTo>
                    <a:pt x="9143" y="30480"/>
                  </a:lnTo>
                </a:path>
                <a:path w="102235" h="79375">
                  <a:moveTo>
                    <a:pt x="7619" y="0"/>
                  </a:moveTo>
                  <a:lnTo>
                    <a:pt x="47243" y="0"/>
                  </a:lnTo>
                  <a:lnTo>
                    <a:pt x="47243" y="3047"/>
                  </a:lnTo>
                </a:path>
                <a:path w="102235" h="79375">
                  <a:moveTo>
                    <a:pt x="12191" y="3047"/>
                  </a:moveTo>
                  <a:lnTo>
                    <a:pt x="47243" y="3047"/>
                  </a:lnTo>
                </a:path>
                <a:path w="102235" h="79375">
                  <a:moveTo>
                    <a:pt x="7619" y="30480"/>
                  </a:moveTo>
                  <a:lnTo>
                    <a:pt x="19811" y="25907"/>
                  </a:lnTo>
                  <a:lnTo>
                    <a:pt x="32003" y="25907"/>
                  </a:lnTo>
                  <a:lnTo>
                    <a:pt x="42671" y="30480"/>
                  </a:lnTo>
                  <a:lnTo>
                    <a:pt x="50291" y="38100"/>
                  </a:lnTo>
                  <a:lnTo>
                    <a:pt x="54863" y="48768"/>
                  </a:lnTo>
                  <a:lnTo>
                    <a:pt x="54863" y="56387"/>
                  </a:lnTo>
                  <a:lnTo>
                    <a:pt x="50291" y="68580"/>
                  </a:lnTo>
                  <a:lnTo>
                    <a:pt x="42671" y="76200"/>
                  </a:lnTo>
                  <a:lnTo>
                    <a:pt x="32003" y="79247"/>
                  </a:lnTo>
                  <a:lnTo>
                    <a:pt x="19811" y="79247"/>
                  </a:lnTo>
                  <a:lnTo>
                    <a:pt x="7619" y="76200"/>
                  </a:lnTo>
                  <a:lnTo>
                    <a:pt x="4571" y="71627"/>
                  </a:lnTo>
                  <a:lnTo>
                    <a:pt x="0" y="64007"/>
                  </a:lnTo>
                  <a:lnTo>
                    <a:pt x="4571" y="64007"/>
                  </a:lnTo>
                </a:path>
                <a:path w="102235" h="79375">
                  <a:moveTo>
                    <a:pt x="4571" y="33527"/>
                  </a:moveTo>
                  <a:lnTo>
                    <a:pt x="7619" y="33527"/>
                  </a:lnTo>
                  <a:lnTo>
                    <a:pt x="16763" y="30480"/>
                  </a:lnTo>
                  <a:lnTo>
                    <a:pt x="32003" y="30480"/>
                  </a:lnTo>
                  <a:lnTo>
                    <a:pt x="42671" y="33527"/>
                  </a:lnTo>
                  <a:lnTo>
                    <a:pt x="50291" y="45719"/>
                  </a:lnTo>
                </a:path>
                <a:path w="102235" h="79375">
                  <a:moveTo>
                    <a:pt x="35051" y="30480"/>
                  </a:moveTo>
                  <a:lnTo>
                    <a:pt x="47243" y="38100"/>
                  </a:lnTo>
                  <a:lnTo>
                    <a:pt x="50291" y="48768"/>
                  </a:lnTo>
                  <a:lnTo>
                    <a:pt x="50291" y="56387"/>
                  </a:lnTo>
                  <a:lnTo>
                    <a:pt x="47243" y="68580"/>
                  </a:lnTo>
                  <a:lnTo>
                    <a:pt x="35051" y="76200"/>
                  </a:lnTo>
                </a:path>
                <a:path w="102235" h="79375">
                  <a:moveTo>
                    <a:pt x="50291" y="60959"/>
                  </a:moveTo>
                  <a:lnTo>
                    <a:pt x="42671" y="71627"/>
                  </a:lnTo>
                  <a:lnTo>
                    <a:pt x="32003" y="76200"/>
                  </a:lnTo>
                  <a:lnTo>
                    <a:pt x="19811" y="76200"/>
                  </a:lnTo>
                  <a:lnTo>
                    <a:pt x="7619" y="71627"/>
                  </a:lnTo>
                  <a:lnTo>
                    <a:pt x="4571" y="64007"/>
                  </a:lnTo>
                </a:path>
                <a:path w="102235" h="79375">
                  <a:moveTo>
                    <a:pt x="16763" y="76200"/>
                  </a:moveTo>
                  <a:lnTo>
                    <a:pt x="4571" y="68580"/>
                  </a:lnTo>
                </a:path>
                <a:path w="102235" h="79375">
                  <a:moveTo>
                    <a:pt x="80771" y="25907"/>
                  </a:moveTo>
                  <a:lnTo>
                    <a:pt x="102107" y="25907"/>
                  </a:lnTo>
                  <a:lnTo>
                    <a:pt x="102107" y="24383"/>
                  </a:lnTo>
                  <a:lnTo>
                    <a:pt x="80771" y="24383"/>
                  </a:lnTo>
                  <a:lnTo>
                    <a:pt x="80771" y="25907"/>
                  </a:lnTo>
                </a:path>
                <a:path w="102235" h="79375">
                  <a:moveTo>
                    <a:pt x="94487" y="0"/>
                  </a:moveTo>
                  <a:lnTo>
                    <a:pt x="88391" y="0"/>
                  </a:lnTo>
                  <a:lnTo>
                    <a:pt x="82295" y="3047"/>
                  </a:lnTo>
                  <a:lnTo>
                    <a:pt x="80771" y="7619"/>
                  </a:lnTo>
                  <a:lnTo>
                    <a:pt x="80771" y="12191"/>
                  </a:lnTo>
                  <a:lnTo>
                    <a:pt x="82295" y="16763"/>
                  </a:lnTo>
                  <a:lnTo>
                    <a:pt x="88391" y="19812"/>
                  </a:lnTo>
                  <a:lnTo>
                    <a:pt x="94487" y="19812"/>
                  </a:lnTo>
                  <a:lnTo>
                    <a:pt x="100583" y="16763"/>
                  </a:lnTo>
                  <a:lnTo>
                    <a:pt x="102107" y="12191"/>
                  </a:lnTo>
                  <a:lnTo>
                    <a:pt x="102107" y="7619"/>
                  </a:lnTo>
                  <a:lnTo>
                    <a:pt x="100583" y="3047"/>
                  </a:lnTo>
                  <a:lnTo>
                    <a:pt x="94487" y="0"/>
                  </a:lnTo>
                </a:path>
                <a:path w="102235" h="79375">
                  <a:moveTo>
                    <a:pt x="94487" y="1524"/>
                  </a:moveTo>
                  <a:lnTo>
                    <a:pt x="88391" y="1524"/>
                  </a:lnTo>
                  <a:lnTo>
                    <a:pt x="85343" y="3047"/>
                  </a:lnTo>
                  <a:lnTo>
                    <a:pt x="82295" y="7619"/>
                  </a:lnTo>
                  <a:lnTo>
                    <a:pt x="82295" y="12191"/>
                  </a:lnTo>
                  <a:lnTo>
                    <a:pt x="85343" y="16763"/>
                  </a:lnTo>
                  <a:lnTo>
                    <a:pt x="88391" y="18287"/>
                  </a:lnTo>
                  <a:lnTo>
                    <a:pt x="94487" y="18287"/>
                  </a:lnTo>
                  <a:lnTo>
                    <a:pt x="97535" y="16763"/>
                  </a:lnTo>
                  <a:lnTo>
                    <a:pt x="100583" y="12191"/>
                  </a:lnTo>
                  <a:lnTo>
                    <a:pt x="100583" y="7619"/>
                  </a:lnTo>
                  <a:lnTo>
                    <a:pt x="97535" y="3047"/>
                  </a:lnTo>
                  <a:lnTo>
                    <a:pt x="94487" y="152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227196" y="4990719"/>
              <a:ext cx="50800" cy="117475"/>
            </a:xfrm>
            <a:custGeom>
              <a:avLst/>
              <a:gdLst/>
              <a:ahLst/>
              <a:cxnLst/>
              <a:rect l="l" t="t" r="r" b="b"/>
              <a:pathLst>
                <a:path w="50800" h="117475">
                  <a:moveTo>
                    <a:pt x="0" y="0"/>
                  </a:moveTo>
                  <a:lnTo>
                    <a:pt x="48767" y="117347"/>
                  </a:lnTo>
                  <a:lnTo>
                    <a:pt x="50291" y="117347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95599" y="4336161"/>
              <a:ext cx="121920" cy="8077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51046" y="4223386"/>
              <a:ext cx="135636" cy="82294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2949828" y="3584067"/>
              <a:ext cx="3175" cy="33655"/>
            </a:xfrm>
            <a:custGeom>
              <a:avLst/>
              <a:gdLst/>
              <a:ahLst/>
              <a:cxnLst/>
              <a:rect l="l" t="t" r="r" b="b"/>
              <a:pathLst>
                <a:path w="3175" h="33654">
                  <a:moveTo>
                    <a:pt x="1523" y="-1587"/>
                  </a:moveTo>
                  <a:lnTo>
                    <a:pt x="1523" y="35115"/>
                  </a:lnTo>
                </a:path>
              </a:pathLst>
            </a:custGeom>
            <a:ln w="62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443861" y="3584067"/>
              <a:ext cx="603885" cy="1135380"/>
            </a:xfrm>
            <a:custGeom>
              <a:avLst/>
              <a:gdLst/>
              <a:ahLst/>
              <a:cxnLst/>
              <a:rect l="l" t="t" r="r" b="b"/>
              <a:pathLst>
                <a:path w="603885" h="1135379">
                  <a:moveTo>
                    <a:pt x="513588" y="3047"/>
                  </a:moveTo>
                  <a:lnTo>
                    <a:pt x="509015" y="30479"/>
                  </a:lnTo>
                </a:path>
                <a:path w="603885" h="1135379">
                  <a:moveTo>
                    <a:pt x="509015" y="0"/>
                  </a:moveTo>
                  <a:lnTo>
                    <a:pt x="547115" y="0"/>
                  </a:lnTo>
                  <a:lnTo>
                    <a:pt x="547115" y="3047"/>
                  </a:lnTo>
                </a:path>
                <a:path w="603885" h="1135379">
                  <a:moveTo>
                    <a:pt x="513588" y="3047"/>
                  </a:moveTo>
                  <a:lnTo>
                    <a:pt x="547115" y="3047"/>
                  </a:lnTo>
                </a:path>
                <a:path w="603885" h="1135379">
                  <a:moveTo>
                    <a:pt x="509015" y="30479"/>
                  </a:moveTo>
                  <a:lnTo>
                    <a:pt x="521207" y="25907"/>
                  </a:lnTo>
                  <a:lnTo>
                    <a:pt x="531876" y="25907"/>
                  </a:lnTo>
                  <a:lnTo>
                    <a:pt x="544068" y="30479"/>
                  </a:lnTo>
                  <a:lnTo>
                    <a:pt x="551688" y="38099"/>
                  </a:lnTo>
                  <a:lnTo>
                    <a:pt x="554736" y="50291"/>
                  </a:lnTo>
                  <a:lnTo>
                    <a:pt x="554736" y="57911"/>
                  </a:lnTo>
                  <a:lnTo>
                    <a:pt x="551688" y="68579"/>
                  </a:lnTo>
                  <a:lnTo>
                    <a:pt x="544068" y="76199"/>
                  </a:lnTo>
                  <a:lnTo>
                    <a:pt x="531876" y="80771"/>
                  </a:lnTo>
                  <a:lnTo>
                    <a:pt x="521207" y="80771"/>
                  </a:lnTo>
                  <a:lnTo>
                    <a:pt x="509015" y="76199"/>
                  </a:lnTo>
                  <a:lnTo>
                    <a:pt x="505968" y="73151"/>
                  </a:lnTo>
                  <a:lnTo>
                    <a:pt x="501395" y="65531"/>
                  </a:lnTo>
                  <a:lnTo>
                    <a:pt x="505968" y="65531"/>
                  </a:lnTo>
                </a:path>
                <a:path w="603885" h="1135379">
                  <a:moveTo>
                    <a:pt x="505968" y="33527"/>
                  </a:moveTo>
                  <a:lnTo>
                    <a:pt x="509015" y="33527"/>
                  </a:lnTo>
                  <a:lnTo>
                    <a:pt x="516636" y="30479"/>
                  </a:lnTo>
                  <a:lnTo>
                    <a:pt x="531876" y="30479"/>
                  </a:lnTo>
                  <a:lnTo>
                    <a:pt x="544068" y="33527"/>
                  </a:lnTo>
                  <a:lnTo>
                    <a:pt x="551688" y="45719"/>
                  </a:lnTo>
                </a:path>
                <a:path w="603885" h="1135379">
                  <a:moveTo>
                    <a:pt x="536447" y="30479"/>
                  </a:moveTo>
                  <a:lnTo>
                    <a:pt x="547115" y="38099"/>
                  </a:lnTo>
                  <a:lnTo>
                    <a:pt x="551688" y="50291"/>
                  </a:lnTo>
                  <a:lnTo>
                    <a:pt x="551688" y="57911"/>
                  </a:lnTo>
                  <a:lnTo>
                    <a:pt x="547115" y="68579"/>
                  </a:lnTo>
                  <a:lnTo>
                    <a:pt x="536447" y="76199"/>
                  </a:lnTo>
                </a:path>
                <a:path w="603885" h="1135379">
                  <a:moveTo>
                    <a:pt x="551688" y="60959"/>
                  </a:moveTo>
                  <a:lnTo>
                    <a:pt x="544068" y="73151"/>
                  </a:lnTo>
                  <a:lnTo>
                    <a:pt x="531876" y="76199"/>
                  </a:lnTo>
                  <a:lnTo>
                    <a:pt x="521207" y="76199"/>
                  </a:lnTo>
                  <a:lnTo>
                    <a:pt x="509015" y="73151"/>
                  </a:lnTo>
                  <a:lnTo>
                    <a:pt x="505968" y="65531"/>
                  </a:lnTo>
                </a:path>
                <a:path w="603885" h="1135379">
                  <a:moveTo>
                    <a:pt x="516636" y="76199"/>
                  </a:moveTo>
                  <a:lnTo>
                    <a:pt x="505968" y="68579"/>
                  </a:lnTo>
                </a:path>
                <a:path w="603885" h="1135379">
                  <a:moveTo>
                    <a:pt x="582168" y="25907"/>
                  </a:moveTo>
                  <a:lnTo>
                    <a:pt x="603503" y="25907"/>
                  </a:lnTo>
                  <a:lnTo>
                    <a:pt x="603503" y="24383"/>
                  </a:lnTo>
                  <a:lnTo>
                    <a:pt x="582168" y="24383"/>
                  </a:lnTo>
                  <a:lnTo>
                    <a:pt x="582168" y="25907"/>
                  </a:lnTo>
                </a:path>
                <a:path w="603885" h="1135379">
                  <a:moveTo>
                    <a:pt x="594359" y="0"/>
                  </a:moveTo>
                  <a:lnTo>
                    <a:pt x="589788" y="0"/>
                  </a:lnTo>
                  <a:lnTo>
                    <a:pt x="585215" y="1523"/>
                  </a:lnTo>
                  <a:lnTo>
                    <a:pt x="583691" y="3047"/>
                  </a:lnTo>
                  <a:lnTo>
                    <a:pt x="582168" y="7619"/>
                  </a:lnTo>
                  <a:lnTo>
                    <a:pt x="582168" y="13715"/>
                  </a:lnTo>
                  <a:lnTo>
                    <a:pt x="583691" y="16763"/>
                  </a:lnTo>
                  <a:lnTo>
                    <a:pt x="585215" y="18287"/>
                  </a:lnTo>
                  <a:lnTo>
                    <a:pt x="589788" y="21335"/>
                  </a:lnTo>
                  <a:lnTo>
                    <a:pt x="594359" y="21335"/>
                  </a:lnTo>
                  <a:lnTo>
                    <a:pt x="598932" y="18287"/>
                  </a:lnTo>
                  <a:lnTo>
                    <a:pt x="603503" y="13715"/>
                  </a:lnTo>
                  <a:lnTo>
                    <a:pt x="603503" y="7619"/>
                  </a:lnTo>
                  <a:lnTo>
                    <a:pt x="600456" y="3047"/>
                  </a:lnTo>
                  <a:lnTo>
                    <a:pt x="598932" y="1523"/>
                  </a:lnTo>
                  <a:lnTo>
                    <a:pt x="594359" y="0"/>
                  </a:lnTo>
                  <a:lnTo>
                    <a:pt x="595883" y="0"/>
                  </a:lnTo>
                </a:path>
                <a:path w="603885" h="1135379">
                  <a:moveTo>
                    <a:pt x="594359" y="1523"/>
                  </a:moveTo>
                  <a:lnTo>
                    <a:pt x="589788" y="1523"/>
                  </a:lnTo>
                  <a:lnTo>
                    <a:pt x="585215" y="3047"/>
                  </a:lnTo>
                  <a:lnTo>
                    <a:pt x="583691" y="7619"/>
                  </a:lnTo>
                  <a:lnTo>
                    <a:pt x="583691" y="13715"/>
                  </a:lnTo>
                  <a:lnTo>
                    <a:pt x="585215" y="16763"/>
                  </a:lnTo>
                  <a:lnTo>
                    <a:pt x="589788" y="18287"/>
                  </a:lnTo>
                  <a:lnTo>
                    <a:pt x="594359" y="18287"/>
                  </a:lnTo>
                  <a:lnTo>
                    <a:pt x="598932" y="16763"/>
                  </a:lnTo>
                  <a:lnTo>
                    <a:pt x="600456" y="13715"/>
                  </a:lnTo>
                  <a:lnTo>
                    <a:pt x="600456" y="7619"/>
                  </a:lnTo>
                  <a:lnTo>
                    <a:pt x="598932" y="3047"/>
                  </a:lnTo>
                  <a:lnTo>
                    <a:pt x="594359" y="1523"/>
                  </a:lnTo>
                  <a:lnTo>
                    <a:pt x="595883" y="1523"/>
                  </a:lnTo>
                </a:path>
                <a:path w="603885" h="1135379">
                  <a:moveTo>
                    <a:pt x="70103" y="1094231"/>
                  </a:moveTo>
                  <a:lnTo>
                    <a:pt x="27431" y="1094231"/>
                  </a:lnTo>
                  <a:lnTo>
                    <a:pt x="24383" y="1082039"/>
                  </a:lnTo>
                  <a:lnTo>
                    <a:pt x="24383" y="1078991"/>
                  </a:lnTo>
                  <a:lnTo>
                    <a:pt x="27431" y="1066799"/>
                  </a:lnTo>
                  <a:lnTo>
                    <a:pt x="36575" y="1059179"/>
                  </a:lnTo>
                  <a:lnTo>
                    <a:pt x="47243" y="1054607"/>
                  </a:lnTo>
                  <a:lnTo>
                    <a:pt x="51815" y="1054607"/>
                  </a:lnTo>
                  <a:lnTo>
                    <a:pt x="62483" y="1059179"/>
                  </a:lnTo>
                  <a:lnTo>
                    <a:pt x="70103" y="1066799"/>
                  </a:lnTo>
                  <a:lnTo>
                    <a:pt x="74675" y="1082039"/>
                  </a:lnTo>
                  <a:lnTo>
                    <a:pt x="74675" y="1101851"/>
                  </a:lnTo>
                  <a:lnTo>
                    <a:pt x="70103" y="1120139"/>
                  </a:lnTo>
                  <a:lnTo>
                    <a:pt x="62483" y="1132331"/>
                  </a:lnTo>
                  <a:lnTo>
                    <a:pt x="51815" y="1135379"/>
                  </a:lnTo>
                  <a:lnTo>
                    <a:pt x="44195" y="1135379"/>
                  </a:lnTo>
                  <a:lnTo>
                    <a:pt x="32003" y="1132331"/>
                  </a:lnTo>
                  <a:lnTo>
                    <a:pt x="27431" y="1124711"/>
                  </a:lnTo>
                  <a:lnTo>
                    <a:pt x="32003" y="1124711"/>
                  </a:lnTo>
                  <a:lnTo>
                    <a:pt x="36575" y="1132331"/>
                  </a:lnTo>
                </a:path>
                <a:path w="603885" h="1135379">
                  <a:moveTo>
                    <a:pt x="70103" y="1082039"/>
                  </a:moveTo>
                  <a:lnTo>
                    <a:pt x="67056" y="1094231"/>
                  </a:lnTo>
                  <a:lnTo>
                    <a:pt x="54863" y="1101851"/>
                  </a:lnTo>
                </a:path>
                <a:path w="603885" h="1135379">
                  <a:moveTo>
                    <a:pt x="70103" y="1086611"/>
                  </a:moveTo>
                  <a:lnTo>
                    <a:pt x="62483" y="1097279"/>
                  </a:lnTo>
                  <a:lnTo>
                    <a:pt x="51815" y="1101851"/>
                  </a:lnTo>
                  <a:lnTo>
                    <a:pt x="47243" y="1101851"/>
                  </a:lnTo>
                  <a:lnTo>
                    <a:pt x="36575" y="1097279"/>
                  </a:lnTo>
                  <a:lnTo>
                    <a:pt x="27431" y="1086611"/>
                  </a:lnTo>
                  <a:lnTo>
                    <a:pt x="28956" y="1086611"/>
                  </a:lnTo>
                </a:path>
                <a:path w="603885" h="1135379">
                  <a:moveTo>
                    <a:pt x="44195" y="1101851"/>
                  </a:moveTo>
                  <a:lnTo>
                    <a:pt x="32003" y="1094231"/>
                  </a:lnTo>
                  <a:lnTo>
                    <a:pt x="27431" y="1082039"/>
                  </a:lnTo>
                  <a:lnTo>
                    <a:pt x="27431" y="1078991"/>
                  </a:lnTo>
                  <a:lnTo>
                    <a:pt x="32003" y="1066799"/>
                  </a:lnTo>
                  <a:lnTo>
                    <a:pt x="44195" y="1059179"/>
                  </a:lnTo>
                </a:path>
                <a:path w="603885" h="1135379">
                  <a:moveTo>
                    <a:pt x="27431" y="1074419"/>
                  </a:moveTo>
                  <a:lnTo>
                    <a:pt x="36575" y="1062227"/>
                  </a:lnTo>
                  <a:lnTo>
                    <a:pt x="47243" y="1059179"/>
                  </a:lnTo>
                  <a:lnTo>
                    <a:pt x="51815" y="1059179"/>
                  </a:lnTo>
                  <a:lnTo>
                    <a:pt x="62483" y="1062227"/>
                  </a:lnTo>
                  <a:lnTo>
                    <a:pt x="70103" y="1074419"/>
                  </a:lnTo>
                </a:path>
                <a:path w="603885" h="1135379">
                  <a:moveTo>
                    <a:pt x="54863" y="1059179"/>
                  </a:moveTo>
                  <a:lnTo>
                    <a:pt x="67056" y="1066799"/>
                  </a:lnTo>
                  <a:lnTo>
                    <a:pt x="70103" y="1082039"/>
                  </a:lnTo>
                  <a:lnTo>
                    <a:pt x="70103" y="1101851"/>
                  </a:lnTo>
                  <a:lnTo>
                    <a:pt x="67056" y="1120139"/>
                  </a:lnTo>
                  <a:lnTo>
                    <a:pt x="59436" y="1132331"/>
                  </a:lnTo>
                </a:path>
                <a:path w="603885" h="1135379">
                  <a:moveTo>
                    <a:pt x="62483" y="1127759"/>
                  </a:moveTo>
                  <a:lnTo>
                    <a:pt x="51815" y="1132331"/>
                  </a:lnTo>
                  <a:lnTo>
                    <a:pt x="44195" y="1132331"/>
                  </a:lnTo>
                  <a:lnTo>
                    <a:pt x="32003" y="1127759"/>
                  </a:lnTo>
                </a:path>
                <a:path w="603885" h="1135379">
                  <a:moveTo>
                    <a:pt x="123443" y="1054607"/>
                  </a:moveTo>
                  <a:lnTo>
                    <a:pt x="112775" y="1059179"/>
                  </a:lnTo>
                  <a:lnTo>
                    <a:pt x="105156" y="1069847"/>
                  </a:lnTo>
                  <a:lnTo>
                    <a:pt x="100583" y="1089659"/>
                  </a:lnTo>
                  <a:lnTo>
                    <a:pt x="100583" y="1101851"/>
                  </a:lnTo>
                  <a:lnTo>
                    <a:pt x="105156" y="1120139"/>
                  </a:lnTo>
                  <a:lnTo>
                    <a:pt x="112775" y="1132331"/>
                  </a:lnTo>
                  <a:lnTo>
                    <a:pt x="123443" y="1135379"/>
                  </a:lnTo>
                  <a:lnTo>
                    <a:pt x="131063" y="1135379"/>
                  </a:lnTo>
                  <a:lnTo>
                    <a:pt x="143256" y="1132331"/>
                  </a:lnTo>
                  <a:lnTo>
                    <a:pt x="150875" y="1120139"/>
                  </a:lnTo>
                  <a:lnTo>
                    <a:pt x="153924" y="1101851"/>
                  </a:lnTo>
                  <a:lnTo>
                    <a:pt x="153924" y="1089659"/>
                  </a:lnTo>
                  <a:lnTo>
                    <a:pt x="150875" y="1069847"/>
                  </a:lnTo>
                  <a:lnTo>
                    <a:pt x="143256" y="1059179"/>
                  </a:lnTo>
                  <a:lnTo>
                    <a:pt x="131063" y="1054607"/>
                  </a:lnTo>
                  <a:lnTo>
                    <a:pt x="123443" y="1054607"/>
                  </a:lnTo>
                </a:path>
                <a:path w="603885" h="1135379">
                  <a:moveTo>
                    <a:pt x="115824" y="1059179"/>
                  </a:moveTo>
                  <a:lnTo>
                    <a:pt x="108203" y="1069847"/>
                  </a:lnTo>
                  <a:lnTo>
                    <a:pt x="105156" y="1089659"/>
                  </a:lnTo>
                  <a:lnTo>
                    <a:pt x="105156" y="1101851"/>
                  </a:lnTo>
                  <a:lnTo>
                    <a:pt x="108203" y="1120139"/>
                  </a:lnTo>
                  <a:lnTo>
                    <a:pt x="115824" y="1132331"/>
                  </a:lnTo>
                </a:path>
                <a:path w="603885" h="1135379">
                  <a:moveTo>
                    <a:pt x="112775" y="1127759"/>
                  </a:moveTo>
                  <a:lnTo>
                    <a:pt x="123443" y="1132331"/>
                  </a:lnTo>
                  <a:lnTo>
                    <a:pt x="131063" y="1132331"/>
                  </a:lnTo>
                  <a:lnTo>
                    <a:pt x="143256" y="1127759"/>
                  </a:lnTo>
                </a:path>
                <a:path w="603885" h="1135379">
                  <a:moveTo>
                    <a:pt x="138683" y="1132331"/>
                  </a:moveTo>
                  <a:lnTo>
                    <a:pt x="146303" y="1120139"/>
                  </a:lnTo>
                  <a:lnTo>
                    <a:pt x="150875" y="1101851"/>
                  </a:lnTo>
                  <a:lnTo>
                    <a:pt x="150875" y="1089659"/>
                  </a:lnTo>
                  <a:lnTo>
                    <a:pt x="146303" y="1069847"/>
                  </a:lnTo>
                  <a:lnTo>
                    <a:pt x="138683" y="1059179"/>
                  </a:lnTo>
                </a:path>
                <a:path w="603885" h="1135379">
                  <a:moveTo>
                    <a:pt x="143256" y="1062227"/>
                  </a:moveTo>
                  <a:lnTo>
                    <a:pt x="131063" y="1059179"/>
                  </a:lnTo>
                  <a:lnTo>
                    <a:pt x="123443" y="1059179"/>
                  </a:lnTo>
                  <a:lnTo>
                    <a:pt x="112775" y="1062227"/>
                  </a:lnTo>
                </a:path>
                <a:path w="603885" h="1135379">
                  <a:moveTo>
                    <a:pt x="181356" y="1082039"/>
                  </a:moveTo>
                  <a:lnTo>
                    <a:pt x="202691" y="1082039"/>
                  </a:lnTo>
                  <a:lnTo>
                    <a:pt x="202691" y="1080515"/>
                  </a:lnTo>
                  <a:lnTo>
                    <a:pt x="181356" y="1080515"/>
                  </a:lnTo>
                  <a:lnTo>
                    <a:pt x="181356" y="1082039"/>
                  </a:lnTo>
                </a:path>
                <a:path w="603885" h="1135379">
                  <a:moveTo>
                    <a:pt x="195071" y="1054607"/>
                  </a:moveTo>
                  <a:lnTo>
                    <a:pt x="188975" y="1054607"/>
                  </a:lnTo>
                  <a:lnTo>
                    <a:pt x="184403" y="1057655"/>
                  </a:lnTo>
                  <a:lnTo>
                    <a:pt x="182880" y="1059179"/>
                  </a:lnTo>
                  <a:lnTo>
                    <a:pt x="181356" y="1062227"/>
                  </a:lnTo>
                  <a:lnTo>
                    <a:pt x="181356" y="1068323"/>
                  </a:lnTo>
                  <a:lnTo>
                    <a:pt x="182880" y="1072895"/>
                  </a:lnTo>
                  <a:lnTo>
                    <a:pt x="184403" y="1074419"/>
                  </a:lnTo>
                  <a:lnTo>
                    <a:pt x="188975" y="1075943"/>
                  </a:lnTo>
                  <a:lnTo>
                    <a:pt x="195071" y="1075943"/>
                  </a:lnTo>
                  <a:lnTo>
                    <a:pt x="198119" y="1074419"/>
                  </a:lnTo>
                  <a:lnTo>
                    <a:pt x="199644" y="1072895"/>
                  </a:lnTo>
                  <a:lnTo>
                    <a:pt x="202691" y="1068323"/>
                  </a:lnTo>
                  <a:lnTo>
                    <a:pt x="202691" y="1062227"/>
                  </a:lnTo>
                  <a:lnTo>
                    <a:pt x="195071" y="1054607"/>
                  </a:lnTo>
                </a:path>
                <a:path w="603885" h="1135379">
                  <a:moveTo>
                    <a:pt x="195071" y="1057655"/>
                  </a:moveTo>
                  <a:lnTo>
                    <a:pt x="188975" y="1057655"/>
                  </a:lnTo>
                  <a:lnTo>
                    <a:pt x="184403" y="1059179"/>
                  </a:lnTo>
                  <a:lnTo>
                    <a:pt x="182880" y="1062227"/>
                  </a:lnTo>
                  <a:lnTo>
                    <a:pt x="182880" y="1068323"/>
                  </a:lnTo>
                  <a:lnTo>
                    <a:pt x="184403" y="1072895"/>
                  </a:lnTo>
                  <a:lnTo>
                    <a:pt x="188975" y="1074419"/>
                  </a:lnTo>
                  <a:lnTo>
                    <a:pt x="195071" y="1074419"/>
                  </a:lnTo>
                  <a:lnTo>
                    <a:pt x="198119" y="1072895"/>
                  </a:lnTo>
                  <a:lnTo>
                    <a:pt x="199644" y="1068323"/>
                  </a:lnTo>
                  <a:lnTo>
                    <a:pt x="199644" y="1062227"/>
                  </a:lnTo>
                  <a:lnTo>
                    <a:pt x="198119" y="1059179"/>
                  </a:lnTo>
                  <a:lnTo>
                    <a:pt x="195071" y="1057655"/>
                  </a:lnTo>
                </a:path>
                <a:path w="603885" h="1135379">
                  <a:moveTo>
                    <a:pt x="0" y="984503"/>
                  </a:moveTo>
                  <a:lnTo>
                    <a:pt x="13715" y="990599"/>
                  </a:lnTo>
                  <a:lnTo>
                    <a:pt x="41147" y="999743"/>
                  </a:lnTo>
                  <a:lnTo>
                    <a:pt x="56387" y="1002791"/>
                  </a:lnTo>
                  <a:lnTo>
                    <a:pt x="70103" y="1004315"/>
                  </a:lnTo>
                  <a:lnTo>
                    <a:pt x="99059" y="1004315"/>
                  </a:lnTo>
                  <a:lnTo>
                    <a:pt x="129539" y="1001267"/>
                  </a:lnTo>
                  <a:lnTo>
                    <a:pt x="143256" y="998219"/>
                  </a:lnTo>
                  <a:lnTo>
                    <a:pt x="156971" y="993647"/>
                  </a:lnTo>
                  <a:lnTo>
                    <a:pt x="170687" y="987551"/>
                  </a:lnTo>
                  <a:lnTo>
                    <a:pt x="184403" y="9829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385948" y="4528947"/>
              <a:ext cx="64135" cy="50800"/>
            </a:xfrm>
            <a:custGeom>
              <a:avLst/>
              <a:gdLst/>
              <a:ahLst/>
              <a:cxnLst/>
              <a:rect l="l" t="t" r="r" b="b"/>
              <a:pathLst>
                <a:path w="64135" h="50800">
                  <a:moveTo>
                    <a:pt x="0" y="0"/>
                  </a:moveTo>
                  <a:lnTo>
                    <a:pt x="50292" y="50291"/>
                  </a:lnTo>
                  <a:lnTo>
                    <a:pt x="64007" y="304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385948" y="4528947"/>
              <a:ext cx="64135" cy="50800"/>
            </a:xfrm>
            <a:custGeom>
              <a:avLst/>
              <a:gdLst/>
              <a:ahLst/>
              <a:cxnLst/>
              <a:rect l="l" t="t" r="r" b="b"/>
              <a:pathLst>
                <a:path w="64135" h="50800">
                  <a:moveTo>
                    <a:pt x="50292" y="50291"/>
                  </a:moveTo>
                  <a:lnTo>
                    <a:pt x="64007" y="30479"/>
                  </a:lnTo>
                  <a:lnTo>
                    <a:pt x="0" y="0"/>
                  </a:lnTo>
                  <a:lnTo>
                    <a:pt x="50292" y="5029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20644" y="4524375"/>
              <a:ext cx="64135" cy="52069"/>
            </a:xfrm>
            <a:custGeom>
              <a:avLst/>
              <a:gdLst/>
              <a:ahLst/>
              <a:cxnLst/>
              <a:rect l="l" t="t" r="r" b="b"/>
              <a:pathLst>
                <a:path w="64135" h="52070">
                  <a:moveTo>
                    <a:pt x="64007" y="0"/>
                  </a:moveTo>
                  <a:lnTo>
                    <a:pt x="0" y="32004"/>
                  </a:lnTo>
                  <a:lnTo>
                    <a:pt x="13716" y="51816"/>
                  </a:lnTo>
                  <a:lnTo>
                    <a:pt x="640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20644" y="4524375"/>
              <a:ext cx="64135" cy="52069"/>
            </a:xfrm>
            <a:custGeom>
              <a:avLst/>
              <a:gdLst/>
              <a:ahLst/>
              <a:cxnLst/>
              <a:rect l="l" t="t" r="r" b="b"/>
              <a:pathLst>
                <a:path w="64135" h="52070">
                  <a:moveTo>
                    <a:pt x="0" y="32004"/>
                  </a:moveTo>
                  <a:lnTo>
                    <a:pt x="13716" y="51816"/>
                  </a:lnTo>
                  <a:lnTo>
                    <a:pt x="64007" y="0"/>
                  </a:lnTo>
                  <a:lnTo>
                    <a:pt x="0" y="3200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869313" y="3733418"/>
              <a:ext cx="1327785" cy="1287780"/>
            </a:xfrm>
            <a:custGeom>
              <a:avLst/>
              <a:gdLst/>
              <a:ahLst/>
              <a:cxnLst/>
              <a:rect l="l" t="t" r="r" b="b"/>
              <a:pathLst>
                <a:path w="1327785" h="1287779">
                  <a:moveTo>
                    <a:pt x="1524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close/>
                </a:path>
                <a:path w="1327785" h="1287779">
                  <a:moveTo>
                    <a:pt x="82296" y="1246632"/>
                  </a:moveTo>
                  <a:lnTo>
                    <a:pt x="80772" y="1246632"/>
                  </a:lnTo>
                  <a:lnTo>
                    <a:pt x="80772" y="1248156"/>
                  </a:lnTo>
                  <a:lnTo>
                    <a:pt x="82296" y="1248156"/>
                  </a:lnTo>
                  <a:lnTo>
                    <a:pt x="82296" y="1246632"/>
                  </a:lnTo>
                  <a:close/>
                </a:path>
                <a:path w="1327785" h="1287779">
                  <a:moveTo>
                    <a:pt x="614172" y="848868"/>
                  </a:moveTo>
                  <a:lnTo>
                    <a:pt x="612648" y="848868"/>
                  </a:lnTo>
                  <a:lnTo>
                    <a:pt x="612648" y="850392"/>
                  </a:lnTo>
                  <a:lnTo>
                    <a:pt x="614172" y="850392"/>
                  </a:lnTo>
                  <a:lnTo>
                    <a:pt x="614172" y="848868"/>
                  </a:lnTo>
                  <a:close/>
                </a:path>
                <a:path w="1327785" h="1287779">
                  <a:moveTo>
                    <a:pt x="1286256" y="1524"/>
                  </a:moveTo>
                  <a:lnTo>
                    <a:pt x="1284732" y="1524"/>
                  </a:lnTo>
                  <a:lnTo>
                    <a:pt x="1284732" y="3048"/>
                  </a:lnTo>
                  <a:lnTo>
                    <a:pt x="1286256" y="3048"/>
                  </a:lnTo>
                  <a:lnTo>
                    <a:pt x="1286256" y="1524"/>
                  </a:lnTo>
                  <a:close/>
                </a:path>
                <a:path w="1327785" h="1287779">
                  <a:moveTo>
                    <a:pt x="1327404" y="1286256"/>
                  </a:moveTo>
                  <a:lnTo>
                    <a:pt x="1325880" y="1286256"/>
                  </a:lnTo>
                  <a:lnTo>
                    <a:pt x="1325880" y="1287780"/>
                  </a:lnTo>
                  <a:lnTo>
                    <a:pt x="1327404" y="1287780"/>
                  </a:lnTo>
                  <a:lnTo>
                    <a:pt x="1327404" y="12862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883028" y="5621629"/>
              <a:ext cx="2066925" cy="81280"/>
            </a:xfrm>
            <a:custGeom>
              <a:avLst/>
              <a:gdLst/>
              <a:ahLst/>
              <a:cxnLst/>
              <a:rect l="l" t="t" r="r" b="b"/>
              <a:pathLst>
                <a:path w="2066925" h="81279">
                  <a:moveTo>
                    <a:pt x="0" y="0"/>
                  </a:moveTo>
                  <a:lnTo>
                    <a:pt x="0" y="80771"/>
                  </a:lnTo>
                </a:path>
                <a:path w="2066925" h="81279">
                  <a:moveTo>
                    <a:pt x="4571" y="4571"/>
                  </a:moveTo>
                  <a:lnTo>
                    <a:pt x="4571" y="76199"/>
                  </a:lnTo>
                </a:path>
                <a:path w="2066925" h="81279">
                  <a:moveTo>
                    <a:pt x="0" y="0"/>
                  </a:moveTo>
                  <a:lnTo>
                    <a:pt x="27431" y="0"/>
                  </a:lnTo>
                  <a:lnTo>
                    <a:pt x="38100" y="4571"/>
                  </a:lnTo>
                  <a:lnTo>
                    <a:pt x="45719" y="12191"/>
                  </a:lnTo>
                  <a:lnTo>
                    <a:pt x="50291" y="19811"/>
                  </a:lnTo>
                  <a:lnTo>
                    <a:pt x="53339" y="30479"/>
                  </a:lnTo>
                  <a:lnTo>
                    <a:pt x="53339" y="50291"/>
                  </a:lnTo>
                  <a:lnTo>
                    <a:pt x="50291" y="60959"/>
                  </a:lnTo>
                  <a:lnTo>
                    <a:pt x="45719" y="68579"/>
                  </a:lnTo>
                  <a:lnTo>
                    <a:pt x="38100" y="76199"/>
                  </a:lnTo>
                  <a:lnTo>
                    <a:pt x="27431" y="80771"/>
                  </a:lnTo>
                  <a:lnTo>
                    <a:pt x="0" y="80771"/>
                  </a:lnTo>
                </a:path>
                <a:path w="2066925" h="81279">
                  <a:moveTo>
                    <a:pt x="4571" y="4571"/>
                  </a:moveTo>
                  <a:lnTo>
                    <a:pt x="27431" y="4571"/>
                  </a:lnTo>
                  <a:lnTo>
                    <a:pt x="38100" y="7619"/>
                  </a:lnTo>
                  <a:lnTo>
                    <a:pt x="42671" y="12191"/>
                  </a:lnTo>
                  <a:lnTo>
                    <a:pt x="45719" y="19811"/>
                  </a:lnTo>
                  <a:lnTo>
                    <a:pt x="50291" y="30479"/>
                  </a:lnTo>
                  <a:lnTo>
                    <a:pt x="50291" y="50291"/>
                  </a:lnTo>
                  <a:lnTo>
                    <a:pt x="45719" y="60959"/>
                  </a:lnTo>
                  <a:lnTo>
                    <a:pt x="42671" y="68579"/>
                  </a:lnTo>
                  <a:lnTo>
                    <a:pt x="38100" y="73151"/>
                  </a:lnTo>
                  <a:lnTo>
                    <a:pt x="27431" y="76199"/>
                  </a:lnTo>
                  <a:lnTo>
                    <a:pt x="4571" y="76199"/>
                  </a:lnTo>
                </a:path>
                <a:path w="2066925" h="81279">
                  <a:moveTo>
                    <a:pt x="80771" y="0"/>
                  </a:moveTo>
                  <a:lnTo>
                    <a:pt x="76200" y="4571"/>
                  </a:lnTo>
                  <a:lnTo>
                    <a:pt x="76200" y="7619"/>
                  </a:lnTo>
                  <a:lnTo>
                    <a:pt x="80771" y="12191"/>
                  </a:lnTo>
                  <a:lnTo>
                    <a:pt x="83819" y="12191"/>
                  </a:lnTo>
                  <a:lnTo>
                    <a:pt x="88391" y="7619"/>
                  </a:lnTo>
                  <a:lnTo>
                    <a:pt x="88391" y="4571"/>
                  </a:lnTo>
                  <a:lnTo>
                    <a:pt x="83819" y="0"/>
                  </a:lnTo>
                  <a:lnTo>
                    <a:pt x="80771" y="0"/>
                  </a:lnTo>
                </a:path>
                <a:path w="2066925" h="81279">
                  <a:moveTo>
                    <a:pt x="80771" y="4571"/>
                  </a:moveTo>
                  <a:lnTo>
                    <a:pt x="80771" y="7619"/>
                  </a:lnTo>
                  <a:lnTo>
                    <a:pt x="83819" y="7619"/>
                  </a:lnTo>
                  <a:lnTo>
                    <a:pt x="83819" y="4571"/>
                  </a:lnTo>
                  <a:lnTo>
                    <a:pt x="80771" y="4571"/>
                  </a:lnTo>
                </a:path>
                <a:path w="2066925" h="81279">
                  <a:moveTo>
                    <a:pt x="80771" y="27431"/>
                  </a:moveTo>
                  <a:lnTo>
                    <a:pt x="80771" y="80771"/>
                  </a:lnTo>
                  <a:lnTo>
                    <a:pt x="85343" y="80771"/>
                  </a:lnTo>
                </a:path>
                <a:path w="2066925" h="81279">
                  <a:moveTo>
                    <a:pt x="80771" y="27431"/>
                  </a:moveTo>
                  <a:lnTo>
                    <a:pt x="83819" y="27431"/>
                  </a:lnTo>
                  <a:lnTo>
                    <a:pt x="83819" y="80771"/>
                  </a:lnTo>
                  <a:lnTo>
                    <a:pt x="85343" y="80771"/>
                  </a:lnTo>
                </a:path>
                <a:path w="2066925" h="81279">
                  <a:moveTo>
                    <a:pt x="114300" y="27431"/>
                  </a:moveTo>
                  <a:lnTo>
                    <a:pt x="114300" y="80771"/>
                  </a:lnTo>
                  <a:lnTo>
                    <a:pt x="118871" y="80771"/>
                  </a:lnTo>
                </a:path>
                <a:path w="2066925" h="81279">
                  <a:moveTo>
                    <a:pt x="114300" y="27431"/>
                  </a:moveTo>
                  <a:lnTo>
                    <a:pt x="118871" y="27431"/>
                  </a:lnTo>
                  <a:lnTo>
                    <a:pt x="118871" y="80771"/>
                  </a:lnTo>
                </a:path>
                <a:path w="2066925" h="81279">
                  <a:moveTo>
                    <a:pt x="118871" y="50291"/>
                  </a:moveTo>
                  <a:lnTo>
                    <a:pt x="121919" y="38099"/>
                  </a:lnTo>
                  <a:lnTo>
                    <a:pt x="131063" y="30479"/>
                  </a:lnTo>
                  <a:lnTo>
                    <a:pt x="138683" y="27431"/>
                  </a:lnTo>
                  <a:lnTo>
                    <a:pt x="149351" y="27431"/>
                  </a:lnTo>
                </a:path>
                <a:path w="2066925" h="81279">
                  <a:moveTo>
                    <a:pt x="118871" y="50291"/>
                  </a:moveTo>
                  <a:lnTo>
                    <a:pt x="121919" y="42671"/>
                  </a:lnTo>
                  <a:lnTo>
                    <a:pt x="131063" y="35051"/>
                  </a:lnTo>
                  <a:lnTo>
                    <a:pt x="138683" y="30479"/>
                  </a:lnTo>
                  <a:lnTo>
                    <a:pt x="149351" y="30479"/>
                  </a:lnTo>
                  <a:lnTo>
                    <a:pt x="149351" y="27431"/>
                  </a:lnTo>
                </a:path>
                <a:path w="2066925" h="81279">
                  <a:moveTo>
                    <a:pt x="169163" y="53339"/>
                  </a:moveTo>
                  <a:lnTo>
                    <a:pt x="210312" y="53339"/>
                  </a:lnTo>
                  <a:lnTo>
                    <a:pt x="210312" y="42671"/>
                  </a:lnTo>
                  <a:lnTo>
                    <a:pt x="207263" y="35051"/>
                  </a:lnTo>
                  <a:lnTo>
                    <a:pt x="202691" y="30479"/>
                  </a:lnTo>
                  <a:lnTo>
                    <a:pt x="195071" y="27431"/>
                  </a:lnTo>
                  <a:lnTo>
                    <a:pt x="184403" y="27431"/>
                  </a:lnTo>
                  <a:lnTo>
                    <a:pt x="176783" y="30479"/>
                  </a:lnTo>
                  <a:lnTo>
                    <a:pt x="169163" y="38099"/>
                  </a:lnTo>
                  <a:lnTo>
                    <a:pt x="164591" y="50291"/>
                  </a:lnTo>
                  <a:lnTo>
                    <a:pt x="164591" y="57911"/>
                  </a:lnTo>
                  <a:lnTo>
                    <a:pt x="169163" y="68579"/>
                  </a:lnTo>
                  <a:lnTo>
                    <a:pt x="176783" y="76199"/>
                  </a:lnTo>
                  <a:lnTo>
                    <a:pt x="184403" y="80771"/>
                  </a:lnTo>
                  <a:lnTo>
                    <a:pt x="195071" y="80771"/>
                  </a:lnTo>
                  <a:lnTo>
                    <a:pt x="202691" y="76199"/>
                  </a:lnTo>
                  <a:lnTo>
                    <a:pt x="210312" y="68579"/>
                  </a:lnTo>
                </a:path>
                <a:path w="2066925" h="81279">
                  <a:moveTo>
                    <a:pt x="169163" y="50291"/>
                  </a:moveTo>
                  <a:lnTo>
                    <a:pt x="207263" y="50291"/>
                  </a:lnTo>
                  <a:lnTo>
                    <a:pt x="207263" y="42671"/>
                  </a:lnTo>
                  <a:lnTo>
                    <a:pt x="202691" y="35051"/>
                  </a:lnTo>
                  <a:lnTo>
                    <a:pt x="195071" y="30479"/>
                  </a:lnTo>
                  <a:lnTo>
                    <a:pt x="184403" y="30479"/>
                  </a:lnTo>
                  <a:lnTo>
                    <a:pt x="176783" y="35051"/>
                  </a:lnTo>
                  <a:lnTo>
                    <a:pt x="172212" y="38099"/>
                  </a:lnTo>
                  <a:lnTo>
                    <a:pt x="169163" y="50291"/>
                  </a:lnTo>
                  <a:lnTo>
                    <a:pt x="169163" y="57911"/>
                  </a:lnTo>
                  <a:lnTo>
                    <a:pt x="172212" y="68579"/>
                  </a:lnTo>
                  <a:lnTo>
                    <a:pt x="176783" y="73151"/>
                  </a:lnTo>
                  <a:lnTo>
                    <a:pt x="184403" y="76199"/>
                  </a:lnTo>
                  <a:lnTo>
                    <a:pt x="195071" y="76199"/>
                  </a:lnTo>
                  <a:lnTo>
                    <a:pt x="202691" y="73151"/>
                  </a:lnTo>
                  <a:lnTo>
                    <a:pt x="207263" y="65531"/>
                  </a:lnTo>
                  <a:lnTo>
                    <a:pt x="210312" y="68579"/>
                  </a:lnTo>
                </a:path>
                <a:path w="2066925" h="81279">
                  <a:moveTo>
                    <a:pt x="278891" y="38099"/>
                  </a:moveTo>
                  <a:lnTo>
                    <a:pt x="271271" y="30479"/>
                  </a:lnTo>
                  <a:lnTo>
                    <a:pt x="263651" y="27431"/>
                  </a:lnTo>
                  <a:lnTo>
                    <a:pt x="252983" y="27431"/>
                  </a:lnTo>
                  <a:lnTo>
                    <a:pt x="245363" y="30479"/>
                  </a:lnTo>
                  <a:lnTo>
                    <a:pt x="237744" y="38099"/>
                  </a:lnTo>
                  <a:lnTo>
                    <a:pt x="233171" y="50291"/>
                  </a:lnTo>
                  <a:lnTo>
                    <a:pt x="233171" y="57911"/>
                  </a:lnTo>
                  <a:lnTo>
                    <a:pt x="237744" y="68579"/>
                  </a:lnTo>
                  <a:lnTo>
                    <a:pt x="245363" y="76199"/>
                  </a:lnTo>
                  <a:lnTo>
                    <a:pt x="252983" y="80771"/>
                  </a:lnTo>
                  <a:lnTo>
                    <a:pt x="263651" y="80771"/>
                  </a:lnTo>
                  <a:lnTo>
                    <a:pt x="271271" y="76199"/>
                  </a:lnTo>
                  <a:lnTo>
                    <a:pt x="278891" y="68579"/>
                  </a:lnTo>
                </a:path>
                <a:path w="2066925" h="81279">
                  <a:moveTo>
                    <a:pt x="278891" y="38099"/>
                  </a:moveTo>
                  <a:lnTo>
                    <a:pt x="275844" y="42671"/>
                  </a:lnTo>
                  <a:lnTo>
                    <a:pt x="271271" y="35051"/>
                  </a:lnTo>
                  <a:lnTo>
                    <a:pt x="263651" y="30479"/>
                  </a:lnTo>
                  <a:lnTo>
                    <a:pt x="252983" y="30479"/>
                  </a:lnTo>
                  <a:lnTo>
                    <a:pt x="245363" y="35051"/>
                  </a:lnTo>
                  <a:lnTo>
                    <a:pt x="240791" y="38099"/>
                  </a:lnTo>
                  <a:lnTo>
                    <a:pt x="237744" y="50291"/>
                  </a:lnTo>
                  <a:lnTo>
                    <a:pt x="237744" y="57911"/>
                  </a:lnTo>
                  <a:lnTo>
                    <a:pt x="240791" y="68579"/>
                  </a:lnTo>
                  <a:lnTo>
                    <a:pt x="245363" y="73151"/>
                  </a:lnTo>
                  <a:lnTo>
                    <a:pt x="252983" y="76199"/>
                  </a:lnTo>
                  <a:lnTo>
                    <a:pt x="263651" y="76199"/>
                  </a:lnTo>
                  <a:lnTo>
                    <a:pt x="271271" y="73151"/>
                  </a:lnTo>
                  <a:lnTo>
                    <a:pt x="275844" y="65531"/>
                  </a:lnTo>
                  <a:lnTo>
                    <a:pt x="278891" y="68579"/>
                  </a:lnTo>
                </a:path>
                <a:path w="2066925" h="81279">
                  <a:moveTo>
                    <a:pt x="348995" y="38099"/>
                  </a:moveTo>
                  <a:lnTo>
                    <a:pt x="341375" y="30479"/>
                  </a:lnTo>
                  <a:lnTo>
                    <a:pt x="332231" y="27431"/>
                  </a:lnTo>
                  <a:lnTo>
                    <a:pt x="321563" y="27431"/>
                  </a:lnTo>
                  <a:lnTo>
                    <a:pt x="313944" y="30479"/>
                  </a:lnTo>
                  <a:lnTo>
                    <a:pt x="306323" y="38099"/>
                  </a:lnTo>
                  <a:lnTo>
                    <a:pt x="301751" y="50291"/>
                  </a:lnTo>
                  <a:lnTo>
                    <a:pt x="301751" y="57911"/>
                  </a:lnTo>
                  <a:lnTo>
                    <a:pt x="306323" y="68579"/>
                  </a:lnTo>
                  <a:lnTo>
                    <a:pt x="313944" y="76199"/>
                  </a:lnTo>
                  <a:lnTo>
                    <a:pt x="321563" y="80771"/>
                  </a:lnTo>
                  <a:lnTo>
                    <a:pt x="332231" y="80771"/>
                  </a:lnTo>
                  <a:lnTo>
                    <a:pt x="341375" y="76199"/>
                  </a:lnTo>
                  <a:lnTo>
                    <a:pt x="348995" y="68579"/>
                  </a:lnTo>
                </a:path>
                <a:path w="2066925" h="81279">
                  <a:moveTo>
                    <a:pt x="348995" y="38099"/>
                  </a:moveTo>
                  <a:lnTo>
                    <a:pt x="344423" y="42671"/>
                  </a:lnTo>
                  <a:lnTo>
                    <a:pt x="341375" y="35051"/>
                  </a:lnTo>
                  <a:lnTo>
                    <a:pt x="332231" y="30479"/>
                  </a:lnTo>
                  <a:lnTo>
                    <a:pt x="321563" y="30479"/>
                  </a:lnTo>
                  <a:lnTo>
                    <a:pt x="313944" y="35051"/>
                  </a:lnTo>
                  <a:lnTo>
                    <a:pt x="309371" y="38099"/>
                  </a:lnTo>
                  <a:lnTo>
                    <a:pt x="306323" y="50291"/>
                  </a:lnTo>
                  <a:lnTo>
                    <a:pt x="306323" y="57911"/>
                  </a:lnTo>
                  <a:lnTo>
                    <a:pt x="309371" y="68579"/>
                  </a:lnTo>
                  <a:lnTo>
                    <a:pt x="313944" y="73151"/>
                  </a:lnTo>
                  <a:lnTo>
                    <a:pt x="321563" y="76199"/>
                  </a:lnTo>
                  <a:lnTo>
                    <a:pt x="332231" y="76199"/>
                  </a:lnTo>
                  <a:lnTo>
                    <a:pt x="341375" y="73151"/>
                  </a:lnTo>
                  <a:lnTo>
                    <a:pt x="344423" y="65531"/>
                  </a:lnTo>
                  <a:lnTo>
                    <a:pt x="348995" y="68579"/>
                  </a:lnTo>
                </a:path>
                <a:path w="2066925" h="81279">
                  <a:moveTo>
                    <a:pt x="374903" y="0"/>
                  </a:moveTo>
                  <a:lnTo>
                    <a:pt x="371856" y="4571"/>
                  </a:lnTo>
                  <a:lnTo>
                    <a:pt x="371856" y="7619"/>
                  </a:lnTo>
                  <a:lnTo>
                    <a:pt x="374903" y="12191"/>
                  </a:lnTo>
                  <a:lnTo>
                    <a:pt x="379475" y="12191"/>
                  </a:lnTo>
                  <a:lnTo>
                    <a:pt x="382523" y="7619"/>
                  </a:lnTo>
                  <a:lnTo>
                    <a:pt x="382523" y="4571"/>
                  </a:lnTo>
                  <a:lnTo>
                    <a:pt x="379475" y="0"/>
                  </a:lnTo>
                  <a:lnTo>
                    <a:pt x="374903" y="0"/>
                  </a:lnTo>
                </a:path>
                <a:path w="2066925" h="81279">
                  <a:moveTo>
                    <a:pt x="374903" y="4571"/>
                  </a:moveTo>
                  <a:lnTo>
                    <a:pt x="374903" y="7619"/>
                  </a:lnTo>
                  <a:lnTo>
                    <a:pt x="379475" y="7619"/>
                  </a:lnTo>
                  <a:lnTo>
                    <a:pt x="379475" y="4571"/>
                  </a:lnTo>
                  <a:lnTo>
                    <a:pt x="374903" y="4571"/>
                  </a:lnTo>
                </a:path>
                <a:path w="2066925" h="81279">
                  <a:moveTo>
                    <a:pt x="374903" y="27431"/>
                  </a:moveTo>
                  <a:lnTo>
                    <a:pt x="374903" y="80771"/>
                  </a:lnTo>
                  <a:lnTo>
                    <a:pt x="379475" y="80771"/>
                  </a:lnTo>
                </a:path>
                <a:path w="2066925" h="81279">
                  <a:moveTo>
                    <a:pt x="374903" y="27431"/>
                  </a:moveTo>
                  <a:lnTo>
                    <a:pt x="379475" y="27431"/>
                  </a:lnTo>
                  <a:lnTo>
                    <a:pt x="379475" y="80771"/>
                  </a:lnTo>
                </a:path>
                <a:path w="2066925" h="81279">
                  <a:moveTo>
                    <a:pt x="425195" y="27431"/>
                  </a:moveTo>
                  <a:lnTo>
                    <a:pt x="417575" y="30479"/>
                  </a:lnTo>
                  <a:lnTo>
                    <a:pt x="409956" y="38099"/>
                  </a:lnTo>
                  <a:lnTo>
                    <a:pt x="405383" y="50291"/>
                  </a:lnTo>
                  <a:lnTo>
                    <a:pt x="405383" y="57911"/>
                  </a:lnTo>
                  <a:lnTo>
                    <a:pt x="409956" y="68579"/>
                  </a:lnTo>
                  <a:lnTo>
                    <a:pt x="417575" y="76199"/>
                  </a:lnTo>
                  <a:lnTo>
                    <a:pt x="425195" y="80771"/>
                  </a:lnTo>
                  <a:lnTo>
                    <a:pt x="435863" y="80771"/>
                  </a:lnTo>
                  <a:lnTo>
                    <a:pt x="443483" y="76199"/>
                  </a:lnTo>
                  <a:lnTo>
                    <a:pt x="451103" y="68579"/>
                  </a:lnTo>
                  <a:lnTo>
                    <a:pt x="455675" y="57911"/>
                  </a:lnTo>
                  <a:lnTo>
                    <a:pt x="455675" y="50291"/>
                  </a:lnTo>
                  <a:lnTo>
                    <a:pt x="451103" y="38099"/>
                  </a:lnTo>
                  <a:lnTo>
                    <a:pt x="443483" y="30479"/>
                  </a:lnTo>
                  <a:lnTo>
                    <a:pt x="435863" y="27431"/>
                  </a:lnTo>
                  <a:lnTo>
                    <a:pt x="425195" y="27431"/>
                  </a:lnTo>
                </a:path>
                <a:path w="2066925" h="81279">
                  <a:moveTo>
                    <a:pt x="425195" y="30479"/>
                  </a:moveTo>
                  <a:lnTo>
                    <a:pt x="417575" y="35051"/>
                  </a:lnTo>
                  <a:lnTo>
                    <a:pt x="413003" y="38099"/>
                  </a:lnTo>
                  <a:lnTo>
                    <a:pt x="409956" y="50291"/>
                  </a:lnTo>
                  <a:lnTo>
                    <a:pt x="409956" y="57911"/>
                  </a:lnTo>
                  <a:lnTo>
                    <a:pt x="413003" y="68579"/>
                  </a:lnTo>
                  <a:lnTo>
                    <a:pt x="417575" y="73151"/>
                  </a:lnTo>
                  <a:lnTo>
                    <a:pt x="425195" y="76199"/>
                  </a:lnTo>
                  <a:lnTo>
                    <a:pt x="435863" y="76199"/>
                  </a:lnTo>
                  <a:lnTo>
                    <a:pt x="443483" y="73151"/>
                  </a:lnTo>
                  <a:lnTo>
                    <a:pt x="448056" y="68579"/>
                  </a:lnTo>
                  <a:lnTo>
                    <a:pt x="451103" y="57911"/>
                  </a:lnTo>
                  <a:lnTo>
                    <a:pt x="451103" y="50291"/>
                  </a:lnTo>
                  <a:lnTo>
                    <a:pt x="448056" y="38099"/>
                  </a:lnTo>
                  <a:lnTo>
                    <a:pt x="443483" y="35051"/>
                  </a:lnTo>
                  <a:lnTo>
                    <a:pt x="435863" y="30479"/>
                  </a:lnTo>
                  <a:lnTo>
                    <a:pt x="425195" y="30479"/>
                  </a:lnTo>
                </a:path>
                <a:path w="2066925" h="81279">
                  <a:moveTo>
                    <a:pt x="481583" y="27431"/>
                  </a:moveTo>
                  <a:lnTo>
                    <a:pt x="481583" y="80771"/>
                  </a:lnTo>
                  <a:lnTo>
                    <a:pt x="486156" y="80771"/>
                  </a:lnTo>
                </a:path>
                <a:path w="2066925" h="81279">
                  <a:moveTo>
                    <a:pt x="481583" y="27431"/>
                  </a:moveTo>
                  <a:lnTo>
                    <a:pt x="486156" y="27431"/>
                  </a:lnTo>
                  <a:lnTo>
                    <a:pt x="486156" y="80771"/>
                  </a:lnTo>
                </a:path>
                <a:path w="2066925" h="81279">
                  <a:moveTo>
                    <a:pt x="486156" y="42671"/>
                  </a:moveTo>
                  <a:lnTo>
                    <a:pt x="496823" y="30479"/>
                  </a:lnTo>
                  <a:lnTo>
                    <a:pt x="504444" y="27431"/>
                  </a:lnTo>
                  <a:lnTo>
                    <a:pt x="516635" y="27431"/>
                  </a:lnTo>
                  <a:lnTo>
                    <a:pt x="524256" y="30479"/>
                  </a:lnTo>
                  <a:lnTo>
                    <a:pt x="528827" y="42671"/>
                  </a:lnTo>
                  <a:lnTo>
                    <a:pt x="528827" y="80771"/>
                  </a:lnTo>
                </a:path>
                <a:path w="2066925" h="81279">
                  <a:moveTo>
                    <a:pt x="486156" y="42671"/>
                  </a:moveTo>
                  <a:lnTo>
                    <a:pt x="496823" y="35051"/>
                  </a:lnTo>
                  <a:lnTo>
                    <a:pt x="504444" y="30479"/>
                  </a:lnTo>
                  <a:lnTo>
                    <a:pt x="512063" y="30479"/>
                  </a:lnTo>
                  <a:lnTo>
                    <a:pt x="521207" y="35051"/>
                  </a:lnTo>
                  <a:lnTo>
                    <a:pt x="524256" y="42671"/>
                  </a:lnTo>
                  <a:lnTo>
                    <a:pt x="524256" y="80771"/>
                  </a:lnTo>
                  <a:lnTo>
                    <a:pt x="528827" y="80771"/>
                  </a:lnTo>
                </a:path>
                <a:path w="2066925" h="81279">
                  <a:moveTo>
                    <a:pt x="600456" y="27431"/>
                  </a:moveTo>
                  <a:lnTo>
                    <a:pt x="600456" y="80771"/>
                  </a:lnTo>
                  <a:lnTo>
                    <a:pt x="605027" y="80771"/>
                  </a:lnTo>
                </a:path>
                <a:path w="2066925" h="81279">
                  <a:moveTo>
                    <a:pt x="600456" y="27431"/>
                  </a:moveTo>
                  <a:lnTo>
                    <a:pt x="605027" y="27431"/>
                  </a:lnTo>
                  <a:lnTo>
                    <a:pt x="605027" y="80771"/>
                  </a:lnTo>
                </a:path>
                <a:path w="2066925" h="81279">
                  <a:moveTo>
                    <a:pt x="600456" y="38099"/>
                  </a:moveTo>
                  <a:lnTo>
                    <a:pt x="592835" y="30479"/>
                  </a:lnTo>
                  <a:lnTo>
                    <a:pt x="585215" y="27431"/>
                  </a:lnTo>
                  <a:lnTo>
                    <a:pt x="574547" y="27431"/>
                  </a:lnTo>
                  <a:lnTo>
                    <a:pt x="566927" y="30479"/>
                  </a:lnTo>
                  <a:lnTo>
                    <a:pt x="559307" y="38099"/>
                  </a:lnTo>
                  <a:lnTo>
                    <a:pt x="554735" y="50291"/>
                  </a:lnTo>
                  <a:lnTo>
                    <a:pt x="554735" y="57911"/>
                  </a:lnTo>
                  <a:lnTo>
                    <a:pt x="559307" y="68579"/>
                  </a:lnTo>
                  <a:lnTo>
                    <a:pt x="566927" y="76199"/>
                  </a:lnTo>
                  <a:lnTo>
                    <a:pt x="574547" y="80771"/>
                  </a:lnTo>
                  <a:lnTo>
                    <a:pt x="585215" y="80771"/>
                  </a:lnTo>
                  <a:lnTo>
                    <a:pt x="592835" y="76199"/>
                  </a:lnTo>
                  <a:lnTo>
                    <a:pt x="600456" y="68579"/>
                  </a:lnTo>
                </a:path>
                <a:path w="2066925" h="81279">
                  <a:moveTo>
                    <a:pt x="600456" y="38099"/>
                  </a:moveTo>
                  <a:lnTo>
                    <a:pt x="585215" y="30479"/>
                  </a:lnTo>
                  <a:lnTo>
                    <a:pt x="574547" y="30479"/>
                  </a:lnTo>
                  <a:lnTo>
                    <a:pt x="566927" y="35051"/>
                  </a:lnTo>
                  <a:lnTo>
                    <a:pt x="562356" y="38099"/>
                  </a:lnTo>
                  <a:lnTo>
                    <a:pt x="559307" y="50291"/>
                  </a:lnTo>
                  <a:lnTo>
                    <a:pt x="559307" y="57911"/>
                  </a:lnTo>
                  <a:lnTo>
                    <a:pt x="562356" y="68579"/>
                  </a:lnTo>
                  <a:lnTo>
                    <a:pt x="566927" y="73151"/>
                  </a:lnTo>
                  <a:lnTo>
                    <a:pt x="574547" y="76199"/>
                  </a:lnTo>
                  <a:lnTo>
                    <a:pt x="585215" y="76199"/>
                  </a:lnTo>
                  <a:lnTo>
                    <a:pt x="600456" y="68579"/>
                  </a:lnTo>
                </a:path>
                <a:path w="2066925" h="81279">
                  <a:moveTo>
                    <a:pt x="635507" y="0"/>
                  </a:moveTo>
                  <a:lnTo>
                    <a:pt x="635507" y="80771"/>
                  </a:lnTo>
                  <a:lnTo>
                    <a:pt x="638556" y="80771"/>
                  </a:lnTo>
                </a:path>
                <a:path w="2066925" h="81279">
                  <a:moveTo>
                    <a:pt x="635507" y="0"/>
                  </a:moveTo>
                  <a:lnTo>
                    <a:pt x="638556" y="0"/>
                  </a:lnTo>
                  <a:lnTo>
                    <a:pt x="638556" y="80771"/>
                  </a:lnTo>
                </a:path>
                <a:path w="2066925" h="81279">
                  <a:moveTo>
                    <a:pt x="792479" y="0"/>
                  </a:moveTo>
                  <a:lnTo>
                    <a:pt x="792479" y="80771"/>
                  </a:lnTo>
                  <a:lnTo>
                    <a:pt x="795527" y="80771"/>
                  </a:lnTo>
                </a:path>
                <a:path w="2066925" h="81279">
                  <a:moveTo>
                    <a:pt x="792479" y="0"/>
                  </a:moveTo>
                  <a:lnTo>
                    <a:pt x="795527" y="0"/>
                  </a:lnTo>
                  <a:lnTo>
                    <a:pt x="795527" y="80771"/>
                  </a:lnTo>
                </a:path>
                <a:path w="2066925" h="81279">
                  <a:moveTo>
                    <a:pt x="792479" y="38099"/>
                  </a:moveTo>
                  <a:lnTo>
                    <a:pt x="784859" y="30479"/>
                  </a:lnTo>
                  <a:lnTo>
                    <a:pt x="777239" y="27431"/>
                  </a:lnTo>
                  <a:lnTo>
                    <a:pt x="765047" y="27431"/>
                  </a:lnTo>
                  <a:lnTo>
                    <a:pt x="757427" y="30479"/>
                  </a:lnTo>
                  <a:lnTo>
                    <a:pt x="749807" y="38099"/>
                  </a:lnTo>
                  <a:lnTo>
                    <a:pt x="746759" y="50291"/>
                  </a:lnTo>
                  <a:lnTo>
                    <a:pt x="746759" y="57911"/>
                  </a:lnTo>
                  <a:lnTo>
                    <a:pt x="749807" y="68579"/>
                  </a:lnTo>
                  <a:lnTo>
                    <a:pt x="757427" y="76199"/>
                  </a:lnTo>
                  <a:lnTo>
                    <a:pt x="765047" y="80771"/>
                  </a:lnTo>
                  <a:lnTo>
                    <a:pt x="777239" y="80771"/>
                  </a:lnTo>
                  <a:lnTo>
                    <a:pt x="784859" y="76199"/>
                  </a:lnTo>
                  <a:lnTo>
                    <a:pt x="792479" y="68579"/>
                  </a:lnTo>
                </a:path>
                <a:path w="2066925" h="81279">
                  <a:moveTo>
                    <a:pt x="792479" y="38099"/>
                  </a:moveTo>
                  <a:lnTo>
                    <a:pt x="777239" y="30479"/>
                  </a:lnTo>
                  <a:lnTo>
                    <a:pt x="765047" y="30479"/>
                  </a:lnTo>
                  <a:lnTo>
                    <a:pt x="757427" y="35051"/>
                  </a:lnTo>
                  <a:lnTo>
                    <a:pt x="754379" y="38099"/>
                  </a:lnTo>
                  <a:lnTo>
                    <a:pt x="749807" y="50291"/>
                  </a:lnTo>
                  <a:lnTo>
                    <a:pt x="749807" y="57911"/>
                  </a:lnTo>
                  <a:lnTo>
                    <a:pt x="754379" y="68579"/>
                  </a:lnTo>
                  <a:lnTo>
                    <a:pt x="757427" y="73151"/>
                  </a:lnTo>
                  <a:lnTo>
                    <a:pt x="765047" y="76199"/>
                  </a:lnTo>
                  <a:lnTo>
                    <a:pt x="777239" y="76199"/>
                  </a:lnTo>
                  <a:lnTo>
                    <a:pt x="792479" y="68579"/>
                  </a:lnTo>
                </a:path>
                <a:path w="2066925" h="81279">
                  <a:moveTo>
                    <a:pt x="826007" y="53339"/>
                  </a:moveTo>
                  <a:lnTo>
                    <a:pt x="868679" y="53339"/>
                  </a:lnTo>
                  <a:lnTo>
                    <a:pt x="868679" y="42671"/>
                  </a:lnTo>
                  <a:lnTo>
                    <a:pt x="864107" y="35051"/>
                  </a:lnTo>
                  <a:lnTo>
                    <a:pt x="861059" y="30479"/>
                  </a:lnTo>
                  <a:lnTo>
                    <a:pt x="853439" y="27431"/>
                  </a:lnTo>
                  <a:lnTo>
                    <a:pt x="841247" y="27431"/>
                  </a:lnTo>
                  <a:lnTo>
                    <a:pt x="833627" y="30479"/>
                  </a:lnTo>
                  <a:lnTo>
                    <a:pt x="826007" y="38099"/>
                  </a:lnTo>
                  <a:lnTo>
                    <a:pt x="822959" y="50291"/>
                  </a:lnTo>
                  <a:lnTo>
                    <a:pt x="822959" y="57911"/>
                  </a:lnTo>
                  <a:lnTo>
                    <a:pt x="826007" y="68579"/>
                  </a:lnTo>
                  <a:lnTo>
                    <a:pt x="833627" y="76199"/>
                  </a:lnTo>
                  <a:lnTo>
                    <a:pt x="841247" y="80771"/>
                  </a:lnTo>
                  <a:lnTo>
                    <a:pt x="853439" y="80771"/>
                  </a:lnTo>
                  <a:lnTo>
                    <a:pt x="861059" y="76199"/>
                  </a:lnTo>
                  <a:lnTo>
                    <a:pt x="868679" y="68579"/>
                  </a:lnTo>
                </a:path>
                <a:path w="2066925" h="81279">
                  <a:moveTo>
                    <a:pt x="826007" y="50291"/>
                  </a:moveTo>
                  <a:lnTo>
                    <a:pt x="864107" y="50291"/>
                  </a:lnTo>
                  <a:lnTo>
                    <a:pt x="864107" y="42671"/>
                  </a:lnTo>
                  <a:lnTo>
                    <a:pt x="861059" y="35051"/>
                  </a:lnTo>
                  <a:lnTo>
                    <a:pt x="853439" y="30479"/>
                  </a:lnTo>
                  <a:lnTo>
                    <a:pt x="841247" y="30479"/>
                  </a:lnTo>
                  <a:lnTo>
                    <a:pt x="833627" y="35051"/>
                  </a:lnTo>
                  <a:lnTo>
                    <a:pt x="830579" y="38099"/>
                  </a:lnTo>
                  <a:lnTo>
                    <a:pt x="826007" y="50291"/>
                  </a:lnTo>
                  <a:lnTo>
                    <a:pt x="826007" y="57911"/>
                  </a:lnTo>
                  <a:lnTo>
                    <a:pt x="830579" y="68579"/>
                  </a:lnTo>
                  <a:lnTo>
                    <a:pt x="833627" y="73151"/>
                  </a:lnTo>
                  <a:lnTo>
                    <a:pt x="841247" y="76199"/>
                  </a:lnTo>
                  <a:lnTo>
                    <a:pt x="853439" y="76199"/>
                  </a:lnTo>
                  <a:lnTo>
                    <a:pt x="861059" y="73151"/>
                  </a:lnTo>
                  <a:lnTo>
                    <a:pt x="864107" y="65531"/>
                  </a:lnTo>
                  <a:lnTo>
                    <a:pt x="868679" y="68579"/>
                  </a:lnTo>
                </a:path>
                <a:path w="2066925" h="81279">
                  <a:moveTo>
                    <a:pt x="1013459" y="38099"/>
                  </a:moveTo>
                  <a:lnTo>
                    <a:pt x="1010412" y="30479"/>
                  </a:lnTo>
                  <a:lnTo>
                    <a:pt x="998219" y="27431"/>
                  </a:lnTo>
                  <a:lnTo>
                    <a:pt x="987551" y="27431"/>
                  </a:lnTo>
                  <a:lnTo>
                    <a:pt x="975359" y="30479"/>
                  </a:lnTo>
                  <a:lnTo>
                    <a:pt x="972312" y="38099"/>
                  </a:lnTo>
                  <a:lnTo>
                    <a:pt x="975359" y="45719"/>
                  </a:lnTo>
                  <a:lnTo>
                    <a:pt x="982979" y="50291"/>
                  </a:lnTo>
                  <a:lnTo>
                    <a:pt x="1002791" y="57911"/>
                  </a:lnTo>
                  <a:lnTo>
                    <a:pt x="1010412" y="60959"/>
                  </a:lnTo>
                </a:path>
                <a:path w="2066925" h="81279">
                  <a:moveTo>
                    <a:pt x="1005839" y="57911"/>
                  </a:moveTo>
                  <a:lnTo>
                    <a:pt x="1010412" y="65531"/>
                  </a:lnTo>
                  <a:lnTo>
                    <a:pt x="1010412" y="68579"/>
                  </a:lnTo>
                  <a:lnTo>
                    <a:pt x="1005839" y="76199"/>
                  </a:lnTo>
                </a:path>
                <a:path w="2066925" h="81279">
                  <a:moveTo>
                    <a:pt x="1010412" y="73151"/>
                  </a:moveTo>
                  <a:lnTo>
                    <a:pt x="998219" y="76199"/>
                  </a:lnTo>
                  <a:lnTo>
                    <a:pt x="987551" y="76199"/>
                  </a:lnTo>
                  <a:lnTo>
                    <a:pt x="975359" y="73151"/>
                  </a:lnTo>
                </a:path>
                <a:path w="2066925" h="81279">
                  <a:moveTo>
                    <a:pt x="979932" y="76199"/>
                  </a:moveTo>
                  <a:lnTo>
                    <a:pt x="975359" y="68579"/>
                  </a:lnTo>
                  <a:lnTo>
                    <a:pt x="972312" y="68579"/>
                  </a:lnTo>
                </a:path>
                <a:path w="2066925" h="81279">
                  <a:moveTo>
                    <a:pt x="1013459" y="38099"/>
                  </a:moveTo>
                  <a:lnTo>
                    <a:pt x="1010412" y="38099"/>
                  </a:lnTo>
                  <a:lnTo>
                    <a:pt x="1005839" y="30479"/>
                  </a:lnTo>
                </a:path>
                <a:path w="2066925" h="81279">
                  <a:moveTo>
                    <a:pt x="1010412" y="35051"/>
                  </a:moveTo>
                  <a:lnTo>
                    <a:pt x="998219" y="30479"/>
                  </a:lnTo>
                  <a:lnTo>
                    <a:pt x="987551" y="30479"/>
                  </a:lnTo>
                  <a:lnTo>
                    <a:pt x="975359" y="35051"/>
                  </a:lnTo>
                </a:path>
                <a:path w="2066925" h="81279">
                  <a:moveTo>
                    <a:pt x="979932" y="30479"/>
                  </a:moveTo>
                  <a:lnTo>
                    <a:pt x="975359" y="38099"/>
                  </a:lnTo>
                  <a:lnTo>
                    <a:pt x="979932" y="45719"/>
                  </a:lnTo>
                </a:path>
                <a:path w="2066925" h="81279">
                  <a:moveTo>
                    <a:pt x="975359" y="42671"/>
                  </a:moveTo>
                  <a:lnTo>
                    <a:pt x="982979" y="45719"/>
                  </a:lnTo>
                  <a:lnTo>
                    <a:pt x="1002791" y="53339"/>
                  </a:lnTo>
                  <a:lnTo>
                    <a:pt x="1010412" y="57911"/>
                  </a:lnTo>
                  <a:lnTo>
                    <a:pt x="1013459" y="65531"/>
                  </a:lnTo>
                  <a:lnTo>
                    <a:pt x="1013459" y="68579"/>
                  </a:lnTo>
                  <a:lnTo>
                    <a:pt x="1010412" y="76199"/>
                  </a:lnTo>
                  <a:lnTo>
                    <a:pt x="998219" y="80771"/>
                  </a:lnTo>
                  <a:lnTo>
                    <a:pt x="987551" y="80771"/>
                  </a:lnTo>
                  <a:lnTo>
                    <a:pt x="975359" y="76199"/>
                  </a:lnTo>
                  <a:lnTo>
                    <a:pt x="972312" y="68579"/>
                  </a:lnTo>
                </a:path>
                <a:path w="2066925" h="81279">
                  <a:moveTo>
                    <a:pt x="1040891" y="53339"/>
                  </a:moveTo>
                  <a:lnTo>
                    <a:pt x="1082039" y="53339"/>
                  </a:lnTo>
                  <a:lnTo>
                    <a:pt x="1082039" y="42671"/>
                  </a:lnTo>
                  <a:lnTo>
                    <a:pt x="1078991" y="35051"/>
                  </a:lnTo>
                  <a:lnTo>
                    <a:pt x="1074420" y="30479"/>
                  </a:lnTo>
                  <a:lnTo>
                    <a:pt x="1066800" y="27431"/>
                  </a:lnTo>
                  <a:lnTo>
                    <a:pt x="1056132" y="27431"/>
                  </a:lnTo>
                  <a:lnTo>
                    <a:pt x="1048512" y="30479"/>
                  </a:lnTo>
                  <a:lnTo>
                    <a:pt x="1040891" y="38099"/>
                  </a:lnTo>
                  <a:lnTo>
                    <a:pt x="1036319" y="50291"/>
                  </a:lnTo>
                  <a:lnTo>
                    <a:pt x="1036319" y="57911"/>
                  </a:lnTo>
                  <a:lnTo>
                    <a:pt x="1040891" y="68579"/>
                  </a:lnTo>
                  <a:lnTo>
                    <a:pt x="1048512" y="76199"/>
                  </a:lnTo>
                  <a:lnTo>
                    <a:pt x="1056132" y="80771"/>
                  </a:lnTo>
                  <a:lnTo>
                    <a:pt x="1066800" y="80771"/>
                  </a:lnTo>
                  <a:lnTo>
                    <a:pt x="1074420" y="76199"/>
                  </a:lnTo>
                  <a:lnTo>
                    <a:pt x="1082039" y="68579"/>
                  </a:lnTo>
                  <a:lnTo>
                    <a:pt x="1083564" y="68579"/>
                  </a:lnTo>
                </a:path>
                <a:path w="2066925" h="81279">
                  <a:moveTo>
                    <a:pt x="1040891" y="50291"/>
                  </a:moveTo>
                  <a:lnTo>
                    <a:pt x="1078991" y="50291"/>
                  </a:lnTo>
                  <a:lnTo>
                    <a:pt x="1078991" y="42671"/>
                  </a:lnTo>
                  <a:lnTo>
                    <a:pt x="1074420" y="35051"/>
                  </a:lnTo>
                  <a:lnTo>
                    <a:pt x="1066800" y="30479"/>
                  </a:lnTo>
                  <a:lnTo>
                    <a:pt x="1056132" y="30479"/>
                  </a:lnTo>
                  <a:lnTo>
                    <a:pt x="1048512" y="35051"/>
                  </a:lnTo>
                  <a:lnTo>
                    <a:pt x="1043939" y="38099"/>
                  </a:lnTo>
                  <a:lnTo>
                    <a:pt x="1040891" y="50291"/>
                  </a:lnTo>
                  <a:lnTo>
                    <a:pt x="1040891" y="57911"/>
                  </a:lnTo>
                  <a:lnTo>
                    <a:pt x="1043939" y="68579"/>
                  </a:lnTo>
                  <a:lnTo>
                    <a:pt x="1048512" y="73151"/>
                  </a:lnTo>
                  <a:lnTo>
                    <a:pt x="1056132" y="76199"/>
                  </a:lnTo>
                  <a:lnTo>
                    <a:pt x="1066800" y="76199"/>
                  </a:lnTo>
                  <a:lnTo>
                    <a:pt x="1074420" y="73151"/>
                  </a:lnTo>
                  <a:lnTo>
                    <a:pt x="1078991" y="65531"/>
                  </a:lnTo>
                  <a:lnTo>
                    <a:pt x="1082039" y="68579"/>
                  </a:lnTo>
                  <a:lnTo>
                    <a:pt x="1083564" y="68579"/>
                  </a:lnTo>
                </a:path>
                <a:path w="2066925" h="81279">
                  <a:moveTo>
                    <a:pt x="1152144" y="38099"/>
                  </a:moveTo>
                  <a:lnTo>
                    <a:pt x="1144523" y="30479"/>
                  </a:lnTo>
                  <a:lnTo>
                    <a:pt x="1136903" y="27431"/>
                  </a:lnTo>
                  <a:lnTo>
                    <a:pt x="1124712" y="27431"/>
                  </a:lnTo>
                  <a:lnTo>
                    <a:pt x="1117091" y="30479"/>
                  </a:lnTo>
                  <a:lnTo>
                    <a:pt x="1109471" y="38099"/>
                  </a:lnTo>
                  <a:lnTo>
                    <a:pt x="1106423" y="50291"/>
                  </a:lnTo>
                  <a:lnTo>
                    <a:pt x="1106423" y="57911"/>
                  </a:lnTo>
                  <a:lnTo>
                    <a:pt x="1109471" y="68579"/>
                  </a:lnTo>
                  <a:lnTo>
                    <a:pt x="1117091" y="76199"/>
                  </a:lnTo>
                  <a:lnTo>
                    <a:pt x="1124712" y="80771"/>
                  </a:lnTo>
                  <a:lnTo>
                    <a:pt x="1136903" y="80771"/>
                  </a:lnTo>
                  <a:lnTo>
                    <a:pt x="1144523" y="76199"/>
                  </a:lnTo>
                  <a:lnTo>
                    <a:pt x="1152144" y="68579"/>
                  </a:lnTo>
                </a:path>
                <a:path w="2066925" h="81279">
                  <a:moveTo>
                    <a:pt x="1152144" y="38099"/>
                  </a:moveTo>
                  <a:lnTo>
                    <a:pt x="1147571" y="42671"/>
                  </a:lnTo>
                  <a:lnTo>
                    <a:pt x="1144523" y="35051"/>
                  </a:lnTo>
                  <a:lnTo>
                    <a:pt x="1136903" y="30479"/>
                  </a:lnTo>
                  <a:lnTo>
                    <a:pt x="1124712" y="30479"/>
                  </a:lnTo>
                  <a:lnTo>
                    <a:pt x="1117091" y="35051"/>
                  </a:lnTo>
                  <a:lnTo>
                    <a:pt x="1114044" y="38099"/>
                  </a:lnTo>
                  <a:lnTo>
                    <a:pt x="1109471" y="50291"/>
                  </a:lnTo>
                  <a:lnTo>
                    <a:pt x="1109471" y="57911"/>
                  </a:lnTo>
                  <a:lnTo>
                    <a:pt x="1114044" y="68579"/>
                  </a:lnTo>
                  <a:lnTo>
                    <a:pt x="1117091" y="73151"/>
                  </a:lnTo>
                  <a:lnTo>
                    <a:pt x="1124712" y="76199"/>
                  </a:lnTo>
                  <a:lnTo>
                    <a:pt x="1136903" y="76199"/>
                  </a:lnTo>
                  <a:lnTo>
                    <a:pt x="1144523" y="73151"/>
                  </a:lnTo>
                  <a:lnTo>
                    <a:pt x="1147571" y="65531"/>
                  </a:lnTo>
                  <a:lnTo>
                    <a:pt x="1152144" y="68579"/>
                  </a:lnTo>
                </a:path>
                <a:path w="2066925" h="81279">
                  <a:moveTo>
                    <a:pt x="1178052" y="27431"/>
                  </a:moveTo>
                  <a:lnTo>
                    <a:pt x="1178052" y="65531"/>
                  </a:lnTo>
                  <a:lnTo>
                    <a:pt x="1182623" y="76199"/>
                  </a:lnTo>
                  <a:lnTo>
                    <a:pt x="1190244" y="80771"/>
                  </a:lnTo>
                  <a:lnTo>
                    <a:pt x="1200912" y="80771"/>
                  </a:lnTo>
                  <a:lnTo>
                    <a:pt x="1208532" y="76199"/>
                  </a:lnTo>
                  <a:lnTo>
                    <a:pt x="1220723" y="65531"/>
                  </a:lnTo>
                </a:path>
                <a:path w="2066925" h="81279">
                  <a:moveTo>
                    <a:pt x="1178052" y="27431"/>
                  </a:moveTo>
                  <a:lnTo>
                    <a:pt x="1182623" y="27431"/>
                  </a:lnTo>
                  <a:lnTo>
                    <a:pt x="1182623" y="65531"/>
                  </a:lnTo>
                  <a:lnTo>
                    <a:pt x="1185671" y="73151"/>
                  </a:lnTo>
                  <a:lnTo>
                    <a:pt x="1193291" y="76199"/>
                  </a:lnTo>
                  <a:lnTo>
                    <a:pt x="1200912" y="76199"/>
                  </a:lnTo>
                  <a:lnTo>
                    <a:pt x="1208532" y="73151"/>
                  </a:lnTo>
                  <a:lnTo>
                    <a:pt x="1220723" y="65531"/>
                  </a:lnTo>
                </a:path>
                <a:path w="2066925" h="81279">
                  <a:moveTo>
                    <a:pt x="1220723" y="27431"/>
                  </a:moveTo>
                  <a:lnTo>
                    <a:pt x="1220723" y="80771"/>
                  </a:lnTo>
                  <a:lnTo>
                    <a:pt x="1223771" y="80771"/>
                  </a:lnTo>
                </a:path>
                <a:path w="2066925" h="81279">
                  <a:moveTo>
                    <a:pt x="1220723" y="27431"/>
                  </a:moveTo>
                  <a:lnTo>
                    <a:pt x="1223771" y="27431"/>
                  </a:lnTo>
                  <a:lnTo>
                    <a:pt x="1223771" y="80771"/>
                  </a:lnTo>
                </a:path>
                <a:path w="2066925" h="81279">
                  <a:moveTo>
                    <a:pt x="1254252" y="53339"/>
                  </a:moveTo>
                  <a:lnTo>
                    <a:pt x="1296923" y="53339"/>
                  </a:lnTo>
                  <a:lnTo>
                    <a:pt x="1296923" y="42671"/>
                  </a:lnTo>
                  <a:lnTo>
                    <a:pt x="1292352" y="35051"/>
                  </a:lnTo>
                  <a:lnTo>
                    <a:pt x="1289303" y="30479"/>
                  </a:lnTo>
                  <a:lnTo>
                    <a:pt x="1281683" y="27431"/>
                  </a:lnTo>
                  <a:lnTo>
                    <a:pt x="1269491" y="27431"/>
                  </a:lnTo>
                  <a:lnTo>
                    <a:pt x="1261871" y="30479"/>
                  </a:lnTo>
                  <a:lnTo>
                    <a:pt x="1254252" y="38099"/>
                  </a:lnTo>
                  <a:lnTo>
                    <a:pt x="1251203" y="50291"/>
                  </a:lnTo>
                  <a:lnTo>
                    <a:pt x="1251203" y="57911"/>
                  </a:lnTo>
                  <a:lnTo>
                    <a:pt x="1254252" y="68579"/>
                  </a:lnTo>
                  <a:lnTo>
                    <a:pt x="1261871" y="76199"/>
                  </a:lnTo>
                  <a:lnTo>
                    <a:pt x="1269491" y="80771"/>
                  </a:lnTo>
                  <a:lnTo>
                    <a:pt x="1281683" y="80771"/>
                  </a:lnTo>
                  <a:lnTo>
                    <a:pt x="1289303" y="76199"/>
                  </a:lnTo>
                  <a:lnTo>
                    <a:pt x="1296923" y="68579"/>
                  </a:lnTo>
                </a:path>
                <a:path w="2066925" h="81279">
                  <a:moveTo>
                    <a:pt x="1254252" y="50291"/>
                  </a:moveTo>
                  <a:lnTo>
                    <a:pt x="1292352" y="50291"/>
                  </a:lnTo>
                  <a:lnTo>
                    <a:pt x="1292352" y="42671"/>
                  </a:lnTo>
                  <a:lnTo>
                    <a:pt x="1289303" y="35051"/>
                  </a:lnTo>
                  <a:lnTo>
                    <a:pt x="1281683" y="30479"/>
                  </a:lnTo>
                  <a:lnTo>
                    <a:pt x="1269491" y="30479"/>
                  </a:lnTo>
                  <a:lnTo>
                    <a:pt x="1261871" y="35051"/>
                  </a:lnTo>
                  <a:lnTo>
                    <a:pt x="1258823" y="38099"/>
                  </a:lnTo>
                  <a:lnTo>
                    <a:pt x="1254252" y="50291"/>
                  </a:lnTo>
                  <a:lnTo>
                    <a:pt x="1254252" y="57911"/>
                  </a:lnTo>
                  <a:lnTo>
                    <a:pt x="1258823" y="68579"/>
                  </a:lnTo>
                  <a:lnTo>
                    <a:pt x="1261871" y="73151"/>
                  </a:lnTo>
                  <a:lnTo>
                    <a:pt x="1269491" y="76199"/>
                  </a:lnTo>
                  <a:lnTo>
                    <a:pt x="1281683" y="76199"/>
                  </a:lnTo>
                  <a:lnTo>
                    <a:pt x="1289303" y="73151"/>
                  </a:lnTo>
                  <a:lnTo>
                    <a:pt x="1292352" y="65531"/>
                  </a:lnTo>
                  <a:lnTo>
                    <a:pt x="1296923" y="68579"/>
                  </a:lnTo>
                </a:path>
                <a:path w="2066925" h="81279">
                  <a:moveTo>
                    <a:pt x="1324356" y="27431"/>
                  </a:moveTo>
                  <a:lnTo>
                    <a:pt x="1324356" y="80771"/>
                  </a:lnTo>
                  <a:lnTo>
                    <a:pt x="1327403" y="80771"/>
                  </a:lnTo>
                </a:path>
                <a:path w="2066925" h="81279">
                  <a:moveTo>
                    <a:pt x="1324356" y="27431"/>
                  </a:moveTo>
                  <a:lnTo>
                    <a:pt x="1327403" y="27431"/>
                  </a:lnTo>
                  <a:lnTo>
                    <a:pt x="1327403" y="80771"/>
                  </a:lnTo>
                </a:path>
                <a:path w="2066925" h="81279">
                  <a:moveTo>
                    <a:pt x="1327403" y="42671"/>
                  </a:moveTo>
                  <a:lnTo>
                    <a:pt x="1339595" y="30479"/>
                  </a:lnTo>
                  <a:lnTo>
                    <a:pt x="1347215" y="27431"/>
                  </a:lnTo>
                  <a:lnTo>
                    <a:pt x="1357883" y="27431"/>
                  </a:lnTo>
                  <a:lnTo>
                    <a:pt x="1365503" y="30479"/>
                  </a:lnTo>
                  <a:lnTo>
                    <a:pt x="1370075" y="42671"/>
                  </a:lnTo>
                  <a:lnTo>
                    <a:pt x="1370075" y="80771"/>
                  </a:lnTo>
                </a:path>
                <a:path w="2066925" h="81279">
                  <a:moveTo>
                    <a:pt x="1327403" y="42671"/>
                  </a:moveTo>
                  <a:lnTo>
                    <a:pt x="1339595" y="35051"/>
                  </a:lnTo>
                  <a:lnTo>
                    <a:pt x="1347215" y="30479"/>
                  </a:lnTo>
                  <a:lnTo>
                    <a:pt x="1354835" y="30479"/>
                  </a:lnTo>
                  <a:lnTo>
                    <a:pt x="1362456" y="35051"/>
                  </a:lnTo>
                  <a:lnTo>
                    <a:pt x="1365503" y="42671"/>
                  </a:lnTo>
                  <a:lnTo>
                    <a:pt x="1365503" y="80771"/>
                  </a:lnTo>
                  <a:lnTo>
                    <a:pt x="1370075" y="80771"/>
                  </a:lnTo>
                </a:path>
                <a:path w="2066925" h="81279">
                  <a:moveTo>
                    <a:pt x="1441704" y="38099"/>
                  </a:moveTo>
                  <a:lnTo>
                    <a:pt x="1434083" y="30479"/>
                  </a:lnTo>
                  <a:lnTo>
                    <a:pt x="1426463" y="27431"/>
                  </a:lnTo>
                  <a:lnTo>
                    <a:pt x="1415795" y="27431"/>
                  </a:lnTo>
                  <a:lnTo>
                    <a:pt x="1408175" y="30479"/>
                  </a:lnTo>
                  <a:lnTo>
                    <a:pt x="1400556" y="38099"/>
                  </a:lnTo>
                  <a:lnTo>
                    <a:pt x="1395983" y="50291"/>
                  </a:lnTo>
                  <a:lnTo>
                    <a:pt x="1395983" y="57911"/>
                  </a:lnTo>
                  <a:lnTo>
                    <a:pt x="1400556" y="68579"/>
                  </a:lnTo>
                  <a:lnTo>
                    <a:pt x="1408175" y="76199"/>
                  </a:lnTo>
                  <a:lnTo>
                    <a:pt x="1415795" y="80771"/>
                  </a:lnTo>
                  <a:lnTo>
                    <a:pt x="1426463" y="80771"/>
                  </a:lnTo>
                  <a:lnTo>
                    <a:pt x="1434083" y="76199"/>
                  </a:lnTo>
                  <a:lnTo>
                    <a:pt x="1441704" y="68579"/>
                  </a:lnTo>
                </a:path>
                <a:path w="2066925" h="81279">
                  <a:moveTo>
                    <a:pt x="1441704" y="38099"/>
                  </a:moveTo>
                  <a:lnTo>
                    <a:pt x="1438656" y="42671"/>
                  </a:lnTo>
                  <a:lnTo>
                    <a:pt x="1434083" y="35051"/>
                  </a:lnTo>
                  <a:lnTo>
                    <a:pt x="1426463" y="30479"/>
                  </a:lnTo>
                  <a:lnTo>
                    <a:pt x="1415795" y="30479"/>
                  </a:lnTo>
                  <a:lnTo>
                    <a:pt x="1408175" y="35051"/>
                  </a:lnTo>
                  <a:lnTo>
                    <a:pt x="1403604" y="38099"/>
                  </a:lnTo>
                  <a:lnTo>
                    <a:pt x="1400556" y="50291"/>
                  </a:lnTo>
                  <a:lnTo>
                    <a:pt x="1400556" y="57911"/>
                  </a:lnTo>
                  <a:lnTo>
                    <a:pt x="1403604" y="68579"/>
                  </a:lnTo>
                  <a:lnTo>
                    <a:pt x="1408175" y="73151"/>
                  </a:lnTo>
                  <a:lnTo>
                    <a:pt x="1415795" y="76199"/>
                  </a:lnTo>
                  <a:lnTo>
                    <a:pt x="1426463" y="76199"/>
                  </a:lnTo>
                  <a:lnTo>
                    <a:pt x="1434083" y="73151"/>
                  </a:lnTo>
                  <a:lnTo>
                    <a:pt x="1438656" y="65531"/>
                  </a:lnTo>
                  <a:lnTo>
                    <a:pt x="1441704" y="68579"/>
                  </a:lnTo>
                </a:path>
                <a:path w="2066925" h="81279">
                  <a:moveTo>
                    <a:pt x="1469135" y="0"/>
                  </a:moveTo>
                  <a:lnTo>
                    <a:pt x="1466087" y="4571"/>
                  </a:lnTo>
                  <a:lnTo>
                    <a:pt x="1466087" y="7619"/>
                  </a:lnTo>
                  <a:lnTo>
                    <a:pt x="1469135" y="12191"/>
                  </a:lnTo>
                  <a:lnTo>
                    <a:pt x="1473708" y="12191"/>
                  </a:lnTo>
                  <a:lnTo>
                    <a:pt x="1476756" y="7619"/>
                  </a:lnTo>
                  <a:lnTo>
                    <a:pt x="1476756" y="4571"/>
                  </a:lnTo>
                  <a:lnTo>
                    <a:pt x="1473708" y="0"/>
                  </a:lnTo>
                  <a:lnTo>
                    <a:pt x="1469135" y="0"/>
                  </a:lnTo>
                </a:path>
                <a:path w="2066925" h="81279">
                  <a:moveTo>
                    <a:pt x="1469135" y="4571"/>
                  </a:moveTo>
                  <a:lnTo>
                    <a:pt x="1469135" y="7619"/>
                  </a:lnTo>
                  <a:lnTo>
                    <a:pt x="1473708" y="7619"/>
                  </a:lnTo>
                  <a:lnTo>
                    <a:pt x="1473708" y="4571"/>
                  </a:lnTo>
                  <a:lnTo>
                    <a:pt x="1469135" y="4571"/>
                  </a:lnTo>
                </a:path>
                <a:path w="2066925" h="81279">
                  <a:moveTo>
                    <a:pt x="1469135" y="27431"/>
                  </a:moveTo>
                  <a:lnTo>
                    <a:pt x="1469135" y="80771"/>
                  </a:lnTo>
                  <a:lnTo>
                    <a:pt x="1473708" y="80771"/>
                  </a:lnTo>
                </a:path>
                <a:path w="2066925" h="81279">
                  <a:moveTo>
                    <a:pt x="1469135" y="27431"/>
                  </a:moveTo>
                  <a:lnTo>
                    <a:pt x="1473708" y="27431"/>
                  </a:lnTo>
                  <a:lnTo>
                    <a:pt x="1473708" y="80771"/>
                  </a:lnTo>
                </a:path>
                <a:path w="2066925" h="81279">
                  <a:moveTo>
                    <a:pt x="1545335" y="27431"/>
                  </a:moveTo>
                  <a:lnTo>
                    <a:pt x="1545335" y="80771"/>
                  </a:lnTo>
                  <a:lnTo>
                    <a:pt x="1549908" y="80771"/>
                  </a:lnTo>
                </a:path>
                <a:path w="2066925" h="81279">
                  <a:moveTo>
                    <a:pt x="1545335" y="27431"/>
                  </a:moveTo>
                  <a:lnTo>
                    <a:pt x="1549908" y="27431"/>
                  </a:lnTo>
                  <a:lnTo>
                    <a:pt x="1549908" y="80771"/>
                  </a:lnTo>
                </a:path>
                <a:path w="2066925" h="81279">
                  <a:moveTo>
                    <a:pt x="1545335" y="38099"/>
                  </a:moveTo>
                  <a:lnTo>
                    <a:pt x="1537716" y="30479"/>
                  </a:lnTo>
                  <a:lnTo>
                    <a:pt x="1530095" y="27431"/>
                  </a:lnTo>
                  <a:lnTo>
                    <a:pt x="1519428" y="27431"/>
                  </a:lnTo>
                  <a:lnTo>
                    <a:pt x="1511808" y="30479"/>
                  </a:lnTo>
                  <a:lnTo>
                    <a:pt x="1504187" y="38099"/>
                  </a:lnTo>
                  <a:lnTo>
                    <a:pt x="1499616" y="50291"/>
                  </a:lnTo>
                  <a:lnTo>
                    <a:pt x="1499616" y="57911"/>
                  </a:lnTo>
                  <a:lnTo>
                    <a:pt x="1504187" y="68579"/>
                  </a:lnTo>
                  <a:lnTo>
                    <a:pt x="1511808" y="76199"/>
                  </a:lnTo>
                  <a:lnTo>
                    <a:pt x="1519428" y="80771"/>
                  </a:lnTo>
                  <a:lnTo>
                    <a:pt x="1530095" y="80771"/>
                  </a:lnTo>
                  <a:lnTo>
                    <a:pt x="1537716" y="76199"/>
                  </a:lnTo>
                  <a:lnTo>
                    <a:pt x="1545335" y="68579"/>
                  </a:lnTo>
                </a:path>
                <a:path w="2066925" h="81279">
                  <a:moveTo>
                    <a:pt x="1545335" y="38099"/>
                  </a:moveTo>
                  <a:lnTo>
                    <a:pt x="1530095" y="30479"/>
                  </a:lnTo>
                  <a:lnTo>
                    <a:pt x="1519428" y="30479"/>
                  </a:lnTo>
                  <a:lnTo>
                    <a:pt x="1511808" y="35051"/>
                  </a:lnTo>
                  <a:lnTo>
                    <a:pt x="1507235" y="38099"/>
                  </a:lnTo>
                  <a:lnTo>
                    <a:pt x="1504187" y="50291"/>
                  </a:lnTo>
                  <a:lnTo>
                    <a:pt x="1504187" y="57911"/>
                  </a:lnTo>
                  <a:lnTo>
                    <a:pt x="1507235" y="68579"/>
                  </a:lnTo>
                  <a:lnTo>
                    <a:pt x="1511808" y="73151"/>
                  </a:lnTo>
                  <a:lnTo>
                    <a:pt x="1519428" y="76199"/>
                  </a:lnTo>
                  <a:lnTo>
                    <a:pt x="1530095" y="76199"/>
                  </a:lnTo>
                  <a:lnTo>
                    <a:pt x="1545335" y="68579"/>
                  </a:lnTo>
                </a:path>
                <a:path w="2066925" h="81279">
                  <a:moveTo>
                    <a:pt x="1659635" y="0"/>
                  </a:moveTo>
                  <a:lnTo>
                    <a:pt x="1656587" y="4571"/>
                  </a:lnTo>
                  <a:lnTo>
                    <a:pt x="1656587" y="7619"/>
                  </a:lnTo>
                  <a:lnTo>
                    <a:pt x="1659635" y="12191"/>
                  </a:lnTo>
                  <a:lnTo>
                    <a:pt x="1664208" y="12191"/>
                  </a:lnTo>
                  <a:lnTo>
                    <a:pt x="1667256" y="7619"/>
                  </a:lnTo>
                  <a:lnTo>
                    <a:pt x="1667256" y="4571"/>
                  </a:lnTo>
                  <a:lnTo>
                    <a:pt x="1664208" y="0"/>
                  </a:lnTo>
                  <a:lnTo>
                    <a:pt x="1659635" y="0"/>
                  </a:lnTo>
                  <a:lnTo>
                    <a:pt x="1661159" y="0"/>
                  </a:lnTo>
                </a:path>
                <a:path w="2066925" h="81279">
                  <a:moveTo>
                    <a:pt x="1659635" y="4571"/>
                  </a:moveTo>
                  <a:lnTo>
                    <a:pt x="1659635" y="7619"/>
                  </a:lnTo>
                  <a:lnTo>
                    <a:pt x="1664208" y="7619"/>
                  </a:lnTo>
                  <a:lnTo>
                    <a:pt x="1664208" y="4571"/>
                  </a:lnTo>
                  <a:lnTo>
                    <a:pt x="1659635" y="4571"/>
                  </a:lnTo>
                  <a:lnTo>
                    <a:pt x="1661159" y="4571"/>
                  </a:lnTo>
                </a:path>
                <a:path w="2066925" h="81279">
                  <a:moveTo>
                    <a:pt x="1659635" y="27431"/>
                  </a:moveTo>
                  <a:lnTo>
                    <a:pt x="1659635" y="80771"/>
                  </a:lnTo>
                  <a:lnTo>
                    <a:pt x="1664208" y="80771"/>
                  </a:lnTo>
                </a:path>
                <a:path w="2066925" h="81279">
                  <a:moveTo>
                    <a:pt x="1659635" y="27431"/>
                  </a:moveTo>
                  <a:lnTo>
                    <a:pt x="1664208" y="27431"/>
                  </a:lnTo>
                  <a:lnTo>
                    <a:pt x="1664208" y="80771"/>
                  </a:lnTo>
                </a:path>
                <a:path w="2066925" h="81279">
                  <a:moveTo>
                    <a:pt x="1694687" y="27431"/>
                  </a:moveTo>
                  <a:lnTo>
                    <a:pt x="1694687" y="80771"/>
                  </a:lnTo>
                  <a:lnTo>
                    <a:pt x="1699259" y="80771"/>
                  </a:lnTo>
                </a:path>
                <a:path w="2066925" h="81279">
                  <a:moveTo>
                    <a:pt x="1694687" y="27431"/>
                  </a:moveTo>
                  <a:lnTo>
                    <a:pt x="1699259" y="27431"/>
                  </a:lnTo>
                  <a:lnTo>
                    <a:pt x="1699259" y="80771"/>
                  </a:lnTo>
                </a:path>
                <a:path w="2066925" h="81279">
                  <a:moveTo>
                    <a:pt x="1699259" y="42671"/>
                  </a:moveTo>
                  <a:lnTo>
                    <a:pt x="1709928" y="30479"/>
                  </a:lnTo>
                  <a:lnTo>
                    <a:pt x="1717547" y="27431"/>
                  </a:lnTo>
                  <a:lnTo>
                    <a:pt x="1729740" y="27431"/>
                  </a:lnTo>
                  <a:lnTo>
                    <a:pt x="1737359" y="30479"/>
                  </a:lnTo>
                  <a:lnTo>
                    <a:pt x="1740408" y="42671"/>
                  </a:lnTo>
                  <a:lnTo>
                    <a:pt x="1740408" y="80771"/>
                  </a:lnTo>
                </a:path>
                <a:path w="2066925" h="81279">
                  <a:moveTo>
                    <a:pt x="1699259" y="42671"/>
                  </a:moveTo>
                  <a:lnTo>
                    <a:pt x="1709928" y="35051"/>
                  </a:lnTo>
                  <a:lnTo>
                    <a:pt x="1717547" y="30479"/>
                  </a:lnTo>
                  <a:lnTo>
                    <a:pt x="1725168" y="30479"/>
                  </a:lnTo>
                  <a:lnTo>
                    <a:pt x="1732787" y="35051"/>
                  </a:lnTo>
                  <a:lnTo>
                    <a:pt x="1737359" y="42671"/>
                  </a:lnTo>
                  <a:lnTo>
                    <a:pt x="1737359" y="80771"/>
                  </a:lnTo>
                  <a:lnTo>
                    <a:pt x="1740408" y="80771"/>
                  </a:lnTo>
                </a:path>
                <a:path w="2066925" h="81279">
                  <a:moveTo>
                    <a:pt x="1763268" y="27431"/>
                  </a:moveTo>
                  <a:lnTo>
                    <a:pt x="1786128" y="80771"/>
                  </a:lnTo>
                </a:path>
                <a:path w="2066925" h="81279">
                  <a:moveTo>
                    <a:pt x="1763268" y="27431"/>
                  </a:moveTo>
                  <a:lnTo>
                    <a:pt x="1767840" y="27431"/>
                  </a:lnTo>
                  <a:lnTo>
                    <a:pt x="1786128" y="73151"/>
                  </a:lnTo>
                </a:path>
                <a:path w="2066925" h="81279">
                  <a:moveTo>
                    <a:pt x="1808987" y="27431"/>
                  </a:moveTo>
                  <a:lnTo>
                    <a:pt x="1805940" y="27431"/>
                  </a:lnTo>
                  <a:lnTo>
                    <a:pt x="1786128" y="73151"/>
                  </a:lnTo>
                </a:path>
                <a:path w="2066925" h="81279">
                  <a:moveTo>
                    <a:pt x="1808987" y="27431"/>
                  </a:moveTo>
                  <a:lnTo>
                    <a:pt x="1786128" y="80771"/>
                  </a:lnTo>
                </a:path>
                <a:path w="2066925" h="81279">
                  <a:moveTo>
                    <a:pt x="1831847" y="53339"/>
                  </a:moveTo>
                  <a:lnTo>
                    <a:pt x="1874520" y="53339"/>
                  </a:lnTo>
                  <a:lnTo>
                    <a:pt x="1874520" y="42671"/>
                  </a:lnTo>
                  <a:lnTo>
                    <a:pt x="1869947" y="35051"/>
                  </a:lnTo>
                  <a:lnTo>
                    <a:pt x="1866899" y="30479"/>
                  </a:lnTo>
                  <a:lnTo>
                    <a:pt x="1859280" y="27431"/>
                  </a:lnTo>
                  <a:lnTo>
                    <a:pt x="1847087" y="27431"/>
                  </a:lnTo>
                  <a:lnTo>
                    <a:pt x="1839468" y="30479"/>
                  </a:lnTo>
                  <a:lnTo>
                    <a:pt x="1831847" y="38099"/>
                  </a:lnTo>
                  <a:lnTo>
                    <a:pt x="1828799" y="50291"/>
                  </a:lnTo>
                  <a:lnTo>
                    <a:pt x="1828799" y="57911"/>
                  </a:lnTo>
                  <a:lnTo>
                    <a:pt x="1831847" y="68579"/>
                  </a:lnTo>
                  <a:lnTo>
                    <a:pt x="1839468" y="76199"/>
                  </a:lnTo>
                  <a:lnTo>
                    <a:pt x="1847087" y="80771"/>
                  </a:lnTo>
                  <a:lnTo>
                    <a:pt x="1859280" y="80771"/>
                  </a:lnTo>
                  <a:lnTo>
                    <a:pt x="1866899" y="76199"/>
                  </a:lnTo>
                  <a:lnTo>
                    <a:pt x="1874520" y="68579"/>
                  </a:lnTo>
                </a:path>
                <a:path w="2066925" h="81279">
                  <a:moveTo>
                    <a:pt x="1831847" y="50291"/>
                  </a:moveTo>
                  <a:lnTo>
                    <a:pt x="1869947" y="50291"/>
                  </a:lnTo>
                  <a:lnTo>
                    <a:pt x="1869947" y="42671"/>
                  </a:lnTo>
                  <a:lnTo>
                    <a:pt x="1866899" y="35051"/>
                  </a:lnTo>
                  <a:lnTo>
                    <a:pt x="1859280" y="30479"/>
                  </a:lnTo>
                  <a:lnTo>
                    <a:pt x="1847087" y="30479"/>
                  </a:lnTo>
                  <a:lnTo>
                    <a:pt x="1839468" y="35051"/>
                  </a:lnTo>
                  <a:lnTo>
                    <a:pt x="1836420" y="38099"/>
                  </a:lnTo>
                  <a:lnTo>
                    <a:pt x="1831847" y="50291"/>
                  </a:lnTo>
                  <a:lnTo>
                    <a:pt x="1831847" y="57911"/>
                  </a:lnTo>
                  <a:lnTo>
                    <a:pt x="1836420" y="68579"/>
                  </a:lnTo>
                  <a:lnTo>
                    <a:pt x="1839468" y="73151"/>
                  </a:lnTo>
                  <a:lnTo>
                    <a:pt x="1847087" y="76199"/>
                  </a:lnTo>
                  <a:lnTo>
                    <a:pt x="1859280" y="76199"/>
                  </a:lnTo>
                  <a:lnTo>
                    <a:pt x="1866899" y="73151"/>
                  </a:lnTo>
                  <a:lnTo>
                    <a:pt x="1869947" y="65531"/>
                  </a:lnTo>
                  <a:lnTo>
                    <a:pt x="1874520" y="68579"/>
                  </a:lnTo>
                </a:path>
                <a:path w="2066925" h="81279">
                  <a:moveTo>
                    <a:pt x="1901951" y="27431"/>
                  </a:moveTo>
                  <a:lnTo>
                    <a:pt x="1901951" y="80771"/>
                  </a:lnTo>
                  <a:lnTo>
                    <a:pt x="1904999" y="80771"/>
                  </a:lnTo>
                </a:path>
                <a:path w="2066925" h="81279">
                  <a:moveTo>
                    <a:pt x="1901951" y="27431"/>
                  </a:moveTo>
                  <a:lnTo>
                    <a:pt x="1904999" y="27431"/>
                  </a:lnTo>
                  <a:lnTo>
                    <a:pt x="1904999" y="80771"/>
                  </a:lnTo>
                </a:path>
                <a:path w="2066925" h="81279">
                  <a:moveTo>
                    <a:pt x="1904999" y="50291"/>
                  </a:moveTo>
                  <a:lnTo>
                    <a:pt x="1909571" y="38099"/>
                  </a:lnTo>
                  <a:lnTo>
                    <a:pt x="1917192" y="30479"/>
                  </a:lnTo>
                  <a:lnTo>
                    <a:pt x="1924811" y="27431"/>
                  </a:lnTo>
                  <a:lnTo>
                    <a:pt x="1935480" y="27431"/>
                  </a:lnTo>
                </a:path>
                <a:path w="2066925" h="81279">
                  <a:moveTo>
                    <a:pt x="1904999" y="50291"/>
                  </a:moveTo>
                  <a:lnTo>
                    <a:pt x="1909571" y="42671"/>
                  </a:lnTo>
                  <a:lnTo>
                    <a:pt x="1917192" y="35051"/>
                  </a:lnTo>
                  <a:lnTo>
                    <a:pt x="1924811" y="30479"/>
                  </a:lnTo>
                  <a:lnTo>
                    <a:pt x="1935480" y="30479"/>
                  </a:lnTo>
                  <a:lnTo>
                    <a:pt x="1935480" y="27431"/>
                  </a:lnTo>
                </a:path>
                <a:path w="2066925" h="81279">
                  <a:moveTo>
                    <a:pt x="1993392" y="38099"/>
                  </a:moveTo>
                  <a:lnTo>
                    <a:pt x="1988820" y="30479"/>
                  </a:lnTo>
                  <a:lnTo>
                    <a:pt x="1978151" y="27431"/>
                  </a:lnTo>
                  <a:lnTo>
                    <a:pt x="1965959" y="27431"/>
                  </a:lnTo>
                  <a:lnTo>
                    <a:pt x="1955292" y="30479"/>
                  </a:lnTo>
                  <a:lnTo>
                    <a:pt x="1950720" y="38099"/>
                  </a:lnTo>
                  <a:lnTo>
                    <a:pt x="1955292" y="45719"/>
                  </a:lnTo>
                  <a:lnTo>
                    <a:pt x="1962911" y="50291"/>
                  </a:lnTo>
                  <a:lnTo>
                    <a:pt x="1981199" y="57911"/>
                  </a:lnTo>
                  <a:lnTo>
                    <a:pt x="1988820" y="60959"/>
                  </a:lnTo>
                </a:path>
                <a:path w="2066925" h="81279">
                  <a:moveTo>
                    <a:pt x="1985771" y="57911"/>
                  </a:moveTo>
                  <a:lnTo>
                    <a:pt x="1988820" y="65531"/>
                  </a:lnTo>
                  <a:lnTo>
                    <a:pt x="1988820" y="68579"/>
                  </a:lnTo>
                  <a:lnTo>
                    <a:pt x="1985771" y="76199"/>
                  </a:lnTo>
                </a:path>
                <a:path w="2066925" h="81279">
                  <a:moveTo>
                    <a:pt x="1988820" y="73151"/>
                  </a:moveTo>
                  <a:lnTo>
                    <a:pt x="1978151" y="76199"/>
                  </a:lnTo>
                  <a:lnTo>
                    <a:pt x="1965959" y="76199"/>
                  </a:lnTo>
                  <a:lnTo>
                    <a:pt x="1955292" y="73151"/>
                  </a:lnTo>
                </a:path>
                <a:path w="2066925" h="81279">
                  <a:moveTo>
                    <a:pt x="1958340" y="76199"/>
                  </a:moveTo>
                  <a:lnTo>
                    <a:pt x="1955292" y="68579"/>
                  </a:lnTo>
                  <a:lnTo>
                    <a:pt x="1950720" y="68579"/>
                  </a:lnTo>
                </a:path>
                <a:path w="2066925" h="81279">
                  <a:moveTo>
                    <a:pt x="1993392" y="38099"/>
                  </a:moveTo>
                  <a:lnTo>
                    <a:pt x="1988820" y="38099"/>
                  </a:lnTo>
                  <a:lnTo>
                    <a:pt x="1985771" y="30479"/>
                  </a:lnTo>
                </a:path>
                <a:path w="2066925" h="81279">
                  <a:moveTo>
                    <a:pt x="1988820" y="35051"/>
                  </a:moveTo>
                  <a:lnTo>
                    <a:pt x="1978151" y="30479"/>
                  </a:lnTo>
                  <a:lnTo>
                    <a:pt x="1965959" y="30479"/>
                  </a:lnTo>
                  <a:lnTo>
                    <a:pt x="1955292" y="35051"/>
                  </a:lnTo>
                </a:path>
                <a:path w="2066925" h="81279">
                  <a:moveTo>
                    <a:pt x="1958340" y="30479"/>
                  </a:moveTo>
                  <a:lnTo>
                    <a:pt x="1955292" y="38099"/>
                  </a:lnTo>
                  <a:lnTo>
                    <a:pt x="1958340" y="45719"/>
                  </a:lnTo>
                </a:path>
                <a:path w="2066925" h="81279">
                  <a:moveTo>
                    <a:pt x="1955292" y="42671"/>
                  </a:moveTo>
                  <a:lnTo>
                    <a:pt x="1962911" y="45719"/>
                  </a:lnTo>
                  <a:lnTo>
                    <a:pt x="1981199" y="53339"/>
                  </a:lnTo>
                  <a:lnTo>
                    <a:pt x="1988820" y="57911"/>
                  </a:lnTo>
                  <a:lnTo>
                    <a:pt x="1993392" y="65531"/>
                  </a:lnTo>
                  <a:lnTo>
                    <a:pt x="1993392" y="68579"/>
                  </a:lnTo>
                  <a:lnTo>
                    <a:pt x="1988820" y="76199"/>
                  </a:lnTo>
                  <a:lnTo>
                    <a:pt x="1978151" y="80771"/>
                  </a:lnTo>
                  <a:lnTo>
                    <a:pt x="1965959" y="80771"/>
                  </a:lnTo>
                  <a:lnTo>
                    <a:pt x="1955292" y="76199"/>
                  </a:lnTo>
                  <a:lnTo>
                    <a:pt x="1950720" y="68579"/>
                  </a:lnTo>
                </a:path>
                <a:path w="2066925" h="81279">
                  <a:moveTo>
                    <a:pt x="2061971" y="27431"/>
                  </a:moveTo>
                  <a:lnTo>
                    <a:pt x="2061971" y="80771"/>
                  </a:lnTo>
                  <a:lnTo>
                    <a:pt x="2066544" y="80771"/>
                  </a:lnTo>
                </a:path>
                <a:path w="2066925" h="81279">
                  <a:moveTo>
                    <a:pt x="2061971" y="27431"/>
                  </a:moveTo>
                  <a:lnTo>
                    <a:pt x="2066544" y="27431"/>
                  </a:lnTo>
                  <a:lnTo>
                    <a:pt x="2066544" y="80771"/>
                  </a:lnTo>
                </a:path>
                <a:path w="2066925" h="81279">
                  <a:moveTo>
                    <a:pt x="2061971" y="38099"/>
                  </a:moveTo>
                  <a:lnTo>
                    <a:pt x="2054351" y="30479"/>
                  </a:lnTo>
                  <a:lnTo>
                    <a:pt x="2046732" y="27431"/>
                  </a:lnTo>
                  <a:lnTo>
                    <a:pt x="2034540" y="27431"/>
                  </a:lnTo>
                  <a:lnTo>
                    <a:pt x="2026920" y="30479"/>
                  </a:lnTo>
                  <a:lnTo>
                    <a:pt x="2019299" y="38099"/>
                  </a:lnTo>
                  <a:lnTo>
                    <a:pt x="2016251" y="50291"/>
                  </a:lnTo>
                  <a:lnTo>
                    <a:pt x="2016251" y="57911"/>
                  </a:lnTo>
                  <a:lnTo>
                    <a:pt x="2019299" y="68579"/>
                  </a:lnTo>
                  <a:lnTo>
                    <a:pt x="2026920" y="76199"/>
                  </a:lnTo>
                  <a:lnTo>
                    <a:pt x="2034540" y="80771"/>
                  </a:lnTo>
                  <a:lnTo>
                    <a:pt x="2046732" y="80771"/>
                  </a:lnTo>
                  <a:lnTo>
                    <a:pt x="2054351" y="76199"/>
                  </a:lnTo>
                  <a:lnTo>
                    <a:pt x="2061971" y="68579"/>
                  </a:lnTo>
                </a:path>
                <a:path w="2066925" h="81279">
                  <a:moveTo>
                    <a:pt x="2061971" y="38099"/>
                  </a:moveTo>
                  <a:lnTo>
                    <a:pt x="2046732" y="30479"/>
                  </a:lnTo>
                  <a:lnTo>
                    <a:pt x="2034540" y="30479"/>
                  </a:lnTo>
                  <a:lnTo>
                    <a:pt x="2026920" y="35051"/>
                  </a:lnTo>
                  <a:lnTo>
                    <a:pt x="2023871" y="38099"/>
                  </a:lnTo>
                  <a:lnTo>
                    <a:pt x="2019299" y="50291"/>
                  </a:lnTo>
                  <a:lnTo>
                    <a:pt x="2019299" y="57911"/>
                  </a:lnTo>
                  <a:lnTo>
                    <a:pt x="2023871" y="68579"/>
                  </a:lnTo>
                  <a:lnTo>
                    <a:pt x="2026920" y="73151"/>
                  </a:lnTo>
                  <a:lnTo>
                    <a:pt x="2034540" y="76199"/>
                  </a:lnTo>
                  <a:lnTo>
                    <a:pt x="2046732" y="76199"/>
                  </a:lnTo>
                  <a:lnTo>
                    <a:pt x="2061971" y="685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951608" y="3747135"/>
              <a:ext cx="1663064" cy="1539240"/>
            </a:xfrm>
            <a:custGeom>
              <a:avLst/>
              <a:gdLst/>
              <a:ahLst/>
              <a:cxnLst/>
              <a:rect l="l" t="t" r="r" b="b"/>
              <a:pathLst>
                <a:path w="1663064" h="1539239">
                  <a:moveTo>
                    <a:pt x="1524" y="1234439"/>
                  </a:moveTo>
                  <a:lnTo>
                    <a:pt x="0" y="1231391"/>
                  </a:lnTo>
                </a:path>
                <a:path w="1663064" h="1539239">
                  <a:moveTo>
                    <a:pt x="53340" y="1264920"/>
                  </a:moveTo>
                  <a:lnTo>
                    <a:pt x="18288" y="1213103"/>
                  </a:lnTo>
                </a:path>
                <a:path w="1663064" h="1539239">
                  <a:moveTo>
                    <a:pt x="105156" y="1295400"/>
                  </a:moveTo>
                  <a:lnTo>
                    <a:pt x="35052" y="1194815"/>
                  </a:lnTo>
                  <a:lnTo>
                    <a:pt x="36576" y="1194815"/>
                  </a:lnTo>
                </a:path>
                <a:path w="1663064" h="1539239">
                  <a:moveTo>
                    <a:pt x="156972" y="1325879"/>
                  </a:moveTo>
                  <a:lnTo>
                    <a:pt x="53340" y="1176527"/>
                  </a:lnTo>
                </a:path>
                <a:path w="1663064" h="1539239">
                  <a:moveTo>
                    <a:pt x="208788" y="1356359"/>
                  </a:moveTo>
                  <a:lnTo>
                    <a:pt x="71628" y="1158239"/>
                  </a:lnTo>
                </a:path>
                <a:path w="1663064" h="1539239">
                  <a:moveTo>
                    <a:pt x="262128" y="1386839"/>
                  </a:moveTo>
                  <a:lnTo>
                    <a:pt x="88392" y="1139952"/>
                  </a:lnTo>
                  <a:lnTo>
                    <a:pt x="89916" y="1139952"/>
                  </a:lnTo>
                </a:path>
                <a:path w="1663064" h="1539239">
                  <a:moveTo>
                    <a:pt x="313944" y="1417320"/>
                  </a:moveTo>
                  <a:lnTo>
                    <a:pt x="106680" y="1121664"/>
                  </a:lnTo>
                </a:path>
                <a:path w="1663064" h="1539239">
                  <a:moveTo>
                    <a:pt x="365760" y="1447799"/>
                  </a:moveTo>
                  <a:lnTo>
                    <a:pt x="124968" y="1103376"/>
                  </a:lnTo>
                </a:path>
                <a:path w="1663064" h="1539239">
                  <a:moveTo>
                    <a:pt x="417576" y="1478280"/>
                  </a:moveTo>
                  <a:lnTo>
                    <a:pt x="141732" y="1085088"/>
                  </a:lnTo>
                  <a:lnTo>
                    <a:pt x="143256" y="1085088"/>
                  </a:lnTo>
                </a:path>
                <a:path w="1663064" h="1539239">
                  <a:moveTo>
                    <a:pt x="469392" y="1508759"/>
                  </a:moveTo>
                  <a:lnTo>
                    <a:pt x="160020" y="1066800"/>
                  </a:lnTo>
                </a:path>
                <a:path w="1663064" h="1539239">
                  <a:moveTo>
                    <a:pt x="521208" y="1539239"/>
                  </a:moveTo>
                  <a:lnTo>
                    <a:pt x="178308" y="1048512"/>
                  </a:lnTo>
                </a:path>
                <a:path w="1663064" h="1539239">
                  <a:moveTo>
                    <a:pt x="550164" y="1536192"/>
                  </a:moveTo>
                  <a:lnTo>
                    <a:pt x="195072" y="1030223"/>
                  </a:lnTo>
                  <a:lnTo>
                    <a:pt x="196596" y="1030223"/>
                  </a:lnTo>
                </a:path>
                <a:path w="1663064" h="1539239">
                  <a:moveTo>
                    <a:pt x="569976" y="1519427"/>
                  </a:moveTo>
                  <a:lnTo>
                    <a:pt x="213360" y="1010412"/>
                  </a:lnTo>
                </a:path>
                <a:path w="1663064" h="1539239">
                  <a:moveTo>
                    <a:pt x="588264" y="1504187"/>
                  </a:moveTo>
                  <a:lnTo>
                    <a:pt x="231648" y="992123"/>
                  </a:lnTo>
                </a:path>
                <a:path w="1663064" h="1539239">
                  <a:moveTo>
                    <a:pt x="608076" y="1487423"/>
                  </a:moveTo>
                  <a:lnTo>
                    <a:pt x="248412" y="973835"/>
                  </a:lnTo>
                  <a:lnTo>
                    <a:pt x="249936" y="973835"/>
                  </a:lnTo>
                </a:path>
                <a:path w="1663064" h="1539239">
                  <a:moveTo>
                    <a:pt x="626364" y="1470659"/>
                  </a:moveTo>
                  <a:lnTo>
                    <a:pt x="266700" y="955547"/>
                  </a:lnTo>
                </a:path>
                <a:path w="1663064" h="1539239">
                  <a:moveTo>
                    <a:pt x="646176" y="1453895"/>
                  </a:moveTo>
                  <a:lnTo>
                    <a:pt x="284988" y="937259"/>
                  </a:lnTo>
                </a:path>
                <a:path w="1663064" h="1539239">
                  <a:moveTo>
                    <a:pt x="665988" y="1437132"/>
                  </a:moveTo>
                  <a:lnTo>
                    <a:pt x="301752" y="918971"/>
                  </a:lnTo>
                  <a:lnTo>
                    <a:pt x="303276" y="918971"/>
                  </a:lnTo>
                </a:path>
                <a:path w="1663064" h="1539239">
                  <a:moveTo>
                    <a:pt x="684276" y="1421891"/>
                  </a:moveTo>
                  <a:lnTo>
                    <a:pt x="320040" y="900683"/>
                  </a:lnTo>
                </a:path>
                <a:path w="1663064" h="1539239">
                  <a:moveTo>
                    <a:pt x="704088" y="1405127"/>
                  </a:moveTo>
                  <a:lnTo>
                    <a:pt x="338328" y="882395"/>
                  </a:lnTo>
                </a:path>
                <a:path w="1663064" h="1539239">
                  <a:moveTo>
                    <a:pt x="722376" y="1388364"/>
                  </a:moveTo>
                  <a:lnTo>
                    <a:pt x="355092" y="864107"/>
                  </a:lnTo>
                  <a:lnTo>
                    <a:pt x="356616" y="864107"/>
                  </a:lnTo>
                </a:path>
                <a:path w="1663064" h="1539239">
                  <a:moveTo>
                    <a:pt x="742188" y="1371600"/>
                  </a:moveTo>
                  <a:lnTo>
                    <a:pt x="373380" y="845819"/>
                  </a:lnTo>
                </a:path>
                <a:path w="1663064" h="1539239">
                  <a:moveTo>
                    <a:pt x="760476" y="1356359"/>
                  </a:moveTo>
                  <a:lnTo>
                    <a:pt x="391668" y="827532"/>
                  </a:lnTo>
                </a:path>
                <a:path w="1663064" h="1539239">
                  <a:moveTo>
                    <a:pt x="780288" y="1339595"/>
                  </a:moveTo>
                  <a:lnTo>
                    <a:pt x="408432" y="809244"/>
                  </a:lnTo>
                  <a:lnTo>
                    <a:pt x="409956" y="809244"/>
                  </a:lnTo>
                </a:path>
                <a:path w="1663064" h="1539239">
                  <a:moveTo>
                    <a:pt x="800100" y="1322832"/>
                  </a:moveTo>
                  <a:lnTo>
                    <a:pt x="426720" y="790956"/>
                  </a:lnTo>
                </a:path>
                <a:path w="1663064" h="1539239">
                  <a:moveTo>
                    <a:pt x="818388" y="1306067"/>
                  </a:moveTo>
                  <a:lnTo>
                    <a:pt x="445008" y="772667"/>
                  </a:lnTo>
                </a:path>
                <a:path w="1663064" h="1539239">
                  <a:moveTo>
                    <a:pt x="838200" y="1290827"/>
                  </a:moveTo>
                  <a:lnTo>
                    <a:pt x="463296" y="754379"/>
                  </a:lnTo>
                </a:path>
                <a:path w="1663064" h="1539239">
                  <a:moveTo>
                    <a:pt x="856488" y="1274064"/>
                  </a:moveTo>
                  <a:lnTo>
                    <a:pt x="480060" y="736091"/>
                  </a:lnTo>
                </a:path>
                <a:path w="1663064" h="1539239">
                  <a:moveTo>
                    <a:pt x="876300" y="1257300"/>
                  </a:moveTo>
                  <a:lnTo>
                    <a:pt x="498348" y="716279"/>
                  </a:lnTo>
                </a:path>
                <a:path w="1663064" h="1539239">
                  <a:moveTo>
                    <a:pt x="894588" y="1240535"/>
                  </a:moveTo>
                  <a:lnTo>
                    <a:pt x="516636" y="697991"/>
                  </a:lnTo>
                </a:path>
                <a:path w="1663064" h="1539239">
                  <a:moveTo>
                    <a:pt x="914400" y="1225295"/>
                  </a:moveTo>
                  <a:lnTo>
                    <a:pt x="533400" y="679703"/>
                  </a:lnTo>
                </a:path>
                <a:path w="1663064" h="1539239">
                  <a:moveTo>
                    <a:pt x="934212" y="1208532"/>
                  </a:moveTo>
                  <a:lnTo>
                    <a:pt x="551688" y="661415"/>
                  </a:lnTo>
                </a:path>
                <a:path w="1663064" h="1539239">
                  <a:moveTo>
                    <a:pt x="957072" y="1196339"/>
                  </a:moveTo>
                  <a:lnTo>
                    <a:pt x="569976" y="643127"/>
                  </a:lnTo>
                </a:path>
                <a:path w="1663064" h="1539239">
                  <a:moveTo>
                    <a:pt x="982980" y="1191767"/>
                  </a:moveTo>
                  <a:lnTo>
                    <a:pt x="586740" y="624839"/>
                  </a:lnTo>
                </a:path>
                <a:path w="1663064" h="1539239">
                  <a:moveTo>
                    <a:pt x="1008888" y="1185671"/>
                  </a:moveTo>
                  <a:lnTo>
                    <a:pt x="605028" y="606551"/>
                  </a:lnTo>
                </a:path>
                <a:path w="1663064" h="1539239">
                  <a:moveTo>
                    <a:pt x="1036320" y="1179576"/>
                  </a:moveTo>
                  <a:lnTo>
                    <a:pt x="623316" y="588263"/>
                  </a:lnTo>
                </a:path>
                <a:path w="1663064" h="1539239">
                  <a:moveTo>
                    <a:pt x="1062228" y="1173479"/>
                  </a:moveTo>
                  <a:lnTo>
                    <a:pt x="640080" y="569976"/>
                  </a:lnTo>
                </a:path>
                <a:path w="1663064" h="1539239">
                  <a:moveTo>
                    <a:pt x="1089660" y="1167383"/>
                  </a:moveTo>
                  <a:lnTo>
                    <a:pt x="658368" y="551688"/>
                  </a:lnTo>
                </a:path>
                <a:path w="1663064" h="1539239">
                  <a:moveTo>
                    <a:pt x="1115568" y="1161288"/>
                  </a:moveTo>
                  <a:lnTo>
                    <a:pt x="675132" y="533400"/>
                  </a:lnTo>
                  <a:lnTo>
                    <a:pt x="676656" y="533400"/>
                  </a:lnTo>
                </a:path>
                <a:path w="1663064" h="1539239">
                  <a:moveTo>
                    <a:pt x="1141476" y="1155191"/>
                  </a:moveTo>
                  <a:lnTo>
                    <a:pt x="693420" y="515112"/>
                  </a:lnTo>
                </a:path>
                <a:path w="1663064" h="1539239">
                  <a:moveTo>
                    <a:pt x="1168908" y="1150620"/>
                  </a:moveTo>
                  <a:lnTo>
                    <a:pt x="711708" y="496823"/>
                  </a:lnTo>
                </a:path>
                <a:path w="1663064" h="1539239">
                  <a:moveTo>
                    <a:pt x="1194816" y="1143000"/>
                  </a:moveTo>
                  <a:lnTo>
                    <a:pt x="728472" y="478535"/>
                  </a:lnTo>
                  <a:lnTo>
                    <a:pt x="729996" y="478535"/>
                  </a:lnTo>
                </a:path>
                <a:path w="1663064" h="1539239">
                  <a:moveTo>
                    <a:pt x="1220724" y="1136903"/>
                  </a:moveTo>
                  <a:lnTo>
                    <a:pt x="746760" y="460247"/>
                  </a:lnTo>
                </a:path>
                <a:path w="1663064" h="1539239">
                  <a:moveTo>
                    <a:pt x="1246632" y="1130808"/>
                  </a:moveTo>
                  <a:lnTo>
                    <a:pt x="765048" y="441959"/>
                  </a:lnTo>
                </a:path>
                <a:path w="1663064" h="1539239">
                  <a:moveTo>
                    <a:pt x="1274064" y="1124712"/>
                  </a:moveTo>
                  <a:lnTo>
                    <a:pt x="781812" y="422147"/>
                  </a:lnTo>
                  <a:lnTo>
                    <a:pt x="783336" y="422147"/>
                  </a:lnTo>
                </a:path>
                <a:path w="1663064" h="1539239">
                  <a:moveTo>
                    <a:pt x="1299971" y="1118615"/>
                  </a:moveTo>
                  <a:lnTo>
                    <a:pt x="800100" y="403859"/>
                  </a:lnTo>
                </a:path>
                <a:path w="1663064" h="1539239">
                  <a:moveTo>
                    <a:pt x="1325880" y="1112520"/>
                  </a:moveTo>
                  <a:lnTo>
                    <a:pt x="818388" y="385571"/>
                  </a:lnTo>
                </a:path>
                <a:path w="1663064" h="1539239">
                  <a:moveTo>
                    <a:pt x="1351788" y="1104900"/>
                  </a:moveTo>
                  <a:lnTo>
                    <a:pt x="835152" y="367283"/>
                  </a:lnTo>
                  <a:lnTo>
                    <a:pt x="836676" y="367283"/>
                  </a:lnTo>
                </a:path>
                <a:path w="1663064" h="1539239">
                  <a:moveTo>
                    <a:pt x="1377695" y="1098803"/>
                  </a:moveTo>
                  <a:lnTo>
                    <a:pt x="853440" y="348995"/>
                  </a:lnTo>
                </a:path>
                <a:path w="1663064" h="1539239">
                  <a:moveTo>
                    <a:pt x="1386840" y="1066800"/>
                  </a:moveTo>
                  <a:lnTo>
                    <a:pt x="871728" y="330707"/>
                  </a:lnTo>
                </a:path>
                <a:path w="1663064" h="1539239">
                  <a:moveTo>
                    <a:pt x="1395983" y="1036319"/>
                  </a:moveTo>
                  <a:lnTo>
                    <a:pt x="888492" y="312419"/>
                  </a:lnTo>
                  <a:lnTo>
                    <a:pt x="890016" y="312419"/>
                  </a:lnTo>
                </a:path>
                <a:path w="1663064" h="1539239">
                  <a:moveTo>
                    <a:pt x="1405128" y="1005839"/>
                  </a:moveTo>
                  <a:lnTo>
                    <a:pt x="906780" y="294131"/>
                  </a:lnTo>
                </a:path>
                <a:path w="1663064" h="1539239">
                  <a:moveTo>
                    <a:pt x="1412748" y="973835"/>
                  </a:moveTo>
                  <a:lnTo>
                    <a:pt x="925068" y="275844"/>
                  </a:lnTo>
                </a:path>
                <a:path w="1663064" h="1539239">
                  <a:moveTo>
                    <a:pt x="1421892" y="943356"/>
                  </a:moveTo>
                  <a:lnTo>
                    <a:pt x="941832" y="257556"/>
                  </a:lnTo>
                  <a:lnTo>
                    <a:pt x="943356" y="257556"/>
                  </a:lnTo>
                </a:path>
                <a:path w="1663064" h="1539239">
                  <a:moveTo>
                    <a:pt x="1431036" y="912876"/>
                  </a:moveTo>
                  <a:lnTo>
                    <a:pt x="960120" y="239267"/>
                  </a:lnTo>
                </a:path>
                <a:path w="1663064" h="1539239">
                  <a:moveTo>
                    <a:pt x="1440180" y="880871"/>
                  </a:moveTo>
                  <a:lnTo>
                    <a:pt x="978408" y="220979"/>
                  </a:lnTo>
                </a:path>
                <a:path w="1663064" h="1539239">
                  <a:moveTo>
                    <a:pt x="1449324" y="850391"/>
                  </a:moveTo>
                  <a:lnTo>
                    <a:pt x="996696" y="202691"/>
                  </a:lnTo>
                </a:path>
                <a:path w="1663064" h="1539239">
                  <a:moveTo>
                    <a:pt x="1458468" y="818388"/>
                  </a:moveTo>
                  <a:lnTo>
                    <a:pt x="1013460" y="184403"/>
                  </a:lnTo>
                </a:path>
                <a:path w="1663064" h="1539239">
                  <a:moveTo>
                    <a:pt x="1467612" y="787907"/>
                  </a:moveTo>
                  <a:lnTo>
                    <a:pt x="1031748" y="166115"/>
                  </a:lnTo>
                </a:path>
                <a:path w="1663064" h="1539239">
                  <a:moveTo>
                    <a:pt x="1475232" y="757427"/>
                  </a:moveTo>
                  <a:lnTo>
                    <a:pt x="1050036" y="147827"/>
                  </a:lnTo>
                </a:path>
                <a:path w="1663064" h="1539239">
                  <a:moveTo>
                    <a:pt x="1487424" y="729995"/>
                  </a:moveTo>
                  <a:lnTo>
                    <a:pt x="1066800" y="129539"/>
                  </a:lnTo>
                </a:path>
                <a:path w="1663064" h="1539239">
                  <a:moveTo>
                    <a:pt x="1501140" y="705612"/>
                  </a:moveTo>
                  <a:lnTo>
                    <a:pt x="1085088" y="109727"/>
                  </a:lnTo>
                </a:path>
                <a:path w="1663064" h="1539239">
                  <a:moveTo>
                    <a:pt x="1514856" y="681227"/>
                  </a:moveTo>
                  <a:lnTo>
                    <a:pt x="1103376" y="91439"/>
                  </a:lnTo>
                </a:path>
                <a:path w="1663064" h="1539239">
                  <a:moveTo>
                    <a:pt x="1528571" y="656844"/>
                  </a:moveTo>
                  <a:lnTo>
                    <a:pt x="1120140" y="73151"/>
                  </a:lnTo>
                </a:path>
                <a:path w="1663064" h="1539239">
                  <a:moveTo>
                    <a:pt x="1542288" y="632459"/>
                  </a:moveTo>
                  <a:lnTo>
                    <a:pt x="1138428" y="54863"/>
                  </a:lnTo>
                </a:path>
                <a:path w="1663064" h="1539239">
                  <a:moveTo>
                    <a:pt x="1556004" y="608076"/>
                  </a:moveTo>
                  <a:lnTo>
                    <a:pt x="1156716" y="36575"/>
                  </a:lnTo>
                </a:path>
                <a:path w="1663064" h="1539239">
                  <a:moveTo>
                    <a:pt x="1569720" y="583691"/>
                  </a:moveTo>
                  <a:lnTo>
                    <a:pt x="1173480" y="18287"/>
                  </a:lnTo>
                </a:path>
                <a:path w="1663064" h="1539239">
                  <a:moveTo>
                    <a:pt x="1581912" y="559307"/>
                  </a:moveTo>
                  <a:lnTo>
                    <a:pt x="1191768" y="0"/>
                  </a:lnTo>
                </a:path>
                <a:path w="1663064" h="1539239">
                  <a:moveTo>
                    <a:pt x="1595628" y="534923"/>
                  </a:moveTo>
                  <a:lnTo>
                    <a:pt x="1229868" y="10667"/>
                  </a:lnTo>
                </a:path>
                <a:path w="1663064" h="1539239">
                  <a:moveTo>
                    <a:pt x="1609344" y="509015"/>
                  </a:moveTo>
                  <a:lnTo>
                    <a:pt x="1309116" y="79247"/>
                  </a:lnTo>
                </a:path>
                <a:path w="1663064" h="1539239">
                  <a:moveTo>
                    <a:pt x="1623060" y="484631"/>
                  </a:moveTo>
                  <a:lnTo>
                    <a:pt x="1386840" y="147827"/>
                  </a:lnTo>
                </a:path>
                <a:path w="1663064" h="1539239">
                  <a:moveTo>
                    <a:pt x="1636776" y="460247"/>
                  </a:moveTo>
                  <a:lnTo>
                    <a:pt x="1464564" y="216407"/>
                  </a:lnTo>
                  <a:lnTo>
                    <a:pt x="1466088" y="216407"/>
                  </a:lnTo>
                </a:path>
                <a:path w="1663064" h="1539239">
                  <a:moveTo>
                    <a:pt x="1650492" y="435863"/>
                  </a:moveTo>
                  <a:lnTo>
                    <a:pt x="1543812" y="284988"/>
                  </a:lnTo>
                </a:path>
                <a:path w="1663064" h="1539239">
                  <a:moveTo>
                    <a:pt x="1662683" y="411479"/>
                  </a:moveTo>
                  <a:lnTo>
                    <a:pt x="1621536" y="352044"/>
                  </a:lnTo>
                </a:path>
              </a:pathLst>
            </a:custGeom>
            <a:ln w="3175">
              <a:solidFill>
                <a:srgbClr val="ACAC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78050" y="3409569"/>
              <a:ext cx="128016" cy="80772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835784" y="3410331"/>
              <a:ext cx="1097280" cy="1190625"/>
            </a:xfrm>
            <a:custGeom>
              <a:avLst/>
              <a:gdLst/>
              <a:ahLst/>
              <a:cxnLst/>
              <a:rect l="l" t="t" r="r" b="b"/>
              <a:pathLst>
                <a:path w="1097280" h="1190625">
                  <a:moveTo>
                    <a:pt x="0" y="0"/>
                  </a:moveTo>
                  <a:lnTo>
                    <a:pt x="0" y="79248"/>
                  </a:lnTo>
                </a:path>
                <a:path w="1097280" h="1190625">
                  <a:moveTo>
                    <a:pt x="3047" y="3048"/>
                  </a:moveTo>
                  <a:lnTo>
                    <a:pt x="3047" y="79248"/>
                  </a:lnTo>
                  <a:lnTo>
                    <a:pt x="0" y="79248"/>
                  </a:lnTo>
                </a:path>
                <a:path w="1097280" h="1190625">
                  <a:moveTo>
                    <a:pt x="0" y="0"/>
                  </a:moveTo>
                  <a:lnTo>
                    <a:pt x="33527" y="0"/>
                  </a:lnTo>
                  <a:lnTo>
                    <a:pt x="41147" y="3048"/>
                  </a:lnTo>
                  <a:lnTo>
                    <a:pt x="45719" y="7620"/>
                  </a:lnTo>
                  <a:lnTo>
                    <a:pt x="48767" y="15240"/>
                  </a:lnTo>
                  <a:lnTo>
                    <a:pt x="48767" y="25908"/>
                  </a:lnTo>
                  <a:lnTo>
                    <a:pt x="45719" y="33528"/>
                  </a:lnTo>
                  <a:lnTo>
                    <a:pt x="41147" y="38100"/>
                  </a:lnTo>
                  <a:lnTo>
                    <a:pt x="33527" y="41148"/>
                  </a:lnTo>
                  <a:lnTo>
                    <a:pt x="3047" y="41148"/>
                  </a:lnTo>
                </a:path>
                <a:path w="1097280" h="1190625">
                  <a:moveTo>
                    <a:pt x="3047" y="3048"/>
                  </a:moveTo>
                  <a:lnTo>
                    <a:pt x="33527" y="3048"/>
                  </a:lnTo>
                  <a:lnTo>
                    <a:pt x="41147" y="7620"/>
                  </a:lnTo>
                  <a:lnTo>
                    <a:pt x="45719" y="15240"/>
                  </a:lnTo>
                  <a:lnTo>
                    <a:pt x="45719" y="25908"/>
                  </a:lnTo>
                  <a:lnTo>
                    <a:pt x="41147" y="33528"/>
                  </a:lnTo>
                  <a:lnTo>
                    <a:pt x="33527" y="38100"/>
                  </a:lnTo>
                  <a:lnTo>
                    <a:pt x="3047" y="38100"/>
                  </a:lnTo>
                </a:path>
                <a:path w="1097280" h="1190625">
                  <a:moveTo>
                    <a:pt x="1028700" y="1190244"/>
                  </a:moveTo>
                  <a:lnTo>
                    <a:pt x="1051559" y="1153668"/>
                  </a:lnTo>
                  <a:lnTo>
                    <a:pt x="1069847" y="1114044"/>
                  </a:lnTo>
                  <a:lnTo>
                    <a:pt x="1083564" y="1072896"/>
                  </a:lnTo>
                  <a:lnTo>
                    <a:pt x="1088135" y="1051560"/>
                  </a:lnTo>
                  <a:lnTo>
                    <a:pt x="1092708" y="1031748"/>
                  </a:lnTo>
                  <a:lnTo>
                    <a:pt x="1095756" y="1008888"/>
                  </a:lnTo>
                  <a:lnTo>
                    <a:pt x="1097279" y="987552"/>
                  </a:lnTo>
                  <a:lnTo>
                    <a:pt x="1097279" y="96621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820288" y="4592955"/>
              <a:ext cx="53340" cy="62865"/>
            </a:xfrm>
            <a:custGeom>
              <a:avLst/>
              <a:gdLst/>
              <a:ahLst/>
              <a:cxnLst/>
              <a:rect l="l" t="t" r="r" b="b"/>
              <a:pathLst>
                <a:path w="53339" h="62864">
                  <a:moveTo>
                    <a:pt x="35052" y="0"/>
                  </a:moveTo>
                  <a:lnTo>
                    <a:pt x="0" y="62484"/>
                  </a:lnTo>
                  <a:lnTo>
                    <a:pt x="53340" y="15240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820288" y="4592955"/>
              <a:ext cx="53340" cy="62865"/>
            </a:xfrm>
            <a:custGeom>
              <a:avLst/>
              <a:gdLst/>
              <a:ahLst/>
              <a:cxnLst/>
              <a:rect l="l" t="t" r="r" b="b"/>
              <a:pathLst>
                <a:path w="53339" h="62864">
                  <a:moveTo>
                    <a:pt x="53340" y="15240"/>
                  </a:moveTo>
                  <a:lnTo>
                    <a:pt x="35052" y="0"/>
                  </a:lnTo>
                  <a:lnTo>
                    <a:pt x="0" y="62484"/>
                  </a:lnTo>
                  <a:lnTo>
                    <a:pt x="53340" y="1524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543177" y="3416426"/>
              <a:ext cx="1990725" cy="1931035"/>
            </a:xfrm>
            <a:custGeom>
              <a:avLst/>
              <a:gdLst/>
              <a:ahLst/>
              <a:cxnLst/>
              <a:rect l="l" t="t" r="r" b="b"/>
              <a:pathLst>
                <a:path w="1990725" h="1931035">
                  <a:moveTo>
                    <a:pt x="1524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close/>
                </a:path>
                <a:path w="1990725" h="1931035">
                  <a:moveTo>
                    <a:pt x="167640" y="960120"/>
                  </a:moveTo>
                  <a:lnTo>
                    <a:pt x="166116" y="960120"/>
                  </a:lnTo>
                  <a:lnTo>
                    <a:pt x="166116" y="961644"/>
                  </a:lnTo>
                  <a:lnTo>
                    <a:pt x="167640" y="961644"/>
                  </a:lnTo>
                  <a:lnTo>
                    <a:pt x="167640" y="960120"/>
                  </a:lnTo>
                  <a:close/>
                </a:path>
                <a:path w="1990725" h="1931035">
                  <a:moveTo>
                    <a:pt x="1379220" y="1062228"/>
                  </a:moveTo>
                  <a:lnTo>
                    <a:pt x="1377696" y="1062228"/>
                  </a:lnTo>
                  <a:lnTo>
                    <a:pt x="1377696" y="1063752"/>
                  </a:lnTo>
                  <a:lnTo>
                    <a:pt x="1379220" y="1063752"/>
                  </a:lnTo>
                  <a:lnTo>
                    <a:pt x="1379220" y="1062228"/>
                  </a:lnTo>
                  <a:close/>
                </a:path>
                <a:path w="1990725" h="1931035">
                  <a:moveTo>
                    <a:pt x="1854708" y="960120"/>
                  </a:moveTo>
                  <a:lnTo>
                    <a:pt x="1853184" y="960120"/>
                  </a:lnTo>
                  <a:lnTo>
                    <a:pt x="1853184" y="961644"/>
                  </a:lnTo>
                  <a:lnTo>
                    <a:pt x="1854708" y="961644"/>
                  </a:lnTo>
                  <a:lnTo>
                    <a:pt x="1854708" y="960120"/>
                  </a:lnTo>
                  <a:close/>
                </a:path>
                <a:path w="1990725" h="1931035">
                  <a:moveTo>
                    <a:pt x="1990344" y="1929384"/>
                  </a:moveTo>
                  <a:lnTo>
                    <a:pt x="1988820" y="1929384"/>
                  </a:lnTo>
                  <a:lnTo>
                    <a:pt x="1988820" y="1930908"/>
                  </a:lnTo>
                  <a:lnTo>
                    <a:pt x="1990344" y="1930908"/>
                  </a:lnTo>
                  <a:lnTo>
                    <a:pt x="1990344" y="1929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95489" y="3157347"/>
              <a:ext cx="3325495" cy="2867025"/>
            </a:xfrm>
            <a:custGeom>
              <a:avLst/>
              <a:gdLst/>
              <a:ahLst/>
              <a:cxnLst/>
              <a:rect l="l" t="t" r="r" b="b"/>
              <a:pathLst>
                <a:path w="3325495" h="2867025">
                  <a:moveTo>
                    <a:pt x="0" y="0"/>
                  </a:moveTo>
                  <a:lnTo>
                    <a:pt x="0" y="2866618"/>
                  </a:lnTo>
                  <a:lnTo>
                    <a:pt x="3325355" y="2866618"/>
                  </a:lnTo>
                  <a:lnTo>
                    <a:pt x="3325355" y="0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29017" y="3190875"/>
              <a:ext cx="3258820" cy="2799715"/>
            </a:xfrm>
            <a:custGeom>
              <a:avLst/>
              <a:gdLst/>
              <a:ahLst/>
              <a:cxnLst/>
              <a:rect l="l" t="t" r="r" b="b"/>
              <a:pathLst>
                <a:path w="3258820" h="2799715">
                  <a:moveTo>
                    <a:pt x="0" y="0"/>
                  </a:moveTo>
                  <a:lnTo>
                    <a:pt x="0" y="2799562"/>
                  </a:lnTo>
                  <a:lnTo>
                    <a:pt x="3258299" y="2799562"/>
                  </a:lnTo>
                  <a:lnTo>
                    <a:pt x="3258299" y="0"/>
                  </a:lnTo>
                  <a:lnTo>
                    <a:pt x="0" y="0"/>
                  </a:lnTo>
                  <a:close/>
                </a:path>
              </a:pathLst>
            </a:custGeom>
            <a:ln w="33528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9259" y="326263"/>
            <a:ext cx="6109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65" dirty="0"/>
              <a:t> </a:t>
            </a:r>
            <a:r>
              <a:rPr sz="2400" spc="-5" dirty="0"/>
              <a:t>direcc.</a:t>
            </a:r>
            <a:r>
              <a:rPr sz="2400" spc="-45" dirty="0"/>
              <a:t> </a:t>
            </a:r>
            <a:r>
              <a:rPr sz="2400" dirty="0"/>
              <a:t>de</a:t>
            </a:r>
            <a:r>
              <a:rPr sz="2400" spc="-30" dirty="0"/>
              <a:t> </a:t>
            </a:r>
            <a:r>
              <a:rPr sz="2400" spc="-5" dirty="0"/>
              <a:t>neutro</a:t>
            </a:r>
            <a:r>
              <a:rPr sz="2400" spc="-75" dirty="0"/>
              <a:t> </a:t>
            </a:r>
            <a:r>
              <a:rPr sz="2400" spc="-10" dirty="0"/>
              <a:t>VI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179258"/>
            <a:ext cx="8213725" cy="1860550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Polarización</a:t>
            </a:r>
            <a:r>
              <a:rPr sz="1800" b="1" spc="-5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por</a:t>
            </a:r>
            <a:r>
              <a:rPr sz="1800" b="1" spc="-4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secuencia</a:t>
            </a:r>
            <a:r>
              <a:rPr sz="1800" b="1" spc="-3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0037"/>
                </a:solidFill>
                <a:latin typeface="Arial"/>
                <a:cs typeface="Arial"/>
              </a:rPr>
              <a:t>inversa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105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Es </a:t>
            </a:r>
            <a:r>
              <a:rPr sz="1600" spc="-10" dirty="0">
                <a:latin typeface="Microsoft Sans Serif"/>
                <a:cs typeface="Microsoft Sans Serif"/>
              </a:rPr>
              <a:t>insensible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al acoplamiento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secuencia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homopolar.</a:t>
            </a:r>
            <a:endParaRPr sz="16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1105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I2&gt;I0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remotas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resistencia</a:t>
            </a:r>
            <a:r>
              <a:rPr sz="1600" spc="1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alta.</a:t>
            </a:r>
            <a:endParaRPr sz="1600">
              <a:latin typeface="Microsoft Sans Serif"/>
              <a:cs typeface="Microsoft Sans Serif"/>
            </a:endParaRPr>
          </a:p>
          <a:p>
            <a:pPr marL="387350" marR="5080" indent="-375285">
              <a:lnSpc>
                <a:spcPct val="113700"/>
              </a:lnSpc>
              <a:spcBef>
                <a:spcPts val="625"/>
              </a:spcBef>
              <a:buChar char="•"/>
              <a:tabLst>
                <a:tab pos="387350" algn="l"/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V2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I2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pueden</a:t>
            </a:r>
            <a:r>
              <a:rPr sz="1600" spc="-10" dirty="0">
                <a:latin typeface="Microsoft Sans Serif"/>
                <a:cs typeface="Microsoft Sans Serif"/>
              </a:rPr>
              <a:t> calcular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los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valores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fase-fase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está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afectada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secuencia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cero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9765" y="235711"/>
            <a:ext cx="62274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60" dirty="0"/>
              <a:t> </a:t>
            </a:r>
            <a:r>
              <a:rPr sz="2400" spc="-5" dirty="0"/>
              <a:t>direcc.</a:t>
            </a:r>
            <a:r>
              <a:rPr sz="2400" spc="-4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spc="-5" dirty="0"/>
              <a:t>neutro</a:t>
            </a:r>
            <a:r>
              <a:rPr sz="2400" spc="-75" dirty="0"/>
              <a:t> </a:t>
            </a:r>
            <a:r>
              <a:rPr sz="2400" spc="-10" dirty="0"/>
              <a:t>VII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48157" y="1109340"/>
            <a:ext cx="8000365" cy="4143375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Polarización</a:t>
            </a:r>
            <a:r>
              <a:rPr sz="1800" b="1" spc="-6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por</a:t>
            </a:r>
            <a:r>
              <a:rPr sz="1800" b="1" spc="-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V0+V2</a:t>
            </a:r>
            <a:endParaRPr sz="1800">
              <a:latin typeface="Arial"/>
              <a:cs typeface="Arial"/>
            </a:endParaRPr>
          </a:p>
          <a:p>
            <a:pPr marL="387350" marR="6350" indent="-375285" algn="just">
              <a:lnSpc>
                <a:spcPct val="113799"/>
              </a:lnSpc>
              <a:spcBef>
                <a:spcPts val="630"/>
              </a:spcBef>
              <a:buChar char="•"/>
              <a:tabLst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Se </a:t>
            </a:r>
            <a:r>
              <a:rPr sz="1600" spc="-15" dirty="0">
                <a:latin typeface="Microsoft Sans Serif"/>
                <a:cs typeface="Microsoft Sans Serif"/>
              </a:rPr>
              <a:t>realiza la </a:t>
            </a:r>
            <a:r>
              <a:rPr sz="1600" spc="-10" dirty="0">
                <a:latin typeface="Microsoft Sans Serif"/>
                <a:cs typeface="Microsoft Sans Serif"/>
              </a:rPr>
              <a:t>determinación de </a:t>
            </a:r>
            <a:r>
              <a:rPr sz="1600" spc="-15" dirty="0">
                <a:latin typeface="Microsoft Sans Serif"/>
                <a:cs typeface="Microsoft Sans Serif"/>
              </a:rPr>
              <a:t>la </a:t>
            </a:r>
            <a:r>
              <a:rPr sz="1600" spc="-10" dirty="0">
                <a:latin typeface="Microsoft Sans Serif"/>
                <a:cs typeface="Microsoft Sans Serif"/>
              </a:rPr>
              <a:t>dirección independientemente </a:t>
            </a:r>
            <a:r>
              <a:rPr sz="1600" spc="-15" dirty="0">
                <a:latin typeface="Microsoft Sans Serif"/>
                <a:cs typeface="Microsoft Sans Serif"/>
              </a:rPr>
              <a:t>con los </a:t>
            </a:r>
            <a:r>
              <a:rPr sz="1600" spc="-10" dirty="0">
                <a:latin typeface="Microsoft Sans Serif"/>
                <a:cs typeface="Microsoft Sans Serif"/>
              </a:rPr>
              <a:t>dos </a:t>
            </a:r>
            <a:r>
              <a:rPr sz="1600" spc="-15" dirty="0">
                <a:latin typeface="Microsoft Sans Serif"/>
                <a:cs typeface="Microsoft Sans Serif"/>
              </a:rPr>
              <a:t>criterios 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anteriores. </a:t>
            </a:r>
            <a:r>
              <a:rPr sz="1600" spc="-15" dirty="0">
                <a:latin typeface="Microsoft Sans Serif"/>
                <a:cs typeface="Microsoft Sans Serif"/>
              </a:rPr>
              <a:t>Si </a:t>
            </a:r>
            <a:r>
              <a:rPr sz="1600" spc="-10" dirty="0">
                <a:latin typeface="Microsoft Sans Serif"/>
                <a:cs typeface="Microsoft Sans Serif"/>
              </a:rPr>
              <a:t>cualquiera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20" dirty="0">
                <a:latin typeface="Microsoft Sans Serif"/>
                <a:cs typeface="Microsoft Sans Serif"/>
              </a:rPr>
              <a:t>ellos </a:t>
            </a:r>
            <a:r>
              <a:rPr sz="1600" spc="-10" dirty="0">
                <a:latin typeface="Microsoft Sans Serif"/>
                <a:cs typeface="Microsoft Sans Serif"/>
              </a:rPr>
              <a:t>determina que </a:t>
            </a:r>
            <a:r>
              <a:rPr sz="1600" spc="-15" dirty="0">
                <a:latin typeface="Microsoft Sans Serif"/>
                <a:cs typeface="Microsoft Sans Serif"/>
              </a:rPr>
              <a:t>la dirección </a:t>
            </a:r>
            <a:r>
              <a:rPr sz="1600" spc="-10" dirty="0">
                <a:latin typeface="Microsoft Sans Serif"/>
                <a:cs typeface="Microsoft Sans Serif"/>
              </a:rPr>
              <a:t>es de disparo, </a:t>
            </a:r>
            <a:r>
              <a:rPr sz="1600" dirty="0">
                <a:latin typeface="Microsoft Sans Serif"/>
                <a:cs typeface="Microsoft Sans Serif"/>
              </a:rPr>
              <a:t>se </a:t>
            </a:r>
            <a:r>
              <a:rPr sz="1600" spc="-20" dirty="0">
                <a:latin typeface="Microsoft Sans Serif"/>
                <a:cs typeface="Microsoft Sans Serif"/>
              </a:rPr>
              <a:t>da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permiso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disparo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Microsoft Sans Serif"/>
              <a:buChar char="•"/>
            </a:pP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Polarización</a:t>
            </a:r>
            <a:r>
              <a:rPr sz="1800" b="1" spc="-5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por</a:t>
            </a:r>
            <a:r>
              <a:rPr sz="1800" b="1" spc="-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V2+Ipol</a:t>
            </a:r>
            <a:endParaRPr sz="1800">
              <a:latin typeface="Arial"/>
              <a:cs typeface="Arial"/>
            </a:endParaRPr>
          </a:p>
          <a:p>
            <a:pPr marL="387350" marR="6350" indent="-375285" algn="just">
              <a:lnSpc>
                <a:spcPct val="114100"/>
              </a:lnSpc>
              <a:spcBef>
                <a:spcPts val="620"/>
              </a:spcBef>
              <a:buChar char="•"/>
              <a:tabLst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realiza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 </a:t>
            </a:r>
            <a:r>
              <a:rPr sz="1600" spc="-10" dirty="0">
                <a:latin typeface="Microsoft Sans Serif"/>
                <a:cs typeface="Microsoft Sans Serif"/>
              </a:rPr>
              <a:t>determinación</a:t>
            </a:r>
            <a:r>
              <a:rPr sz="1600" spc="-5" dirty="0">
                <a:latin typeface="Microsoft Sans Serif"/>
                <a:cs typeface="Microsoft Sans Serif"/>
              </a:rPr>
              <a:t> de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dirección</a:t>
            </a:r>
            <a:r>
              <a:rPr sz="1600" spc="-10" dirty="0">
                <a:latin typeface="Microsoft Sans Serif"/>
                <a:cs typeface="Microsoft Sans Serif"/>
              </a:rPr>
              <a:t> independientemente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los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criterios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anteriores (V2 </a:t>
            </a:r>
            <a:r>
              <a:rPr sz="1600" spc="-5" dirty="0">
                <a:latin typeface="Microsoft Sans Serif"/>
                <a:cs typeface="Microsoft Sans Serif"/>
              </a:rPr>
              <a:t>e </a:t>
            </a:r>
            <a:r>
              <a:rPr sz="1600" dirty="0">
                <a:latin typeface="Microsoft Sans Serif"/>
                <a:cs typeface="Microsoft Sans Serif"/>
              </a:rPr>
              <a:t>I). </a:t>
            </a:r>
            <a:r>
              <a:rPr sz="1600" spc="-15" dirty="0">
                <a:latin typeface="Microsoft Sans Serif"/>
                <a:cs typeface="Microsoft Sans Serif"/>
              </a:rPr>
              <a:t>Si </a:t>
            </a:r>
            <a:r>
              <a:rPr sz="1600" spc="-10" dirty="0">
                <a:latin typeface="Microsoft Sans Serif"/>
                <a:cs typeface="Microsoft Sans Serif"/>
              </a:rPr>
              <a:t>cualquiera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ellos</a:t>
            </a:r>
            <a:r>
              <a:rPr sz="1600" spc="39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determina que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39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dirección </a:t>
            </a:r>
            <a:r>
              <a:rPr sz="1600" spc="-5" dirty="0">
                <a:latin typeface="Microsoft Sans Serif"/>
                <a:cs typeface="Microsoft Sans Serif"/>
              </a:rPr>
              <a:t>es </a:t>
            </a:r>
            <a:r>
              <a:rPr sz="1600" spc="-10" dirty="0">
                <a:latin typeface="Microsoft Sans Serif"/>
                <a:cs typeface="Microsoft Sans Serif"/>
              </a:rPr>
              <a:t>de disparo,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se </a:t>
            </a:r>
            <a:r>
              <a:rPr sz="1600" spc="-5" dirty="0">
                <a:latin typeface="Microsoft Sans Serif"/>
                <a:cs typeface="Microsoft Sans Serif"/>
              </a:rPr>
              <a:t>da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permiso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disparo.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Microsoft Sans Serif"/>
              <a:buChar char="•"/>
            </a:pP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Polarización</a:t>
            </a:r>
            <a:r>
              <a:rPr sz="1800" b="1" spc="-5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por</a:t>
            </a:r>
            <a:r>
              <a:rPr sz="1800" b="1" spc="-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V0+V2+Ipol</a:t>
            </a:r>
            <a:endParaRPr sz="1800">
              <a:latin typeface="Arial"/>
              <a:cs typeface="Arial"/>
            </a:endParaRPr>
          </a:p>
          <a:p>
            <a:pPr marL="387350" marR="5080" indent="-375285" algn="just">
              <a:lnSpc>
                <a:spcPct val="114100"/>
              </a:lnSpc>
              <a:spcBef>
                <a:spcPts val="615"/>
              </a:spcBef>
              <a:buChar char="•"/>
              <a:tabLst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realiza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-10" dirty="0">
                <a:latin typeface="Microsoft Sans Serif"/>
                <a:cs typeface="Microsoft Sans Serif"/>
              </a:rPr>
              <a:t> determinación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dirección</a:t>
            </a:r>
            <a:r>
              <a:rPr sz="1600" spc="-10" dirty="0">
                <a:latin typeface="Microsoft Sans Serif"/>
                <a:cs typeface="Microsoft Sans Serif"/>
              </a:rPr>
              <a:t> independientemente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los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criterios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anteriores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(V0, </a:t>
            </a:r>
            <a:r>
              <a:rPr sz="1600" spc="-5" dirty="0">
                <a:latin typeface="Microsoft Sans Serif"/>
                <a:cs typeface="Microsoft Sans Serif"/>
              </a:rPr>
              <a:t>V2 e </a:t>
            </a:r>
            <a:r>
              <a:rPr sz="1600" dirty="0">
                <a:latin typeface="Microsoft Sans Serif"/>
                <a:cs typeface="Microsoft Sans Serif"/>
              </a:rPr>
              <a:t>I). </a:t>
            </a:r>
            <a:r>
              <a:rPr sz="1600" spc="-10" dirty="0">
                <a:latin typeface="Microsoft Sans Serif"/>
                <a:cs typeface="Microsoft Sans Serif"/>
              </a:rPr>
              <a:t>Si </a:t>
            </a:r>
            <a:r>
              <a:rPr sz="1600" spc="-15" dirty="0">
                <a:latin typeface="Microsoft Sans Serif"/>
                <a:cs typeface="Microsoft Sans Serif"/>
              </a:rPr>
              <a:t>cualquiera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ellos</a:t>
            </a:r>
            <a:r>
              <a:rPr sz="1600" spc="-10" dirty="0">
                <a:latin typeface="Microsoft Sans Serif"/>
                <a:cs typeface="Microsoft Sans Serif"/>
              </a:rPr>
              <a:t> determina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que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dirección</a:t>
            </a:r>
            <a:r>
              <a:rPr sz="1600" spc="-10" dirty="0">
                <a:latin typeface="Microsoft Sans Serif"/>
                <a:cs typeface="Microsoft Sans Serif"/>
              </a:rPr>
              <a:t> es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disparo,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permiso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disparo.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26730" rIns="0" bIns="0" rtlCol="0">
            <a:spAutoFit/>
          </a:bodyPr>
          <a:lstStyle/>
          <a:p>
            <a:pPr marL="1945005" marR="5080" indent="-1596390">
              <a:lnSpc>
                <a:spcPct val="111000"/>
              </a:lnSpc>
              <a:spcBef>
                <a:spcPts val="100"/>
              </a:spcBef>
            </a:pPr>
            <a:r>
              <a:rPr spc="-10" dirty="0"/>
              <a:t>NEUTRO</a:t>
            </a:r>
            <a:r>
              <a:rPr spc="-105" dirty="0"/>
              <a:t> </a:t>
            </a:r>
            <a:r>
              <a:rPr spc="-5" dirty="0"/>
              <a:t>AISLADO </a:t>
            </a:r>
            <a:r>
              <a:rPr spc="-1320" dirty="0"/>
              <a:t> </a:t>
            </a:r>
            <a:r>
              <a:rPr spc="-10" dirty="0"/>
              <a:t>(67NA)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35711"/>
            <a:ext cx="2665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Neutro</a:t>
            </a:r>
            <a:r>
              <a:rPr sz="2400" spc="-90" dirty="0"/>
              <a:t> </a:t>
            </a:r>
            <a:r>
              <a:rPr sz="2400" dirty="0"/>
              <a:t>aislado</a:t>
            </a:r>
            <a:r>
              <a:rPr sz="2400" spc="-165" dirty="0"/>
              <a:t> </a:t>
            </a:r>
            <a:r>
              <a:rPr sz="2400" dirty="0"/>
              <a:t>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371701"/>
            <a:ext cx="7927340" cy="329247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50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Protección</a:t>
            </a:r>
            <a:r>
              <a:rPr sz="1700" b="1" spc="28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de</a:t>
            </a:r>
            <a:r>
              <a:rPr sz="1700" b="1" spc="30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neutro</a:t>
            </a:r>
            <a:r>
              <a:rPr sz="1700" b="1" spc="29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990037"/>
                </a:solidFill>
                <a:latin typeface="Arial"/>
                <a:cs typeface="Arial"/>
              </a:rPr>
              <a:t>aislado</a:t>
            </a:r>
            <a:r>
              <a:rPr sz="1700" b="1" spc="3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700" spc="34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realiza</a:t>
            </a:r>
            <a:r>
              <a:rPr sz="1700" spc="3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una</a:t>
            </a:r>
            <a:r>
              <a:rPr sz="1700" spc="3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protección</a:t>
            </a:r>
            <a:r>
              <a:rPr sz="1700" spc="32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direccional</a:t>
            </a:r>
            <a:r>
              <a:rPr sz="1700" spc="3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contra</a:t>
            </a:r>
            <a:endParaRPr sz="1700">
              <a:latin typeface="Microsoft Sans Serif"/>
              <a:cs typeface="Microsoft Sans Serif"/>
            </a:endParaRPr>
          </a:p>
          <a:p>
            <a:pPr marL="387350">
              <a:lnSpc>
                <a:spcPct val="100000"/>
              </a:lnSpc>
              <a:spcBef>
                <a:spcPts val="409"/>
              </a:spcBef>
            </a:pPr>
            <a:r>
              <a:rPr sz="1700" i="1" dirty="0">
                <a:latin typeface="Arial"/>
                <a:cs typeface="Arial"/>
              </a:rPr>
              <a:t>faltas</a:t>
            </a:r>
            <a:r>
              <a:rPr sz="1700" i="1" spc="-5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a </a:t>
            </a:r>
            <a:r>
              <a:rPr sz="1700" i="1" spc="-5" dirty="0">
                <a:latin typeface="Arial"/>
                <a:cs typeface="Arial"/>
              </a:rPr>
              <a:t>tierra</a:t>
            </a:r>
            <a:r>
              <a:rPr sz="1700" i="1" spc="-10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en</a:t>
            </a:r>
            <a:r>
              <a:rPr sz="1700" i="1" spc="-5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sistemas</a:t>
            </a:r>
            <a:r>
              <a:rPr sz="1700" i="1" spc="-60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de</a:t>
            </a:r>
            <a:r>
              <a:rPr sz="1700" i="1" spc="-10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neutro</a:t>
            </a:r>
            <a:r>
              <a:rPr sz="1700" i="1" spc="35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aislado.</a:t>
            </a:r>
            <a:endParaRPr sz="1700">
              <a:latin typeface="Arial"/>
              <a:cs typeface="Arial"/>
            </a:endParaRPr>
          </a:p>
          <a:p>
            <a:pPr marL="387350" marR="5715" indent="-375285" algn="just">
              <a:lnSpc>
                <a:spcPct val="118200"/>
              </a:lnSpc>
              <a:spcBef>
                <a:spcPts val="575"/>
              </a:spcBef>
              <a:buChar char="•"/>
              <a:tabLst>
                <a:tab pos="387985" algn="l"/>
              </a:tabLst>
            </a:pPr>
            <a:r>
              <a:rPr sz="1700" spc="-5" dirty="0">
                <a:latin typeface="Microsoft Sans Serif"/>
                <a:cs typeface="Microsoft Sans Serif"/>
              </a:rPr>
              <a:t>Sistema</a:t>
            </a:r>
            <a:r>
              <a:rPr sz="1700" spc="2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2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distribución</a:t>
            </a:r>
            <a:r>
              <a:rPr sz="1700" spc="25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2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neutro</a:t>
            </a:r>
            <a:r>
              <a:rPr sz="1700" spc="2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aislado</a:t>
            </a:r>
            <a:r>
              <a:rPr sz="1700" spc="240" dirty="0">
                <a:latin typeface="Microsoft Sans Serif"/>
                <a:cs typeface="Microsoft Sans Serif"/>
              </a:rPr>
              <a:t> </a:t>
            </a:r>
            <a:r>
              <a:rPr sz="1700" spc="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700" spc="28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pequeña</a:t>
            </a:r>
            <a:r>
              <a:rPr sz="1700" spc="24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intensidad</a:t>
            </a:r>
            <a:r>
              <a:rPr sz="1700" spc="2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homopolar </a:t>
            </a:r>
            <a:r>
              <a:rPr sz="1700" spc="-4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en </a:t>
            </a:r>
            <a:r>
              <a:rPr sz="1700" spc="-10" dirty="0">
                <a:latin typeface="Microsoft Sans Serif"/>
                <a:cs typeface="Microsoft Sans Serif"/>
              </a:rPr>
              <a:t>los </a:t>
            </a:r>
            <a:r>
              <a:rPr sz="1700" spc="-5" dirty="0">
                <a:latin typeface="Microsoft Sans Serif"/>
                <a:cs typeface="Microsoft Sans Serif"/>
              </a:rPr>
              <a:t>defectos </a:t>
            </a:r>
            <a:r>
              <a:rPr sz="1700" spc="-10" dirty="0">
                <a:latin typeface="Microsoft Sans Serif"/>
                <a:cs typeface="Microsoft Sans Serif"/>
              </a:rPr>
              <a:t>fase-tierra </a:t>
            </a:r>
            <a:r>
              <a:rPr sz="1700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7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ya </a:t>
            </a:r>
            <a:r>
              <a:rPr sz="1700" spc="5" dirty="0">
                <a:latin typeface="Microsoft Sans Serif"/>
                <a:cs typeface="Microsoft Sans Serif"/>
              </a:rPr>
              <a:t>que </a:t>
            </a:r>
            <a:r>
              <a:rPr sz="1700" dirty="0">
                <a:latin typeface="Microsoft Sans Serif"/>
                <a:cs typeface="Microsoft Sans Serif"/>
              </a:rPr>
              <a:t>dicha intensidad únicamente se podrá 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cerrar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través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capacidad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homopolar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propia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del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sistema.</a:t>
            </a:r>
            <a:endParaRPr sz="1700">
              <a:latin typeface="Microsoft Sans Serif"/>
              <a:cs typeface="Microsoft Sans Serif"/>
            </a:endParaRPr>
          </a:p>
          <a:p>
            <a:pPr marL="1152525" marR="5080" algn="just">
              <a:lnSpc>
                <a:spcPct val="119100"/>
              </a:lnSpc>
              <a:spcBef>
                <a:spcPts val="819"/>
              </a:spcBef>
            </a:pPr>
            <a:r>
              <a:rPr sz="1500" spc="-5" dirty="0">
                <a:latin typeface="Microsoft Sans Serif"/>
                <a:cs typeface="Microsoft Sans Serif"/>
              </a:rPr>
              <a:t>Esta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capacidad</a:t>
            </a:r>
            <a:r>
              <a:rPr sz="1500" dirty="0">
                <a:latin typeface="Microsoft Sans Serif"/>
                <a:cs typeface="Microsoft Sans Serif"/>
              </a:rPr>
              <a:t> del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sistema,</a:t>
            </a:r>
            <a:r>
              <a:rPr sz="1500" dirty="0">
                <a:latin typeface="Microsoft Sans Serif"/>
                <a:cs typeface="Microsoft Sans Serif"/>
              </a:rPr>
              <a:t> varía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acuerdo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con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la</a:t>
            </a:r>
            <a:r>
              <a:rPr sz="1500" spc="-5" dirty="0">
                <a:latin typeface="Microsoft Sans Serif"/>
                <a:cs typeface="Microsoft Sans Serif"/>
              </a:rPr>
              <a:t> proporción</a:t>
            </a:r>
            <a:r>
              <a:rPr sz="1500" spc="38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</a:t>
            </a:r>
            <a:r>
              <a:rPr sz="1500" spc="400" dirty="0">
                <a:latin typeface="Microsoft Sans Serif"/>
                <a:cs typeface="Microsoft Sans Serif"/>
              </a:rPr>
              <a:t> </a:t>
            </a:r>
            <a:r>
              <a:rPr sz="1500" spc="10" dirty="0">
                <a:latin typeface="Microsoft Sans Serif"/>
                <a:cs typeface="Microsoft Sans Serif"/>
              </a:rPr>
              <a:t>líneas </a:t>
            </a:r>
            <a:r>
              <a:rPr sz="1500" spc="1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aéreas </a:t>
            </a:r>
            <a:r>
              <a:rPr sz="1500" spc="-15" dirty="0">
                <a:latin typeface="Microsoft Sans Serif"/>
                <a:cs typeface="Microsoft Sans Serif"/>
              </a:rPr>
              <a:t>y/o </a:t>
            </a:r>
            <a:r>
              <a:rPr sz="1500" spc="-10" dirty="0">
                <a:latin typeface="Microsoft Sans Serif"/>
                <a:cs typeface="Microsoft Sans Serif"/>
              </a:rPr>
              <a:t>subterraneas del sistema, siendo su capacidad </a:t>
            </a:r>
            <a:r>
              <a:rPr sz="1500" spc="-25" dirty="0">
                <a:latin typeface="Microsoft Sans Serif"/>
                <a:cs typeface="Microsoft Sans Serif"/>
              </a:rPr>
              <a:t>mayor, </a:t>
            </a:r>
            <a:r>
              <a:rPr sz="1500" spc="-5" dirty="0">
                <a:latin typeface="Microsoft Sans Serif"/>
                <a:cs typeface="Microsoft Sans Serif"/>
              </a:rPr>
              <a:t>a </a:t>
            </a:r>
            <a:r>
              <a:rPr sz="1500" spc="-10" dirty="0">
                <a:latin typeface="Microsoft Sans Serif"/>
                <a:cs typeface="Microsoft Sans Serif"/>
              </a:rPr>
              <a:t>medida</a:t>
            </a:r>
            <a:r>
              <a:rPr sz="1500" spc="-5" dirty="0">
                <a:latin typeface="Microsoft Sans Serif"/>
                <a:cs typeface="Microsoft Sans Serif"/>
              </a:rPr>
              <a:t> que 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 longitud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del </a:t>
            </a:r>
            <a:r>
              <a:rPr sz="1500" spc="-5" dirty="0">
                <a:latin typeface="Microsoft Sans Serif"/>
                <a:cs typeface="Microsoft Sans Serif"/>
              </a:rPr>
              <a:t>cable</a:t>
            </a:r>
            <a:r>
              <a:rPr sz="1500" spc="-1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sea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spc="-20" dirty="0">
                <a:latin typeface="Microsoft Sans Serif"/>
                <a:cs typeface="Microsoft Sans Serif"/>
              </a:rPr>
              <a:t>mayor.</a:t>
            </a:r>
            <a:endParaRPr sz="1500">
              <a:latin typeface="Microsoft Sans Serif"/>
              <a:cs typeface="Microsoft Sans Serif"/>
            </a:endParaRPr>
          </a:p>
          <a:p>
            <a:pPr marL="387350" marR="7620" indent="-375285" algn="just">
              <a:lnSpc>
                <a:spcPct val="143100"/>
              </a:lnSpc>
              <a:spcBef>
                <a:spcPts val="270"/>
              </a:spcBef>
              <a:buChar char="•"/>
              <a:tabLst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La </a:t>
            </a:r>
            <a:r>
              <a:rPr sz="1600" spc="-15" dirty="0">
                <a:latin typeface="Microsoft Sans Serif"/>
                <a:cs typeface="Microsoft Sans Serif"/>
              </a:rPr>
              <a:t>intensidad </a:t>
            </a:r>
            <a:r>
              <a:rPr sz="1600" spc="-10" dirty="0">
                <a:latin typeface="Microsoft Sans Serif"/>
                <a:cs typeface="Microsoft Sans Serif"/>
              </a:rPr>
              <a:t>homopolar de </a:t>
            </a:r>
            <a:r>
              <a:rPr sz="1600" spc="-15" dirty="0">
                <a:latin typeface="Microsoft Sans Serif"/>
                <a:cs typeface="Microsoft Sans Serif"/>
              </a:rPr>
              <a:t>la </a:t>
            </a:r>
            <a:r>
              <a:rPr sz="1600" spc="5" dirty="0">
                <a:latin typeface="Microsoft Sans Serif"/>
                <a:cs typeface="Microsoft Sans Serif"/>
              </a:rPr>
              <a:t>línea </a:t>
            </a:r>
            <a:r>
              <a:rPr sz="1600" spc="-10" dirty="0">
                <a:latin typeface="Microsoft Sans Serif"/>
                <a:cs typeface="Microsoft Sans Serif"/>
              </a:rPr>
              <a:t>en falta, </a:t>
            </a:r>
            <a:r>
              <a:rPr sz="1600" dirty="0">
                <a:latin typeface="Microsoft Sans Serif"/>
                <a:cs typeface="Microsoft Sans Serif"/>
              </a:rPr>
              <a:t>se </a:t>
            </a:r>
            <a:r>
              <a:rPr sz="1600" spc="-5" dirty="0">
                <a:latin typeface="Microsoft Sans Serif"/>
                <a:cs typeface="Microsoft Sans Serif"/>
              </a:rPr>
              <a:t>cerrará por </a:t>
            </a:r>
            <a:r>
              <a:rPr sz="1600" dirty="0">
                <a:latin typeface="Microsoft Sans Serif"/>
                <a:cs typeface="Microsoft Sans Serif"/>
              </a:rPr>
              <a:t>tanto, </a:t>
            </a:r>
            <a:r>
              <a:rPr sz="1600" spc="-5" dirty="0">
                <a:latin typeface="Microsoft Sans Serif"/>
                <a:cs typeface="Microsoft Sans Serif"/>
              </a:rPr>
              <a:t>a través </a:t>
            </a:r>
            <a:r>
              <a:rPr sz="1600" spc="-10" dirty="0">
                <a:latin typeface="Microsoft Sans Serif"/>
                <a:cs typeface="Microsoft Sans Serif"/>
              </a:rPr>
              <a:t>de </a:t>
            </a:r>
            <a:r>
              <a:rPr sz="1600" spc="-20" dirty="0">
                <a:latin typeface="Microsoft Sans Serif"/>
                <a:cs typeface="Microsoft Sans Serif"/>
              </a:rPr>
              <a:t>la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capacidad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líneas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sin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falta.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1276" y="262890"/>
            <a:ext cx="2781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Neutro</a:t>
            </a:r>
            <a:r>
              <a:rPr sz="2400" spc="-90" dirty="0"/>
              <a:t> </a:t>
            </a:r>
            <a:r>
              <a:rPr sz="2400" spc="-5" dirty="0"/>
              <a:t>aislado</a:t>
            </a:r>
            <a:r>
              <a:rPr sz="2400" spc="-125" dirty="0"/>
              <a:t> </a:t>
            </a:r>
            <a:r>
              <a:rPr sz="2400" spc="-10" dirty="0"/>
              <a:t>II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6110478" y="2485389"/>
            <a:ext cx="1828164" cy="1687195"/>
            <a:chOff x="6110478" y="2485389"/>
            <a:chExt cx="1828164" cy="1687195"/>
          </a:xfrm>
        </p:grpSpPr>
        <p:sp>
          <p:nvSpPr>
            <p:cNvPr id="4" name="object 4"/>
            <p:cNvSpPr/>
            <p:nvPr/>
          </p:nvSpPr>
          <p:spPr>
            <a:xfrm>
              <a:off x="6218809" y="4012437"/>
              <a:ext cx="1652270" cy="1905"/>
            </a:xfrm>
            <a:custGeom>
              <a:avLst/>
              <a:gdLst/>
              <a:ahLst/>
              <a:cxnLst/>
              <a:rect l="l" t="t" r="r" b="b"/>
              <a:pathLst>
                <a:path w="1652270" h="1904">
                  <a:moveTo>
                    <a:pt x="0" y="0"/>
                  </a:moveTo>
                  <a:lnTo>
                    <a:pt x="1652015" y="1524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67777" y="3980433"/>
              <a:ext cx="70485" cy="68580"/>
            </a:xfrm>
            <a:custGeom>
              <a:avLst/>
              <a:gdLst/>
              <a:ahLst/>
              <a:cxnLst/>
              <a:rect l="l" t="t" r="r" b="b"/>
              <a:pathLst>
                <a:path w="70484" h="68579">
                  <a:moveTo>
                    <a:pt x="0" y="0"/>
                  </a:moveTo>
                  <a:lnTo>
                    <a:pt x="0" y="68580"/>
                  </a:lnTo>
                  <a:lnTo>
                    <a:pt x="70103" y="35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18809" y="2549397"/>
              <a:ext cx="0" cy="1470660"/>
            </a:xfrm>
            <a:custGeom>
              <a:avLst/>
              <a:gdLst/>
              <a:ahLst/>
              <a:cxnLst/>
              <a:rect l="l" t="t" r="r" b="b"/>
              <a:pathLst>
                <a:path h="1470660">
                  <a:moveTo>
                    <a:pt x="0" y="1470659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85281" y="2485389"/>
              <a:ext cx="68580" cy="68580"/>
            </a:xfrm>
            <a:custGeom>
              <a:avLst/>
              <a:gdLst/>
              <a:ahLst/>
              <a:cxnLst/>
              <a:rect l="l" t="t" r="r" b="b"/>
              <a:pathLst>
                <a:path w="68579" h="68580">
                  <a:moveTo>
                    <a:pt x="33528" y="0"/>
                  </a:moveTo>
                  <a:lnTo>
                    <a:pt x="0" y="68580"/>
                  </a:lnTo>
                  <a:lnTo>
                    <a:pt x="68580" y="68580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42481" y="2525013"/>
              <a:ext cx="330835" cy="1087120"/>
            </a:xfrm>
            <a:custGeom>
              <a:avLst/>
              <a:gdLst/>
              <a:ahLst/>
              <a:cxnLst/>
              <a:rect l="l" t="t" r="r" b="b"/>
              <a:pathLst>
                <a:path w="330834" h="1087120">
                  <a:moveTo>
                    <a:pt x="9144" y="0"/>
                  </a:moveTo>
                  <a:lnTo>
                    <a:pt x="9144" y="752856"/>
                  </a:lnTo>
                </a:path>
                <a:path w="330834" h="1087120">
                  <a:moveTo>
                    <a:pt x="0" y="755903"/>
                  </a:moveTo>
                  <a:lnTo>
                    <a:pt x="330708" y="1086612"/>
                  </a:lnTo>
                </a:path>
              </a:pathLst>
            </a:custGeom>
            <a:ln w="12192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71665" y="3604386"/>
              <a:ext cx="958850" cy="0"/>
            </a:xfrm>
            <a:custGeom>
              <a:avLst/>
              <a:gdLst/>
              <a:ahLst/>
              <a:cxnLst/>
              <a:rect l="l" t="t" r="r" b="b"/>
              <a:pathLst>
                <a:path w="958850">
                  <a:moveTo>
                    <a:pt x="0" y="0"/>
                  </a:moveTo>
                  <a:lnTo>
                    <a:pt x="958595" y="0"/>
                  </a:lnTo>
                </a:path>
              </a:pathLst>
            </a:custGeom>
            <a:ln w="16000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13653" y="3290061"/>
              <a:ext cx="538480" cy="1905"/>
            </a:xfrm>
            <a:custGeom>
              <a:avLst/>
              <a:gdLst/>
              <a:ahLst/>
              <a:cxnLst/>
              <a:rect l="l" t="t" r="r" b="b"/>
              <a:pathLst>
                <a:path w="538479" h="1904">
                  <a:moveTo>
                    <a:pt x="537972" y="0"/>
                  </a:moveTo>
                  <a:lnTo>
                    <a:pt x="0" y="1524"/>
                  </a:lnTo>
                </a:path>
              </a:pathLst>
            </a:custGeom>
            <a:ln w="6096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13653" y="3595623"/>
              <a:ext cx="859790" cy="3175"/>
            </a:xfrm>
            <a:custGeom>
              <a:avLst/>
              <a:gdLst/>
              <a:ahLst/>
              <a:cxnLst/>
              <a:rect l="l" t="t" r="r" b="b"/>
              <a:pathLst>
                <a:path w="859790" h="3175">
                  <a:moveTo>
                    <a:pt x="0" y="0"/>
                  </a:moveTo>
                  <a:lnTo>
                    <a:pt x="859536" y="0"/>
                  </a:lnTo>
                </a:path>
                <a:path w="859790" h="3175">
                  <a:moveTo>
                    <a:pt x="0" y="3048"/>
                  </a:moveTo>
                  <a:lnTo>
                    <a:pt x="859536" y="3048"/>
                  </a:lnTo>
                </a:path>
              </a:pathLst>
            </a:custGeom>
            <a:ln w="3175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51625" y="3290061"/>
              <a:ext cx="0" cy="879475"/>
            </a:xfrm>
            <a:custGeom>
              <a:avLst/>
              <a:gdLst/>
              <a:ahLst/>
              <a:cxnLst/>
              <a:rect l="l" t="t" r="r" b="b"/>
              <a:pathLst>
                <a:path h="879475">
                  <a:moveTo>
                    <a:pt x="0" y="0"/>
                  </a:moveTo>
                  <a:lnTo>
                    <a:pt x="0" y="879348"/>
                  </a:lnTo>
                </a:path>
              </a:pathLst>
            </a:custGeom>
            <a:ln w="6096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71665" y="3597909"/>
              <a:ext cx="1905" cy="548640"/>
            </a:xfrm>
            <a:custGeom>
              <a:avLst/>
              <a:gdLst/>
              <a:ahLst/>
              <a:cxnLst/>
              <a:rect l="l" t="t" r="r" b="b"/>
              <a:pathLst>
                <a:path w="1904" h="548639">
                  <a:moveTo>
                    <a:pt x="0" y="0"/>
                  </a:moveTo>
                  <a:lnTo>
                    <a:pt x="1524" y="548639"/>
                  </a:lnTo>
                </a:path>
              </a:pathLst>
            </a:custGeom>
            <a:ln w="609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59245" y="2508249"/>
              <a:ext cx="1274445" cy="1111250"/>
            </a:xfrm>
            <a:custGeom>
              <a:avLst/>
              <a:gdLst/>
              <a:ahLst/>
              <a:cxnLst/>
              <a:rect l="l" t="t" r="r" b="b"/>
              <a:pathLst>
                <a:path w="1274445" h="1111250">
                  <a:moveTo>
                    <a:pt x="1274064" y="309372"/>
                  </a:moveTo>
                  <a:lnTo>
                    <a:pt x="1266444" y="309372"/>
                  </a:lnTo>
                  <a:lnTo>
                    <a:pt x="1266444" y="0"/>
                  </a:lnTo>
                  <a:lnTo>
                    <a:pt x="0" y="0"/>
                  </a:lnTo>
                  <a:lnTo>
                    <a:pt x="0" y="777240"/>
                  </a:lnTo>
                  <a:lnTo>
                    <a:pt x="0" y="778764"/>
                  </a:lnTo>
                  <a:lnTo>
                    <a:pt x="1524" y="778764"/>
                  </a:lnTo>
                  <a:lnTo>
                    <a:pt x="289560" y="1065491"/>
                  </a:lnTo>
                  <a:lnTo>
                    <a:pt x="289560" y="1088136"/>
                  </a:lnTo>
                  <a:lnTo>
                    <a:pt x="312305" y="1088136"/>
                  </a:lnTo>
                  <a:lnTo>
                    <a:pt x="335280" y="1110996"/>
                  </a:lnTo>
                  <a:lnTo>
                    <a:pt x="333692" y="1088136"/>
                  </a:lnTo>
                  <a:lnTo>
                    <a:pt x="1274064" y="1088136"/>
                  </a:lnTo>
                  <a:lnTo>
                    <a:pt x="1274064" y="309372"/>
                  </a:lnTo>
                  <a:close/>
                </a:path>
              </a:pathLst>
            </a:custGeom>
            <a:solidFill>
              <a:srgbClr val="9937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620639" y="2252979"/>
            <a:ext cx="2781300" cy="224790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267335">
              <a:lnSpc>
                <a:spcPct val="100000"/>
              </a:lnSpc>
            </a:pPr>
            <a:r>
              <a:rPr sz="900" spc="-5" dirty="0">
                <a:latin typeface="Microsoft Sans Serif"/>
                <a:cs typeface="Microsoft Sans Serif"/>
              </a:rPr>
              <a:t>VG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Microsoft Sans Serif"/>
              <a:cs typeface="Microsoft Sans Serif"/>
            </a:endParaRPr>
          </a:p>
          <a:p>
            <a:pPr marL="1462405" marR="875030" indent="-73660">
              <a:lnSpc>
                <a:spcPct val="100000"/>
              </a:lnSpc>
            </a:pPr>
            <a:r>
              <a:rPr sz="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Reg</a:t>
            </a:r>
            <a:r>
              <a:rPr sz="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i</a:t>
            </a:r>
            <a:r>
              <a:rPr sz="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ón</a:t>
            </a:r>
            <a:r>
              <a:rPr sz="9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de  disparo</a:t>
            </a:r>
            <a:endParaRPr sz="900">
              <a:latin typeface="Microsoft Sans Serif"/>
              <a:cs typeface="Microsoft Sans Serif"/>
            </a:endParaRPr>
          </a:p>
          <a:p>
            <a:pPr marL="183515">
              <a:lnSpc>
                <a:spcPct val="100000"/>
              </a:lnSpc>
              <a:spcBef>
                <a:spcPts val="580"/>
              </a:spcBef>
            </a:pPr>
            <a:r>
              <a:rPr sz="900" spc="-20" dirty="0">
                <a:latin typeface="Microsoft Sans Serif"/>
                <a:cs typeface="Microsoft Sans Serif"/>
              </a:rPr>
              <a:t>VH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183515">
              <a:lnSpc>
                <a:spcPct val="100000"/>
              </a:lnSpc>
            </a:pPr>
            <a:r>
              <a:rPr sz="900" spc="-20" dirty="0">
                <a:latin typeface="Microsoft Sans Serif"/>
                <a:cs typeface="Microsoft Sans Serif"/>
              </a:rPr>
              <a:t>VL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>
              <a:latin typeface="Microsoft Sans Serif"/>
              <a:cs typeface="Microsoft Sans Serif"/>
            </a:endParaRPr>
          </a:p>
          <a:p>
            <a:pPr marL="1941830" algn="ctr">
              <a:lnSpc>
                <a:spcPts val="990"/>
              </a:lnSpc>
              <a:spcBef>
                <a:spcPts val="605"/>
              </a:spcBef>
            </a:pPr>
            <a:r>
              <a:rPr sz="900" dirty="0">
                <a:latin typeface="Microsoft Sans Serif"/>
                <a:cs typeface="Microsoft Sans Serif"/>
              </a:rPr>
              <a:t>IG</a:t>
            </a:r>
            <a:endParaRPr sz="900">
              <a:latin typeface="Microsoft Sans Serif"/>
              <a:cs typeface="Microsoft Sans Serif"/>
            </a:endParaRPr>
          </a:p>
          <a:p>
            <a:pPr marR="458470" algn="ctr">
              <a:lnSpc>
                <a:spcPts val="990"/>
              </a:lnSpc>
              <a:tabLst>
                <a:tab pos="322580" algn="l"/>
              </a:tabLst>
            </a:pPr>
            <a:r>
              <a:rPr sz="900" dirty="0">
                <a:latin typeface="Microsoft Sans Serif"/>
                <a:cs typeface="Microsoft Sans Serif"/>
              </a:rPr>
              <a:t>IL	</a:t>
            </a:r>
            <a:r>
              <a:rPr sz="1350" spc="-7" baseline="-9259" dirty="0">
                <a:latin typeface="Times New Roman"/>
                <a:cs typeface="Times New Roman"/>
              </a:rPr>
              <a:t>IH</a:t>
            </a:r>
            <a:endParaRPr sz="1350" baseline="-9259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639689" y="2272029"/>
            <a:ext cx="2743200" cy="2209800"/>
          </a:xfrm>
          <a:custGeom>
            <a:avLst/>
            <a:gdLst/>
            <a:ahLst/>
            <a:cxnLst/>
            <a:rect l="l" t="t" r="r" b="b"/>
            <a:pathLst>
              <a:path w="2743200" h="2209800">
                <a:moveTo>
                  <a:pt x="0" y="2209800"/>
                </a:moveTo>
                <a:lnTo>
                  <a:pt x="2743199" y="2209800"/>
                </a:lnTo>
                <a:lnTo>
                  <a:pt x="2743199" y="0"/>
                </a:lnTo>
                <a:lnTo>
                  <a:pt x="0" y="0"/>
                </a:lnTo>
                <a:lnTo>
                  <a:pt x="0" y="2209800"/>
                </a:lnTo>
                <a:close/>
              </a:path>
            </a:pathLst>
          </a:custGeom>
          <a:ln w="38100">
            <a:solidFill>
              <a:srgbClr val="9937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2242057"/>
            <a:ext cx="127000" cy="155575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536549" y="1257680"/>
            <a:ext cx="71069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Este tipo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faltas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detecta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equipo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través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curva</a:t>
            </a:r>
            <a:r>
              <a:rPr sz="1600" spc="16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característica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3613658"/>
            <a:ext cx="127000" cy="155575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536549" y="1813636"/>
            <a:ext cx="4502785" cy="2730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Las señales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utilizadas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-5" dirty="0">
                <a:latin typeface="Microsoft Sans Serif"/>
                <a:cs typeface="Microsoft Sans Serif"/>
              </a:rPr>
              <a:t> equipo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son:</a:t>
            </a:r>
            <a:endParaRPr sz="1600">
              <a:latin typeface="Microsoft Sans Serif"/>
              <a:cs typeface="Microsoft Sans Serif"/>
            </a:endParaRPr>
          </a:p>
          <a:p>
            <a:pPr marL="1152525" marR="5715">
              <a:lnSpc>
                <a:spcPct val="111500"/>
              </a:lnSpc>
              <a:spcBef>
                <a:spcPts val="910"/>
              </a:spcBef>
            </a:pPr>
            <a:r>
              <a:rPr sz="1400" i="1" spc="-10" dirty="0">
                <a:latin typeface="Arial"/>
                <a:cs typeface="Arial"/>
              </a:rPr>
              <a:t>Intensidad </a:t>
            </a:r>
            <a:r>
              <a:rPr sz="1400" i="1" spc="-5" dirty="0">
                <a:latin typeface="Arial"/>
                <a:cs typeface="Arial"/>
              </a:rPr>
              <a:t>homopolar (IG): </a:t>
            </a:r>
            <a:r>
              <a:rPr sz="1400" spc="-5" dirty="0">
                <a:latin typeface="Microsoft Sans Serif"/>
                <a:cs typeface="Microsoft Sans Serif"/>
              </a:rPr>
              <a:t>Procede </a:t>
            </a:r>
            <a:r>
              <a:rPr sz="1400" spc="-10" dirty="0">
                <a:latin typeface="Microsoft Sans Serif"/>
                <a:cs typeface="Microsoft Sans Serif"/>
              </a:rPr>
              <a:t>de</a:t>
            </a:r>
            <a:r>
              <a:rPr sz="1400" spc="-5" dirty="0">
                <a:latin typeface="Microsoft Sans Serif"/>
                <a:cs typeface="Microsoft Sans Serif"/>
              </a:rPr>
              <a:t> la 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conexión</a:t>
            </a:r>
            <a:r>
              <a:rPr sz="1400" spc="3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en</a:t>
            </a:r>
            <a:r>
              <a:rPr sz="1400" spc="31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paralelo</a:t>
            </a:r>
            <a:r>
              <a:rPr sz="1400" spc="3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de</a:t>
            </a:r>
            <a:r>
              <a:rPr sz="1400" spc="30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los</a:t>
            </a:r>
            <a:r>
              <a:rPr sz="1400" spc="29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secundarios </a:t>
            </a:r>
            <a:r>
              <a:rPr sz="1400" spc="-35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3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trafos</a:t>
            </a:r>
            <a:r>
              <a:rPr sz="1400" spc="254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de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intensidad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de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fases,</a:t>
            </a:r>
            <a:r>
              <a:rPr sz="1400" spc="25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o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de</a:t>
            </a:r>
            <a:endParaRPr sz="14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315"/>
              </a:spcBef>
            </a:pPr>
            <a:r>
              <a:rPr sz="1400" spc="-5" dirty="0">
                <a:latin typeface="Microsoft Sans Serif"/>
                <a:cs typeface="Microsoft Sans Serif"/>
              </a:rPr>
              <a:t>un</a:t>
            </a:r>
            <a:r>
              <a:rPr sz="1400" spc="6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trafo</a:t>
            </a:r>
            <a:r>
              <a:rPr sz="1400" spc="60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toroidal</a:t>
            </a:r>
            <a:r>
              <a:rPr sz="1400" spc="59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que</a:t>
            </a:r>
            <a:r>
              <a:rPr sz="1400" spc="61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engloba</a:t>
            </a:r>
            <a:r>
              <a:rPr sz="1400" spc="5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</a:t>
            </a:r>
            <a:r>
              <a:rPr sz="1400" spc="61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las</a:t>
            </a:r>
            <a:r>
              <a:rPr sz="1400" spc="6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3</a:t>
            </a:r>
            <a:endParaRPr sz="14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325"/>
              </a:spcBef>
            </a:pPr>
            <a:r>
              <a:rPr sz="1400" spc="-5" dirty="0">
                <a:latin typeface="Microsoft Sans Serif"/>
                <a:cs typeface="Microsoft Sans Serif"/>
              </a:rPr>
              <a:t>fases.</a:t>
            </a:r>
            <a:endParaRPr sz="1400">
              <a:latin typeface="Microsoft Sans Serif"/>
              <a:cs typeface="Microsoft Sans Serif"/>
            </a:endParaRPr>
          </a:p>
          <a:p>
            <a:pPr marL="1152525" marR="6350" algn="just">
              <a:lnSpc>
                <a:spcPct val="120000"/>
              </a:lnSpc>
              <a:spcBef>
                <a:spcPts val="785"/>
              </a:spcBef>
            </a:pPr>
            <a:r>
              <a:rPr sz="1400" i="1" spc="-30" dirty="0">
                <a:latin typeface="Arial"/>
                <a:cs typeface="Arial"/>
              </a:rPr>
              <a:t>Tensión</a:t>
            </a:r>
            <a:r>
              <a:rPr sz="1400" i="1" spc="-25" dirty="0">
                <a:latin typeface="Arial"/>
                <a:cs typeface="Arial"/>
              </a:rPr>
              <a:t> </a:t>
            </a:r>
            <a:r>
              <a:rPr sz="1400" i="1" spc="-15" dirty="0">
                <a:latin typeface="Arial"/>
                <a:cs typeface="Arial"/>
              </a:rPr>
              <a:t>homopolar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spc="-15" dirty="0">
                <a:latin typeface="Arial"/>
                <a:cs typeface="Arial"/>
              </a:rPr>
              <a:t>(VG):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Procede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de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conexión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en </a:t>
            </a:r>
            <a:r>
              <a:rPr sz="1400" spc="-10" dirty="0">
                <a:latin typeface="Microsoft Sans Serif"/>
                <a:cs typeface="Microsoft Sans Serif"/>
              </a:rPr>
              <a:t>triángulo abierto </a:t>
            </a:r>
            <a:r>
              <a:rPr sz="1400" spc="-5" dirty="0">
                <a:latin typeface="Microsoft Sans Serif"/>
                <a:cs typeface="Microsoft Sans Serif"/>
              </a:rPr>
              <a:t>de </a:t>
            </a:r>
            <a:r>
              <a:rPr sz="1400" dirty="0">
                <a:latin typeface="Microsoft Sans Serif"/>
                <a:cs typeface="Microsoft Sans Serif"/>
              </a:rPr>
              <a:t>3 </a:t>
            </a:r>
            <a:r>
              <a:rPr sz="1400" spc="-10" dirty="0">
                <a:latin typeface="Microsoft Sans Serif"/>
                <a:cs typeface="Microsoft Sans Serif"/>
              </a:rPr>
              <a:t>trafos </a:t>
            </a:r>
            <a:r>
              <a:rPr sz="1400" spc="-5" dirty="0">
                <a:latin typeface="Microsoft Sans Serif"/>
                <a:cs typeface="Microsoft Sans Serif"/>
              </a:rPr>
              <a:t> de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tensión,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de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tensión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nominal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secundario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110/</a:t>
            </a:r>
            <a:r>
              <a:rPr sz="1400" spc="-30" dirty="0">
                <a:latin typeface="Symbol"/>
                <a:cs typeface="Symbol"/>
              </a:rPr>
              <a:t></a:t>
            </a:r>
            <a:r>
              <a:rPr sz="1400" spc="-30" dirty="0">
                <a:latin typeface="Microsoft Sans Serif"/>
                <a:cs typeface="Microsoft Sans Serif"/>
              </a:rPr>
              <a:t>3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65" dirty="0">
                <a:latin typeface="Microsoft Sans Serif"/>
                <a:cs typeface="Microsoft Sans Serif"/>
              </a:rPr>
              <a:t>V.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0349" y="5011572"/>
            <a:ext cx="7776845" cy="859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7350" marR="5080" indent="-375285" algn="just">
              <a:lnSpc>
                <a:spcPct val="114100"/>
              </a:lnSpc>
              <a:spcBef>
                <a:spcPts val="95"/>
              </a:spcBef>
              <a:buChar char="•"/>
              <a:tabLst>
                <a:tab pos="387985" algn="l"/>
              </a:tabLst>
            </a:pPr>
            <a:r>
              <a:rPr sz="1600" spc="-15" dirty="0">
                <a:latin typeface="Microsoft Sans Serif"/>
                <a:cs typeface="Microsoft Sans Serif"/>
              </a:rPr>
              <a:t>El</a:t>
            </a:r>
            <a:r>
              <a:rPr sz="1600" spc="-10" dirty="0">
                <a:latin typeface="Microsoft Sans Serif"/>
                <a:cs typeface="Microsoft Sans Serif"/>
              </a:rPr>
              <a:t> primer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disparo</a:t>
            </a:r>
            <a:r>
              <a:rPr sz="1600" spc="-10" dirty="0">
                <a:latin typeface="Microsoft Sans Serif"/>
                <a:cs typeface="Microsoft Sans Serif"/>
              </a:rPr>
              <a:t> es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temporizado,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el</a:t>
            </a:r>
            <a:r>
              <a:rPr sz="1600" spc="-10" dirty="0">
                <a:latin typeface="Microsoft Sans Serif"/>
                <a:cs typeface="Microsoft Sans Serif"/>
              </a:rPr>
              <a:t> tiempo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definido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el</a:t>
            </a:r>
            <a:r>
              <a:rPr sz="1600" spc="39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ajuste</a:t>
            </a:r>
            <a:r>
              <a:rPr sz="1600" spc="39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del 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parámetro </a:t>
            </a:r>
            <a:r>
              <a:rPr sz="1600" spc="-10" dirty="0">
                <a:latin typeface="Microsoft Sans Serif"/>
                <a:cs typeface="Microsoft Sans Serif"/>
              </a:rPr>
              <a:t>correspondiente; los </a:t>
            </a:r>
            <a:r>
              <a:rPr sz="1600" spc="-15" dirty="0">
                <a:latin typeface="Microsoft Sans Serif"/>
                <a:cs typeface="Microsoft Sans Serif"/>
              </a:rPr>
              <a:t>disparos sucesivos </a:t>
            </a:r>
            <a:r>
              <a:rPr sz="1600" spc="-10" dirty="0">
                <a:latin typeface="Microsoft Sans Serif"/>
                <a:cs typeface="Microsoft Sans Serif"/>
              </a:rPr>
              <a:t>que </a:t>
            </a:r>
            <a:r>
              <a:rPr sz="1600" dirty="0">
                <a:latin typeface="Microsoft Sans Serif"/>
                <a:cs typeface="Microsoft Sans Serif"/>
              </a:rPr>
              <a:t>se </a:t>
            </a:r>
            <a:r>
              <a:rPr sz="1600" spc="-10" dirty="0">
                <a:latin typeface="Microsoft Sans Serif"/>
                <a:cs typeface="Microsoft Sans Serif"/>
              </a:rPr>
              <a:t>produzcan </a:t>
            </a:r>
            <a:r>
              <a:rPr sz="1600" spc="-5" dirty="0">
                <a:latin typeface="Microsoft Sans Serif"/>
                <a:cs typeface="Microsoft Sans Serif"/>
              </a:rPr>
              <a:t>durante </a:t>
            </a:r>
            <a:r>
              <a:rPr sz="1600" spc="-15" dirty="0">
                <a:latin typeface="Microsoft Sans Serif"/>
                <a:cs typeface="Microsoft Sans Serif"/>
              </a:rPr>
              <a:t>los 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10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seg.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partir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primer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disparo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pueden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ser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instantáneos ó</a:t>
            </a:r>
            <a:r>
              <a:rPr sz="1600" spc="1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temporizados.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35711"/>
            <a:ext cx="2900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Neutro</a:t>
            </a:r>
            <a:r>
              <a:rPr sz="2400" spc="-90" dirty="0"/>
              <a:t> </a:t>
            </a:r>
            <a:r>
              <a:rPr sz="2400" dirty="0"/>
              <a:t>aislado</a:t>
            </a:r>
            <a:r>
              <a:rPr sz="2400" spc="-165" dirty="0"/>
              <a:t> </a:t>
            </a:r>
            <a:r>
              <a:rPr sz="2400" spc="-10" dirty="0"/>
              <a:t>III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7447" y="2847594"/>
            <a:ext cx="136525" cy="1682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7447" y="3166110"/>
            <a:ext cx="136525" cy="16827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31393" y="1128770"/>
            <a:ext cx="8147050" cy="476313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800" b="1" spc="-10" dirty="0">
                <a:solidFill>
                  <a:srgbClr val="000099"/>
                </a:solidFill>
                <a:latin typeface="Arial"/>
                <a:cs typeface="Arial"/>
              </a:rPr>
              <a:t>Ajustes</a:t>
            </a:r>
            <a:r>
              <a:rPr sz="1800" b="1" spc="-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recomendados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ts val="1970"/>
              </a:lnSpc>
              <a:spcBef>
                <a:spcPts val="765"/>
              </a:spcBef>
              <a:buChar char="•"/>
              <a:tabLst>
                <a:tab pos="299085" algn="l"/>
                <a:tab pos="299720" algn="l"/>
                <a:tab pos="624840" algn="l"/>
                <a:tab pos="1382395" algn="l"/>
                <a:tab pos="1767839" algn="l"/>
                <a:tab pos="2611120" algn="l"/>
                <a:tab pos="2973705" algn="l"/>
                <a:tab pos="4315460" algn="l"/>
                <a:tab pos="4688840" algn="l"/>
                <a:tab pos="5372735" algn="l"/>
                <a:tab pos="5748020" algn="l"/>
                <a:tab pos="6242050" algn="l"/>
                <a:tab pos="6604634" algn="l"/>
                <a:tab pos="7770495" algn="l"/>
              </a:tabLst>
            </a:pPr>
            <a:r>
              <a:rPr sz="1700" spc="-5" dirty="0">
                <a:latin typeface="Microsoft Sans Serif"/>
                <a:cs typeface="Microsoft Sans Serif"/>
              </a:rPr>
              <a:t>El	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a</a:t>
            </a:r>
            <a:r>
              <a:rPr sz="1700" b="1" spc="-10" dirty="0">
                <a:solidFill>
                  <a:srgbClr val="990037"/>
                </a:solidFill>
                <a:latin typeface="Arial"/>
                <a:cs typeface="Arial"/>
              </a:rPr>
              <a:t>j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uste	de	</a:t>
            </a:r>
            <a:r>
              <a:rPr sz="1700" b="1" spc="5" dirty="0">
                <a:solidFill>
                  <a:srgbClr val="990037"/>
                </a:solidFill>
                <a:latin typeface="Arial"/>
                <a:cs typeface="Arial"/>
              </a:rPr>
              <a:t>t</a:t>
            </a:r>
            <a:r>
              <a:rPr sz="1700" b="1" spc="-10" dirty="0">
                <a:solidFill>
                  <a:srgbClr val="990037"/>
                </a:solidFill>
                <a:latin typeface="Arial"/>
                <a:cs typeface="Arial"/>
              </a:rPr>
              <a:t>i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e</a:t>
            </a:r>
            <a:r>
              <a:rPr sz="1700" b="1" spc="-5" dirty="0">
                <a:solidFill>
                  <a:srgbClr val="990037"/>
                </a:solidFill>
                <a:latin typeface="Arial"/>
                <a:cs typeface="Arial"/>
              </a:rPr>
              <a:t>m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po	</a:t>
            </a:r>
            <a:r>
              <a:rPr sz="1700" spc="-5" dirty="0">
                <a:latin typeface="Microsoft Sans Serif"/>
                <a:cs typeface="Microsoft Sans Serif"/>
              </a:rPr>
              <a:t>s</a:t>
            </a:r>
            <a:r>
              <a:rPr sz="1700" dirty="0">
                <a:latin typeface="Microsoft Sans Serif"/>
                <a:cs typeface="Microsoft Sans Serif"/>
              </a:rPr>
              <a:t>e	s</a:t>
            </a:r>
            <a:r>
              <a:rPr sz="1700" spc="-15" dirty="0">
                <a:latin typeface="Microsoft Sans Serif"/>
                <a:cs typeface="Microsoft Sans Serif"/>
              </a:rPr>
              <a:t>e</a:t>
            </a:r>
            <a:r>
              <a:rPr sz="1700" spc="-20" dirty="0">
                <a:latin typeface="Microsoft Sans Serif"/>
                <a:cs typeface="Microsoft Sans Serif"/>
              </a:rPr>
              <a:t>l</a:t>
            </a:r>
            <a:r>
              <a:rPr sz="1700" spc="-15" dirty="0">
                <a:latin typeface="Microsoft Sans Serif"/>
                <a:cs typeface="Microsoft Sans Serif"/>
              </a:rPr>
              <a:t>e</a:t>
            </a:r>
            <a:r>
              <a:rPr sz="1700" dirty="0">
                <a:latin typeface="Microsoft Sans Serif"/>
                <a:cs typeface="Microsoft Sans Serif"/>
              </a:rPr>
              <a:t>c</a:t>
            </a:r>
            <a:r>
              <a:rPr sz="1700" spc="-15" dirty="0">
                <a:latin typeface="Microsoft Sans Serif"/>
                <a:cs typeface="Microsoft Sans Serif"/>
              </a:rPr>
              <a:t>c</a:t>
            </a:r>
            <a:r>
              <a:rPr sz="1700" spc="-20" dirty="0">
                <a:latin typeface="Microsoft Sans Serif"/>
                <a:cs typeface="Microsoft Sans Serif"/>
              </a:rPr>
              <a:t>i</a:t>
            </a:r>
            <a:r>
              <a:rPr sz="1700" dirty="0">
                <a:latin typeface="Microsoft Sans Serif"/>
                <a:cs typeface="Microsoft Sans Serif"/>
              </a:rPr>
              <a:t>on</a:t>
            </a:r>
            <a:r>
              <a:rPr sz="1700" spc="-15" dirty="0">
                <a:latin typeface="Microsoft Sans Serif"/>
                <a:cs typeface="Microsoft Sans Serif"/>
              </a:rPr>
              <a:t>a</a:t>
            </a:r>
            <a:r>
              <a:rPr sz="1700" dirty="0">
                <a:latin typeface="Microsoft Sans Serif"/>
                <a:cs typeface="Microsoft Sans Serif"/>
              </a:rPr>
              <a:t>rá	</a:t>
            </a:r>
            <a:r>
              <a:rPr sz="1700" spc="-15" dirty="0">
                <a:latin typeface="Microsoft Sans Serif"/>
                <a:cs typeface="Microsoft Sans Serif"/>
              </a:rPr>
              <a:t>d</a:t>
            </a:r>
            <a:r>
              <a:rPr sz="1700" dirty="0">
                <a:latin typeface="Microsoft Sans Serif"/>
                <a:cs typeface="Microsoft Sans Serif"/>
              </a:rPr>
              <a:t>e	</a:t>
            </a:r>
            <a:r>
              <a:rPr sz="1700" spc="-10" dirty="0">
                <a:latin typeface="Microsoft Sans Serif"/>
                <a:cs typeface="Microsoft Sans Serif"/>
              </a:rPr>
              <a:t>f</a:t>
            </a:r>
            <a:r>
              <a:rPr sz="1700" dirty="0">
                <a:latin typeface="Microsoft Sans Serif"/>
                <a:cs typeface="Microsoft Sans Serif"/>
              </a:rPr>
              <a:t>or</a:t>
            </a:r>
            <a:r>
              <a:rPr sz="1700" spc="-10" dirty="0">
                <a:latin typeface="Microsoft Sans Serif"/>
                <a:cs typeface="Microsoft Sans Serif"/>
              </a:rPr>
              <a:t>m</a:t>
            </a:r>
            <a:r>
              <a:rPr sz="1700" dirty="0">
                <a:latin typeface="Microsoft Sans Serif"/>
                <a:cs typeface="Microsoft Sans Serif"/>
              </a:rPr>
              <a:t>a	</a:t>
            </a:r>
            <a:r>
              <a:rPr sz="1700" spc="-5" dirty="0">
                <a:latin typeface="Microsoft Sans Serif"/>
                <a:cs typeface="Microsoft Sans Serif"/>
              </a:rPr>
              <a:t>d</a:t>
            </a:r>
            <a:r>
              <a:rPr sz="1700" dirty="0">
                <a:latin typeface="Microsoft Sans Serif"/>
                <a:cs typeface="Microsoft Sans Serif"/>
              </a:rPr>
              <a:t>e	</a:t>
            </a:r>
            <a:r>
              <a:rPr sz="1700" spc="-5" dirty="0">
                <a:latin typeface="Microsoft Sans Serif"/>
                <a:cs typeface="Microsoft Sans Serif"/>
              </a:rPr>
              <a:t>qu</a:t>
            </a:r>
            <a:r>
              <a:rPr sz="1700" dirty="0">
                <a:latin typeface="Microsoft Sans Serif"/>
                <a:cs typeface="Microsoft Sans Serif"/>
              </a:rPr>
              <a:t>e	</a:t>
            </a:r>
            <a:r>
              <a:rPr sz="1700" spc="10" dirty="0">
                <a:latin typeface="Microsoft Sans Serif"/>
                <a:cs typeface="Microsoft Sans Serif"/>
              </a:rPr>
              <a:t>s</a:t>
            </a:r>
            <a:r>
              <a:rPr sz="1700" dirty="0">
                <a:latin typeface="Microsoft Sans Serif"/>
                <a:cs typeface="Microsoft Sans Serif"/>
              </a:rPr>
              <a:t>e	es</a:t>
            </a:r>
            <a:r>
              <a:rPr sz="1700" spc="-10" dirty="0">
                <a:latin typeface="Microsoft Sans Serif"/>
                <a:cs typeface="Microsoft Sans Serif"/>
              </a:rPr>
              <a:t>t</a:t>
            </a:r>
            <a:r>
              <a:rPr sz="1700" dirty="0">
                <a:latin typeface="Microsoft Sans Serif"/>
                <a:cs typeface="Microsoft Sans Serif"/>
              </a:rPr>
              <a:t>abl</a:t>
            </a:r>
            <a:r>
              <a:rPr sz="1700" spc="-10" dirty="0">
                <a:latin typeface="Microsoft Sans Serif"/>
                <a:cs typeface="Microsoft Sans Serif"/>
              </a:rPr>
              <a:t>e</a:t>
            </a:r>
            <a:r>
              <a:rPr sz="1700" dirty="0">
                <a:latin typeface="Microsoft Sans Serif"/>
                <a:cs typeface="Microsoft Sans Serif"/>
              </a:rPr>
              <a:t>z</a:t>
            </a:r>
            <a:r>
              <a:rPr sz="1700" spc="-15" dirty="0">
                <a:latin typeface="Microsoft Sans Serif"/>
                <a:cs typeface="Microsoft Sans Serif"/>
              </a:rPr>
              <a:t>c</a:t>
            </a:r>
            <a:r>
              <a:rPr sz="1700" dirty="0">
                <a:latin typeface="Microsoft Sans Serif"/>
                <a:cs typeface="Microsoft Sans Serif"/>
              </a:rPr>
              <a:t>a	</a:t>
            </a:r>
            <a:r>
              <a:rPr sz="1700" spc="-15" dirty="0">
                <a:latin typeface="Microsoft Sans Serif"/>
                <a:cs typeface="Microsoft Sans Serif"/>
              </a:rPr>
              <a:t>u</a:t>
            </a:r>
            <a:r>
              <a:rPr sz="1700" dirty="0">
                <a:latin typeface="Microsoft Sans Serif"/>
                <a:cs typeface="Microsoft Sans Serif"/>
              </a:rPr>
              <a:t>na</a:t>
            </a:r>
            <a:endParaRPr sz="1700">
              <a:latin typeface="Microsoft Sans Serif"/>
              <a:cs typeface="Microsoft Sans Serif"/>
            </a:endParaRPr>
          </a:p>
          <a:p>
            <a:pPr marL="299085">
              <a:lnSpc>
                <a:spcPts val="1970"/>
              </a:lnSpc>
            </a:pPr>
            <a:r>
              <a:rPr sz="1700" dirty="0">
                <a:latin typeface="Microsoft Sans Serif"/>
                <a:cs typeface="Microsoft Sans Serif"/>
              </a:rPr>
              <a:t>selección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disparos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con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el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interruptor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instalado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aguas</a:t>
            </a:r>
            <a:r>
              <a:rPr sz="1700" spc="-5" dirty="0">
                <a:latin typeface="Microsoft Sans Serif"/>
                <a:cs typeface="Microsoft Sans Serif"/>
              </a:rPr>
              <a:t> arriba.</a:t>
            </a:r>
            <a:endParaRPr sz="1700">
              <a:latin typeface="Microsoft Sans Serif"/>
              <a:cs typeface="Microsoft Sans Serif"/>
            </a:endParaRPr>
          </a:p>
          <a:p>
            <a:pPr marL="299085" indent="-287020">
              <a:lnSpc>
                <a:spcPts val="1975"/>
              </a:lnSpc>
              <a:spcBef>
                <a:spcPts val="660"/>
              </a:spcBef>
              <a:buChar char="•"/>
              <a:tabLst>
                <a:tab pos="299085" algn="l"/>
                <a:tab pos="299720" algn="l"/>
              </a:tabLst>
            </a:pPr>
            <a:r>
              <a:rPr sz="1700" dirty="0">
                <a:latin typeface="Microsoft Sans Serif"/>
                <a:cs typeface="Microsoft Sans Serif"/>
              </a:rPr>
              <a:t>Los</a:t>
            </a:r>
            <a:r>
              <a:rPr sz="1700" spc="254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ajustes</a:t>
            </a:r>
            <a:r>
              <a:rPr sz="1700" spc="27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recomendados</a:t>
            </a:r>
            <a:r>
              <a:rPr sz="1700" spc="28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para</a:t>
            </a:r>
            <a:r>
              <a:rPr sz="1700" spc="260" dirty="0">
                <a:latin typeface="Microsoft Sans Serif"/>
                <a:cs typeface="Microsoft Sans Serif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tensión</a:t>
            </a:r>
            <a:r>
              <a:rPr sz="1700" b="1" spc="24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de</a:t>
            </a:r>
            <a:r>
              <a:rPr sz="1700" b="1" spc="26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alta</a:t>
            </a:r>
            <a:r>
              <a:rPr sz="1700" b="1" spc="25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(VH)</a:t>
            </a:r>
            <a:r>
              <a:rPr sz="1700" b="1" spc="25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y</a:t>
            </a:r>
            <a:r>
              <a:rPr sz="1700" b="1" spc="2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tensión</a:t>
            </a:r>
            <a:r>
              <a:rPr sz="1700" b="1" spc="26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de</a:t>
            </a:r>
            <a:r>
              <a:rPr sz="1700" b="1" spc="25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baja</a:t>
            </a:r>
            <a:r>
              <a:rPr sz="1700" b="1" spc="25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990037"/>
                </a:solidFill>
                <a:latin typeface="Arial"/>
                <a:cs typeface="Arial"/>
              </a:rPr>
              <a:t>(VL)</a:t>
            </a:r>
            <a:endParaRPr sz="1700">
              <a:latin typeface="Arial"/>
              <a:cs typeface="Arial"/>
            </a:endParaRPr>
          </a:p>
          <a:p>
            <a:pPr marL="299085">
              <a:lnSpc>
                <a:spcPts val="1975"/>
              </a:lnSpc>
            </a:pPr>
            <a:r>
              <a:rPr sz="1700" dirty="0">
                <a:latin typeface="Microsoft Sans Serif"/>
                <a:cs typeface="Microsoft Sans Serif"/>
              </a:rPr>
              <a:t>son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los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siguientes:</a:t>
            </a:r>
            <a:endParaRPr sz="1700">
              <a:latin typeface="Microsoft Sans Serif"/>
              <a:cs typeface="Microsoft Sans Serif"/>
            </a:endParaRPr>
          </a:p>
          <a:p>
            <a:pPr marL="638810">
              <a:lnSpc>
                <a:spcPct val="100000"/>
              </a:lnSpc>
              <a:spcBef>
                <a:spcPts val="700"/>
              </a:spcBef>
            </a:pPr>
            <a:r>
              <a:rPr sz="1500" b="1" spc="-25" dirty="0">
                <a:solidFill>
                  <a:srgbClr val="990037"/>
                </a:solidFill>
                <a:latin typeface="Arial"/>
                <a:cs typeface="Arial"/>
              </a:rPr>
              <a:t>Tensión</a:t>
            </a:r>
            <a:r>
              <a:rPr sz="1500" b="1" spc="-4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990037"/>
                </a:solidFill>
                <a:latin typeface="Arial"/>
                <a:cs typeface="Arial"/>
              </a:rPr>
              <a:t>baja</a:t>
            </a:r>
            <a:r>
              <a:rPr sz="1500" b="1" spc="-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500" spc="-1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Se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ajustará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a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10</a:t>
            </a:r>
            <a:r>
              <a:rPr sz="1500" spc="5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V</a:t>
            </a:r>
            <a:endParaRPr sz="1500">
              <a:latin typeface="Microsoft Sans Serif"/>
              <a:cs typeface="Microsoft Sans Serif"/>
            </a:endParaRPr>
          </a:p>
          <a:p>
            <a:pPr marL="469900" marR="929640" indent="168910">
              <a:lnSpc>
                <a:spcPts val="1700"/>
              </a:lnSpc>
              <a:spcBef>
                <a:spcPts val="935"/>
              </a:spcBef>
            </a:pPr>
            <a:r>
              <a:rPr sz="1500" b="1" spc="-25" dirty="0">
                <a:solidFill>
                  <a:srgbClr val="990037"/>
                </a:solidFill>
                <a:latin typeface="Arial"/>
                <a:cs typeface="Arial"/>
              </a:rPr>
              <a:t>Tensión </a:t>
            </a:r>
            <a:r>
              <a:rPr sz="1500" b="1" dirty="0">
                <a:solidFill>
                  <a:srgbClr val="990037"/>
                </a:solidFill>
                <a:latin typeface="Arial"/>
                <a:cs typeface="Arial"/>
              </a:rPr>
              <a:t>alta </a:t>
            </a:r>
            <a:r>
              <a:rPr sz="15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5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Se ajustará dependiendo del valor de la tensión del devanado </a:t>
            </a:r>
            <a:r>
              <a:rPr sz="1500" spc="-38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secundario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de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los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transformadores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de</a:t>
            </a:r>
            <a:r>
              <a:rPr sz="1500" spc="3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tensión.</a:t>
            </a:r>
            <a:endParaRPr sz="1500">
              <a:latin typeface="Microsoft Sans Serif"/>
              <a:cs typeface="Microsoft Sans Serif"/>
            </a:endParaRPr>
          </a:p>
          <a:p>
            <a:pPr marL="1213485" lvl="1" indent="-287020">
              <a:lnSpc>
                <a:spcPct val="100000"/>
              </a:lnSpc>
              <a:spcBef>
                <a:spcPts val="565"/>
              </a:spcBef>
              <a:buChar char="•"/>
              <a:tabLst>
                <a:tab pos="1213485" algn="l"/>
                <a:tab pos="1214120" algn="l"/>
              </a:tabLst>
            </a:pPr>
            <a:r>
              <a:rPr sz="1500" spc="-10" dirty="0">
                <a:latin typeface="Microsoft Sans Serif"/>
                <a:cs typeface="Microsoft Sans Serif"/>
              </a:rPr>
              <a:t>Si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los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secundarios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son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de </a:t>
            </a:r>
            <a:r>
              <a:rPr sz="1500" spc="-5" dirty="0">
                <a:latin typeface="Microsoft Sans Serif"/>
                <a:cs typeface="Microsoft Sans Serif"/>
              </a:rPr>
              <a:t>valor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20" dirty="0">
                <a:latin typeface="Microsoft Sans Serif"/>
                <a:cs typeface="Microsoft Sans Serif"/>
              </a:rPr>
              <a:t>110/</a:t>
            </a:r>
            <a:r>
              <a:rPr sz="1500" spc="-20" dirty="0">
                <a:latin typeface="Symbol"/>
                <a:cs typeface="Symbol"/>
              </a:rPr>
              <a:t></a:t>
            </a:r>
            <a:r>
              <a:rPr sz="1500" spc="-20" dirty="0">
                <a:latin typeface="Microsoft Sans Serif"/>
                <a:cs typeface="Microsoft Sans Serif"/>
              </a:rPr>
              <a:t>3</a:t>
            </a:r>
            <a:r>
              <a:rPr sz="1500" spc="-3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V</a:t>
            </a:r>
            <a:r>
              <a:rPr sz="1500" spc="20" dirty="0"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500" spc="-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se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ajustará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a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30</a:t>
            </a:r>
            <a:r>
              <a:rPr sz="1500" spc="9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V</a:t>
            </a:r>
            <a:endParaRPr sz="1500">
              <a:latin typeface="Microsoft Sans Serif"/>
              <a:cs typeface="Microsoft Sans Serif"/>
            </a:endParaRPr>
          </a:p>
          <a:p>
            <a:pPr marL="1213485" lvl="1" indent="-287020">
              <a:lnSpc>
                <a:spcPct val="100000"/>
              </a:lnSpc>
              <a:spcBef>
                <a:spcPts val="495"/>
              </a:spcBef>
              <a:buChar char="•"/>
              <a:tabLst>
                <a:tab pos="1213485" algn="l"/>
                <a:tab pos="1214120" algn="l"/>
              </a:tabLst>
            </a:pPr>
            <a:r>
              <a:rPr sz="1500" spc="-10" dirty="0">
                <a:latin typeface="Microsoft Sans Serif"/>
                <a:cs typeface="Microsoft Sans Serif"/>
              </a:rPr>
              <a:t>Si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los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secundarios</a:t>
            </a:r>
            <a:r>
              <a:rPr sz="1500" spc="1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son</a:t>
            </a:r>
            <a:r>
              <a:rPr sz="1500" spc="-10" dirty="0">
                <a:latin typeface="Microsoft Sans Serif"/>
                <a:cs typeface="Microsoft Sans Serif"/>
              </a:rPr>
              <a:t> de</a:t>
            </a:r>
            <a:r>
              <a:rPr sz="1500" spc="-5" dirty="0">
                <a:latin typeface="Microsoft Sans Serif"/>
                <a:cs typeface="Microsoft Sans Serif"/>
              </a:rPr>
              <a:t> valor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25" dirty="0">
                <a:latin typeface="Microsoft Sans Serif"/>
                <a:cs typeface="Microsoft Sans Serif"/>
              </a:rPr>
              <a:t>110/3 </a:t>
            </a:r>
            <a:r>
              <a:rPr sz="1500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500" spc="-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se</a:t>
            </a:r>
            <a:r>
              <a:rPr sz="1500" spc="1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ajustará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en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15</a:t>
            </a:r>
            <a:r>
              <a:rPr sz="1500" spc="114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V</a:t>
            </a:r>
            <a:r>
              <a:rPr sz="1800" spc="-5" dirty="0">
                <a:latin typeface="Microsoft Sans Serif"/>
                <a:cs typeface="Microsoft Sans Serif"/>
              </a:rPr>
              <a:t>.</a:t>
            </a:r>
            <a:endParaRPr sz="1800">
              <a:latin typeface="Microsoft Sans Serif"/>
              <a:cs typeface="Microsoft Sans Serif"/>
            </a:endParaRPr>
          </a:p>
          <a:p>
            <a:pPr lvl="1">
              <a:lnSpc>
                <a:spcPct val="100000"/>
              </a:lnSpc>
              <a:buFont typeface="Microsoft Sans Serif"/>
              <a:buChar char="•"/>
            </a:pPr>
            <a:endParaRPr sz="2000">
              <a:latin typeface="Microsoft Sans Serif"/>
              <a:cs typeface="Microsoft Sans Serif"/>
            </a:endParaRPr>
          </a:p>
          <a:p>
            <a:pPr marL="299085" marR="5080" indent="-287020" algn="just">
              <a:lnSpc>
                <a:spcPct val="95000"/>
              </a:lnSpc>
              <a:spcBef>
                <a:spcPts val="1225"/>
              </a:spcBef>
              <a:buChar char="•"/>
              <a:tabLst>
                <a:tab pos="299720" algn="l"/>
              </a:tabLst>
            </a:pPr>
            <a:r>
              <a:rPr sz="1700" dirty="0">
                <a:latin typeface="Microsoft Sans Serif"/>
                <a:cs typeface="Microsoft Sans Serif"/>
              </a:rPr>
              <a:t>Los</a:t>
            </a:r>
            <a:r>
              <a:rPr sz="1700" spc="16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valores</a:t>
            </a:r>
            <a:r>
              <a:rPr sz="1700" spc="16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19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las</a:t>
            </a:r>
            <a:r>
              <a:rPr sz="1700" spc="17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tensiones</a:t>
            </a:r>
            <a:r>
              <a:rPr sz="1700" spc="160" dirty="0">
                <a:latin typeface="Microsoft Sans Serif"/>
                <a:cs typeface="Microsoft Sans Serif"/>
              </a:rPr>
              <a:t> </a:t>
            </a:r>
            <a:r>
              <a:rPr sz="1700" spc="5" dirty="0">
                <a:latin typeface="Microsoft Sans Serif"/>
                <a:cs typeface="Microsoft Sans Serif"/>
              </a:rPr>
              <a:t>se</a:t>
            </a:r>
            <a:r>
              <a:rPr sz="1700" spc="16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ajustan</a:t>
            </a:r>
            <a:r>
              <a:rPr sz="1700" spc="18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considerando</a:t>
            </a:r>
            <a:r>
              <a:rPr sz="1700" spc="17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que</a:t>
            </a:r>
            <a:r>
              <a:rPr sz="1700" spc="17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deban</a:t>
            </a:r>
            <a:r>
              <a:rPr sz="1700" spc="18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tener</a:t>
            </a:r>
            <a:r>
              <a:rPr sz="1700" spc="17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un</a:t>
            </a:r>
            <a:r>
              <a:rPr sz="1700" spc="17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valor </a:t>
            </a:r>
            <a:r>
              <a:rPr sz="1700" spc="-44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lo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suficientemente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pequeño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como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para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que</a:t>
            </a:r>
            <a:r>
              <a:rPr sz="1700" dirty="0">
                <a:latin typeface="Microsoft Sans Serif"/>
                <a:cs typeface="Microsoft Sans Serif"/>
              </a:rPr>
              <a:t> sea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sensible,</a:t>
            </a:r>
            <a:r>
              <a:rPr sz="1700" spc="4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pero</a:t>
            </a:r>
            <a:r>
              <a:rPr sz="1700" spc="45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teniendo</a:t>
            </a:r>
            <a:r>
              <a:rPr sz="1700" spc="430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en 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cuenta que</a:t>
            </a:r>
            <a:r>
              <a:rPr sz="1700" spc="5" dirty="0">
                <a:latin typeface="Microsoft Sans Serif"/>
                <a:cs typeface="Microsoft Sans Serif"/>
              </a:rPr>
              <a:t> no </a:t>
            </a:r>
            <a:r>
              <a:rPr sz="1700" dirty="0">
                <a:latin typeface="Microsoft Sans Serif"/>
                <a:cs typeface="Microsoft Sans Serif"/>
              </a:rPr>
              <a:t>se </a:t>
            </a:r>
            <a:r>
              <a:rPr sz="1700" spc="-5" dirty="0">
                <a:latin typeface="Microsoft Sans Serif"/>
                <a:cs typeface="Microsoft Sans Serif"/>
              </a:rPr>
              <a:t>active </a:t>
            </a:r>
            <a:r>
              <a:rPr sz="1700" dirty="0">
                <a:latin typeface="Microsoft Sans Serif"/>
                <a:cs typeface="Microsoft Sans Serif"/>
              </a:rPr>
              <a:t>debido a pequeños </a:t>
            </a:r>
            <a:r>
              <a:rPr sz="1700" spc="-5" dirty="0">
                <a:latin typeface="Microsoft Sans Serif"/>
                <a:cs typeface="Microsoft Sans Serif"/>
              </a:rPr>
              <a:t>desequilibrios </a:t>
            </a:r>
            <a:r>
              <a:rPr sz="1700" dirty="0">
                <a:latin typeface="Microsoft Sans Serif"/>
                <a:cs typeface="Microsoft Sans Serif"/>
              </a:rPr>
              <a:t>de </a:t>
            </a:r>
            <a:r>
              <a:rPr sz="1700" spc="-5" dirty="0">
                <a:latin typeface="Microsoft Sans Serif"/>
                <a:cs typeface="Microsoft Sans Serif"/>
              </a:rPr>
              <a:t>tensión </a:t>
            </a:r>
            <a:r>
              <a:rPr sz="1700" dirty="0">
                <a:latin typeface="Microsoft Sans Serif"/>
                <a:cs typeface="Microsoft Sans Serif"/>
              </a:rPr>
              <a:t>homopolar 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que </a:t>
            </a:r>
            <a:r>
              <a:rPr sz="1700" spc="-5" dirty="0">
                <a:latin typeface="Microsoft Sans Serif"/>
                <a:cs typeface="Microsoft Sans Serif"/>
              </a:rPr>
              <a:t>existan </a:t>
            </a:r>
            <a:r>
              <a:rPr sz="1700" dirty="0">
                <a:latin typeface="Microsoft Sans Serif"/>
                <a:cs typeface="Microsoft Sans Serif"/>
              </a:rPr>
              <a:t>en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 </a:t>
            </a:r>
            <a:r>
              <a:rPr sz="1700" dirty="0">
                <a:latin typeface="Microsoft Sans Serif"/>
                <a:cs typeface="Microsoft Sans Serif"/>
              </a:rPr>
              <a:t>red de </a:t>
            </a:r>
            <a:r>
              <a:rPr sz="1700" spc="-10" dirty="0">
                <a:latin typeface="Microsoft Sans Serif"/>
                <a:cs typeface="Microsoft Sans Serif"/>
              </a:rPr>
              <a:t>forma </a:t>
            </a:r>
            <a:r>
              <a:rPr sz="1700" spc="-5" dirty="0">
                <a:latin typeface="Microsoft Sans Serif"/>
                <a:cs typeface="Microsoft Sans Serif"/>
              </a:rPr>
              <a:t>permanente </a:t>
            </a:r>
            <a:r>
              <a:rPr sz="1700" dirty="0">
                <a:latin typeface="Microsoft Sans Serif"/>
                <a:cs typeface="Microsoft Sans Serif"/>
              </a:rPr>
              <a:t>o causados </a:t>
            </a:r>
            <a:r>
              <a:rPr sz="1700" spc="-5" dirty="0">
                <a:latin typeface="Microsoft Sans Serif"/>
                <a:cs typeface="Microsoft Sans Serif"/>
              </a:rPr>
              <a:t>por actuaciones en </a:t>
            </a:r>
            <a:r>
              <a:rPr sz="1700" dirty="0">
                <a:latin typeface="Microsoft Sans Serif"/>
                <a:cs typeface="Microsoft Sans Serif"/>
              </a:rPr>
              <a:t> elementos de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maniobra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con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apertura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fase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fase.</a:t>
            </a:r>
            <a:endParaRPr sz="1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95541" y="818896"/>
            <a:ext cx="8528050" cy="340995"/>
            <a:chOff x="295541" y="818896"/>
            <a:chExt cx="8528050" cy="340995"/>
          </a:xfrm>
        </p:grpSpPr>
        <p:sp>
          <p:nvSpPr>
            <p:cNvPr id="4" name="object 4"/>
            <p:cNvSpPr/>
            <p:nvPr/>
          </p:nvSpPr>
          <p:spPr>
            <a:xfrm>
              <a:off x="29554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1F1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0593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28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28" y="15240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1F1F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222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02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879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222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384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32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042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727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54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828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052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92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710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A2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5215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B2B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8873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C2C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2378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C2C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036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D2D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95413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E2E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31989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2F2F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6704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030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02093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333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38669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434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7372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53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1029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737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4534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838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81925" y="1007236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4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393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5202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A3A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88605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3B3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26023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C3C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295273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040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318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141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3669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242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03476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44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38529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54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73581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464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54520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74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58178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848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168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848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53412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A4A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68846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D4D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2351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E4E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600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F4F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9514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151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831721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5252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033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353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938400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454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974976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555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0100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757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0450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A57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0816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A5A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11670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C5C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15328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D5D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1883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E5E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224913" y="1007236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5F5F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2950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060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3315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262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366644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36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03220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6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4382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868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4748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96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509900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B6B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546477" y="1007236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6C6C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6165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D6D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6531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D6D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68820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E6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72478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F6F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7598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070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79641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474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83146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676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8665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777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9030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979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938144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979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974720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979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0097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A7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0463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B7B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081400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C7C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117976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282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1530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38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1880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484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2246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585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25970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585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29628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585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3313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787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36791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88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40296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D8D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4380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E8E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4745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F8F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509644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090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546220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19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5812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292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6178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29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6529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292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6894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393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7245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595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759581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9999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831208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A9A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86778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C9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9028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D9D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93941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E9E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974465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9F9F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0460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0A0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08114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1A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11772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3A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1527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6A6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1893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7A7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2244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8A8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2609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AAA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2960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BAB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3310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CAC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3676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CA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402708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DA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43928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EA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4743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FAF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51091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0B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54596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3B3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5810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5B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6175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6B6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65264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7B7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68922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8B8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724273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B8B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7959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9B9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8324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BBB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8675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CBC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9025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DBD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9391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0C0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974208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1C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01078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2C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0458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3C3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08241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4C4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11746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5C5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1525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5C5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1890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5C5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22414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6C6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26072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7C7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2957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8C8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3323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9C9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3674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CC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4039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DC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4390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EC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4740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FCF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5106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0D0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545708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1D1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58228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2D2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617337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2D2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68896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2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7240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3D3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7605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4D4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79564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5D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83222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6D6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8672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9D9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903849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AD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9754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BDB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0105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CD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0455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DDD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0821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DDD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117208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EDE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153785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FDF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225413" y="1007236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DFDF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2955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E0E0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3320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2E1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636714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E2E1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40372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3E2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438773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6E3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510401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7E7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5820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8E8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6170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E9E9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6536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9E9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688709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AEA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760337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BEB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831965" y="1007236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EBE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938645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CEC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7010273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DED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70819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EEEE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71184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E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7153529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28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EFEF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7225156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FEF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7260209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0F0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7331837" y="1007236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106679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3F3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743851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4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7475092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F4F4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7510145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5F5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75817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5F5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7618348" y="1007236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6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7725029" y="1007236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7F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7831709" y="1007236"/>
              <a:ext cx="215265" cy="152400"/>
            </a:xfrm>
            <a:custGeom>
              <a:avLst/>
              <a:gdLst/>
              <a:ahLst/>
              <a:cxnLst/>
              <a:rect l="l" t="t" r="r" b="b"/>
              <a:pathLst>
                <a:path w="215265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215265" h="152400">
                  <a:moveTo>
                    <a:pt x="108191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8191" y="152400"/>
                  </a:lnTo>
                  <a:lnTo>
                    <a:pt x="108191" y="0"/>
                  </a:lnTo>
                  <a:close/>
                </a:path>
                <a:path w="215265" h="152400">
                  <a:moveTo>
                    <a:pt x="143243" y="0"/>
                  </a:moveTo>
                  <a:lnTo>
                    <a:pt x="108204" y="0"/>
                  </a:lnTo>
                  <a:lnTo>
                    <a:pt x="108204" y="152400"/>
                  </a:lnTo>
                  <a:lnTo>
                    <a:pt x="143243" y="152400"/>
                  </a:lnTo>
                  <a:lnTo>
                    <a:pt x="143243" y="0"/>
                  </a:lnTo>
                  <a:close/>
                </a:path>
                <a:path w="215265" h="152400">
                  <a:moveTo>
                    <a:pt x="178295" y="0"/>
                  </a:moveTo>
                  <a:lnTo>
                    <a:pt x="143256" y="0"/>
                  </a:lnTo>
                  <a:lnTo>
                    <a:pt x="143256" y="152400"/>
                  </a:lnTo>
                  <a:lnTo>
                    <a:pt x="178295" y="152400"/>
                  </a:lnTo>
                  <a:lnTo>
                    <a:pt x="178295" y="0"/>
                  </a:lnTo>
                  <a:close/>
                </a:path>
                <a:path w="215265" h="152400">
                  <a:moveTo>
                    <a:pt x="214884" y="0"/>
                  </a:moveTo>
                  <a:lnTo>
                    <a:pt x="178308" y="0"/>
                  </a:lnTo>
                  <a:lnTo>
                    <a:pt x="178308" y="152400"/>
                  </a:lnTo>
                  <a:lnTo>
                    <a:pt x="214884" y="15240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8046593" y="1007236"/>
              <a:ext cx="178435" cy="152400"/>
            </a:xfrm>
            <a:custGeom>
              <a:avLst/>
              <a:gdLst/>
              <a:ahLst/>
              <a:cxnLst/>
              <a:rect l="l" t="t" r="r" b="b"/>
              <a:pathLst>
                <a:path w="17843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78434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  <a:path w="178434" h="152400">
                  <a:moveTo>
                    <a:pt x="178295" y="0"/>
                  </a:moveTo>
                  <a:lnTo>
                    <a:pt x="143256" y="0"/>
                  </a:lnTo>
                  <a:lnTo>
                    <a:pt x="106680" y="0"/>
                  </a:lnTo>
                  <a:lnTo>
                    <a:pt x="106680" y="152400"/>
                  </a:lnTo>
                  <a:lnTo>
                    <a:pt x="143256" y="152400"/>
                  </a:lnTo>
                  <a:lnTo>
                    <a:pt x="178295" y="152400"/>
                  </a:lnTo>
                  <a:lnTo>
                    <a:pt x="178295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82249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8261477" y="1007236"/>
              <a:ext cx="142240" cy="152400"/>
            </a:xfrm>
            <a:custGeom>
              <a:avLst/>
              <a:gdLst/>
              <a:ahLst/>
              <a:cxnLst/>
              <a:rect l="l" t="t" r="r" b="b"/>
              <a:pathLst>
                <a:path w="142240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42240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  <a:path w="142240" h="152400">
                  <a:moveTo>
                    <a:pt x="141719" y="0"/>
                  </a:moveTo>
                  <a:lnTo>
                    <a:pt x="106680" y="0"/>
                  </a:lnTo>
                  <a:lnTo>
                    <a:pt x="70104" y="0"/>
                  </a:lnTo>
                  <a:lnTo>
                    <a:pt x="70104" y="152400"/>
                  </a:lnTo>
                  <a:lnTo>
                    <a:pt x="106680" y="152400"/>
                  </a:lnTo>
                  <a:lnTo>
                    <a:pt x="141719" y="152400"/>
                  </a:lnTo>
                  <a:lnTo>
                    <a:pt x="141719" y="0"/>
                  </a:lnTo>
                  <a:close/>
                </a:path>
              </a:pathLst>
            </a:custGeom>
            <a:solidFill>
              <a:srgbClr val="F9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8403209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8474837" y="1007236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106679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AFA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8581517" y="818895"/>
              <a:ext cx="207010" cy="340995"/>
            </a:xfrm>
            <a:custGeom>
              <a:avLst/>
              <a:gdLst/>
              <a:ahLst/>
              <a:cxnLst/>
              <a:rect l="l" t="t" r="r" b="b"/>
              <a:pathLst>
                <a:path w="207009" h="340994">
                  <a:moveTo>
                    <a:pt x="36576" y="188341"/>
                  </a:moveTo>
                  <a:lnTo>
                    <a:pt x="0" y="188341"/>
                  </a:lnTo>
                  <a:lnTo>
                    <a:pt x="0" y="340741"/>
                  </a:lnTo>
                  <a:lnTo>
                    <a:pt x="36576" y="340741"/>
                  </a:lnTo>
                  <a:lnTo>
                    <a:pt x="36576" y="188341"/>
                  </a:lnTo>
                  <a:close/>
                </a:path>
                <a:path w="207009" h="340994">
                  <a:moveTo>
                    <a:pt x="98539" y="0"/>
                  </a:moveTo>
                  <a:lnTo>
                    <a:pt x="63500" y="0"/>
                  </a:lnTo>
                  <a:lnTo>
                    <a:pt x="63500" y="152400"/>
                  </a:lnTo>
                  <a:lnTo>
                    <a:pt x="98539" y="152400"/>
                  </a:lnTo>
                  <a:lnTo>
                    <a:pt x="98539" y="0"/>
                  </a:lnTo>
                  <a:close/>
                </a:path>
                <a:path w="207009" h="340994">
                  <a:moveTo>
                    <a:pt x="170167" y="0"/>
                  </a:moveTo>
                  <a:lnTo>
                    <a:pt x="135128" y="0"/>
                  </a:lnTo>
                  <a:lnTo>
                    <a:pt x="98552" y="0"/>
                  </a:lnTo>
                  <a:lnTo>
                    <a:pt x="98552" y="152400"/>
                  </a:lnTo>
                  <a:lnTo>
                    <a:pt x="135128" y="152400"/>
                  </a:lnTo>
                  <a:lnTo>
                    <a:pt x="170167" y="152400"/>
                  </a:lnTo>
                  <a:lnTo>
                    <a:pt x="170167" y="0"/>
                  </a:lnTo>
                  <a:close/>
                </a:path>
                <a:path w="207009" h="340994">
                  <a:moveTo>
                    <a:pt x="206756" y="0"/>
                  </a:moveTo>
                  <a:lnTo>
                    <a:pt x="170180" y="0"/>
                  </a:lnTo>
                  <a:lnTo>
                    <a:pt x="170180" y="152400"/>
                  </a:lnTo>
                  <a:lnTo>
                    <a:pt x="206756" y="152400"/>
                  </a:lnTo>
                  <a:lnTo>
                    <a:pt x="206756" y="0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8788272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FBFB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2" name="object 19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2702179"/>
            <a:ext cx="146050" cy="177800"/>
          </a:xfrm>
          <a:prstGeom prst="rect">
            <a:avLst/>
          </a:prstGeom>
        </p:spPr>
      </p:pic>
      <p:pic>
        <p:nvPicPr>
          <p:cNvPr id="193" name="object 19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3310254"/>
            <a:ext cx="146050" cy="177800"/>
          </a:xfrm>
          <a:prstGeom prst="rect">
            <a:avLst/>
          </a:prstGeom>
        </p:spPr>
      </p:pic>
      <p:pic>
        <p:nvPicPr>
          <p:cNvPr id="194" name="object 19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3627" y="4025772"/>
            <a:ext cx="165100" cy="200025"/>
          </a:xfrm>
          <a:prstGeom prst="rect">
            <a:avLst/>
          </a:prstGeom>
        </p:spPr>
      </p:pic>
      <p:sp>
        <p:nvSpPr>
          <p:cNvPr id="195" name="object 195"/>
          <p:cNvSpPr txBox="1"/>
          <p:nvPr/>
        </p:nvSpPr>
        <p:spPr>
          <a:xfrm>
            <a:off x="383844" y="235711"/>
            <a:ext cx="8082280" cy="4014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7A"/>
                </a:solidFill>
                <a:latin typeface="Arial Black"/>
                <a:cs typeface="Arial Black"/>
              </a:rPr>
              <a:t>Neutro</a:t>
            </a:r>
            <a:r>
              <a:rPr sz="2400" spc="-75" dirty="0">
                <a:solidFill>
                  <a:srgbClr val="00007A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7A"/>
                </a:solidFill>
                <a:latin typeface="Arial Black"/>
                <a:cs typeface="Arial Black"/>
              </a:rPr>
              <a:t>aislado</a:t>
            </a:r>
            <a:r>
              <a:rPr sz="2400" spc="-155" dirty="0">
                <a:solidFill>
                  <a:srgbClr val="00007A"/>
                </a:solidFill>
                <a:latin typeface="Arial Black"/>
                <a:cs typeface="Arial Black"/>
              </a:rPr>
              <a:t> </a:t>
            </a:r>
            <a:r>
              <a:rPr sz="2400" spc="-10" dirty="0">
                <a:solidFill>
                  <a:srgbClr val="00007A"/>
                </a:solidFill>
                <a:latin typeface="Arial Black"/>
                <a:cs typeface="Arial Black"/>
              </a:rPr>
              <a:t>IV</a:t>
            </a:r>
            <a:endParaRPr sz="24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800">
              <a:latin typeface="Arial Black"/>
              <a:cs typeface="Arial Black"/>
            </a:endParaRPr>
          </a:p>
          <a:p>
            <a:pPr marL="165100">
              <a:lnSpc>
                <a:spcPct val="100000"/>
              </a:lnSpc>
            </a:pPr>
            <a:r>
              <a:rPr sz="2000" b="1" dirty="0">
                <a:solidFill>
                  <a:srgbClr val="000099"/>
                </a:solidFill>
                <a:latin typeface="Arial"/>
                <a:cs typeface="Arial"/>
              </a:rPr>
              <a:t>Ajustes</a:t>
            </a:r>
            <a:r>
              <a:rPr sz="2000" b="1" spc="-7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99"/>
                </a:solidFill>
                <a:latin typeface="Arial"/>
                <a:cs typeface="Arial"/>
              </a:rPr>
              <a:t>recomendados</a:t>
            </a:r>
            <a:endParaRPr sz="2000">
              <a:latin typeface="Arial"/>
              <a:cs typeface="Arial"/>
            </a:endParaRPr>
          </a:p>
          <a:p>
            <a:pPr marL="539750" marR="5080" indent="-375285" algn="just">
              <a:lnSpc>
                <a:spcPct val="108000"/>
              </a:lnSpc>
              <a:spcBef>
                <a:spcPts val="545"/>
              </a:spcBef>
              <a:buChar char="•"/>
              <a:tabLst>
                <a:tab pos="540385" algn="l"/>
              </a:tabLst>
            </a:pPr>
            <a:r>
              <a:rPr sz="1700" spc="-5" dirty="0">
                <a:latin typeface="Microsoft Sans Serif"/>
                <a:cs typeface="Microsoft Sans Serif"/>
              </a:rPr>
              <a:t>Para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determinar los</a:t>
            </a:r>
            <a:r>
              <a:rPr sz="1700" spc="43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ajustes</a:t>
            </a:r>
            <a:r>
              <a:rPr sz="1700" spc="4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 </a:t>
            </a:r>
            <a:r>
              <a:rPr sz="1700" b="1" spc="-5" dirty="0">
                <a:solidFill>
                  <a:srgbClr val="990037"/>
                </a:solidFill>
                <a:latin typeface="Arial"/>
                <a:cs typeface="Arial"/>
              </a:rPr>
              <a:t>Intensidad alta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(IH) e </a:t>
            </a:r>
            <a:r>
              <a:rPr sz="1700" b="1" spc="-5" dirty="0">
                <a:solidFill>
                  <a:srgbClr val="990037"/>
                </a:solidFill>
                <a:latin typeface="Arial"/>
                <a:cs typeface="Arial"/>
              </a:rPr>
              <a:t>Intensidad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baja </a:t>
            </a:r>
            <a:r>
              <a:rPr sz="1700" b="1" spc="-5" dirty="0">
                <a:solidFill>
                  <a:srgbClr val="990037"/>
                </a:solidFill>
                <a:latin typeface="Arial"/>
                <a:cs typeface="Arial"/>
              </a:rPr>
              <a:t>(IL),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spc="5" dirty="0">
                <a:latin typeface="Microsoft Sans Serif"/>
                <a:cs typeface="Microsoft Sans Serif"/>
              </a:rPr>
              <a:t>hay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5" dirty="0">
                <a:latin typeface="Microsoft Sans Serif"/>
                <a:cs typeface="Microsoft Sans Serif"/>
              </a:rPr>
              <a:t>que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tener</a:t>
            </a:r>
            <a:r>
              <a:rPr sz="1700" dirty="0">
                <a:latin typeface="Microsoft Sans Serif"/>
                <a:cs typeface="Microsoft Sans Serif"/>
              </a:rPr>
              <a:t> en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cuenta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el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nivel</a:t>
            </a:r>
            <a:r>
              <a:rPr sz="1700" dirty="0">
                <a:latin typeface="Microsoft Sans Serif"/>
                <a:cs typeface="Microsoft Sans Serif"/>
              </a:rPr>
              <a:t> de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intensidad</a:t>
            </a:r>
            <a:r>
              <a:rPr sz="1700" dirty="0">
                <a:latin typeface="Microsoft Sans Serif"/>
                <a:cs typeface="Microsoft Sans Serif"/>
              </a:rPr>
              <a:t> homopolar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que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se</a:t>
            </a:r>
            <a:r>
              <a:rPr sz="1700" spc="5" dirty="0">
                <a:latin typeface="Microsoft Sans Serif"/>
                <a:cs typeface="Microsoft Sans Serif"/>
              </a:rPr>
              <a:t> desea </a:t>
            </a:r>
            <a:r>
              <a:rPr sz="1700" spc="-4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detectar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spc="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700" spc="-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Este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nivel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intensidad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vendrá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definido</a:t>
            </a:r>
            <a:r>
              <a:rPr sz="1700" spc="6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por:</a:t>
            </a:r>
            <a:endParaRPr sz="1700">
              <a:latin typeface="Microsoft Sans Serif"/>
              <a:cs typeface="Microsoft Sans Serif"/>
            </a:endParaRPr>
          </a:p>
          <a:p>
            <a:pPr marL="1304925" marR="321945" algn="just">
              <a:lnSpc>
                <a:spcPct val="103800"/>
              </a:lnSpc>
              <a:spcBef>
                <a:spcPts val="845"/>
              </a:spcBef>
            </a:pPr>
            <a:r>
              <a:rPr sz="1600" spc="-5" dirty="0">
                <a:latin typeface="Microsoft Sans Serif"/>
                <a:cs typeface="Microsoft Sans Serif"/>
              </a:rPr>
              <a:t>La propia capacidad homopolar </a:t>
            </a:r>
            <a:r>
              <a:rPr sz="1600" spc="-10" dirty="0">
                <a:latin typeface="Microsoft Sans Serif"/>
                <a:cs typeface="Microsoft Sans Serif"/>
              </a:rPr>
              <a:t>del </a:t>
            </a:r>
            <a:r>
              <a:rPr sz="1600" spc="-5" dirty="0">
                <a:latin typeface="Microsoft Sans Serif"/>
                <a:cs typeface="Microsoft Sans Serif"/>
              </a:rPr>
              <a:t>sistema, que aporta </a:t>
            </a:r>
            <a:r>
              <a:rPr sz="1600" spc="-10" dirty="0">
                <a:latin typeface="Microsoft Sans Serif"/>
                <a:cs typeface="Microsoft Sans Serif"/>
              </a:rPr>
              <a:t>la </a:t>
            </a:r>
            <a:r>
              <a:rPr sz="1600" spc="-5" dirty="0">
                <a:latin typeface="Microsoft Sans Serif"/>
                <a:cs typeface="Microsoft Sans Serif"/>
              </a:rPr>
              <a:t>intensidad de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cuestión</a:t>
            </a:r>
            <a:endParaRPr sz="1600">
              <a:latin typeface="Microsoft Sans Serif"/>
              <a:cs typeface="Microsoft Sans Serif"/>
            </a:endParaRPr>
          </a:p>
          <a:p>
            <a:pPr marL="1304925" algn="just">
              <a:lnSpc>
                <a:spcPct val="100000"/>
              </a:lnSpc>
              <a:spcBef>
                <a:spcPts val="1030"/>
              </a:spcBef>
            </a:pP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resistencia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puesta 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tierra,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si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hubiera.</a:t>
            </a:r>
            <a:endParaRPr sz="1600">
              <a:latin typeface="Microsoft Sans Serif"/>
              <a:cs typeface="Microsoft Sans Serif"/>
            </a:endParaRPr>
          </a:p>
          <a:p>
            <a:pPr marL="451484" indent="-287020">
              <a:lnSpc>
                <a:spcPct val="100000"/>
              </a:lnSpc>
              <a:spcBef>
                <a:spcPts val="900"/>
              </a:spcBef>
              <a:buChar char="•"/>
              <a:tabLst>
                <a:tab pos="451484" algn="l"/>
                <a:tab pos="452120" algn="l"/>
              </a:tabLst>
            </a:pPr>
            <a:r>
              <a:rPr sz="1700" dirty="0">
                <a:latin typeface="Microsoft Sans Serif"/>
                <a:cs typeface="Microsoft Sans Serif"/>
              </a:rPr>
              <a:t>Para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el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calculo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intensidad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se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tendrán</a:t>
            </a:r>
            <a:r>
              <a:rPr sz="1700" spc="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en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cuenta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las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siguientes</a:t>
            </a:r>
            <a:r>
              <a:rPr sz="1700" spc="4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formulas</a:t>
            </a:r>
            <a:endParaRPr sz="1700">
              <a:latin typeface="Microsoft Sans Serif"/>
              <a:cs typeface="Microsoft Sans Serif"/>
            </a:endParaRPr>
          </a:p>
          <a:p>
            <a:pPr marL="1304925" algn="just">
              <a:lnSpc>
                <a:spcPct val="100000"/>
              </a:lnSpc>
              <a:spcBef>
                <a:spcPts val="700"/>
              </a:spcBef>
            </a:pPr>
            <a:r>
              <a:rPr sz="1800" i="1" spc="-5" dirty="0">
                <a:latin typeface="Arial"/>
                <a:cs typeface="Arial"/>
              </a:rPr>
              <a:t>Sistema</a:t>
            </a:r>
            <a:r>
              <a:rPr sz="1800" i="1" spc="-35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con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puesta</a:t>
            </a:r>
            <a:r>
              <a:rPr sz="1800" i="1" spc="-45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a</a:t>
            </a:r>
            <a:r>
              <a:rPr sz="1800" i="1" dirty="0">
                <a:latin typeface="Arial"/>
                <a:cs typeface="Arial"/>
              </a:rPr>
              <a:t> </a:t>
            </a:r>
            <a:r>
              <a:rPr sz="1800" i="1" spc="-15" dirty="0">
                <a:latin typeface="Arial"/>
                <a:cs typeface="Arial"/>
              </a:rPr>
              <a:t>tierra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4194428" y="4374895"/>
            <a:ext cx="3112135" cy="633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Microsoft Sans Serif"/>
                <a:cs typeface="Microsoft Sans Serif"/>
              </a:rPr>
              <a:t>Donde:</a:t>
            </a:r>
            <a:endParaRPr sz="15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sz="1500" dirty="0">
                <a:latin typeface="Microsoft Sans Serif"/>
                <a:cs typeface="Microsoft Sans Serif"/>
              </a:rPr>
              <a:t>Zo </a:t>
            </a:r>
            <a:r>
              <a:rPr sz="1500" dirty="0">
                <a:latin typeface="Symbol"/>
                <a:cs typeface="Symbol"/>
              </a:rPr>
              <a:t>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Impedancia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secuencia</a:t>
            </a:r>
            <a:r>
              <a:rPr sz="1500" spc="-3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cero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4194428" y="5139893"/>
            <a:ext cx="210185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Microsoft Sans Serif"/>
                <a:cs typeface="Microsoft Sans Serif"/>
              </a:rPr>
              <a:t>Z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Symbol"/>
                <a:cs typeface="Symbol"/>
              </a:rPr>
              <a:t></a:t>
            </a:r>
            <a:r>
              <a:rPr sz="1500" spc="-5" dirty="0">
                <a:latin typeface="Microsoft Sans Serif"/>
                <a:cs typeface="Microsoft Sans Serif"/>
              </a:rPr>
              <a:t>: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Impedancia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directa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4194428" y="5202651"/>
            <a:ext cx="2079625" cy="57213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8905">
              <a:lnSpc>
                <a:spcPct val="100000"/>
              </a:lnSpc>
              <a:spcBef>
                <a:spcPts val="615"/>
              </a:spcBef>
            </a:pPr>
            <a:r>
              <a:rPr sz="1000" spc="-5" dirty="0"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500" dirty="0">
                <a:latin typeface="Microsoft Sans Serif"/>
                <a:cs typeface="Microsoft Sans Serif"/>
              </a:rPr>
              <a:t>V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Symbol"/>
                <a:cs typeface="Symbol"/>
              </a:rPr>
              <a:t>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Microsoft Sans Serif"/>
                <a:cs typeface="Microsoft Sans Serif"/>
              </a:rPr>
              <a:t>Tensión</a:t>
            </a:r>
            <a:r>
              <a:rPr sz="1500" spc="-7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compuesta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99" name="object 199"/>
          <p:cNvSpPr/>
          <p:nvPr/>
        </p:nvSpPr>
        <p:spPr>
          <a:xfrm>
            <a:off x="2452877" y="5052186"/>
            <a:ext cx="1137285" cy="0"/>
          </a:xfrm>
          <a:custGeom>
            <a:avLst/>
            <a:gdLst/>
            <a:ahLst/>
            <a:cxnLst/>
            <a:rect l="l" t="t" r="r" b="b"/>
            <a:pathLst>
              <a:path w="1137285">
                <a:moveTo>
                  <a:pt x="0" y="0"/>
                </a:moveTo>
                <a:lnTo>
                  <a:pt x="1136777" y="0"/>
                </a:lnTo>
              </a:path>
            </a:pathLst>
          </a:custGeom>
          <a:ln w="129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 txBox="1"/>
          <p:nvPr/>
        </p:nvSpPr>
        <p:spPr>
          <a:xfrm>
            <a:off x="3447288" y="5254878"/>
            <a:ext cx="1022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2832861" y="5254878"/>
            <a:ext cx="1022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2832861" y="4599813"/>
            <a:ext cx="330835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450" spc="-225" dirty="0">
                <a:latin typeface="Times New Roman"/>
                <a:cs typeface="Times New Roman"/>
              </a:rPr>
              <a:t>3</a:t>
            </a:r>
            <a:r>
              <a:rPr sz="2450" i="1" spc="-5" dirty="0">
                <a:latin typeface="Times New Roman"/>
                <a:cs typeface="Times New Roman"/>
              </a:rPr>
              <a:t>V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1962657" y="5012563"/>
            <a:ext cx="1219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2476245" y="5040629"/>
            <a:ext cx="944880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523875" algn="l"/>
              </a:tabLst>
            </a:pPr>
            <a:r>
              <a:rPr sz="2450" spc="65" dirty="0">
                <a:latin typeface="Times New Roman"/>
                <a:cs typeface="Times New Roman"/>
              </a:rPr>
              <a:t>2</a:t>
            </a:r>
            <a:r>
              <a:rPr sz="2450" i="1" spc="-5" dirty="0">
                <a:latin typeface="Times New Roman"/>
                <a:cs typeface="Times New Roman"/>
              </a:rPr>
              <a:t>Z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2450" spc="-5" dirty="0">
                <a:latin typeface="Symbol"/>
                <a:cs typeface="Symbol"/>
              </a:rPr>
              <a:t></a:t>
            </a:r>
            <a:r>
              <a:rPr sz="2450" spc="-110" dirty="0">
                <a:latin typeface="Times New Roman"/>
                <a:cs typeface="Times New Roman"/>
              </a:rPr>
              <a:t> </a:t>
            </a:r>
            <a:r>
              <a:rPr sz="2450" i="1" spc="-5" dirty="0">
                <a:latin typeface="Times New Roman"/>
                <a:cs typeface="Times New Roman"/>
              </a:rPr>
              <a:t>Z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1825498" y="4798009"/>
            <a:ext cx="552450" cy="39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368300" algn="l"/>
              </a:tabLst>
            </a:pPr>
            <a:r>
              <a:rPr sz="2450" i="1" dirty="0">
                <a:latin typeface="Times New Roman"/>
                <a:cs typeface="Times New Roman"/>
              </a:rPr>
              <a:t>I	</a:t>
            </a:r>
            <a:r>
              <a:rPr sz="2450" dirty="0">
                <a:latin typeface="Symbol"/>
                <a:cs typeface="Symbol"/>
              </a:rPr>
              <a:t>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206" name="object 206"/>
          <p:cNvSpPr/>
          <p:nvPr/>
        </p:nvSpPr>
        <p:spPr>
          <a:xfrm>
            <a:off x="1672717" y="4468761"/>
            <a:ext cx="2143125" cy="1338580"/>
          </a:xfrm>
          <a:custGeom>
            <a:avLst/>
            <a:gdLst/>
            <a:ahLst/>
            <a:cxnLst/>
            <a:rect l="l" t="t" r="r" b="b"/>
            <a:pathLst>
              <a:path w="2143125" h="1338579">
                <a:moveTo>
                  <a:pt x="0" y="1338072"/>
                </a:moveTo>
                <a:lnTo>
                  <a:pt x="2142744" y="1338072"/>
                </a:lnTo>
                <a:lnTo>
                  <a:pt x="2142744" y="0"/>
                </a:lnTo>
                <a:lnTo>
                  <a:pt x="0" y="0"/>
                </a:lnTo>
                <a:lnTo>
                  <a:pt x="0" y="1338072"/>
                </a:lnTo>
                <a:close/>
              </a:path>
            </a:pathLst>
          </a:custGeom>
          <a:ln w="38100">
            <a:solidFill>
              <a:srgbClr val="990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44602"/>
            <a:ext cx="2782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Neutro</a:t>
            </a:r>
            <a:r>
              <a:rPr sz="2400" spc="-90" dirty="0"/>
              <a:t> </a:t>
            </a:r>
            <a:r>
              <a:rPr sz="2400" dirty="0"/>
              <a:t>aislado</a:t>
            </a:r>
            <a:r>
              <a:rPr sz="2400" spc="-175" dirty="0"/>
              <a:t> </a:t>
            </a:r>
            <a:r>
              <a:rPr sz="2400" dirty="0"/>
              <a:t>V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2077466"/>
            <a:ext cx="127000" cy="1555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36549" y="1071230"/>
            <a:ext cx="7180580" cy="1196340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1800" b="1" spc="-10" dirty="0">
                <a:solidFill>
                  <a:srgbClr val="000099"/>
                </a:solidFill>
                <a:latin typeface="Arial"/>
                <a:cs typeface="Arial"/>
              </a:rPr>
              <a:t>Ajustes</a:t>
            </a:r>
            <a:r>
              <a:rPr sz="1800" b="1" spc="-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recomendados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100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calculo 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intensidad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tendrán en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cuenta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siguientes</a:t>
            </a:r>
            <a:r>
              <a:rPr sz="1600" spc="1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formulas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1110"/>
              </a:spcBef>
            </a:pPr>
            <a:r>
              <a:rPr sz="1400" spc="-5" dirty="0">
                <a:latin typeface="Microsoft Sans Serif"/>
                <a:cs typeface="Microsoft Sans Serif"/>
              </a:rPr>
              <a:t>Sistema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con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neutro</a:t>
            </a:r>
            <a:r>
              <a:rPr sz="1400" spc="-8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asilado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94428" y="2396998"/>
            <a:ext cx="27349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Donde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Co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=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Capa</a:t>
            </a:r>
            <a:r>
              <a:rPr sz="1400" spc="5" dirty="0">
                <a:latin typeface="Microsoft Sans Serif"/>
                <a:cs typeface="Microsoft Sans Serif"/>
              </a:rPr>
              <a:t>c</a:t>
            </a:r>
            <a:r>
              <a:rPr sz="1400" spc="-25" dirty="0">
                <a:latin typeface="Microsoft Sans Serif"/>
                <a:cs typeface="Microsoft Sans Serif"/>
              </a:rPr>
              <a:t>i</a:t>
            </a:r>
            <a:r>
              <a:rPr sz="1400" dirty="0">
                <a:latin typeface="Microsoft Sans Serif"/>
                <a:cs typeface="Microsoft Sans Serif"/>
              </a:rPr>
              <a:t>d</a:t>
            </a:r>
            <a:r>
              <a:rPr sz="1400" spc="-10" dirty="0">
                <a:latin typeface="Microsoft Sans Serif"/>
                <a:cs typeface="Microsoft Sans Serif"/>
              </a:rPr>
              <a:t>a</a:t>
            </a:r>
            <a:r>
              <a:rPr sz="1400" dirty="0">
                <a:latin typeface="Microsoft Sans Serif"/>
                <a:cs typeface="Microsoft Sans Serif"/>
              </a:rPr>
              <a:t>d</a:t>
            </a:r>
            <a:r>
              <a:rPr sz="1400" spc="-114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ho</a:t>
            </a:r>
            <a:r>
              <a:rPr sz="1400" spc="-20" dirty="0">
                <a:latin typeface="Microsoft Sans Serif"/>
                <a:cs typeface="Microsoft Sans Serif"/>
              </a:rPr>
              <a:t>m</a:t>
            </a:r>
            <a:r>
              <a:rPr sz="1400" spc="-10" dirty="0">
                <a:latin typeface="Microsoft Sans Serif"/>
                <a:cs typeface="Microsoft Sans Serif"/>
              </a:rPr>
              <a:t>opo</a:t>
            </a:r>
            <a:r>
              <a:rPr sz="1400" spc="-25" dirty="0">
                <a:latin typeface="Microsoft Sans Serif"/>
                <a:cs typeface="Microsoft Sans Serif"/>
              </a:rPr>
              <a:t>l</a:t>
            </a:r>
            <a:r>
              <a:rPr sz="1400" spc="-10" dirty="0">
                <a:latin typeface="Microsoft Sans Serif"/>
                <a:cs typeface="Microsoft Sans Serif"/>
              </a:rPr>
              <a:t>a</a:t>
            </a:r>
            <a:r>
              <a:rPr sz="1400" dirty="0">
                <a:latin typeface="Microsoft Sans Serif"/>
                <a:cs typeface="Microsoft Sans Serif"/>
              </a:rPr>
              <a:t>r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23694" y="4303852"/>
            <a:ext cx="142494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Microsoft Sans Serif"/>
                <a:cs typeface="Microsoft Sans Serif"/>
              </a:rPr>
              <a:t>D</a:t>
            </a:r>
            <a:r>
              <a:rPr sz="1400" dirty="0">
                <a:latin typeface="Microsoft Sans Serif"/>
                <a:cs typeface="Microsoft Sans Serif"/>
              </a:rPr>
              <a:t>esp</a:t>
            </a:r>
            <a:r>
              <a:rPr sz="1400" spc="-15" dirty="0">
                <a:latin typeface="Microsoft Sans Serif"/>
                <a:cs typeface="Microsoft Sans Serif"/>
              </a:rPr>
              <a:t>re</a:t>
            </a:r>
            <a:r>
              <a:rPr sz="1400" spc="-10" dirty="0">
                <a:latin typeface="Microsoft Sans Serif"/>
                <a:cs typeface="Microsoft Sans Serif"/>
              </a:rPr>
              <a:t>c</a:t>
            </a:r>
            <a:r>
              <a:rPr sz="1400" spc="-5" dirty="0">
                <a:latin typeface="Microsoft Sans Serif"/>
                <a:cs typeface="Microsoft Sans Serif"/>
              </a:rPr>
              <a:t>i</a:t>
            </a:r>
            <a:r>
              <a:rPr sz="1400" spc="-20" dirty="0">
                <a:latin typeface="Microsoft Sans Serif"/>
                <a:cs typeface="Microsoft Sans Serif"/>
              </a:rPr>
              <a:t>a</a:t>
            </a:r>
            <a:r>
              <a:rPr sz="1400" spc="-15" dirty="0">
                <a:latin typeface="Microsoft Sans Serif"/>
                <a:cs typeface="Microsoft Sans Serif"/>
              </a:rPr>
              <a:t>n</a:t>
            </a:r>
            <a:r>
              <a:rPr sz="1400" dirty="0">
                <a:latin typeface="Microsoft Sans Serif"/>
                <a:cs typeface="Microsoft Sans Serif"/>
              </a:rPr>
              <a:t>do</a:t>
            </a:r>
            <a:r>
              <a:rPr sz="1400" spc="-114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Z</a:t>
            </a:r>
            <a:r>
              <a:rPr sz="1350" spc="-7" baseline="-18518" dirty="0">
                <a:latin typeface="Microsoft Sans Serif"/>
                <a:cs typeface="Microsoft Sans Serif"/>
              </a:rPr>
              <a:t>1</a:t>
            </a:r>
            <a:r>
              <a:rPr sz="1400" dirty="0">
                <a:latin typeface="Microsoft Sans Serif"/>
                <a:cs typeface="Microsoft Sans Serif"/>
              </a:rPr>
              <a:t>: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503551" y="3332860"/>
            <a:ext cx="1191895" cy="259715"/>
            <a:chOff x="2503551" y="3332860"/>
            <a:chExt cx="1191895" cy="259715"/>
          </a:xfrm>
        </p:grpSpPr>
        <p:sp>
          <p:nvSpPr>
            <p:cNvPr id="8" name="object 8"/>
            <p:cNvSpPr/>
            <p:nvPr/>
          </p:nvSpPr>
          <p:spPr>
            <a:xfrm>
              <a:off x="3015488" y="3590289"/>
              <a:ext cx="658495" cy="0"/>
            </a:xfrm>
            <a:custGeom>
              <a:avLst/>
              <a:gdLst/>
              <a:ahLst/>
              <a:cxnLst/>
              <a:rect l="l" t="t" r="r" b="b"/>
              <a:pathLst>
                <a:path w="658495">
                  <a:moveTo>
                    <a:pt x="0" y="0"/>
                  </a:moveTo>
                  <a:lnTo>
                    <a:pt x="658367" y="0"/>
                  </a:lnTo>
                </a:path>
              </a:pathLst>
            </a:custGeom>
            <a:ln w="41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07996" y="3337305"/>
              <a:ext cx="1183005" cy="0"/>
            </a:xfrm>
            <a:custGeom>
              <a:avLst/>
              <a:gdLst/>
              <a:ahLst/>
              <a:cxnLst/>
              <a:rect l="l" t="t" r="r" b="b"/>
              <a:pathLst>
                <a:path w="1183004">
                  <a:moveTo>
                    <a:pt x="0" y="0"/>
                  </a:moveTo>
                  <a:lnTo>
                    <a:pt x="1182624" y="0"/>
                  </a:lnTo>
                </a:path>
              </a:pathLst>
            </a:custGeom>
            <a:ln w="83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177542" y="3306571"/>
            <a:ext cx="952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i="1" spc="-5" dirty="0">
                <a:latin typeface="Times New Roman"/>
                <a:cs typeface="Times New Roman"/>
              </a:rPr>
              <a:t>G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93364" y="3302253"/>
            <a:ext cx="11112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Times New Roman"/>
                <a:cs typeface="Times New Roman"/>
              </a:rPr>
              <a:t>1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79166" y="3046222"/>
            <a:ext cx="21399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spc="-145" dirty="0">
                <a:latin typeface="Times New Roman"/>
                <a:cs typeface="Times New Roman"/>
              </a:rPr>
              <a:t>3</a:t>
            </a:r>
            <a:r>
              <a:rPr sz="1550" i="1" spc="-5" dirty="0">
                <a:latin typeface="Times New Roman"/>
                <a:cs typeface="Times New Roman"/>
              </a:rPr>
              <a:t>V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66872" y="3713479"/>
            <a:ext cx="698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50566" y="3559555"/>
            <a:ext cx="698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23616" y="3568700"/>
            <a:ext cx="54165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550" i="1" spc="-5" dirty="0">
                <a:latin typeface="Times New Roman"/>
                <a:cs typeface="Times New Roman"/>
              </a:rPr>
              <a:t>C</a:t>
            </a:r>
            <a:r>
              <a:rPr sz="1550" i="1" spc="4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Symbol"/>
                <a:cs typeface="Symbol"/>
              </a:rPr>
              <a:t></a:t>
            </a:r>
            <a:r>
              <a:rPr sz="1550" spc="-140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2</a:t>
            </a:r>
            <a:r>
              <a:rPr sz="1650" spc="-35" dirty="0">
                <a:latin typeface="Symbol"/>
                <a:cs typeface="Symbol"/>
              </a:rPr>
              <a:t></a:t>
            </a:r>
            <a:r>
              <a:rPr sz="1550" i="1" spc="-5" dirty="0">
                <a:latin typeface="Times New Roman"/>
                <a:cs typeface="Times New Roman"/>
              </a:rPr>
              <a:t>f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21966" y="3425697"/>
            <a:ext cx="44577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spc="30" dirty="0">
                <a:latin typeface="Times New Roman"/>
                <a:cs typeface="Times New Roman"/>
              </a:rPr>
              <a:t>2</a:t>
            </a:r>
            <a:r>
              <a:rPr sz="1550" i="1" spc="30" dirty="0">
                <a:latin typeface="Times New Roman"/>
                <a:cs typeface="Times New Roman"/>
              </a:rPr>
              <a:t>Z</a:t>
            </a:r>
            <a:r>
              <a:rPr sz="1550" i="1" spc="38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Symbol"/>
                <a:cs typeface="Symbol"/>
              </a:rPr>
              <a:t>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40964" y="2873755"/>
            <a:ext cx="698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96770" y="3177032"/>
            <a:ext cx="36639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245110" algn="l"/>
              </a:tabLst>
            </a:pPr>
            <a:r>
              <a:rPr sz="1550" i="1" spc="-5" dirty="0">
                <a:latin typeface="Times New Roman"/>
                <a:cs typeface="Times New Roman"/>
              </a:rPr>
              <a:t>I	</a:t>
            </a:r>
            <a:r>
              <a:rPr sz="1550" spc="-5" dirty="0">
                <a:latin typeface="Symbol"/>
                <a:cs typeface="Symbol"/>
              </a:rPr>
              <a:t>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92882" y="2728722"/>
            <a:ext cx="40005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550" i="1" spc="-5" dirty="0">
                <a:latin typeface="Times New Roman"/>
                <a:cs typeface="Times New Roman"/>
              </a:rPr>
              <a:t>C</a:t>
            </a:r>
            <a:r>
              <a:rPr sz="1550" i="1" spc="-20" dirty="0">
                <a:latin typeface="Times New Roman"/>
                <a:cs typeface="Times New Roman"/>
              </a:rPr>
              <a:t> </a:t>
            </a:r>
            <a:r>
              <a:rPr sz="1550" spc="20" dirty="0">
                <a:latin typeface="Symbol"/>
                <a:cs typeface="Symbol"/>
              </a:rPr>
              <a:t></a:t>
            </a:r>
            <a:r>
              <a:rPr sz="1650" spc="20" dirty="0">
                <a:latin typeface="Symbol"/>
                <a:cs typeface="Symbol"/>
              </a:rPr>
              <a:t>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92222" y="2456129"/>
            <a:ext cx="718820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680085" algn="l"/>
              </a:tabLst>
            </a:pPr>
            <a:r>
              <a:rPr sz="2325" spc="15" baseline="-30465" dirty="0">
                <a:latin typeface="Symbol"/>
                <a:cs typeface="Symbol"/>
              </a:rPr>
              <a:t></a:t>
            </a:r>
            <a:r>
              <a:rPr sz="1550" u="sng" spc="3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	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12594" y="2706370"/>
            <a:ext cx="698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93722" y="2582925"/>
            <a:ext cx="51689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i="1" spc="-5" dirty="0">
                <a:latin typeface="Times New Roman"/>
                <a:cs typeface="Times New Roman"/>
              </a:rPr>
              <a:t>Z</a:t>
            </a:r>
            <a:r>
              <a:rPr sz="1550" i="1" spc="455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Symbol"/>
                <a:cs typeface="Symbol"/>
              </a:rPr>
              <a:t>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50" i="1" spc="-5" dirty="0">
                <a:latin typeface="Times New Roman"/>
                <a:cs typeface="Times New Roman"/>
              </a:rPr>
              <a:t>X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37789" y="2706370"/>
            <a:ext cx="698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96745" y="4867402"/>
            <a:ext cx="2143125" cy="600710"/>
          </a:xfrm>
          <a:prstGeom prst="rect">
            <a:avLst/>
          </a:prstGeom>
          <a:ln w="38100">
            <a:solidFill>
              <a:srgbClr val="990037"/>
            </a:solidFill>
          </a:ln>
        </p:spPr>
        <p:txBody>
          <a:bodyPr vert="horz" wrap="square" lIns="0" tIns="78105" rIns="0" bIns="0" rtlCol="0">
            <a:spAutoFit/>
          </a:bodyPr>
          <a:lstStyle/>
          <a:p>
            <a:pPr marL="140335">
              <a:lnSpc>
                <a:spcPct val="100000"/>
              </a:lnSpc>
              <a:spcBef>
                <a:spcPts val="615"/>
              </a:spcBef>
            </a:pPr>
            <a:r>
              <a:rPr sz="2000" i="1" spc="120" dirty="0">
                <a:latin typeface="Times New Roman"/>
                <a:cs typeface="Times New Roman"/>
              </a:rPr>
              <a:t>I</a:t>
            </a:r>
            <a:r>
              <a:rPr sz="1725" i="1" baseline="-19323" dirty="0">
                <a:latin typeface="Times New Roman"/>
                <a:cs typeface="Times New Roman"/>
              </a:rPr>
              <a:t>G </a:t>
            </a:r>
            <a:r>
              <a:rPr sz="1725" i="1" spc="-135" baseline="-19323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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55" dirty="0">
                <a:latin typeface="Times New Roman"/>
                <a:cs typeface="Times New Roman"/>
              </a:rPr>
              <a:t>3</a:t>
            </a:r>
            <a:r>
              <a:rPr sz="2000" i="1" dirty="0">
                <a:latin typeface="Times New Roman"/>
                <a:cs typeface="Times New Roman"/>
              </a:rPr>
              <a:t>V</a:t>
            </a:r>
            <a:r>
              <a:rPr sz="2000" i="1" spc="-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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i="1" spc="90" dirty="0">
                <a:latin typeface="Times New Roman"/>
                <a:cs typeface="Times New Roman"/>
              </a:rPr>
              <a:t>C</a:t>
            </a:r>
            <a:r>
              <a:rPr sz="1725" baseline="-19323" dirty="0">
                <a:latin typeface="Times New Roman"/>
                <a:cs typeface="Times New Roman"/>
              </a:rPr>
              <a:t>0 </a:t>
            </a:r>
            <a:r>
              <a:rPr sz="1725" spc="-142" baseline="-19323" dirty="0">
                <a:latin typeface="Times New Roman"/>
                <a:cs typeface="Times New Roman"/>
              </a:rPr>
              <a:t> </a:t>
            </a:r>
            <a:r>
              <a:rPr sz="2000" spc="155" dirty="0">
                <a:latin typeface="Symbol"/>
                <a:cs typeface="Symbol"/>
              </a:rPr>
              <a:t></a:t>
            </a:r>
            <a:r>
              <a:rPr sz="2000" spc="15" dirty="0">
                <a:latin typeface="Times New Roman"/>
                <a:cs typeface="Times New Roman"/>
              </a:rPr>
              <a:t>2</a:t>
            </a:r>
            <a:r>
              <a:rPr sz="2150" dirty="0">
                <a:latin typeface="Symbol"/>
                <a:cs typeface="Symbol"/>
              </a:rPr>
              <a:t></a:t>
            </a:r>
            <a:r>
              <a:rPr sz="2000" i="1" dirty="0">
                <a:latin typeface="Times New Roman"/>
                <a:cs typeface="Times New Roman"/>
              </a:rPr>
              <a:t>f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849501" y="2400045"/>
            <a:ext cx="2143125" cy="1652270"/>
          </a:xfrm>
          <a:custGeom>
            <a:avLst/>
            <a:gdLst/>
            <a:ahLst/>
            <a:cxnLst/>
            <a:rect l="l" t="t" r="r" b="b"/>
            <a:pathLst>
              <a:path w="2143125" h="1652270">
                <a:moveTo>
                  <a:pt x="0" y="1652015"/>
                </a:moveTo>
                <a:lnTo>
                  <a:pt x="2142744" y="1652015"/>
                </a:lnTo>
                <a:lnTo>
                  <a:pt x="2142744" y="0"/>
                </a:lnTo>
                <a:lnTo>
                  <a:pt x="0" y="0"/>
                </a:lnTo>
                <a:lnTo>
                  <a:pt x="0" y="1652015"/>
                </a:lnTo>
                <a:close/>
              </a:path>
            </a:pathLst>
          </a:custGeom>
          <a:ln w="38100">
            <a:solidFill>
              <a:srgbClr val="990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26567"/>
            <a:ext cx="2901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Neutro</a:t>
            </a:r>
            <a:r>
              <a:rPr sz="2400" spc="-90" dirty="0"/>
              <a:t> </a:t>
            </a:r>
            <a:r>
              <a:rPr sz="2400" dirty="0"/>
              <a:t>aislado</a:t>
            </a:r>
            <a:r>
              <a:rPr sz="2400" spc="-165" dirty="0"/>
              <a:t> </a:t>
            </a:r>
            <a:r>
              <a:rPr sz="2400" spc="-5" dirty="0"/>
              <a:t>VI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2379345"/>
            <a:ext cx="146050" cy="1778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36549" y="1355216"/>
            <a:ext cx="7937500" cy="19716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87350" marR="13335" indent="-375285" algn="just">
              <a:lnSpc>
                <a:spcPct val="101099"/>
              </a:lnSpc>
              <a:spcBef>
                <a:spcPts val="75"/>
              </a:spcBef>
              <a:buFont typeface="Microsoft Sans Serif"/>
              <a:buChar char="•"/>
              <a:tabLst>
                <a:tab pos="387985" algn="l"/>
              </a:tabLst>
            </a:pP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Intensidad </a:t>
            </a:r>
            <a:r>
              <a:rPr sz="1800" b="1" spc="-15" dirty="0">
                <a:solidFill>
                  <a:srgbClr val="990037"/>
                </a:solidFill>
                <a:latin typeface="Arial"/>
                <a:cs typeface="Arial"/>
              </a:rPr>
              <a:t>baja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spc="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recomienda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ajustarlo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al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menor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valor</a:t>
            </a:r>
            <a:r>
              <a:rPr sz="1800" spc="-5" dirty="0">
                <a:latin typeface="Microsoft Sans Serif"/>
                <a:cs typeface="Microsoft Sans Serif"/>
              </a:rPr>
              <a:t> 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ajuste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permitido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por</a:t>
            </a:r>
            <a:r>
              <a:rPr sz="1800" spc="10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el</a:t>
            </a:r>
            <a:r>
              <a:rPr sz="1800" spc="8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relé</a:t>
            </a:r>
            <a:r>
              <a:rPr sz="1800" spc="9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</a:t>
            </a:r>
            <a:r>
              <a:rPr sz="1800" spc="9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como</a:t>
            </a:r>
            <a:r>
              <a:rPr sz="1800" spc="8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máximo</a:t>
            </a:r>
            <a:r>
              <a:rPr sz="1800" spc="9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5</a:t>
            </a:r>
            <a:r>
              <a:rPr sz="1800" spc="8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mA</a:t>
            </a:r>
            <a:r>
              <a:rPr sz="1800" spc="-10" dirty="0">
                <a:latin typeface="Microsoft Sans Serif"/>
                <a:cs typeface="Microsoft Sans Serif"/>
              </a:rPr>
              <a:t> secundarios</a:t>
            </a:r>
            <a:r>
              <a:rPr sz="1800" spc="9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)</a:t>
            </a:r>
            <a:r>
              <a:rPr sz="1800" spc="9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o</a:t>
            </a:r>
            <a:r>
              <a:rPr sz="1800" spc="9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bien</a:t>
            </a:r>
            <a:r>
              <a:rPr sz="1800" spc="9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al</a:t>
            </a:r>
            <a:r>
              <a:rPr sz="1800" spc="8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30%</a:t>
            </a:r>
            <a:r>
              <a:rPr sz="1800" spc="8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corriente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aportada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por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resto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las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líneas.</a:t>
            </a:r>
            <a:endParaRPr sz="1800">
              <a:latin typeface="Microsoft Sans Serif"/>
              <a:cs typeface="Microsoft Sans Serif"/>
            </a:endParaRPr>
          </a:p>
          <a:p>
            <a:pPr marL="1152525" marR="5080" algn="just">
              <a:lnSpc>
                <a:spcPct val="104000"/>
              </a:lnSpc>
              <a:spcBef>
                <a:spcPts val="805"/>
              </a:spcBef>
            </a:pP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realizará</a:t>
            </a:r>
            <a:r>
              <a:rPr sz="1600" spc="-5" dirty="0">
                <a:latin typeface="Microsoft Sans Serif"/>
                <a:cs typeface="Microsoft Sans Serif"/>
              </a:rPr>
              <a:t> 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medición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del</a:t>
            </a:r>
            <a:r>
              <a:rPr sz="1600" spc="-15" dirty="0">
                <a:latin typeface="Microsoft Sans Serif"/>
                <a:cs typeface="Microsoft Sans Serif"/>
              </a:rPr>
              <a:t> valor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-10" dirty="0">
                <a:latin typeface="Microsoft Sans Serif"/>
                <a:cs typeface="Microsoft Sans Serif"/>
              </a:rPr>
              <a:t> corriente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homopolar</a:t>
            </a:r>
            <a:r>
              <a:rPr sz="1600" spc="-5" dirty="0">
                <a:latin typeface="Microsoft Sans Serif"/>
                <a:cs typeface="Microsoft Sans Serif"/>
              </a:rPr>
              <a:t> (Io)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instalación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en</a:t>
            </a:r>
            <a:r>
              <a:rPr sz="1600" spc="8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tensión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del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cliente.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El</a:t>
            </a:r>
            <a:r>
              <a:rPr sz="1600" spc="8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valor</a:t>
            </a:r>
            <a:r>
              <a:rPr sz="1600" spc="8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lo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esperado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debería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ser</a:t>
            </a:r>
            <a:r>
              <a:rPr sz="1600" spc="8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0</a:t>
            </a:r>
            <a:r>
              <a:rPr sz="1600" spc="8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mA </a:t>
            </a:r>
            <a:r>
              <a:rPr sz="1600" spc="-4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o muy próximo a </a:t>
            </a:r>
            <a:r>
              <a:rPr sz="1600" spc="-10" dirty="0">
                <a:latin typeface="Microsoft Sans Serif"/>
                <a:cs typeface="Microsoft Sans Serif"/>
              </a:rPr>
              <a:t>él, </a:t>
            </a:r>
            <a:r>
              <a:rPr sz="1600" spc="-5" dirty="0">
                <a:latin typeface="Microsoft Sans Serif"/>
                <a:cs typeface="Microsoft Sans Serif"/>
              </a:rPr>
              <a:t>pero </a:t>
            </a:r>
            <a:r>
              <a:rPr sz="1600" spc="-15" dirty="0">
                <a:latin typeface="Microsoft Sans Serif"/>
                <a:cs typeface="Microsoft Sans Serif"/>
              </a:rPr>
              <a:t>si dicho </a:t>
            </a:r>
            <a:r>
              <a:rPr sz="1600" spc="-10" dirty="0">
                <a:latin typeface="Microsoft Sans Serif"/>
                <a:cs typeface="Microsoft Sans Serif"/>
              </a:rPr>
              <a:t>valor fuese </a:t>
            </a:r>
            <a:r>
              <a:rPr sz="1600" spc="-5" dirty="0">
                <a:latin typeface="Microsoft Sans Serif"/>
                <a:cs typeface="Microsoft Sans Serif"/>
              </a:rPr>
              <a:t>muy cercano o </a:t>
            </a:r>
            <a:r>
              <a:rPr sz="1600" spc="-10" dirty="0">
                <a:latin typeface="Microsoft Sans Serif"/>
                <a:cs typeface="Microsoft Sans Serif"/>
              </a:rPr>
              <a:t>superase </a:t>
            </a:r>
            <a:r>
              <a:rPr sz="1600" spc="-25" dirty="0">
                <a:latin typeface="Microsoft Sans Serif"/>
                <a:cs typeface="Microsoft Sans Serif"/>
              </a:rPr>
              <a:t>el 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valor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ajuste</a:t>
            </a:r>
            <a:r>
              <a:rPr sz="1600" spc="8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14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referencia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5</a:t>
            </a:r>
            <a:r>
              <a:rPr sz="1600" spc="114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mA,</a:t>
            </a:r>
            <a:r>
              <a:rPr sz="1600" spc="1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se</a:t>
            </a:r>
            <a:r>
              <a:rPr sz="1600" spc="10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debería</a:t>
            </a:r>
            <a:r>
              <a:rPr sz="1600" spc="1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14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ajustar</a:t>
            </a:r>
            <a:r>
              <a:rPr sz="1600" spc="1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Ib</a:t>
            </a:r>
            <a:r>
              <a:rPr sz="1600" spc="1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</a:t>
            </a:r>
            <a:r>
              <a:rPr sz="1600" spc="1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valor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76526" y="3333063"/>
            <a:ext cx="6807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Microsoft Sans Serif"/>
                <a:cs typeface="Microsoft Sans Serif"/>
              </a:rPr>
              <a:t>ta</a:t>
            </a:r>
            <a:r>
              <a:rPr sz="1600" spc="-5" dirty="0">
                <a:latin typeface="Microsoft Sans Serif"/>
                <a:cs typeface="Microsoft Sans Serif"/>
              </a:rPr>
              <a:t>l</a:t>
            </a:r>
            <a:r>
              <a:rPr sz="1600" spc="-6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que: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4515865"/>
            <a:ext cx="146050" cy="1778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676526" y="4437634"/>
            <a:ext cx="6788784" cy="77089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algn="just">
              <a:lnSpc>
                <a:spcPct val="102899"/>
              </a:lnSpc>
              <a:spcBef>
                <a:spcPts val="40"/>
              </a:spcBef>
            </a:pPr>
            <a:r>
              <a:rPr sz="1600" i="1" spc="-10" dirty="0">
                <a:latin typeface="Arial"/>
                <a:cs typeface="Arial"/>
              </a:rPr>
              <a:t>Ejemplo</a:t>
            </a:r>
            <a:r>
              <a:rPr sz="1600" i="1" spc="-5" dirty="0"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6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Si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-10" dirty="0">
                <a:latin typeface="Microsoft Sans Serif"/>
                <a:cs typeface="Microsoft Sans Serif"/>
              </a:rPr>
              <a:t> intensidad</a:t>
            </a:r>
            <a:r>
              <a:rPr sz="1600" spc="-5" dirty="0">
                <a:latin typeface="Microsoft Sans Serif"/>
                <a:cs typeface="Microsoft Sans Serif"/>
              </a:rPr>
              <a:t> 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detectar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es</a:t>
            </a:r>
            <a:r>
              <a:rPr sz="1600" spc="-5" dirty="0">
                <a:latin typeface="Microsoft Sans Serif"/>
                <a:cs typeface="Microsoft Sans Serif"/>
              </a:rPr>
              <a:t> 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2.55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 y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relación</a:t>
            </a:r>
            <a:r>
              <a:rPr sz="1600" spc="-5" dirty="0">
                <a:latin typeface="Microsoft Sans Serif"/>
                <a:cs typeface="Microsoft Sans Serif"/>
              </a:rPr>
              <a:t> de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transformación (RTI) del </a:t>
            </a:r>
            <a:r>
              <a:rPr sz="1600" spc="-15" dirty="0">
                <a:latin typeface="Microsoft Sans Serif"/>
                <a:cs typeface="Microsoft Sans Serif"/>
              </a:rPr>
              <a:t>toroidal </a:t>
            </a:r>
            <a:r>
              <a:rPr sz="1600" spc="-5" dirty="0">
                <a:latin typeface="Microsoft Sans Serif"/>
                <a:cs typeface="Microsoft Sans Serif"/>
              </a:rPr>
              <a:t>es de </a:t>
            </a:r>
            <a:r>
              <a:rPr sz="1600" spc="-10" dirty="0">
                <a:latin typeface="Microsoft Sans Serif"/>
                <a:cs typeface="Microsoft Sans Serif"/>
              </a:rPr>
              <a:t>50/1 </a:t>
            </a:r>
            <a:r>
              <a:rPr sz="1600" spc="-5" dirty="0">
                <a:latin typeface="Microsoft Sans Serif"/>
                <a:cs typeface="Microsoft Sans Serif"/>
              </a:rPr>
              <a:t>A, </a:t>
            </a:r>
            <a:r>
              <a:rPr sz="1600" spc="-15" dirty="0">
                <a:latin typeface="Microsoft Sans Serif"/>
                <a:cs typeface="Microsoft Sans Serif"/>
              </a:rPr>
              <a:t>el </a:t>
            </a:r>
            <a:r>
              <a:rPr sz="1600" spc="-10" dirty="0">
                <a:latin typeface="Microsoft Sans Serif"/>
                <a:cs typeface="Microsoft Sans Serif"/>
              </a:rPr>
              <a:t>ajuste </a:t>
            </a:r>
            <a:r>
              <a:rPr sz="1600" spc="-5" dirty="0">
                <a:latin typeface="Microsoft Sans Serif"/>
                <a:cs typeface="Microsoft Sans Serif"/>
              </a:rPr>
              <a:t>a </a:t>
            </a:r>
            <a:r>
              <a:rPr sz="1600" spc="-10" dirty="0">
                <a:latin typeface="Microsoft Sans Serif"/>
                <a:cs typeface="Microsoft Sans Serif"/>
              </a:rPr>
              <a:t>introducir en </a:t>
            </a:r>
            <a:r>
              <a:rPr sz="1600" spc="-5" dirty="0">
                <a:latin typeface="Microsoft Sans Serif"/>
                <a:cs typeface="Microsoft Sans Serif"/>
              </a:rPr>
              <a:t> Intensidad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baja (A)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sería: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40201" y="3487546"/>
            <a:ext cx="1819910" cy="609600"/>
          </a:xfrm>
          <a:prstGeom prst="rect">
            <a:avLst/>
          </a:prstGeom>
          <a:ln w="28954">
            <a:solidFill>
              <a:srgbClr val="990037"/>
            </a:solidFill>
          </a:ln>
        </p:spPr>
        <p:txBody>
          <a:bodyPr vert="horz" wrap="square" lIns="0" tIns="133985" rIns="0" bIns="0" rtlCol="0">
            <a:spAutoFit/>
          </a:bodyPr>
          <a:lstStyle/>
          <a:p>
            <a:pPr marL="163195">
              <a:lnSpc>
                <a:spcPct val="100000"/>
              </a:lnSpc>
              <a:spcBef>
                <a:spcPts val="1055"/>
              </a:spcBef>
            </a:pPr>
            <a:r>
              <a:rPr sz="2000" i="1" spc="110" dirty="0">
                <a:latin typeface="Times New Roman"/>
                <a:cs typeface="Times New Roman"/>
              </a:rPr>
              <a:t>I</a:t>
            </a:r>
            <a:r>
              <a:rPr sz="1725" i="1" baseline="-19323" dirty="0">
                <a:latin typeface="Times New Roman"/>
                <a:cs typeface="Times New Roman"/>
              </a:rPr>
              <a:t>L </a:t>
            </a:r>
            <a:r>
              <a:rPr sz="1725" i="1" spc="-172" baseline="-19323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i="1" spc="75" dirty="0">
                <a:latin typeface="Times New Roman"/>
                <a:cs typeface="Times New Roman"/>
              </a:rPr>
              <a:t>I</a:t>
            </a:r>
            <a:r>
              <a:rPr sz="1725" i="1" baseline="-19323" dirty="0">
                <a:latin typeface="Times New Roman"/>
                <a:cs typeface="Times New Roman"/>
              </a:rPr>
              <a:t>G</a:t>
            </a:r>
            <a:r>
              <a:rPr sz="1725" i="1" spc="172" baseline="-19323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</a:t>
            </a:r>
            <a:r>
              <a:rPr sz="2000" spc="-305" dirty="0">
                <a:latin typeface="Times New Roman"/>
                <a:cs typeface="Times New Roman"/>
              </a:rPr>
              <a:t> </a:t>
            </a:r>
            <a:r>
              <a:rPr sz="2000" spc="15" dirty="0">
                <a:latin typeface="Times New Roman"/>
                <a:cs typeface="Times New Roman"/>
              </a:rPr>
              <a:t>5</a:t>
            </a:r>
            <a:r>
              <a:rPr sz="2000" i="1" spc="15" dirty="0">
                <a:latin typeface="Times New Roman"/>
                <a:cs typeface="Times New Roman"/>
              </a:rPr>
              <a:t>mA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67148" y="5733859"/>
            <a:ext cx="264160" cy="363220"/>
          </a:xfrm>
          <a:custGeom>
            <a:avLst/>
            <a:gdLst/>
            <a:ahLst/>
            <a:cxnLst/>
            <a:rect l="l" t="t" r="r" b="b"/>
            <a:pathLst>
              <a:path w="264160" h="363220">
                <a:moveTo>
                  <a:pt x="263651" y="0"/>
                </a:moveTo>
                <a:lnTo>
                  <a:pt x="0" y="362711"/>
                </a:lnTo>
              </a:path>
            </a:pathLst>
          </a:custGeom>
          <a:ln w="49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878579" y="5672734"/>
            <a:ext cx="876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050" i="1" dirty="0">
                <a:latin typeface="Times New Roman"/>
                <a:cs typeface="Times New Roman"/>
              </a:rPr>
              <a:t>L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88179" y="5848603"/>
            <a:ext cx="127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50435" y="5665723"/>
            <a:ext cx="244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10" dirty="0">
                <a:latin typeface="Times New Roman"/>
                <a:cs typeface="Times New Roman"/>
              </a:rPr>
              <a:t>50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54120" y="5516371"/>
            <a:ext cx="1861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283845" algn="l"/>
              </a:tabLst>
            </a:pPr>
            <a:r>
              <a:rPr sz="1800" i="1" dirty="0">
                <a:latin typeface="Times New Roman"/>
                <a:cs typeface="Times New Roman"/>
              </a:rPr>
              <a:t>I	</a:t>
            </a:r>
            <a:r>
              <a:rPr sz="1800" dirty="0">
                <a:latin typeface="Symbol"/>
                <a:cs typeface="Symbol"/>
              </a:rPr>
              <a:t>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2700" u="sng" spc="22" baseline="293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2.55</a:t>
            </a:r>
            <a:r>
              <a:rPr sz="2700" baseline="29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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25" dirty="0">
                <a:latin typeface="Times New Roman"/>
                <a:cs typeface="Times New Roman"/>
              </a:rPr>
              <a:t>0.051</a:t>
            </a:r>
            <a:r>
              <a:rPr sz="1800" i="1" spc="25" dirty="0"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653916" y="5320919"/>
            <a:ext cx="2051685" cy="850900"/>
          </a:xfrm>
          <a:custGeom>
            <a:avLst/>
            <a:gdLst/>
            <a:ahLst/>
            <a:cxnLst/>
            <a:rect l="l" t="t" r="r" b="b"/>
            <a:pathLst>
              <a:path w="2051685" h="850900">
                <a:moveTo>
                  <a:pt x="0" y="0"/>
                </a:moveTo>
                <a:lnTo>
                  <a:pt x="0" y="850328"/>
                </a:lnTo>
                <a:lnTo>
                  <a:pt x="2051304" y="850328"/>
                </a:lnTo>
                <a:lnTo>
                  <a:pt x="2051304" y="0"/>
                </a:lnTo>
                <a:lnTo>
                  <a:pt x="0" y="0"/>
                </a:lnTo>
                <a:close/>
              </a:path>
            </a:pathLst>
          </a:custGeom>
          <a:ln w="28956">
            <a:solidFill>
              <a:srgbClr val="990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132" y="262890"/>
            <a:ext cx="3018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Neutro</a:t>
            </a:r>
            <a:r>
              <a:rPr sz="2400" spc="-85" dirty="0"/>
              <a:t> </a:t>
            </a:r>
            <a:r>
              <a:rPr sz="2400" spc="-5" dirty="0"/>
              <a:t>aislado</a:t>
            </a:r>
            <a:r>
              <a:rPr sz="2400" spc="-125" dirty="0"/>
              <a:t> </a:t>
            </a:r>
            <a:r>
              <a:rPr sz="2400" spc="-10" dirty="0"/>
              <a:t>VII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2679192"/>
            <a:ext cx="136525" cy="1682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3849" y="1258036"/>
            <a:ext cx="7954009" cy="1640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0050" marR="17780" indent="-375285" algn="just">
              <a:lnSpc>
                <a:spcPct val="107100"/>
              </a:lnSpc>
              <a:spcBef>
                <a:spcPts val="95"/>
              </a:spcBef>
              <a:buFont typeface="Microsoft Sans Serif"/>
              <a:buChar char="•"/>
              <a:tabLst>
                <a:tab pos="400685" algn="l"/>
              </a:tabLst>
            </a:pPr>
            <a:r>
              <a:rPr sz="1700" b="1" spc="-5" dirty="0">
                <a:solidFill>
                  <a:srgbClr val="990037"/>
                </a:solidFill>
                <a:latin typeface="Arial"/>
                <a:cs typeface="Arial"/>
              </a:rPr>
              <a:t>Intensidad</a:t>
            </a:r>
            <a:r>
              <a:rPr sz="1700" b="1" spc="1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990037"/>
                </a:solidFill>
                <a:latin typeface="Arial"/>
                <a:cs typeface="Arial"/>
              </a:rPr>
              <a:t>alta</a:t>
            </a:r>
            <a:r>
              <a:rPr sz="1700" b="1" spc="13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700" spc="19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Se</a:t>
            </a:r>
            <a:r>
              <a:rPr sz="1700" spc="16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ajustará</a:t>
            </a:r>
            <a:r>
              <a:rPr sz="1700" spc="14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Ia</a:t>
            </a:r>
            <a:r>
              <a:rPr sz="1700" spc="16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en</a:t>
            </a:r>
            <a:r>
              <a:rPr sz="1700" spc="16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torno</a:t>
            </a:r>
            <a:r>
              <a:rPr sz="1700" spc="16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</a:t>
            </a:r>
            <a:r>
              <a:rPr sz="1700" spc="15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dos</a:t>
            </a:r>
            <a:r>
              <a:rPr sz="1700" spc="16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veces</a:t>
            </a:r>
            <a:r>
              <a:rPr sz="1700" spc="165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el</a:t>
            </a:r>
            <a:r>
              <a:rPr sz="1700" spc="15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valor</a:t>
            </a:r>
            <a:r>
              <a:rPr sz="1700" spc="16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del</a:t>
            </a:r>
            <a:r>
              <a:rPr sz="1700" spc="15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ajuste</a:t>
            </a:r>
            <a:r>
              <a:rPr sz="1700" spc="15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 </a:t>
            </a:r>
            <a:r>
              <a:rPr sz="1700" spc="-44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Ib, </a:t>
            </a:r>
            <a:r>
              <a:rPr sz="1700" dirty="0">
                <a:latin typeface="Microsoft Sans Serif"/>
                <a:cs typeface="Microsoft Sans Serif"/>
              </a:rPr>
              <a:t>salvo en </a:t>
            </a:r>
            <a:r>
              <a:rPr sz="1700" spc="-5" dirty="0">
                <a:latin typeface="Microsoft Sans Serif"/>
                <a:cs typeface="Microsoft Sans Serif"/>
              </a:rPr>
              <a:t>los </a:t>
            </a:r>
            <a:r>
              <a:rPr sz="1700" dirty="0">
                <a:latin typeface="Microsoft Sans Serif"/>
                <a:cs typeface="Microsoft Sans Serif"/>
              </a:rPr>
              <a:t>que se disponga de </a:t>
            </a:r>
            <a:r>
              <a:rPr sz="1700" spc="-5" dirty="0">
                <a:latin typeface="Microsoft Sans Serif"/>
                <a:cs typeface="Microsoft Sans Serif"/>
              </a:rPr>
              <a:t>suficiente información </a:t>
            </a:r>
            <a:r>
              <a:rPr sz="1700" spc="5" dirty="0">
                <a:latin typeface="Microsoft Sans Serif"/>
                <a:cs typeface="Microsoft Sans Serif"/>
              </a:rPr>
              <a:t>de </a:t>
            </a:r>
            <a:r>
              <a:rPr sz="1700" spc="-5" dirty="0">
                <a:latin typeface="Microsoft Sans Serif"/>
                <a:cs typeface="Microsoft Sans Serif"/>
              </a:rPr>
              <a:t>los </a:t>
            </a:r>
            <a:r>
              <a:rPr sz="1700" dirty="0">
                <a:latin typeface="Microsoft Sans Serif"/>
                <a:cs typeface="Microsoft Sans Serif"/>
              </a:rPr>
              <a:t>valores de 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falta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existentes</a:t>
            </a:r>
            <a:r>
              <a:rPr sz="1700" spc="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en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red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MT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que</a:t>
            </a:r>
            <a:r>
              <a:rPr sz="1700" spc="5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se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conecte</a:t>
            </a:r>
            <a:r>
              <a:rPr sz="1700" spc="4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instalación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del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cliente.</a:t>
            </a:r>
            <a:endParaRPr sz="1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850">
              <a:latin typeface="Microsoft Sans Serif"/>
              <a:cs typeface="Microsoft Sans Serif"/>
            </a:endParaRPr>
          </a:p>
          <a:p>
            <a:pPr marL="207010" algn="ctr">
              <a:lnSpc>
                <a:spcPct val="100000"/>
              </a:lnSpc>
            </a:pPr>
            <a:r>
              <a:rPr sz="1500" i="1" spc="-5" dirty="0">
                <a:latin typeface="Arial"/>
                <a:cs typeface="Arial"/>
              </a:rPr>
              <a:t>Ejemplo</a:t>
            </a:r>
            <a:r>
              <a:rPr sz="1500" i="1" spc="-30" dirty="0"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Continuando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con el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ejemplo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spc="-15" dirty="0">
                <a:latin typeface="Microsoft Sans Serif"/>
                <a:cs typeface="Microsoft Sans Serif"/>
              </a:rPr>
              <a:t>anterior,</a:t>
            </a:r>
            <a:r>
              <a:rPr sz="1500" spc="-3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el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ajuste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</a:t>
            </a:r>
            <a:r>
              <a:rPr sz="1500" spc="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I</a:t>
            </a:r>
            <a:r>
              <a:rPr sz="1500" spc="-7" baseline="-22222" dirty="0">
                <a:latin typeface="Microsoft Sans Serif"/>
                <a:cs typeface="Microsoft Sans Serif"/>
              </a:rPr>
              <a:t>H</a:t>
            </a:r>
            <a:r>
              <a:rPr sz="1500" spc="330" baseline="-22222" dirty="0">
                <a:latin typeface="Microsoft Sans Serif"/>
                <a:cs typeface="Microsoft Sans Serif"/>
              </a:rPr>
              <a:t> </a:t>
            </a:r>
            <a:r>
              <a:rPr sz="1500" spc="10" dirty="0">
                <a:latin typeface="Microsoft Sans Serif"/>
                <a:cs typeface="Microsoft Sans Serif"/>
              </a:rPr>
              <a:t>sería: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10332" y="3130295"/>
            <a:ext cx="3180715" cy="553720"/>
          </a:xfrm>
          <a:prstGeom prst="rect">
            <a:avLst/>
          </a:prstGeom>
          <a:ln w="28954">
            <a:solidFill>
              <a:srgbClr val="990037"/>
            </a:solidFill>
          </a:ln>
        </p:spPr>
        <p:txBody>
          <a:bodyPr vert="horz" wrap="square" lIns="0" tIns="99060" rIns="0" bIns="0" rtlCol="0">
            <a:spAutoFit/>
          </a:bodyPr>
          <a:lstStyle/>
          <a:p>
            <a:pPr marL="151130">
              <a:lnSpc>
                <a:spcPct val="100000"/>
              </a:lnSpc>
              <a:spcBef>
                <a:spcPts val="780"/>
              </a:spcBef>
            </a:pPr>
            <a:r>
              <a:rPr sz="1850" i="1" spc="100" dirty="0">
                <a:latin typeface="Times New Roman"/>
                <a:cs typeface="Times New Roman"/>
              </a:rPr>
              <a:t>I</a:t>
            </a:r>
            <a:r>
              <a:rPr sz="1575" i="1" baseline="-18518" dirty="0">
                <a:latin typeface="Times New Roman"/>
                <a:cs typeface="Times New Roman"/>
              </a:rPr>
              <a:t>H </a:t>
            </a:r>
            <a:r>
              <a:rPr sz="1575" i="1" spc="60" baseline="-18518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Symbol"/>
                <a:cs typeface="Symbol"/>
              </a:rPr>
              <a:t></a:t>
            </a:r>
            <a:r>
              <a:rPr sz="1850" spc="3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2</a:t>
            </a:r>
            <a:r>
              <a:rPr sz="1850" spc="-21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Symbol"/>
                <a:cs typeface="Symbol"/>
              </a:rPr>
              <a:t></a:t>
            </a:r>
            <a:r>
              <a:rPr sz="1850" spc="-150" dirty="0">
                <a:latin typeface="Times New Roman"/>
                <a:cs typeface="Times New Roman"/>
              </a:rPr>
              <a:t> </a:t>
            </a:r>
            <a:r>
              <a:rPr sz="1850" i="1" dirty="0">
                <a:latin typeface="Times New Roman"/>
                <a:cs typeface="Times New Roman"/>
              </a:rPr>
              <a:t>I</a:t>
            </a:r>
            <a:r>
              <a:rPr sz="1850" i="1" spc="-275" dirty="0">
                <a:latin typeface="Times New Roman"/>
                <a:cs typeface="Times New Roman"/>
              </a:rPr>
              <a:t> </a:t>
            </a:r>
            <a:r>
              <a:rPr sz="1575" i="1" baseline="-18518" dirty="0">
                <a:latin typeface="Times New Roman"/>
                <a:cs typeface="Times New Roman"/>
              </a:rPr>
              <a:t>L </a:t>
            </a:r>
            <a:r>
              <a:rPr sz="1575" i="1" spc="-179" baseline="-18518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Symbol"/>
                <a:cs typeface="Symbol"/>
              </a:rPr>
              <a:t></a:t>
            </a:r>
            <a:r>
              <a:rPr sz="1850" spc="3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2</a:t>
            </a:r>
            <a:r>
              <a:rPr sz="1850" spc="-21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Symbol"/>
                <a:cs typeface="Symbol"/>
              </a:rPr>
              <a:t></a:t>
            </a:r>
            <a:r>
              <a:rPr sz="1850" spc="-229" dirty="0">
                <a:latin typeface="Times New Roman"/>
                <a:cs typeface="Times New Roman"/>
              </a:rPr>
              <a:t> </a:t>
            </a:r>
            <a:r>
              <a:rPr sz="1850" spc="5" dirty="0">
                <a:latin typeface="Times New Roman"/>
                <a:cs typeface="Times New Roman"/>
              </a:rPr>
              <a:t>0</a:t>
            </a:r>
            <a:r>
              <a:rPr sz="1850" spc="10" dirty="0">
                <a:latin typeface="Times New Roman"/>
                <a:cs typeface="Times New Roman"/>
              </a:rPr>
              <a:t>.</a:t>
            </a:r>
            <a:r>
              <a:rPr sz="1850" spc="5" dirty="0">
                <a:latin typeface="Times New Roman"/>
                <a:cs typeface="Times New Roman"/>
              </a:rPr>
              <a:t>05</a:t>
            </a:r>
            <a:r>
              <a:rPr sz="1850" dirty="0">
                <a:latin typeface="Times New Roman"/>
                <a:cs typeface="Times New Roman"/>
              </a:rPr>
              <a:t>1</a:t>
            </a:r>
            <a:r>
              <a:rPr sz="1850" spc="-5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Symbol"/>
                <a:cs typeface="Symbol"/>
              </a:rPr>
              <a:t></a:t>
            </a:r>
            <a:r>
              <a:rPr sz="1850" spc="5" dirty="0">
                <a:latin typeface="Times New Roman"/>
                <a:cs typeface="Times New Roman"/>
              </a:rPr>
              <a:t> 0</a:t>
            </a:r>
            <a:r>
              <a:rPr sz="1850" spc="10" dirty="0">
                <a:latin typeface="Times New Roman"/>
                <a:cs typeface="Times New Roman"/>
              </a:rPr>
              <a:t>.</a:t>
            </a:r>
            <a:r>
              <a:rPr sz="1850" spc="5" dirty="0">
                <a:latin typeface="Times New Roman"/>
                <a:cs typeface="Times New Roman"/>
              </a:rPr>
              <a:t>10</a:t>
            </a:r>
            <a:r>
              <a:rPr sz="1850" dirty="0">
                <a:latin typeface="Times New Roman"/>
                <a:cs typeface="Times New Roman"/>
              </a:rPr>
              <a:t>2</a:t>
            </a:r>
            <a:r>
              <a:rPr sz="1850" spc="-145" dirty="0">
                <a:latin typeface="Times New Roman"/>
                <a:cs typeface="Times New Roman"/>
              </a:rPr>
              <a:t> </a:t>
            </a:r>
            <a:r>
              <a:rPr sz="1850" i="1" dirty="0">
                <a:latin typeface="Times New Roman"/>
                <a:cs typeface="Times New Roman"/>
              </a:rPr>
              <a:t>A</a:t>
            </a:r>
            <a:endParaRPr sz="1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5756" rIns="0" bIns="0" rtlCol="0">
            <a:spAutoFit/>
          </a:bodyPr>
          <a:lstStyle/>
          <a:p>
            <a:pPr marL="18415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NEUTRO</a:t>
            </a:r>
            <a:r>
              <a:rPr spc="-70" dirty="0"/>
              <a:t> </a:t>
            </a:r>
            <a:r>
              <a:rPr spc="-20" dirty="0"/>
              <a:t>SENSIBLE</a:t>
            </a:r>
            <a:r>
              <a:rPr spc="15" dirty="0"/>
              <a:t> </a:t>
            </a:r>
            <a:r>
              <a:rPr spc="-5" dirty="0"/>
              <a:t>y</a:t>
            </a:r>
          </a:p>
          <a:p>
            <a:pPr marL="18415" algn="ctr">
              <a:lnSpc>
                <a:spcPct val="100000"/>
              </a:lnSpc>
              <a:spcBef>
                <a:spcPts val="4805"/>
              </a:spcBef>
            </a:pPr>
            <a:r>
              <a:rPr spc="-20" dirty="0"/>
              <a:t>DIRECCIONAL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35711"/>
            <a:ext cx="6108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dirty="0"/>
              <a:t>neutro</a:t>
            </a:r>
            <a:r>
              <a:rPr sz="2400" spc="-45" dirty="0"/>
              <a:t> </a:t>
            </a:r>
            <a:r>
              <a:rPr sz="2400" dirty="0"/>
              <a:t>sensible</a:t>
            </a:r>
            <a:r>
              <a:rPr sz="2400" spc="-160" dirty="0"/>
              <a:t> </a:t>
            </a:r>
            <a:r>
              <a:rPr sz="2400" dirty="0"/>
              <a:t>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22249" y="1293733"/>
            <a:ext cx="8082915" cy="40944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7350" marR="5080" indent="-375285" algn="just">
              <a:lnSpc>
                <a:spcPct val="114100"/>
              </a:lnSpc>
              <a:spcBef>
                <a:spcPts val="95"/>
              </a:spcBef>
              <a:buFont typeface="Microsoft Sans Serif"/>
              <a:buChar char="•"/>
              <a:tabLst>
                <a:tab pos="387985" algn="l"/>
              </a:tabLst>
            </a:pPr>
            <a:r>
              <a:rPr sz="1600" b="1" spc="-15" dirty="0">
                <a:solidFill>
                  <a:srgbClr val="000099"/>
                </a:solidFill>
                <a:latin typeface="Arial"/>
                <a:cs typeface="Arial"/>
              </a:rPr>
              <a:t>Sistemas</a:t>
            </a:r>
            <a:r>
              <a:rPr sz="1600" b="1" spc="-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sz="1600" b="1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BT</a:t>
            </a:r>
            <a:r>
              <a:rPr sz="1600" b="1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600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generalmente</a:t>
            </a:r>
            <a:r>
              <a:rPr sz="1600" spc="-5" dirty="0">
                <a:latin typeface="Microsoft Sans Serif"/>
                <a:cs typeface="Microsoft Sans Serif"/>
              </a:rPr>
              <a:t> no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están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puestos</a:t>
            </a:r>
            <a:r>
              <a:rPr sz="1600" spc="-5" dirty="0">
                <a:latin typeface="Microsoft Sans Serif"/>
                <a:cs typeface="Microsoft Sans Serif"/>
              </a:rPr>
              <a:t> 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tierra</a:t>
            </a:r>
            <a:r>
              <a:rPr sz="1600" spc="-5" dirty="0">
                <a:latin typeface="Microsoft Sans Serif"/>
                <a:cs typeface="Microsoft Sans Serif"/>
              </a:rPr>
              <a:t> 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través</a:t>
            </a:r>
            <a:r>
              <a:rPr sz="1600" spc="-5" dirty="0">
                <a:latin typeface="Microsoft Sans Serif"/>
                <a:cs typeface="Microsoft Sans Serif"/>
              </a:rPr>
              <a:t> 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una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impedancia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600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debido</a:t>
            </a:r>
            <a:r>
              <a:rPr sz="1600" spc="-5" dirty="0">
                <a:latin typeface="Microsoft Sans Serif"/>
                <a:cs typeface="Microsoft Sans Serif"/>
              </a:rPr>
              <a:t> 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sobretensiones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que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pueden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darse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600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problemas</a:t>
            </a:r>
            <a:r>
              <a:rPr sz="1600" spc="-5" dirty="0">
                <a:latin typeface="Microsoft Sans Serif"/>
                <a:cs typeface="Microsoft Sans Serif"/>
              </a:rPr>
              <a:t> de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seguridad</a:t>
            </a:r>
            <a:endParaRPr sz="1600">
              <a:latin typeface="Microsoft Sans Serif"/>
              <a:cs typeface="Microsoft Sans Serif"/>
            </a:endParaRPr>
          </a:p>
          <a:p>
            <a:pPr marL="387350" indent="-375285">
              <a:lnSpc>
                <a:spcPct val="100000"/>
              </a:lnSpc>
              <a:spcBef>
                <a:spcPts val="1150"/>
              </a:spcBef>
              <a:buFont typeface="Microsoft Sans Serif"/>
              <a:buChar char="•"/>
              <a:tabLst>
                <a:tab pos="387350" algn="l"/>
                <a:tab pos="387985" algn="l"/>
              </a:tabLst>
            </a:pPr>
            <a:r>
              <a:rPr sz="1600" b="1" spc="-15" dirty="0">
                <a:solidFill>
                  <a:srgbClr val="000099"/>
                </a:solidFill>
                <a:latin typeface="Arial"/>
                <a:cs typeface="Arial"/>
              </a:rPr>
              <a:t>Sistemas</a:t>
            </a:r>
            <a:r>
              <a:rPr sz="1600" b="1" spc="13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sz="1600" b="1" spc="17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95" dirty="0">
                <a:solidFill>
                  <a:srgbClr val="000099"/>
                </a:solidFill>
                <a:latin typeface="Arial"/>
                <a:cs typeface="Arial"/>
              </a:rPr>
              <a:t>AT</a:t>
            </a:r>
            <a:r>
              <a:rPr sz="1600" b="1" spc="14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600" spc="190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podrían</a:t>
            </a:r>
            <a:r>
              <a:rPr sz="1600" spc="16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estar</a:t>
            </a:r>
            <a:r>
              <a:rPr sz="1600" spc="16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diseñados</a:t>
            </a:r>
            <a:r>
              <a:rPr sz="1600" spc="16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1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soportar</a:t>
            </a:r>
            <a:r>
              <a:rPr sz="1600" spc="16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las</a:t>
            </a:r>
            <a:r>
              <a:rPr sz="1600" spc="17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sobretensiones,</a:t>
            </a:r>
            <a:r>
              <a:rPr sz="1600" spc="17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pero</a:t>
            </a:r>
            <a:endParaRPr sz="1600">
              <a:latin typeface="Microsoft Sans Serif"/>
              <a:cs typeface="Microsoft Sans Serif"/>
            </a:endParaRPr>
          </a:p>
          <a:p>
            <a:pPr marL="387350" algn="just">
              <a:lnSpc>
                <a:spcPct val="100000"/>
              </a:lnSpc>
              <a:spcBef>
                <a:spcPts val="254"/>
              </a:spcBef>
            </a:pPr>
            <a:r>
              <a:rPr sz="1600" spc="-10" dirty="0">
                <a:latin typeface="Microsoft Sans Serif"/>
                <a:cs typeface="Microsoft Sans Serif"/>
              </a:rPr>
              <a:t>habitualmente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están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puestos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través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una</a:t>
            </a:r>
            <a:r>
              <a:rPr sz="1600" spc="1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impedancia</a:t>
            </a:r>
            <a:endParaRPr sz="16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127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600" b="1" spc="-10" dirty="0">
                <a:solidFill>
                  <a:srgbClr val="990037"/>
                </a:solidFill>
                <a:latin typeface="Arial"/>
                <a:cs typeface="Arial"/>
              </a:rPr>
              <a:t>Aplicación </a:t>
            </a:r>
            <a:r>
              <a:rPr sz="1600" spc="-5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endParaRPr sz="1600">
              <a:latin typeface="Symbol"/>
              <a:cs typeface="Symbol"/>
            </a:endParaRPr>
          </a:p>
          <a:p>
            <a:pPr marL="387350" marR="471805" indent="389890">
              <a:lnSpc>
                <a:spcPct val="105000"/>
              </a:lnSpc>
              <a:spcBef>
                <a:spcPts val="660"/>
              </a:spcBef>
            </a:pPr>
            <a:r>
              <a:rPr sz="1600" spc="-5" dirty="0">
                <a:latin typeface="Microsoft Sans Serif"/>
                <a:cs typeface="Microsoft Sans Serif"/>
              </a:rPr>
              <a:t>Una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 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implicando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los conductores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son faltas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francas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sobre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estructuras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600" spc="-10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bajo valor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intensidad</a:t>
            </a:r>
            <a:endParaRPr sz="1600">
              <a:latin typeface="Microsoft Sans Serif"/>
              <a:cs typeface="Microsoft Sans Serif"/>
            </a:endParaRPr>
          </a:p>
          <a:p>
            <a:pPr marL="777240" algn="just">
              <a:lnSpc>
                <a:spcPct val="100000"/>
              </a:lnSpc>
              <a:spcBef>
                <a:spcPts val="1030"/>
              </a:spcBef>
            </a:pPr>
            <a:r>
              <a:rPr sz="1600" spc="-30" dirty="0">
                <a:latin typeface="Microsoft Sans Serif"/>
                <a:cs typeface="Microsoft Sans Serif"/>
              </a:rPr>
              <a:t>Terrenos</a:t>
            </a:r>
            <a:r>
              <a:rPr sz="1600" spc="-5" dirty="0">
                <a:latin typeface="Microsoft Sans Serif"/>
                <a:cs typeface="Microsoft Sans Serif"/>
              </a:rPr>
              <a:t> 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alta resistencia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al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paso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corriente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600" spc="-10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bajo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valor de</a:t>
            </a:r>
            <a:r>
              <a:rPr sz="1600" spc="1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intensidad</a:t>
            </a:r>
            <a:endParaRPr sz="1600">
              <a:latin typeface="Microsoft Sans Serif"/>
              <a:cs typeface="Microsoft Sans Serif"/>
            </a:endParaRPr>
          </a:p>
          <a:p>
            <a:pPr marL="387350" marR="6985" algn="just">
              <a:lnSpc>
                <a:spcPct val="113999"/>
              </a:lnSpc>
              <a:spcBef>
                <a:spcPts val="635"/>
              </a:spcBef>
            </a:pPr>
            <a:r>
              <a:rPr sz="1600" spc="-10" dirty="0">
                <a:latin typeface="Microsoft Sans Serif"/>
                <a:cs typeface="Microsoft Sans Serif"/>
              </a:rPr>
              <a:t>Estos </a:t>
            </a:r>
            <a:r>
              <a:rPr sz="1600" spc="-15" dirty="0">
                <a:latin typeface="Microsoft Sans Serif"/>
                <a:cs typeface="Microsoft Sans Serif"/>
              </a:rPr>
              <a:t>bajos </a:t>
            </a:r>
            <a:r>
              <a:rPr sz="1600" spc="-10" dirty="0">
                <a:latin typeface="Microsoft Sans Serif"/>
                <a:cs typeface="Microsoft Sans Serif"/>
              </a:rPr>
              <a:t>valores de intensidad </a:t>
            </a:r>
            <a:r>
              <a:rPr sz="1600" spc="-5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pueden no producir </a:t>
            </a:r>
            <a:r>
              <a:rPr sz="1600" spc="-5" dirty="0">
                <a:latin typeface="Microsoft Sans Serif"/>
                <a:cs typeface="Microsoft Sans Serif"/>
              </a:rPr>
              <a:t>la </a:t>
            </a:r>
            <a:r>
              <a:rPr sz="1600" spc="-10" dirty="0">
                <a:latin typeface="Microsoft Sans Serif"/>
                <a:cs typeface="Microsoft Sans Serif"/>
              </a:rPr>
              <a:t>actuación deseada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los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relés de protección </a:t>
            </a:r>
            <a:r>
              <a:rPr sz="1600" spc="-5" dirty="0">
                <a:latin typeface="Microsoft Sans Serif"/>
                <a:cs typeface="Microsoft Sans Serif"/>
              </a:rPr>
              <a:t>de neutro </a:t>
            </a:r>
            <a:r>
              <a:rPr sz="1600" spc="-10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600" spc="-10" dirty="0">
                <a:latin typeface="Microsoft Sans Serif"/>
                <a:cs typeface="Microsoft Sans Serif"/>
              </a:rPr>
              <a:t>En </a:t>
            </a:r>
            <a:r>
              <a:rPr sz="1600" spc="-5" dirty="0">
                <a:latin typeface="Microsoft Sans Serif"/>
                <a:cs typeface="Microsoft Sans Serif"/>
              </a:rPr>
              <a:t>estos </a:t>
            </a:r>
            <a:r>
              <a:rPr sz="1600" spc="-10" dirty="0">
                <a:latin typeface="Microsoft Sans Serif"/>
                <a:cs typeface="Microsoft Sans Serif"/>
              </a:rPr>
              <a:t>caso es necesario </a:t>
            </a:r>
            <a:r>
              <a:rPr sz="1600" spc="-15" dirty="0">
                <a:latin typeface="Microsoft Sans Serif"/>
                <a:cs typeface="Microsoft Sans Serif"/>
              </a:rPr>
              <a:t>utilizar </a:t>
            </a:r>
            <a:r>
              <a:rPr sz="1600" spc="-10" dirty="0">
                <a:latin typeface="Microsoft Sans Serif"/>
                <a:cs typeface="Microsoft Sans Serif"/>
              </a:rPr>
              <a:t>protecciones </a:t>
            </a:r>
            <a:r>
              <a:rPr sz="1600" spc="-15" dirty="0">
                <a:latin typeface="Microsoft Sans Serif"/>
                <a:cs typeface="Microsoft Sans Serif"/>
              </a:rPr>
              <a:t>con 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capacidades</a:t>
            </a:r>
            <a:r>
              <a:rPr sz="1600" spc="-10" dirty="0">
                <a:latin typeface="Microsoft Sans Serif"/>
                <a:cs typeface="Microsoft Sans Serif"/>
              </a:rPr>
              <a:t> de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ajuste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mucho</a:t>
            </a:r>
            <a:r>
              <a:rPr sz="1600" spc="-5" dirty="0">
                <a:latin typeface="Microsoft Sans Serif"/>
                <a:cs typeface="Microsoft Sans Serif"/>
              </a:rPr>
              <a:t> menores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que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los</a:t>
            </a:r>
            <a:r>
              <a:rPr sz="1600" spc="-10" dirty="0">
                <a:latin typeface="Microsoft Sans Serif"/>
                <a:cs typeface="Microsoft Sans Serif"/>
              </a:rPr>
              <a:t> que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emplean</a:t>
            </a:r>
            <a:r>
              <a:rPr sz="1600" spc="-5" dirty="0">
                <a:latin typeface="Microsoft Sans Serif"/>
                <a:cs typeface="Microsoft Sans Serif"/>
              </a:rPr>
              <a:t> en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sistemas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convencionales.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018" y="280796"/>
            <a:ext cx="62274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9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dirty="0"/>
              <a:t>neutro</a:t>
            </a:r>
            <a:r>
              <a:rPr sz="2400" spc="-45" dirty="0"/>
              <a:t> </a:t>
            </a:r>
            <a:r>
              <a:rPr sz="2400" dirty="0"/>
              <a:t>sensible</a:t>
            </a:r>
            <a:r>
              <a:rPr sz="2400" spc="-114" dirty="0"/>
              <a:t> </a:t>
            </a:r>
            <a:r>
              <a:rPr sz="2400" spc="-10" dirty="0"/>
              <a:t>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50316" y="1131505"/>
            <a:ext cx="7927975" cy="116395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600" b="1" spc="-10" dirty="0">
                <a:solidFill>
                  <a:srgbClr val="990037"/>
                </a:solidFill>
                <a:latin typeface="Arial"/>
                <a:cs typeface="Arial"/>
              </a:rPr>
              <a:t>Aplicación</a:t>
            </a:r>
            <a:r>
              <a:rPr sz="1600" b="1" spc="1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en</a:t>
            </a:r>
            <a:r>
              <a:rPr sz="1600" b="1" spc="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puesta</a:t>
            </a:r>
            <a:r>
              <a:rPr sz="1600" b="1" spc="-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a</a:t>
            </a:r>
            <a:r>
              <a:rPr sz="1600" b="1" spc="-15" dirty="0">
                <a:solidFill>
                  <a:srgbClr val="990037"/>
                </a:solidFill>
                <a:latin typeface="Arial"/>
                <a:cs typeface="Arial"/>
              </a:rPr>
              <a:t> tierra</a:t>
            </a:r>
            <a:r>
              <a:rPr sz="1600" b="1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con</a:t>
            </a:r>
            <a:r>
              <a:rPr sz="1600" b="1" spc="-1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resistencia</a:t>
            </a:r>
            <a:r>
              <a:rPr sz="1600" b="1" spc="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I</a:t>
            </a:r>
            <a:endParaRPr sz="16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299085" algn="l"/>
                <a:tab pos="299720" algn="l"/>
              </a:tabLst>
            </a:pPr>
            <a:r>
              <a:rPr sz="1500" dirty="0">
                <a:latin typeface="Microsoft Sans Serif"/>
                <a:cs typeface="Microsoft Sans Serif"/>
              </a:rPr>
              <a:t>Puede</a:t>
            </a:r>
            <a:r>
              <a:rPr sz="1500" spc="-3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precisar</a:t>
            </a:r>
            <a:r>
              <a:rPr sz="1500" spc="-4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NS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en función</a:t>
            </a:r>
            <a:r>
              <a:rPr sz="1500" spc="-3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del</a:t>
            </a:r>
            <a:r>
              <a:rPr sz="1500" spc="-1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CT</a:t>
            </a:r>
            <a:r>
              <a:rPr sz="1500" spc="-6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y</a:t>
            </a:r>
            <a:r>
              <a:rPr sz="1500" spc="1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el nivel a</a:t>
            </a:r>
            <a:r>
              <a:rPr sz="1500" spc="2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detectar</a:t>
            </a:r>
            <a:endParaRPr sz="1500">
              <a:latin typeface="Microsoft Sans Serif"/>
              <a:cs typeface="Microsoft Sans Serif"/>
            </a:endParaRPr>
          </a:p>
          <a:p>
            <a:pPr marL="387350" marR="5080" indent="-375285">
              <a:lnSpc>
                <a:spcPts val="1600"/>
              </a:lnSpc>
              <a:spcBef>
                <a:spcPts val="825"/>
              </a:spcBef>
              <a:buChar char="•"/>
              <a:tabLst>
                <a:tab pos="387350" algn="l"/>
                <a:tab pos="387985" algn="l"/>
              </a:tabLst>
            </a:pPr>
            <a:r>
              <a:rPr sz="1500" spc="-5" dirty="0">
                <a:latin typeface="Microsoft Sans Serif"/>
                <a:cs typeface="Microsoft Sans Serif"/>
              </a:rPr>
              <a:t>En </a:t>
            </a:r>
            <a:r>
              <a:rPr sz="1500" dirty="0">
                <a:latin typeface="Microsoft Sans Serif"/>
                <a:cs typeface="Microsoft Sans Serif"/>
              </a:rPr>
              <a:t>estos casos </a:t>
            </a:r>
            <a:r>
              <a:rPr sz="1500" spc="-5" dirty="0">
                <a:latin typeface="Microsoft Sans Serif"/>
                <a:cs typeface="Microsoft Sans Serif"/>
              </a:rPr>
              <a:t>la </a:t>
            </a:r>
            <a:r>
              <a:rPr sz="1500" dirty="0">
                <a:latin typeface="Microsoft Sans Serif"/>
                <a:cs typeface="Microsoft Sans Serif"/>
              </a:rPr>
              <a:t>Ian suele ser mucho </a:t>
            </a:r>
            <a:r>
              <a:rPr sz="1500" spc="-5" dirty="0">
                <a:latin typeface="Microsoft Sans Serif"/>
                <a:cs typeface="Microsoft Sans Serif"/>
              </a:rPr>
              <a:t>mayor </a:t>
            </a:r>
            <a:r>
              <a:rPr sz="1500" dirty="0">
                <a:latin typeface="Microsoft Sans Serif"/>
                <a:cs typeface="Microsoft Sans Serif"/>
              </a:rPr>
              <a:t>que las corrientes </a:t>
            </a:r>
            <a:r>
              <a:rPr sz="1500" spc="-5" dirty="0">
                <a:latin typeface="Microsoft Sans Serif"/>
                <a:cs typeface="Microsoft Sans Serif"/>
              </a:rPr>
              <a:t>capacitivas </a:t>
            </a:r>
            <a:r>
              <a:rPr sz="1500" dirty="0">
                <a:latin typeface="Microsoft Sans Serif"/>
                <a:cs typeface="Microsoft Sans Serif"/>
              </a:rPr>
              <a:t>por </a:t>
            </a:r>
            <a:r>
              <a:rPr sz="1500" spc="-5" dirty="0">
                <a:latin typeface="Microsoft Sans Serif"/>
                <a:cs typeface="Microsoft Sans Serif"/>
              </a:rPr>
              <a:t>lo </a:t>
            </a:r>
            <a:r>
              <a:rPr sz="1500" dirty="0">
                <a:latin typeface="Microsoft Sans Serif"/>
                <a:cs typeface="Microsoft Sans Serif"/>
              </a:rPr>
              <a:t>que no </a:t>
            </a:r>
            <a:r>
              <a:rPr sz="1500" spc="-38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se</a:t>
            </a:r>
            <a:r>
              <a:rPr sz="1500" spc="-1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suele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utilizar</a:t>
            </a:r>
            <a:r>
              <a:rPr sz="1500" spc="-4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función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direccional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803525" y="4469307"/>
            <a:ext cx="4232275" cy="2108200"/>
            <a:chOff x="2803525" y="4469307"/>
            <a:chExt cx="4232275" cy="21082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2555" y="4729974"/>
              <a:ext cx="3874603" cy="170273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809620" y="4475403"/>
              <a:ext cx="4220210" cy="2095500"/>
            </a:xfrm>
            <a:custGeom>
              <a:avLst/>
              <a:gdLst/>
              <a:ahLst/>
              <a:cxnLst/>
              <a:rect l="l" t="t" r="r" b="b"/>
              <a:pathLst>
                <a:path w="4220209" h="2095500">
                  <a:moveTo>
                    <a:pt x="0" y="2095500"/>
                  </a:moveTo>
                  <a:lnTo>
                    <a:pt x="4219956" y="2095500"/>
                  </a:lnTo>
                  <a:lnTo>
                    <a:pt x="4219956" y="0"/>
                  </a:lnTo>
                  <a:lnTo>
                    <a:pt x="0" y="0"/>
                  </a:lnTo>
                  <a:lnTo>
                    <a:pt x="0" y="2095500"/>
                  </a:lnTo>
                  <a:close/>
                </a:path>
              </a:pathLst>
            </a:custGeom>
            <a:ln w="12192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43148" y="4508931"/>
              <a:ext cx="4152900" cy="2028825"/>
            </a:xfrm>
            <a:custGeom>
              <a:avLst/>
              <a:gdLst/>
              <a:ahLst/>
              <a:cxnLst/>
              <a:rect l="l" t="t" r="r" b="b"/>
              <a:pathLst>
                <a:path w="4152900" h="2028825">
                  <a:moveTo>
                    <a:pt x="0" y="2028444"/>
                  </a:moveTo>
                  <a:lnTo>
                    <a:pt x="4152900" y="2028444"/>
                  </a:lnTo>
                  <a:lnTo>
                    <a:pt x="4152900" y="0"/>
                  </a:lnTo>
                  <a:lnTo>
                    <a:pt x="0" y="0"/>
                  </a:lnTo>
                  <a:lnTo>
                    <a:pt x="0" y="2028444"/>
                  </a:lnTo>
                  <a:close/>
                </a:path>
              </a:pathLst>
            </a:custGeom>
            <a:ln w="33528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075052" y="2468245"/>
            <a:ext cx="5793105" cy="1828800"/>
            <a:chOff x="2075052" y="2468245"/>
            <a:chExt cx="5793105" cy="182880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94782" y="2658547"/>
              <a:ext cx="5374601" cy="141967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081148" y="2474341"/>
              <a:ext cx="5781040" cy="1816735"/>
            </a:xfrm>
            <a:custGeom>
              <a:avLst/>
              <a:gdLst/>
              <a:ahLst/>
              <a:cxnLst/>
              <a:rect l="l" t="t" r="r" b="b"/>
              <a:pathLst>
                <a:path w="5781040" h="1816735">
                  <a:moveTo>
                    <a:pt x="0" y="0"/>
                  </a:moveTo>
                  <a:lnTo>
                    <a:pt x="0" y="1816608"/>
                  </a:lnTo>
                  <a:lnTo>
                    <a:pt x="5780532" y="1816608"/>
                  </a:lnTo>
                  <a:lnTo>
                    <a:pt x="5780532" y="0"/>
                  </a:lnTo>
                  <a:lnTo>
                    <a:pt x="0" y="0"/>
                  </a:lnTo>
                  <a:close/>
                </a:path>
              </a:pathLst>
            </a:custGeom>
            <a:ln w="12191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114676" y="2507869"/>
              <a:ext cx="5713730" cy="1750060"/>
            </a:xfrm>
            <a:custGeom>
              <a:avLst/>
              <a:gdLst/>
              <a:ahLst/>
              <a:cxnLst/>
              <a:rect l="l" t="t" r="r" b="b"/>
              <a:pathLst>
                <a:path w="5713730" h="1750060">
                  <a:moveTo>
                    <a:pt x="0" y="0"/>
                  </a:moveTo>
                  <a:lnTo>
                    <a:pt x="0" y="1749551"/>
                  </a:lnTo>
                  <a:lnTo>
                    <a:pt x="5713476" y="1749551"/>
                  </a:lnTo>
                  <a:lnTo>
                    <a:pt x="5713476" y="0"/>
                  </a:lnTo>
                  <a:lnTo>
                    <a:pt x="0" y="0"/>
                  </a:lnTo>
                  <a:close/>
                </a:path>
              </a:pathLst>
            </a:custGeom>
            <a:ln w="33528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17119"/>
            <a:ext cx="63449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dirty="0"/>
              <a:t>neutro</a:t>
            </a:r>
            <a:r>
              <a:rPr sz="2400" spc="-45" dirty="0"/>
              <a:t> </a:t>
            </a:r>
            <a:r>
              <a:rPr sz="2400" dirty="0"/>
              <a:t>sensible</a:t>
            </a:r>
            <a:r>
              <a:rPr sz="2400" spc="-145" dirty="0"/>
              <a:t> </a:t>
            </a:r>
            <a:r>
              <a:rPr sz="2400" spc="-10" dirty="0"/>
              <a:t>III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226946"/>
            <a:ext cx="7890509" cy="322770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1800" b="1" spc="-10" dirty="0">
                <a:solidFill>
                  <a:srgbClr val="990037"/>
                </a:solidFill>
                <a:latin typeface="Arial"/>
                <a:cs typeface="Arial"/>
              </a:rPr>
              <a:t>Aplicación</a:t>
            </a:r>
            <a:r>
              <a:rPr sz="1800" b="1" spc="-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en</a:t>
            </a:r>
            <a:r>
              <a:rPr sz="1800" b="1" spc="-1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puesta</a:t>
            </a:r>
            <a:r>
              <a:rPr sz="1800" b="1" spc="-3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a</a:t>
            </a:r>
            <a:r>
              <a:rPr sz="1800" b="1" spc="-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tierra</a:t>
            </a:r>
            <a:r>
              <a:rPr sz="1800" b="1" spc="-2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con</a:t>
            </a:r>
            <a:r>
              <a:rPr sz="1800" b="1" spc="-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resistencia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II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80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Criterios</a:t>
            </a:r>
            <a:r>
              <a:rPr sz="1800" b="1" spc="-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sz="1800" b="1" spc="-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ajuste</a:t>
            </a:r>
            <a:r>
              <a:rPr sz="1800" b="1" spc="-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del</a:t>
            </a:r>
            <a:r>
              <a:rPr sz="1800" b="1" spc="-20" dirty="0">
                <a:solidFill>
                  <a:srgbClr val="000099"/>
                </a:solidFill>
                <a:latin typeface="Arial"/>
                <a:cs typeface="Arial"/>
              </a:rPr>
              <a:t> 50N:</a:t>
            </a:r>
            <a:endParaRPr sz="1800">
              <a:latin typeface="Arial"/>
              <a:cs typeface="Arial"/>
            </a:endParaRPr>
          </a:p>
          <a:p>
            <a:pPr marL="387350">
              <a:lnSpc>
                <a:spcPct val="100000"/>
              </a:lnSpc>
              <a:spcBef>
                <a:spcPts val="1105"/>
              </a:spcBef>
            </a:pPr>
            <a:r>
              <a:rPr sz="1600" spc="-10" dirty="0">
                <a:latin typeface="Microsoft Sans Serif"/>
                <a:cs typeface="Microsoft Sans Serif"/>
              </a:rPr>
              <a:t>Calcular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secundario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del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trafo</a:t>
            </a:r>
            <a:endParaRPr sz="1600">
              <a:latin typeface="Microsoft Sans Serif"/>
              <a:cs typeface="Microsoft Sans Serif"/>
            </a:endParaRPr>
          </a:p>
          <a:p>
            <a:pPr marL="286385" marR="758190" lvl="1" indent="-286385" algn="r">
              <a:lnSpc>
                <a:spcPct val="100000"/>
              </a:lnSpc>
              <a:spcBef>
                <a:spcPts val="550"/>
              </a:spcBef>
              <a:buFont typeface="Wingdings"/>
              <a:buChar char=""/>
              <a:tabLst>
                <a:tab pos="286385" algn="l"/>
                <a:tab pos="2870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70%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corriente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pequeño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retraso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100ms.</a:t>
            </a:r>
            <a:endParaRPr sz="1600">
              <a:latin typeface="Microsoft Sans Serif"/>
              <a:cs typeface="Microsoft Sans Serif"/>
            </a:endParaRPr>
          </a:p>
          <a:p>
            <a:pPr marR="731520" algn="r">
              <a:lnSpc>
                <a:spcPct val="100000"/>
              </a:lnSpc>
              <a:spcBef>
                <a:spcPts val="875"/>
              </a:spcBef>
            </a:pPr>
            <a:r>
              <a:rPr sz="1600" spc="-5" dirty="0">
                <a:latin typeface="Microsoft Sans Serif"/>
                <a:cs typeface="Microsoft Sans Serif"/>
              </a:rPr>
              <a:t>40%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corriente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 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pequeño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retraso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400ms.</a:t>
            </a:r>
            <a:endParaRPr sz="1600">
              <a:latin typeface="Microsoft Sans Serif"/>
              <a:cs typeface="Microsoft Sans Serif"/>
            </a:endParaRPr>
          </a:p>
          <a:p>
            <a:pPr marL="1003300" lvl="1" indent="-287655">
              <a:lnSpc>
                <a:spcPct val="100000"/>
              </a:lnSpc>
              <a:spcBef>
                <a:spcPts val="280"/>
              </a:spcBef>
              <a:buFont typeface="Wingdings"/>
              <a:buChar char=""/>
              <a:tabLst>
                <a:tab pos="1002665" algn="l"/>
                <a:tab pos="1003935" algn="l"/>
              </a:tabLst>
            </a:pPr>
            <a:r>
              <a:rPr sz="1600" spc="5" dirty="0">
                <a:latin typeface="Microsoft Sans Serif"/>
                <a:cs typeface="Microsoft Sans Serif"/>
              </a:rPr>
              <a:t>Detectaría</a:t>
            </a:r>
            <a:r>
              <a:rPr sz="1600" spc="-5" dirty="0">
                <a:latin typeface="Microsoft Sans Serif"/>
                <a:cs typeface="Microsoft Sans Serif"/>
              </a:rPr>
              <a:t> faltas con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resistencia. El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retraso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protege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disturbios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del </a:t>
            </a:r>
            <a:r>
              <a:rPr sz="1600" spc="-5" dirty="0">
                <a:latin typeface="Microsoft Sans Serif"/>
                <a:cs typeface="Microsoft Sans Serif"/>
              </a:rPr>
              <a:t>sistema</a:t>
            </a:r>
            <a:endParaRPr sz="1600">
              <a:latin typeface="Microsoft Sans Serif"/>
              <a:cs typeface="Microsoft Sans Serif"/>
            </a:endParaRPr>
          </a:p>
          <a:p>
            <a:pPr marL="1003300">
              <a:lnSpc>
                <a:spcPct val="100000"/>
              </a:lnSpc>
              <a:spcBef>
                <a:spcPts val="80"/>
              </a:spcBef>
            </a:pPr>
            <a:r>
              <a:rPr sz="1600" spc="-5" dirty="0">
                <a:latin typeface="Microsoft Sans Serif"/>
                <a:cs typeface="Microsoft Sans Serif"/>
              </a:rPr>
              <a:t>como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apertura/cierre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líneas.</a:t>
            </a:r>
            <a:endParaRPr sz="1600">
              <a:latin typeface="Microsoft Sans Serif"/>
              <a:cs typeface="Microsoft Sans Serif"/>
            </a:endParaRPr>
          </a:p>
          <a:p>
            <a:pPr marL="1003300" marR="189230" lvl="1" indent="-287020">
              <a:lnSpc>
                <a:spcPct val="104099"/>
              </a:lnSpc>
              <a:spcBef>
                <a:spcPts val="800"/>
              </a:spcBef>
              <a:buFont typeface="Wingdings"/>
              <a:buChar char=""/>
              <a:tabLst>
                <a:tab pos="1002665" algn="l"/>
                <a:tab pos="100393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10%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corriente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 con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retraso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0,8s. </a:t>
            </a:r>
            <a:r>
              <a:rPr sz="1600" spc="5" dirty="0">
                <a:latin typeface="Microsoft Sans Serif"/>
                <a:cs typeface="Microsoft Sans Serif"/>
              </a:rPr>
              <a:t>Detectaría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faltas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gran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resistencia.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No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debe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haber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secuencia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homopolar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condiciones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funcionamiento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sin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falta.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retraso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protege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ante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ruido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circuito</a:t>
            </a:r>
            <a:r>
              <a:rPr sz="1600" spc="-10" dirty="0">
                <a:latin typeface="Microsoft Sans Serif"/>
                <a:cs typeface="Microsoft Sans Serif"/>
              </a:rPr>
              <a:t> del</a:t>
            </a:r>
            <a:r>
              <a:rPr sz="1600" spc="155" dirty="0">
                <a:latin typeface="Microsoft Sans Serif"/>
                <a:cs typeface="Microsoft Sans Serif"/>
              </a:rPr>
              <a:t> </a:t>
            </a:r>
            <a:r>
              <a:rPr sz="1600" spc="-65" dirty="0">
                <a:latin typeface="Microsoft Sans Serif"/>
                <a:cs typeface="Microsoft Sans Serif"/>
              </a:rPr>
              <a:t>CT.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17119"/>
            <a:ext cx="63455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dirty="0"/>
              <a:t>neutro</a:t>
            </a:r>
            <a:r>
              <a:rPr sz="2400" spc="-45" dirty="0"/>
              <a:t> </a:t>
            </a:r>
            <a:r>
              <a:rPr sz="2400" dirty="0"/>
              <a:t>sensible</a:t>
            </a:r>
            <a:r>
              <a:rPr sz="2400" spc="-145" dirty="0"/>
              <a:t> </a:t>
            </a:r>
            <a:r>
              <a:rPr sz="2400" spc="-10" dirty="0"/>
              <a:t>IV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27456" y="1316558"/>
            <a:ext cx="8138795" cy="35452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0" marR="5080" indent="-375285">
              <a:lnSpc>
                <a:spcPct val="100000"/>
              </a:lnSpc>
              <a:spcBef>
                <a:spcPts val="100"/>
              </a:spcBef>
              <a:buChar char="•"/>
              <a:tabLst>
                <a:tab pos="387350" algn="l"/>
                <a:tab pos="387985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La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intensidad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residual normal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que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puede circular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durante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condiciones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normales</a:t>
            </a:r>
            <a:r>
              <a:rPr sz="1800" spc="-10" dirty="0">
                <a:latin typeface="Microsoft Sans Serif"/>
                <a:cs typeface="Microsoft Sans Serif"/>
              </a:rPr>
              <a:t> limita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aplicación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protección 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sobreintensidad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residual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no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direccional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Char char="•"/>
            </a:pP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•"/>
            </a:pPr>
            <a:endParaRPr sz="1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Funcionamiento</a:t>
            </a:r>
            <a:r>
              <a:rPr sz="1800" b="1" spc="-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como</a:t>
            </a:r>
            <a:r>
              <a:rPr sz="1800" b="1" spc="-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direccional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05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Diferentes</a:t>
            </a:r>
            <a:r>
              <a:rPr sz="1600" spc="-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métodos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925"/>
              </a:spcBef>
            </a:pPr>
            <a:r>
              <a:rPr sz="1600" spc="-5" dirty="0">
                <a:latin typeface="Microsoft Sans Serif"/>
                <a:cs typeface="Microsoft Sans Serif"/>
              </a:rPr>
              <a:t>Angular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975"/>
              </a:spcBef>
            </a:pPr>
            <a:r>
              <a:rPr sz="1600" spc="-10" dirty="0">
                <a:latin typeface="Microsoft Sans Serif"/>
                <a:cs typeface="Microsoft Sans Serif"/>
              </a:rPr>
              <a:t>Watimétrico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1070"/>
              </a:spcBef>
            </a:pP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x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cos</a:t>
            </a:r>
            <a:r>
              <a:rPr sz="1600" spc="-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Symbol"/>
                <a:cs typeface="Symbol"/>
              </a:rPr>
              <a:t></a:t>
            </a:r>
            <a:endParaRPr sz="1600">
              <a:latin typeface="Symbol"/>
              <a:cs typeface="Symbol"/>
            </a:endParaRPr>
          </a:p>
          <a:p>
            <a:pPr marL="1152525">
              <a:lnSpc>
                <a:spcPct val="100000"/>
              </a:lnSpc>
              <a:spcBef>
                <a:spcPts val="994"/>
              </a:spcBef>
            </a:pP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x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sen</a:t>
            </a:r>
            <a:r>
              <a:rPr sz="1600" spc="-7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Symbol"/>
                <a:cs typeface="Symbol"/>
              </a:rPr>
              <a:t></a:t>
            </a:r>
            <a:endParaRPr sz="16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07975"/>
            <a:ext cx="62274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dirty="0"/>
              <a:t>neutro</a:t>
            </a:r>
            <a:r>
              <a:rPr sz="2400" spc="-45" dirty="0"/>
              <a:t> </a:t>
            </a:r>
            <a:r>
              <a:rPr sz="2400" dirty="0"/>
              <a:t>sensible</a:t>
            </a:r>
            <a:r>
              <a:rPr sz="2400" spc="-160" dirty="0"/>
              <a:t> </a:t>
            </a:r>
            <a:r>
              <a:rPr sz="2400" dirty="0"/>
              <a:t>V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1239" y="2410460"/>
            <a:ext cx="165100" cy="2000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1239" y="2767076"/>
            <a:ext cx="165100" cy="2000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3844" y="1077632"/>
            <a:ext cx="7712709" cy="1922780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2000" b="1" dirty="0">
                <a:solidFill>
                  <a:srgbClr val="990037"/>
                </a:solidFill>
                <a:latin typeface="Arial"/>
                <a:cs typeface="Arial"/>
              </a:rPr>
              <a:t>Funcionamiento</a:t>
            </a:r>
            <a:r>
              <a:rPr sz="2000" b="1" spc="-5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990037"/>
                </a:solidFill>
                <a:latin typeface="Arial"/>
                <a:cs typeface="Arial"/>
              </a:rPr>
              <a:t>con</a:t>
            </a:r>
            <a:r>
              <a:rPr sz="2000" b="1" spc="-2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990037"/>
                </a:solidFill>
                <a:latin typeface="Arial"/>
                <a:cs typeface="Arial"/>
              </a:rPr>
              <a:t>Polarización</a:t>
            </a:r>
            <a:r>
              <a:rPr sz="2000" b="1" spc="-5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990037"/>
                </a:solidFill>
                <a:latin typeface="Arial"/>
                <a:cs typeface="Arial"/>
              </a:rPr>
              <a:t>por</a:t>
            </a:r>
            <a:r>
              <a:rPr sz="2000" b="1" spc="-2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990037"/>
                </a:solidFill>
                <a:latin typeface="Arial"/>
                <a:cs typeface="Arial"/>
              </a:rPr>
              <a:t>V0,</a:t>
            </a:r>
            <a:r>
              <a:rPr sz="2000" b="1" spc="-3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990037"/>
                </a:solidFill>
                <a:latin typeface="Arial"/>
                <a:cs typeface="Arial"/>
              </a:rPr>
              <a:t>tensión</a:t>
            </a:r>
            <a:r>
              <a:rPr sz="2000" b="1" spc="-18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990037"/>
                </a:solidFill>
                <a:latin typeface="Arial"/>
                <a:cs typeface="Arial"/>
              </a:rPr>
              <a:t>homopolar</a:t>
            </a:r>
            <a:endParaRPr sz="20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80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Operación</a:t>
            </a:r>
            <a:r>
              <a:rPr sz="1800" b="1" spc="-6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spc="1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Igual </a:t>
            </a:r>
            <a:r>
              <a:rPr sz="1800" spc="-10" dirty="0">
                <a:latin typeface="Microsoft Sans Serif"/>
                <a:cs typeface="Microsoft Sans Serif"/>
              </a:rPr>
              <a:t>al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explicado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para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direccional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14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neutro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80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-10" dirty="0">
                <a:solidFill>
                  <a:srgbClr val="000099"/>
                </a:solidFill>
                <a:latin typeface="Arial"/>
                <a:cs typeface="Arial"/>
              </a:rPr>
              <a:t>Aplicación</a:t>
            </a:r>
            <a:endParaRPr sz="1800">
              <a:latin typeface="Arial"/>
              <a:cs typeface="Arial"/>
            </a:endParaRPr>
          </a:p>
          <a:p>
            <a:pPr marL="1152525">
              <a:lnSpc>
                <a:spcPct val="100000"/>
              </a:lnSpc>
              <a:spcBef>
                <a:spcPts val="695"/>
              </a:spcBef>
            </a:pPr>
            <a:r>
              <a:rPr sz="1800" spc="-5" dirty="0">
                <a:latin typeface="Microsoft Sans Serif"/>
                <a:cs typeface="Microsoft Sans Serif"/>
              </a:rPr>
              <a:t>Para neutro </a:t>
            </a:r>
            <a:r>
              <a:rPr sz="1800" spc="-10" dirty="0">
                <a:latin typeface="Microsoft Sans Serif"/>
                <a:cs typeface="Microsoft Sans Serif"/>
              </a:rPr>
              <a:t>aislado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spc="6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MTA=90º</a:t>
            </a:r>
            <a:endParaRPr sz="18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700"/>
              </a:spcBef>
              <a:tabLst>
                <a:tab pos="5240655" algn="l"/>
              </a:tabLst>
            </a:pPr>
            <a:r>
              <a:rPr sz="1800" dirty="0">
                <a:latin typeface="Microsoft Sans Serif"/>
                <a:cs typeface="Microsoft Sans Serif"/>
              </a:rPr>
              <a:t>Para </a:t>
            </a:r>
            <a:r>
              <a:rPr sz="1800" spc="-5" dirty="0">
                <a:latin typeface="Microsoft Sans Serif"/>
                <a:cs typeface="Microsoft Sans Serif"/>
              </a:rPr>
              <a:t>Bobina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Petersen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spc="10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MTA=180º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dirty="0">
                <a:solidFill>
                  <a:srgbClr val="990037"/>
                </a:solidFill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Microsoft Sans Serif"/>
                <a:cs typeface="Microsoft Sans Serif"/>
              </a:rPr>
              <a:t>Mejor</a:t>
            </a:r>
            <a:r>
              <a:rPr sz="1800" spc="-5" dirty="0">
                <a:latin typeface="Microsoft Sans Serif"/>
                <a:cs typeface="Microsoft Sans Serif"/>
              </a:rPr>
              <a:t> el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relé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watimétrico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632836" y="3243554"/>
            <a:ext cx="4479290" cy="3145790"/>
            <a:chOff x="2632836" y="3243554"/>
            <a:chExt cx="4479290" cy="314579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0494" y="4586985"/>
              <a:ext cx="97536" cy="2377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391532" y="4247895"/>
              <a:ext cx="1452880" cy="1318260"/>
            </a:xfrm>
            <a:custGeom>
              <a:avLst/>
              <a:gdLst/>
              <a:ahLst/>
              <a:cxnLst/>
              <a:rect l="l" t="t" r="r" b="b"/>
              <a:pathLst>
                <a:path w="1452879" h="1318260">
                  <a:moveTo>
                    <a:pt x="22859" y="992123"/>
                  </a:moveTo>
                  <a:lnTo>
                    <a:pt x="0" y="958595"/>
                  </a:lnTo>
                </a:path>
                <a:path w="1452879" h="1318260">
                  <a:moveTo>
                    <a:pt x="83819" y="1033271"/>
                  </a:moveTo>
                  <a:lnTo>
                    <a:pt x="18287" y="938783"/>
                  </a:lnTo>
                </a:path>
                <a:path w="1452879" h="1318260">
                  <a:moveTo>
                    <a:pt x="144779" y="1074419"/>
                  </a:moveTo>
                  <a:lnTo>
                    <a:pt x="36575" y="920495"/>
                  </a:lnTo>
                </a:path>
                <a:path w="1452879" h="1318260">
                  <a:moveTo>
                    <a:pt x="205739" y="1115567"/>
                  </a:moveTo>
                  <a:lnTo>
                    <a:pt x="54863" y="900683"/>
                  </a:lnTo>
                </a:path>
                <a:path w="1452879" h="1318260">
                  <a:moveTo>
                    <a:pt x="266700" y="1155191"/>
                  </a:moveTo>
                  <a:lnTo>
                    <a:pt x="73151" y="880871"/>
                  </a:lnTo>
                </a:path>
                <a:path w="1452879" h="1318260">
                  <a:moveTo>
                    <a:pt x="326136" y="1196339"/>
                  </a:moveTo>
                  <a:lnTo>
                    <a:pt x="92963" y="862583"/>
                  </a:lnTo>
                </a:path>
                <a:path w="1452879" h="1318260">
                  <a:moveTo>
                    <a:pt x="387095" y="1237487"/>
                  </a:moveTo>
                  <a:lnTo>
                    <a:pt x="111251" y="842771"/>
                  </a:lnTo>
                </a:path>
                <a:path w="1452879" h="1318260">
                  <a:moveTo>
                    <a:pt x="448055" y="1277111"/>
                  </a:moveTo>
                  <a:lnTo>
                    <a:pt x="129539" y="824483"/>
                  </a:lnTo>
                </a:path>
                <a:path w="1452879" h="1318260">
                  <a:moveTo>
                    <a:pt x="507491" y="1318234"/>
                  </a:moveTo>
                  <a:lnTo>
                    <a:pt x="147827" y="804671"/>
                  </a:lnTo>
                </a:path>
                <a:path w="1452879" h="1318260">
                  <a:moveTo>
                    <a:pt x="528827" y="1302994"/>
                  </a:moveTo>
                  <a:lnTo>
                    <a:pt x="166115" y="786383"/>
                  </a:lnTo>
                </a:path>
                <a:path w="1452879" h="1318260">
                  <a:moveTo>
                    <a:pt x="551688" y="1287779"/>
                  </a:moveTo>
                  <a:lnTo>
                    <a:pt x="185927" y="766571"/>
                  </a:lnTo>
                </a:path>
                <a:path w="1452879" h="1318260">
                  <a:moveTo>
                    <a:pt x="573024" y="1272539"/>
                  </a:moveTo>
                  <a:lnTo>
                    <a:pt x="204215" y="746759"/>
                  </a:lnTo>
                </a:path>
                <a:path w="1452879" h="1318260">
                  <a:moveTo>
                    <a:pt x="594359" y="1257299"/>
                  </a:moveTo>
                  <a:lnTo>
                    <a:pt x="222503" y="728471"/>
                  </a:lnTo>
                </a:path>
                <a:path w="1452879" h="1318260">
                  <a:moveTo>
                    <a:pt x="615695" y="1243583"/>
                  </a:moveTo>
                  <a:lnTo>
                    <a:pt x="240791" y="708659"/>
                  </a:lnTo>
                </a:path>
                <a:path w="1452879" h="1318260">
                  <a:moveTo>
                    <a:pt x="637031" y="1228343"/>
                  </a:moveTo>
                  <a:lnTo>
                    <a:pt x="259079" y="690371"/>
                  </a:lnTo>
                </a:path>
                <a:path w="1452879" h="1318260">
                  <a:moveTo>
                    <a:pt x="658367" y="1213103"/>
                  </a:moveTo>
                  <a:lnTo>
                    <a:pt x="278891" y="670559"/>
                  </a:lnTo>
                </a:path>
                <a:path w="1452879" h="1318260">
                  <a:moveTo>
                    <a:pt x="679703" y="1197863"/>
                  </a:moveTo>
                  <a:lnTo>
                    <a:pt x="297179" y="650747"/>
                  </a:lnTo>
                </a:path>
                <a:path w="1452879" h="1318260">
                  <a:moveTo>
                    <a:pt x="701039" y="1182623"/>
                  </a:moveTo>
                  <a:lnTo>
                    <a:pt x="315467" y="632459"/>
                  </a:lnTo>
                </a:path>
                <a:path w="1452879" h="1318260">
                  <a:moveTo>
                    <a:pt x="722376" y="1167383"/>
                  </a:moveTo>
                  <a:lnTo>
                    <a:pt x="333755" y="612647"/>
                  </a:lnTo>
                </a:path>
                <a:path w="1452879" h="1318260">
                  <a:moveTo>
                    <a:pt x="743712" y="1152143"/>
                  </a:moveTo>
                  <a:lnTo>
                    <a:pt x="352043" y="594359"/>
                  </a:lnTo>
                </a:path>
                <a:path w="1452879" h="1318260">
                  <a:moveTo>
                    <a:pt x="765047" y="1136903"/>
                  </a:moveTo>
                  <a:lnTo>
                    <a:pt x="371855" y="574547"/>
                  </a:lnTo>
                </a:path>
                <a:path w="1452879" h="1318260">
                  <a:moveTo>
                    <a:pt x="786383" y="1121663"/>
                  </a:moveTo>
                  <a:lnTo>
                    <a:pt x="390143" y="554735"/>
                  </a:lnTo>
                </a:path>
                <a:path w="1452879" h="1318260">
                  <a:moveTo>
                    <a:pt x="807719" y="1106423"/>
                  </a:moveTo>
                  <a:lnTo>
                    <a:pt x="408431" y="536447"/>
                  </a:lnTo>
                </a:path>
                <a:path w="1452879" h="1318260">
                  <a:moveTo>
                    <a:pt x="829055" y="1092707"/>
                  </a:moveTo>
                  <a:lnTo>
                    <a:pt x="426719" y="516635"/>
                  </a:lnTo>
                </a:path>
                <a:path w="1452879" h="1318260">
                  <a:moveTo>
                    <a:pt x="851915" y="1077467"/>
                  </a:moveTo>
                  <a:lnTo>
                    <a:pt x="445007" y="498347"/>
                  </a:lnTo>
                </a:path>
                <a:path w="1452879" h="1318260">
                  <a:moveTo>
                    <a:pt x="873251" y="1062227"/>
                  </a:moveTo>
                  <a:lnTo>
                    <a:pt x="464819" y="478535"/>
                  </a:lnTo>
                </a:path>
                <a:path w="1452879" h="1318260">
                  <a:moveTo>
                    <a:pt x="894588" y="1046987"/>
                  </a:moveTo>
                  <a:lnTo>
                    <a:pt x="483107" y="460247"/>
                  </a:lnTo>
                </a:path>
                <a:path w="1452879" h="1318260">
                  <a:moveTo>
                    <a:pt x="915924" y="1031747"/>
                  </a:moveTo>
                  <a:lnTo>
                    <a:pt x="501395" y="440435"/>
                  </a:lnTo>
                </a:path>
                <a:path w="1452879" h="1318260">
                  <a:moveTo>
                    <a:pt x="937259" y="1016507"/>
                  </a:moveTo>
                  <a:lnTo>
                    <a:pt x="519683" y="420623"/>
                  </a:lnTo>
                </a:path>
                <a:path w="1452879" h="1318260">
                  <a:moveTo>
                    <a:pt x="958595" y="1001267"/>
                  </a:moveTo>
                  <a:lnTo>
                    <a:pt x="537971" y="402335"/>
                  </a:lnTo>
                </a:path>
                <a:path w="1452879" h="1318260">
                  <a:moveTo>
                    <a:pt x="979931" y="986027"/>
                  </a:moveTo>
                  <a:lnTo>
                    <a:pt x="557783" y="382523"/>
                  </a:lnTo>
                </a:path>
                <a:path w="1452879" h="1318260">
                  <a:moveTo>
                    <a:pt x="1001267" y="970787"/>
                  </a:moveTo>
                  <a:lnTo>
                    <a:pt x="576071" y="364235"/>
                  </a:lnTo>
                </a:path>
                <a:path w="1452879" h="1318260">
                  <a:moveTo>
                    <a:pt x="1022603" y="955547"/>
                  </a:moveTo>
                  <a:lnTo>
                    <a:pt x="594359" y="344423"/>
                  </a:lnTo>
                </a:path>
                <a:path w="1452879" h="1318260">
                  <a:moveTo>
                    <a:pt x="1043939" y="941831"/>
                  </a:moveTo>
                  <a:lnTo>
                    <a:pt x="612647" y="326135"/>
                  </a:lnTo>
                </a:path>
                <a:path w="1452879" h="1318260">
                  <a:moveTo>
                    <a:pt x="1065276" y="926591"/>
                  </a:moveTo>
                  <a:lnTo>
                    <a:pt x="630936" y="306323"/>
                  </a:lnTo>
                </a:path>
                <a:path w="1452879" h="1318260">
                  <a:moveTo>
                    <a:pt x="1086612" y="911351"/>
                  </a:moveTo>
                  <a:lnTo>
                    <a:pt x="649224" y="286511"/>
                  </a:lnTo>
                </a:path>
                <a:path w="1452879" h="1318260">
                  <a:moveTo>
                    <a:pt x="1112519" y="900683"/>
                  </a:moveTo>
                  <a:lnTo>
                    <a:pt x="669036" y="268223"/>
                  </a:lnTo>
                </a:path>
                <a:path w="1452879" h="1318260">
                  <a:moveTo>
                    <a:pt x="1138427" y="893063"/>
                  </a:moveTo>
                  <a:lnTo>
                    <a:pt x="687324" y="248411"/>
                  </a:lnTo>
                </a:path>
                <a:path w="1452879" h="1318260">
                  <a:moveTo>
                    <a:pt x="1164336" y="885443"/>
                  </a:moveTo>
                  <a:lnTo>
                    <a:pt x="705612" y="230123"/>
                  </a:lnTo>
                </a:path>
                <a:path w="1452879" h="1318260">
                  <a:moveTo>
                    <a:pt x="1191767" y="876299"/>
                  </a:moveTo>
                  <a:lnTo>
                    <a:pt x="723900" y="210311"/>
                  </a:lnTo>
                </a:path>
                <a:path w="1452879" h="1318260">
                  <a:moveTo>
                    <a:pt x="1217676" y="868679"/>
                  </a:moveTo>
                  <a:lnTo>
                    <a:pt x="742188" y="190499"/>
                  </a:lnTo>
                </a:path>
                <a:path w="1452879" h="1318260">
                  <a:moveTo>
                    <a:pt x="1243583" y="861059"/>
                  </a:moveTo>
                  <a:lnTo>
                    <a:pt x="762000" y="172211"/>
                  </a:lnTo>
                </a:path>
                <a:path w="1452879" h="1318260">
                  <a:moveTo>
                    <a:pt x="1271015" y="851915"/>
                  </a:moveTo>
                  <a:lnTo>
                    <a:pt x="780288" y="152399"/>
                  </a:lnTo>
                </a:path>
                <a:path w="1452879" h="1318260">
                  <a:moveTo>
                    <a:pt x="1296924" y="844295"/>
                  </a:moveTo>
                  <a:lnTo>
                    <a:pt x="798576" y="134111"/>
                  </a:lnTo>
                </a:path>
                <a:path w="1452879" h="1318260">
                  <a:moveTo>
                    <a:pt x="1322831" y="836676"/>
                  </a:moveTo>
                  <a:lnTo>
                    <a:pt x="816863" y="114299"/>
                  </a:lnTo>
                </a:path>
                <a:path w="1452879" h="1318260">
                  <a:moveTo>
                    <a:pt x="1348739" y="829055"/>
                  </a:moveTo>
                  <a:lnTo>
                    <a:pt x="835151" y="96011"/>
                  </a:lnTo>
                </a:path>
                <a:path w="1452879" h="1318260">
                  <a:moveTo>
                    <a:pt x="1376171" y="819911"/>
                  </a:moveTo>
                  <a:lnTo>
                    <a:pt x="854963" y="76199"/>
                  </a:lnTo>
                </a:path>
                <a:path w="1452879" h="1318260">
                  <a:moveTo>
                    <a:pt x="1402079" y="812291"/>
                  </a:moveTo>
                  <a:lnTo>
                    <a:pt x="873251" y="56387"/>
                  </a:lnTo>
                </a:path>
                <a:path w="1452879" h="1318260">
                  <a:moveTo>
                    <a:pt x="1427988" y="804671"/>
                  </a:moveTo>
                  <a:lnTo>
                    <a:pt x="891539" y="38099"/>
                  </a:lnTo>
                </a:path>
                <a:path w="1452879" h="1318260">
                  <a:moveTo>
                    <a:pt x="1443227" y="778763"/>
                  </a:moveTo>
                  <a:lnTo>
                    <a:pt x="909827" y="18287"/>
                  </a:lnTo>
                </a:path>
                <a:path w="1452879" h="1318260">
                  <a:moveTo>
                    <a:pt x="1452371" y="746759"/>
                  </a:moveTo>
                  <a:lnTo>
                    <a:pt x="928115" y="0"/>
                  </a:lnTo>
                </a:path>
              </a:pathLst>
            </a:custGeom>
            <a:ln w="3175">
              <a:solidFill>
                <a:srgbClr val="ACAC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91148" y="4587747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339460" y="3921759"/>
              <a:ext cx="777240" cy="1041400"/>
            </a:xfrm>
            <a:custGeom>
              <a:avLst/>
              <a:gdLst/>
              <a:ahLst/>
              <a:cxnLst/>
              <a:rect l="l" t="t" r="r" b="b"/>
              <a:pathLst>
                <a:path w="777239" h="1041400">
                  <a:moveTo>
                    <a:pt x="515112" y="1040891"/>
                  </a:moveTo>
                  <a:lnTo>
                    <a:pt x="0" y="306323"/>
                  </a:lnTo>
                </a:path>
                <a:path w="777239" h="1041400">
                  <a:moveTo>
                    <a:pt x="524255" y="1010412"/>
                  </a:moveTo>
                  <a:lnTo>
                    <a:pt x="18287" y="288035"/>
                  </a:lnTo>
                </a:path>
                <a:path w="777239" h="1041400">
                  <a:moveTo>
                    <a:pt x="534924" y="978407"/>
                  </a:moveTo>
                  <a:lnTo>
                    <a:pt x="36575" y="268223"/>
                  </a:lnTo>
                </a:path>
                <a:path w="777239" h="1041400">
                  <a:moveTo>
                    <a:pt x="544067" y="946403"/>
                  </a:moveTo>
                  <a:lnTo>
                    <a:pt x="54863" y="248412"/>
                  </a:lnTo>
                </a:path>
                <a:path w="777239" h="1041400">
                  <a:moveTo>
                    <a:pt x="554736" y="915923"/>
                  </a:moveTo>
                  <a:lnTo>
                    <a:pt x="73151" y="230123"/>
                  </a:lnTo>
                </a:path>
                <a:path w="777239" h="1041400">
                  <a:moveTo>
                    <a:pt x="563879" y="883919"/>
                  </a:moveTo>
                  <a:lnTo>
                    <a:pt x="91439" y="210312"/>
                  </a:lnTo>
                </a:path>
                <a:path w="777239" h="1041400">
                  <a:moveTo>
                    <a:pt x="574548" y="851915"/>
                  </a:moveTo>
                  <a:lnTo>
                    <a:pt x="111251" y="192023"/>
                  </a:lnTo>
                </a:path>
                <a:path w="777239" h="1041400">
                  <a:moveTo>
                    <a:pt x="583691" y="821435"/>
                  </a:moveTo>
                  <a:lnTo>
                    <a:pt x="129539" y="172212"/>
                  </a:lnTo>
                </a:path>
                <a:path w="777239" h="1041400">
                  <a:moveTo>
                    <a:pt x="594360" y="789432"/>
                  </a:moveTo>
                  <a:lnTo>
                    <a:pt x="147827" y="152400"/>
                  </a:lnTo>
                </a:path>
                <a:path w="777239" h="1041400">
                  <a:moveTo>
                    <a:pt x="605027" y="758951"/>
                  </a:moveTo>
                  <a:lnTo>
                    <a:pt x="166115" y="134112"/>
                  </a:lnTo>
                </a:path>
                <a:path w="777239" h="1041400">
                  <a:moveTo>
                    <a:pt x="618743" y="733044"/>
                  </a:moveTo>
                  <a:lnTo>
                    <a:pt x="184403" y="114300"/>
                  </a:lnTo>
                </a:path>
                <a:path w="777239" h="1041400">
                  <a:moveTo>
                    <a:pt x="632460" y="708659"/>
                  </a:moveTo>
                  <a:lnTo>
                    <a:pt x="204215" y="96012"/>
                  </a:lnTo>
                </a:path>
                <a:path w="777239" h="1041400">
                  <a:moveTo>
                    <a:pt x="647700" y="682751"/>
                  </a:moveTo>
                  <a:lnTo>
                    <a:pt x="222503" y="76200"/>
                  </a:lnTo>
                </a:path>
                <a:path w="777239" h="1041400">
                  <a:moveTo>
                    <a:pt x="661415" y="658367"/>
                  </a:moveTo>
                  <a:lnTo>
                    <a:pt x="240791" y="56387"/>
                  </a:lnTo>
                </a:path>
                <a:path w="777239" h="1041400">
                  <a:moveTo>
                    <a:pt x="676655" y="632459"/>
                  </a:moveTo>
                  <a:lnTo>
                    <a:pt x="259079" y="38100"/>
                  </a:lnTo>
                </a:path>
                <a:path w="777239" h="1041400">
                  <a:moveTo>
                    <a:pt x="690372" y="608076"/>
                  </a:moveTo>
                  <a:lnTo>
                    <a:pt x="277367" y="18287"/>
                  </a:lnTo>
                </a:path>
                <a:path w="777239" h="1041400">
                  <a:moveTo>
                    <a:pt x="705612" y="583691"/>
                  </a:moveTo>
                  <a:lnTo>
                    <a:pt x="297179" y="0"/>
                  </a:lnTo>
                </a:path>
                <a:path w="777239" h="1041400">
                  <a:moveTo>
                    <a:pt x="719327" y="557783"/>
                  </a:moveTo>
                  <a:lnTo>
                    <a:pt x="377951" y="71627"/>
                  </a:lnTo>
                </a:path>
                <a:path w="777239" h="1041400">
                  <a:moveTo>
                    <a:pt x="734567" y="533400"/>
                  </a:moveTo>
                  <a:lnTo>
                    <a:pt x="470915" y="155447"/>
                  </a:lnTo>
                </a:path>
                <a:path w="777239" h="1041400">
                  <a:moveTo>
                    <a:pt x="748284" y="507491"/>
                  </a:moveTo>
                  <a:lnTo>
                    <a:pt x="562355" y="240791"/>
                  </a:lnTo>
                </a:path>
                <a:path w="777239" h="1041400">
                  <a:moveTo>
                    <a:pt x="763524" y="483107"/>
                  </a:moveTo>
                  <a:lnTo>
                    <a:pt x="653796" y="326135"/>
                  </a:lnTo>
                </a:path>
                <a:path w="777239" h="1041400">
                  <a:moveTo>
                    <a:pt x="777239" y="457200"/>
                  </a:moveTo>
                  <a:lnTo>
                    <a:pt x="745236" y="411479"/>
                  </a:lnTo>
                </a:path>
              </a:pathLst>
            </a:custGeom>
            <a:ln w="3175">
              <a:solidFill>
                <a:srgbClr val="ACAC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31207" y="4743957"/>
              <a:ext cx="313943" cy="6858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635116" y="3920235"/>
              <a:ext cx="45720" cy="1338580"/>
            </a:xfrm>
            <a:custGeom>
              <a:avLst/>
              <a:gdLst/>
              <a:ahLst/>
              <a:cxnLst/>
              <a:rect l="l" t="t" r="r" b="b"/>
              <a:pathLst>
                <a:path w="45720" h="1338579">
                  <a:moveTo>
                    <a:pt x="0" y="0"/>
                  </a:moveTo>
                  <a:lnTo>
                    <a:pt x="0" y="0"/>
                  </a:lnTo>
                </a:path>
                <a:path w="45720" h="1338579">
                  <a:moveTo>
                    <a:pt x="45720" y="1338072"/>
                  </a:moveTo>
                  <a:lnTo>
                    <a:pt x="45720" y="13380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77788" y="5259831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76292" y="521868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87901" y="3836415"/>
              <a:ext cx="1264920" cy="1414780"/>
            </a:xfrm>
            <a:custGeom>
              <a:avLst/>
              <a:gdLst/>
              <a:ahLst/>
              <a:cxnLst/>
              <a:rect l="l" t="t" r="r" b="b"/>
              <a:pathLst>
                <a:path w="1264920" h="1414779">
                  <a:moveTo>
                    <a:pt x="702563" y="751331"/>
                  </a:moveTo>
                  <a:lnTo>
                    <a:pt x="1264920" y="0"/>
                  </a:lnTo>
                </a:path>
                <a:path w="1264920" h="1414779">
                  <a:moveTo>
                    <a:pt x="202691" y="1371599"/>
                  </a:moveTo>
                  <a:lnTo>
                    <a:pt x="227075" y="1389887"/>
                  </a:lnTo>
                  <a:lnTo>
                    <a:pt x="237744" y="1399031"/>
                  </a:lnTo>
                  <a:lnTo>
                    <a:pt x="262127" y="1414271"/>
                  </a:lnTo>
                </a:path>
                <a:path w="1264920" h="1414779">
                  <a:moveTo>
                    <a:pt x="0" y="1126235"/>
                  </a:moveTo>
                  <a:lnTo>
                    <a:pt x="7620" y="1139951"/>
                  </a:lnTo>
                  <a:lnTo>
                    <a:pt x="13715" y="1152143"/>
                  </a:lnTo>
                  <a:lnTo>
                    <a:pt x="21336" y="1164335"/>
                  </a:lnTo>
                  <a:lnTo>
                    <a:pt x="28956" y="1178051"/>
                  </a:lnTo>
                  <a:lnTo>
                    <a:pt x="38100" y="119024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315332" y="5019039"/>
              <a:ext cx="53340" cy="67310"/>
            </a:xfrm>
            <a:custGeom>
              <a:avLst/>
              <a:gdLst/>
              <a:ahLst/>
              <a:cxnLst/>
              <a:rect l="l" t="t" r="r" b="b"/>
              <a:pathLst>
                <a:path w="53339" h="67310">
                  <a:moveTo>
                    <a:pt x="19812" y="0"/>
                  </a:moveTo>
                  <a:lnTo>
                    <a:pt x="0" y="13716"/>
                  </a:lnTo>
                  <a:lnTo>
                    <a:pt x="53339" y="67056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15332" y="5019039"/>
              <a:ext cx="53340" cy="67310"/>
            </a:xfrm>
            <a:custGeom>
              <a:avLst/>
              <a:gdLst/>
              <a:ahLst/>
              <a:cxnLst/>
              <a:rect l="l" t="t" r="r" b="b"/>
              <a:pathLst>
                <a:path w="53339" h="67310">
                  <a:moveTo>
                    <a:pt x="19812" y="0"/>
                  </a:moveTo>
                  <a:lnTo>
                    <a:pt x="0" y="13716"/>
                  </a:lnTo>
                  <a:lnTo>
                    <a:pt x="53339" y="67056"/>
                  </a:lnTo>
                  <a:lnTo>
                    <a:pt x="1981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435729" y="5159247"/>
              <a:ext cx="64135" cy="58419"/>
            </a:xfrm>
            <a:custGeom>
              <a:avLst/>
              <a:gdLst/>
              <a:ahLst/>
              <a:cxnLst/>
              <a:rect l="l" t="t" r="r" b="b"/>
              <a:pathLst>
                <a:path w="64135" h="58420">
                  <a:moveTo>
                    <a:pt x="0" y="0"/>
                  </a:moveTo>
                  <a:lnTo>
                    <a:pt x="47244" y="57911"/>
                  </a:lnTo>
                  <a:lnTo>
                    <a:pt x="64008" y="396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435729" y="5159247"/>
              <a:ext cx="64135" cy="58419"/>
            </a:xfrm>
            <a:custGeom>
              <a:avLst/>
              <a:gdLst/>
              <a:ahLst/>
              <a:cxnLst/>
              <a:rect l="l" t="t" r="r" b="b"/>
              <a:pathLst>
                <a:path w="64135" h="58420">
                  <a:moveTo>
                    <a:pt x="47244" y="57911"/>
                  </a:moveTo>
                  <a:lnTo>
                    <a:pt x="64008" y="39623"/>
                  </a:lnTo>
                  <a:lnTo>
                    <a:pt x="0" y="0"/>
                  </a:lnTo>
                  <a:lnTo>
                    <a:pt x="47244" y="5791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41241" y="3958335"/>
              <a:ext cx="1259205" cy="1298575"/>
            </a:xfrm>
            <a:custGeom>
              <a:avLst/>
              <a:gdLst/>
              <a:ahLst/>
              <a:cxnLst/>
              <a:rect l="l" t="t" r="r" b="b"/>
              <a:pathLst>
                <a:path w="1259204" h="1298575">
                  <a:moveTo>
                    <a:pt x="71628" y="1178052"/>
                  </a:moveTo>
                  <a:lnTo>
                    <a:pt x="71628" y="1178052"/>
                  </a:lnTo>
                </a:path>
                <a:path w="1259204" h="1298575">
                  <a:moveTo>
                    <a:pt x="649224" y="629412"/>
                  </a:moveTo>
                  <a:lnTo>
                    <a:pt x="649224" y="629412"/>
                  </a:lnTo>
                </a:path>
                <a:path w="1259204" h="1298575">
                  <a:moveTo>
                    <a:pt x="0" y="1298448"/>
                  </a:moveTo>
                  <a:lnTo>
                    <a:pt x="0" y="1298448"/>
                  </a:lnTo>
                </a:path>
                <a:path w="1259204" h="1298575">
                  <a:moveTo>
                    <a:pt x="1258824" y="0"/>
                  </a:moveTo>
                  <a:lnTo>
                    <a:pt x="125882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255897" y="5174488"/>
              <a:ext cx="1905" cy="0"/>
            </a:xfrm>
            <a:custGeom>
              <a:avLst/>
              <a:gdLst/>
              <a:ahLst/>
              <a:cxnLst/>
              <a:rect l="l" t="t" r="r" b="b"/>
              <a:pathLst>
                <a:path w="1904">
                  <a:moveTo>
                    <a:pt x="762" y="-1587"/>
                  </a:moveTo>
                  <a:lnTo>
                    <a:pt x="762" y="158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342508" y="3874515"/>
              <a:ext cx="297180" cy="253365"/>
            </a:xfrm>
            <a:custGeom>
              <a:avLst/>
              <a:gdLst/>
              <a:ahLst/>
              <a:cxnLst/>
              <a:rect l="l" t="t" r="r" b="b"/>
              <a:pathLst>
                <a:path w="297179" h="253364">
                  <a:moveTo>
                    <a:pt x="297179" y="252983"/>
                  </a:moveTo>
                  <a:lnTo>
                    <a:pt x="288036" y="242315"/>
                  </a:lnTo>
                  <a:lnTo>
                    <a:pt x="269748" y="217931"/>
                  </a:lnTo>
                  <a:lnTo>
                    <a:pt x="260603" y="207263"/>
                  </a:lnTo>
                  <a:lnTo>
                    <a:pt x="251460" y="195071"/>
                  </a:lnTo>
                </a:path>
                <a:path w="297179" h="253364">
                  <a:moveTo>
                    <a:pt x="64007" y="36575"/>
                  </a:moveTo>
                  <a:lnTo>
                    <a:pt x="51815" y="28955"/>
                  </a:lnTo>
                  <a:lnTo>
                    <a:pt x="38100" y="21335"/>
                  </a:lnTo>
                  <a:lnTo>
                    <a:pt x="25907" y="13715"/>
                  </a:lnTo>
                  <a:lnTo>
                    <a:pt x="12191" y="7619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543676" y="4016247"/>
              <a:ext cx="59690" cy="62865"/>
            </a:xfrm>
            <a:custGeom>
              <a:avLst/>
              <a:gdLst/>
              <a:ahLst/>
              <a:cxnLst/>
              <a:rect l="l" t="t" r="r" b="b"/>
              <a:pathLst>
                <a:path w="59689" h="62864">
                  <a:moveTo>
                    <a:pt x="0" y="0"/>
                  </a:moveTo>
                  <a:lnTo>
                    <a:pt x="41148" y="62483"/>
                  </a:lnTo>
                  <a:lnTo>
                    <a:pt x="59436" y="45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543676" y="4016247"/>
              <a:ext cx="59690" cy="62865"/>
            </a:xfrm>
            <a:custGeom>
              <a:avLst/>
              <a:gdLst/>
              <a:ahLst/>
              <a:cxnLst/>
              <a:rect l="l" t="t" r="r" b="b"/>
              <a:pathLst>
                <a:path w="59689" h="62864">
                  <a:moveTo>
                    <a:pt x="41148" y="62483"/>
                  </a:moveTo>
                  <a:lnTo>
                    <a:pt x="59436" y="45719"/>
                  </a:lnTo>
                  <a:lnTo>
                    <a:pt x="0" y="0"/>
                  </a:lnTo>
                  <a:lnTo>
                    <a:pt x="41148" y="6248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420" y="3900423"/>
              <a:ext cx="67310" cy="52069"/>
            </a:xfrm>
            <a:custGeom>
              <a:avLst/>
              <a:gdLst/>
              <a:ahLst/>
              <a:cxnLst/>
              <a:rect l="l" t="t" r="r" b="b"/>
              <a:pathLst>
                <a:path w="67310" h="52070">
                  <a:moveTo>
                    <a:pt x="12191" y="0"/>
                  </a:moveTo>
                  <a:lnTo>
                    <a:pt x="0" y="19812"/>
                  </a:lnTo>
                  <a:lnTo>
                    <a:pt x="67055" y="51815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00420" y="3900423"/>
              <a:ext cx="67310" cy="52069"/>
            </a:xfrm>
            <a:custGeom>
              <a:avLst/>
              <a:gdLst/>
              <a:ahLst/>
              <a:cxnLst/>
              <a:rect l="l" t="t" r="r" b="b"/>
              <a:pathLst>
                <a:path w="67310" h="52070">
                  <a:moveTo>
                    <a:pt x="12191" y="0"/>
                  </a:moveTo>
                  <a:lnTo>
                    <a:pt x="0" y="19812"/>
                  </a:lnTo>
                  <a:lnTo>
                    <a:pt x="67055" y="51815"/>
                  </a:lnTo>
                  <a:lnTo>
                    <a:pt x="1219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519292" y="3993387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380864" y="3918711"/>
              <a:ext cx="1257300" cy="1298575"/>
            </a:xfrm>
            <a:custGeom>
              <a:avLst/>
              <a:gdLst/>
              <a:ahLst/>
              <a:cxnLst/>
              <a:rect l="l" t="t" r="r" b="b"/>
              <a:pathLst>
                <a:path w="1257300" h="1298575">
                  <a:moveTo>
                    <a:pt x="609600" y="669036"/>
                  </a:moveTo>
                  <a:lnTo>
                    <a:pt x="609600" y="669036"/>
                  </a:lnTo>
                </a:path>
                <a:path w="1257300" h="1298575">
                  <a:moveTo>
                    <a:pt x="1257300" y="0"/>
                  </a:moveTo>
                  <a:lnTo>
                    <a:pt x="1257300" y="0"/>
                  </a:lnTo>
                </a:path>
                <a:path w="1257300" h="1298575">
                  <a:moveTo>
                    <a:pt x="0" y="1298448"/>
                  </a:moveTo>
                  <a:lnTo>
                    <a:pt x="0" y="129844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552820" y="3836415"/>
              <a:ext cx="1905" cy="0"/>
            </a:xfrm>
            <a:custGeom>
              <a:avLst/>
              <a:gdLst/>
              <a:ahLst/>
              <a:cxnLst/>
              <a:rect l="l" t="t" r="r" b="b"/>
              <a:pathLst>
                <a:path w="1904">
                  <a:moveTo>
                    <a:pt x="762" y="-1587"/>
                  </a:moveTo>
                  <a:lnTo>
                    <a:pt x="762" y="158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380864" y="3918711"/>
              <a:ext cx="1257300" cy="1298575"/>
            </a:xfrm>
            <a:custGeom>
              <a:avLst/>
              <a:gdLst/>
              <a:ahLst/>
              <a:cxnLst/>
              <a:rect l="l" t="t" r="r" b="b"/>
              <a:pathLst>
                <a:path w="1257300" h="1298575">
                  <a:moveTo>
                    <a:pt x="1257300" y="0"/>
                  </a:moveTo>
                  <a:lnTo>
                    <a:pt x="0" y="1298448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292472" y="3917187"/>
              <a:ext cx="5080" cy="1905"/>
            </a:xfrm>
            <a:custGeom>
              <a:avLst/>
              <a:gdLst/>
              <a:ahLst/>
              <a:cxnLst/>
              <a:rect l="l" t="t" r="r" b="b"/>
              <a:pathLst>
                <a:path w="5079" h="1904">
                  <a:moveTo>
                    <a:pt x="4572" y="0"/>
                  </a:moveTo>
                  <a:lnTo>
                    <a:pt x="4572" y="0"/>
                  </a:lnTo>
                </a:path>
                <a:path w="5079" h="1904">
                  <a:moveTo>
                    <a:pt x="0" y="1524"/>
                  </a:moveTo>
                  <a:lnTo>
                    <a:pt x="0" y="152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127880" y="4587747"/>
              <a:ext cx="1905" cy="0"/>
            </a:xfrm>
            <a:custGeom>
              <a:avLst/>
              <a:gdLst/>
              <a:ahLst/>
              <a:cxnLst/>
              <a:rect l="l" t="t" r="r" b="b"/>
              <a:pathLst>
                <a:path w="1904">
                  <a:moveTo>
                    <a:pt x="762" y="-1587"/>
                  </a:moveTo>
                  <a:lnTo>
                    <a:pt x="762" y="158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934333" y="3566667"/>
              <a:ext cx="2109470" cy="2042160"/>
            </a:xfrm>
            <a:custGeom>
              <a:avLst/>
              <a:gdLst/>
              <a:ahLst/>
              <a:cxnLst/>
              <a:rect l="l" t="t" r="r" b="b"/>
              <a:pathLst>
                <a:path w="2109470" h="2042160">
                  <a:moveTo>
                    <a:pt x="0" y="0"/>
                  </a:moveTo>
                  <a:lnTo>
                    <a:pt x="2109216" y="2042134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64406" y="4160265"/>
              <a:ext cx="2510028" cy="101650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937125" y="5441188"/>
              <a:ext cx="1111250" cy="111760"/>
            </a:xfrm>
            <a:custGeom>
              <a:avLst/>
              <a:gdLst/>
              <a:ahLst/>
              <a:cxnLst/>
              <a:rect l="l" t="t" r="r" b="b"/>
              <a:pathLst>
                <a:path w="1111250" h="111760">
                  <a:moveTo>
                    <a:pt x="51815" y="0"/>
                  </a:moveTo>
                  <a:lnTo>
                    <a:pt x="0" y="83820"/>
                  </a:lnTo>
                </a:path>
                <a:path w="1111250" h="111760">
                  <a:moveTo>
                    <a:pt x="3048" y="83820"/>
                  </a:moveTo>
                  <a:lnTo>
                    <a:pt x="54863" y="0"/>
                  </a:lnTo>
                  <a:lnTo>
                    <a:pt x="0" y="0"/>
                  </a:lnTo>
                  <a:lnTo>
                    <a:pt x="0" y="3048"/>
                  </a:lnTo>
                  <a:lnTo>
                    <a:pt x="51815" y="3048"/>
                  </a:lnTo>
                </a:path>
                <a:path w="1111250" h="111760">
                  <a:moveTo>
                    <a:pt x="3048" y="79248"/>
                  </a:moveTo>
                  <a:lnTo>
                    <a:pt x="54863" y="79248"/>
                  </a:lnTo>
                  <a:lnTo>
                    <a:pt x="54863" y="83820"/>
                  </a:lnTo>
                  <a:lnTo>
                    <a:pt x="0" y="83820"/>
                  </a:lnTo>
                </a:path>
                <a:path w="1111250" h="111760">
                  <a:moveTo>
                    <a:pt x="99060" y="27431"/>
                  </a:moveTo>
                  <a:lnTo>
                    <a:pt x="91439" y="32003"/>
                  </a:lnTo>
                  <a:lnTo>
                    <a:pt x="83820" y="39624"/>
                  </a:lnTo>
                  <a:lnTo>
                    <a:pt x="79248" y="51815"/>
                  </a:lnTo>
                  <a:lnTo>
                    <a:pt x="79248" y="59436"/>
                  </a:lnTo>
                  <a:lnTo>
                    <a:pt x="83820" y="71628"/>
                  </a:lnTo>
                  <a:lnTo>
                    <a:pt x="91439" y="79248"/>
                  </a:lnTo>
                  <a:lnTo>
                    <a:pt x="99060" y="83820"/>
                  </a:lnTo>
                  <a:lnTo>
                    <a:pt x="111251" y="83820"/>
                  </a:lnTo>
                  <a:lnTo>
                    <a:pt x="118872" y="79248"/>
                  </a:lnTo>
                  <a:lnTo>
                    <a:pt x="128015" y="71628"/>
                  </a:lnTo>
                  <a:lnTo>
                    <a:pt x="131063" y="59436"/>
                  </a:lnTo>
                  <a:lnTo>
                    <a:pt x="131063" y="51815"/>
                  </a:lnTo>
                  <a:lnTo>
                    <a:pt x="128015" y="39624"/>
                  </a:lnTo>
                  <a:lnTo>
                    <a:pt x="118872" y="32003"/>
                  </a:lnTo>
                  <a:lnTo>
                    <a:pt x="111251" y="27431"/>
                  </a:lnTo>
                  <a:lnTo>
                    <a:pt x="99060" y="27431"/>
                  </a:lnTo>
                </a:path>
                <a:path w="1111250" h="111760">
                  <a:moveTo>
                    <a:pt x="99060" y="32003"/>
                  </a:moveTo>
                  <a:lnTo>
                    <a:pt x="91439" y="36575"/>
                  </a:lnTo>
                  <a:lnTo>
                    <a:pt x="86867" y="39624"/>
                  </a:lnTo>
                  <a:lnTo>
                    <a:pt x="83820" y="51815"/>
                  </a:lnTo>
                  <a:lnTo>
                    <a:pt x="83820" y="59436"/>
                  </a:lnTo>
                  <a:lnTo>
                    <a:pt x="86867" y="71628"/>
                  </a:lnTo>
                  <a:lnTo>
                    <a:pt x="91439" y="76200"/>
                  </a:lnTo>
                  <a:lnTo>
                    <a:pt x="99060" y="79248"/>
                  </a:lnTo>
                  <a:lnTo>
                    <a:pt x="111251" y="79248"/>
                  </a:lnTo>
                  <a:lnTo>
                    <a:pt x="118872" y="76200"/>
                  </a:lnTo>
                  <a:lnTo>
                    <a:pt x="123444" y="71628"/>
                  </a:lnTo>
                  <a:lnTo>
                    <a:pt x="128015" y="59436"/>
                  </a:lnTo>
                  <a:lnTo>
                    <a:pt x="128015" y="51815"/>
                  </a:lnTo>
                  <a:lnTo>
                    <a:pt x="123444" y="39624"/>
                  </a:lnTo>
                  <a:lnTo>
                    <a:pt x="118872" y="36575"/>
                  </a:lnTo>
                  <a:lnTo>
                    <a:pt x="111251" y="32003"/>
                  </a:lnTo>
                  <a:lnTo>
                    <a:pt x="99060" y="32003"/>
                  </a:lnTo>
                </a:path>
                <a:path w="1111250" h="111760">
                  <a:moveTo>
                    <a:pt x="160020" y="27431"/>
                  </a:moveTo>
                  <a:lnTo>
                    <a:pt x="160020" y="83820"/>
                  </a:lnTo>
                  <a:lnTo>
                    <a:pt x="163067" y="83820"/>
                  </a:lnTo>
                </a:path>
                <a:path w="1111250" h="111760">
                  <a:moveTo>
                    <a:pt x="160020" y="27431"/>
                  </a:moveTo>
                  <a:lnTo>
                    <a:pt x="163067" y="27431"/>
                  </a:lnTo>
                  <a:lnTo>
                    <a:pt x="163067" y="83820"/>
                  </a:lnTo>
                </a:path>
                <a:path w="1111250" h="111760">
                  <a:moveTo>
                    <a:pt x="163067" y="44196"/>
                  </a:moveTo>
                  <a:lnTo>
                    <a:pt x="175260" y="32003"/>
                  </a:lnTo>
                  <a:lnTo>
                    <a:pt x="182879" y="27431"/>
                  </a:lnTo>
                  <a:lnTo>
                    <a:pt x="195072" y="27431"/>
                  </a:lnTo>
                  <a:lnTo>
                    <a:pt x="202691" y="32003"/>
                  </a:lnTo>
                  <a:lnTo>
                    <a:pt x="207263" y="44196"/>
                  </a:lnTo>
                  <a:lnTo>
                    <a:pt x="207263" y="83820"/>
                  </a:lnTo>
                </a:path>
                <a:path w="1111250" h="111760">
                  <a:moveTo>
                    <a:pt x="163067" y="44196"/>
                  </a:moveTo>
                  <a:lnTo>
                    <a:pt x="175260" y="36575"/>
                  </a:lnTo>
                  <a:lnTo>
                    <a:pt x="182879" y="32003"/>
                  </a:lnTo>
                  <a:lnTo>
                    <a:pt x="192024" y="32003"/>
                  </a:lnTo>
                  <a:lnTo>
                    <a:pt x="199644" y="36575"/>
                  </a:lnTo>
                  <a:lnTo>
                    <a:pt x="202691" y="44196"/>
                  </a:lnTo>
                  <a:lnTo>
                    <a:pt x="202691" y="83820"/>
                  </a:lnTo>
                  <a:lnTo>
                    <a:pt x="207263" y="83820"/>
                  </a:lnTo>
                </a:path>
                <a:path w="1111250" h="111760">
                  <a:moveTo>
                    <a:pt x="283463" y="27431"/>
                  </a:moveTo>
                  <a:lnTo>
                    <a:pt x="283463" y="83820"/>
                  </a:lnTo>
                  <a:lnTo>
                    <a:pt x="288036" y="83820"/>
                  </a:lnTo>
                </a:path>
                <a:path w="1111250" h="111760">
                  <a:moveTo>
                    <a:pt x="283463" y="27431"/>
                  </a:moveTo>
                  <a:lnTo>
                    <a:pt x="288036" y="27431"/>
                  </a:lnTo>
                  <a:lnTo>
                    <a:pt x="288036" y="83820"/>
                  </a:lnTo>
                </a:path>
                <a:path w="1111250" h="111760">
                  <a:moveTo>
                    <a:pt x="283463" y="39624"/>
                  </a:moveTo>
                  <a:lnTo>
                    <a:pt x="275844" y="32003"/>
                  </a:lnTo>
                  <a:lnTo>
                    <a:pt x="266700" y="27431"/>
                  </a:lnTo>
                  <a:lnTo>
                    <a:pt x="254508" y="27431"/>
                  </a:lnTo>
                  <a:lnTo>
                    <a:pt x="246887" y="32003"/>
                  </a:lnTo>
                  <a:lnTo>
                    <a:pt x="239267" y="39624"/>
                  </a:lnTo>
                  <a:lnTo>
                    <a:pt x="234696" y="51815"/>
                  </a:lnTo>
                  <a:lnTo>
                    <a:pt x="234696" y="59436"/>
                  </a:lnTo>
                  <a:lnTo>
                    <a:pt x="239267" y="71628"/>
                  </a:lnTo>
                  <a:lnTo>
                    <a:pt x="246887" y="79248"/>
                  </a:lnTo>
                  <a:lnTo>
                    <a:pt x="254508" y="83820"/>
                  </a:lnTo>
                  <a:lnTo>
                    <a:pt x="266700" y="83820"/>
                  </a:lnTo>
                  <a:lnTo>
                    <a:pt x="275844" y="79248"/>
                  </a:lnTo>
                  <a:lnTo>
                    <a:pt x="283463" y="71628"/>
                  </a:lnTo>
                </a:path>
                <a:path w="1111250" h="111760">
                  <a:moveTo>
                    <a:pt x="283463" y="39624"/>
                  </a:moveTo>
                  <a:lnTo>
                    <a:pt x="266700" y="32003"/>
                  </a:lnTo>
                  <a:lnTo>
                    <a:pt x="254508" y="32003"/>
                  </a:lnTo>
                  <a:lnTo>
                    <a:pt x="246887" y="36575"/>
                  </a:lnTo>
                  <a:lnTo>
                    <a:pt x="243839" y="39624"/>
                  </a:lnTo>
                  <a:lnTo>
                    <a:pt x="239267" y="51815"/>
                  </a:lnTo>
                  <a:lnTo>
                    <a:pt x="239267" y="59436"/>
                  </a:lnTo>
                  <a:lnTo>
                    <a:pt x="243839" y="71628"/>
                  </a:lnTo>
                  <a:lnTo>
                    <a:pt x="246887" y="76200"/>
                  </a:lnTo>
                  <a:lnTo>
                    <a:pt x="254508" y="79248"/>
                  </a:lnTo>
                  <a:lnTo>
                    <a:pt x="266700" y="79248"/>
                  </a:lnTo>
                  <a:lnTo>
                    <a:pt x="283463" y="71628"/>
                  </a:lnTo>
                </a:path>
                <a:path w="1111250" h="111760">
                  <a:moveTo>
                    <a:pt x="446532" y="0"/>
                  </a:moveTo>
                  <a:lnTo>
                    <a:pt x="446532" y="83820"/>
                  </a:lnTo>
                  <a:lnTo>
                    <a:pt x="451103" y="83820"/>
                  </a:lnTo>
                </a:path>
                <a:path w="1111250" h="111760">
                  <a:moveTo>
                    <a:pt x="446532" y="0"/>
                  </a:moveTo>
                  <a:lnTo>
                    <a:pt x="451103" y="0"/>
                  </a:lnTo>
                  <a:lnTo>
                    <a:pt x="451103" y="83820"/>
                  </a:lnTo>
                </a:path>
                <a:path w="1111250" h="111760">
                  <a:moveTo>
                    <a:pt x="446532" y="39624"/>
                  </a:moveTo>
                  <a:lnTo>
                    <a:pt x="438912" y="32003"/>
                  </a:lnTo>
                  <a:lnTo>
                    <a:pt x="431291" y="27431"/>
                  </a:lnTo>
                  <a:lnTo>
                    <a:pt x="419100" y="27431"/>
                  </a:lnTo>
                  <a:lnTo>
                    <a:pt x="411479" y="32003"/>
                  </a:lnTo>
                  <a:lnTo>
                    <a:pt x="403860" y="39624"/>
                  </a:lnTo>
                  <a:lnTo>
                    <a:pt x="399288" y="51815"/>
                  </a:lnTo>
                  <a:lnTo>
                    <a:pt x="399288" y="59436"/>
                  </a:lnTo>
                  <a:lnTo>
                    <a:pt x="403860" y="71628"/>
                  </a:lnTo>
                  <a:lnTo>
                    <a:pt x="411479" y="79248"/>
                  </a:lnTo>
                  <a:lnTo>
                    <a:pt x="419100" y="83820"/>
                  </a:lnTo>
                  <a:lnTo>
                    <a:pt x="431291" y="83820"/>
                  </a:lnTo>
                  <a:lnTo>
                    <a:pt x="438912" y="79248"/>
                  </a:lnTo>
                  <a:lnTo>
                    <a:pt x="446532" y="71628"/>
                  </a:lnTo>
                </a:path>
                <a:path w="1111250" h="111760">
                  <a:moveTo>
                    <a:pt x="446532" y="39624"/>
                  </a:moveTo>
                  <a:lnTo>
                    <a:pt x="431291" y="32003"/>
                  </a:lnTo>
                  <a:lnTo>
                    <a:pt x="419100" y="32003"/>
                  </a:lnTo>
                  <a:lnTo>
                    <a:pt x="411479" y="36575"/>
                  </a:lnTo>
                  <a:lnTo>
                    <a:pt x="406908" y="39624"/>
                  </a:lnTo>
                  <a:lnTo>
                    <a:pt x="403860" y="51815"/>
                  </a:lnTo>
                  <a:lnTo>
                    <a:pt x="403860" y="59436"/>
                  </a:lnTo>
                  <a:lnTo>
                    <a:pt x="406908" y="71628"/>
                  </a:lnTo>
                  <a:lnTo>
                    <a:pt x="411479" y="76200"/>
                  </a:lnTo>
                  <a:lnTo>
                    <a:pt x="419100" y="79248"/>
                  </a:lnTo>
                  <a:lnTo>
                    <a:pt x="431291" y="79248"/>
                  </a:lnTo>
                  <a:lnTo>
                    <a:pt x="446532" y="71628"/>
                  </a:lnTo>
                </a:path>
                <a:path w="1111250" h="111760">
                  <a:moveTo>
                    <a:pt x="483108" y="56387"/>
                  </a:moveTo>
                  <a:lnTo>
                    <a:pt x="527303" y="56387"/>
                  </a:lnTo>
                  <a:lnTo>
                    <a:pt x="527303" y="44196"/>
                  </a:lnTo>
                  <a:lnTo>
                    <a:pt x="522732" y="36575"/>
                  </a:lnTo>
                  <a:lnTo>
                    <a:pt x="519684" y="32003"/>
                  </a:lnTo>
                  <a:lnTo>
                    <a:pt x="510539" y="27431"/>
                  </a:lnTo>
                  <a:lnTo>
                    <a:pt x="498348" y="27431"/>
                  </a:lnTo>
                  <a:lnTo>
                    <a:pt x="490727" y="32003"/>
                  </a:lnTo>
                  <a:lnTo>
                    <a:pt x="483108" y="39624"/>
                  </a:lnTo>
                  <a:lnTo>
                    <a:pt x="478536" y="51815"/>
                  </a:lnTo>
                  <a:lnTo>
                    <a:pt x="478536" y="59436"/>
                  </a:lnTo>
                  <a:lnTo>
                    <a:pt x="483108" y="71628"/>
                  </a:lnTo>
                  <a:lnTo>
                    <a:pt x="490727" y="79248"/>
                  </a:lnTo>
                  <a:lnTo>
                    <a:pt x="498348" y="83820"/>
                  </a:lnTo>
                  <a:lnTo>
                    <a:pt x="510539" y="83820"/>
                  </a:lnTo>
                  <a:lnTo>
                    <a:pt x="519684" y="79248"/>
                  </a:lnTo>
                  <a:lnTo>
                    <a:pt x="527303" y="71628"/>
                  </a:lnTo>
                </a:path>
                <a:path w="1111250" h="111760">
                  <a:moveTo>
                    <a:pt x="483108" y="51815"/>
                  </a:moveTo>
                  <a:lnTo>
                    <a:pt x="522732" y="51815"/>
                  </a:lnTo>
                  <a:lnTo>
                    <a:pt x="522732" y="44196"/>
                  </a:lnTo>
                  <a:lnTo>
                    <a:pt x="519684" y="36575"/>
                  </a:lnTo>
                  <a:lnTo>
                    <a:pt x="510539" y="32003"/>
                  </a:lnTo>
                  <a:lnTo>
                    <a:pt x="498348" y="32003"/>
                  </a:lnTo>
                  <a:lnTo>
                    <a:pt x="490727" y="36575"/>
                  </a:lnTo>
                  <a:lnTo>
                    <a:pt x="487679" y="39624"/>
                  </a:lnTo>
                  <a:lnTo>
                    <a:pt x="483108" y="51815"/>
                  </a:lnTo>
                  <a:lnTo>
                    <a:pt x="483108" y="59436"/>
                  </a:lnTo>
                  <a:lnTo>
                    <a:pt x="487679" y="71628"/>
                  </a:lnTo>
                  <a:lnTo>
                    <a:pt x="490727" y="76200"/>
                  </a:lnTo>
                  <a:lnTo>
                    <a:pt x="498348" y="79248"/>
                  </a:lnTo>
                  <a:lnTo>
                    <a:pt x="510539" y="79248"/>
                  </a:lnTo>
                  <a:lnTo>
                    <a:pt x="519684" y="76200"/>
                  </a:lnTo>
                  <a:lnTo>
                    <a:pt x="522732" y="67056"/>
                  </a:lnTo>
                  <a:lnTo>
                    <a:pt x="527303" y="71628"/>
                  </a:lnTo>
                </a:path>
                <a:path w="1111250" h="111760">
                  <a:moveTo>
                    <a:pt x="638555" y="0"/>
                  </a:moveTo>
                  <a:lnTo>
                    <a:pt x="638555" y="83820"/>
                  </a:lnTo>
                  <a:lnTo>
                    <a:pt x="643127" y="83820"/>
                  </a:lnTo>
                </a:path>
                <a:path w="1111250" h="111760">
                  <a:moveTo>
                    <a:pt x="638555" y="0"/>
                  </a:moveTo>
                  <a:lnTo>
                    <a:pt x="643127" y="0"/>
                  </a:lnTo>
                  <a:lnTo>
                    <a:pt x="643127" y="83820"/>
                  </a:lnTo>
                </a:path>
                <a:path w="1111250" h="111760">
                  <a:moveTo>
                    <a:pt x="643127" y="39624"/>
                  </a:moveTo>
                  <a:lnTo>
                    <a:pt x="650748" y="32003"/>
                  </a:lnTo>
                  <a:lnTo>
                    <a:pt x="658367" y="27431"/>
                  </a:lnTo>
                  <a:lnTo>
                    <a:pt x="670560" y="27431"/>
                  </a:lnTo>
                  <a:lnTo>
                    <a:pt x="679703" y="32003"/>
                  </a:lnTo>
                  <a:lnTo>
                    <a:pt x="687324" y="39624"/>
                  </a:lnTo>
                  <a:lnTo>
                    <a:pt x="690372" y="51815"/>
                  </a:lnTo>
                  <a:lnTo>
                    <a:pt x="690372" y="59436"/>
                  </a:lnTo>
                  <a:lnTo>
                    <a:pt x="687324" y="71628"/>
                  </a:lnTo>
                  <a:lnTo>
                    <a:pt x="679703" y="79248"/>
                  </a:lnTo>
                  <a:lnTo>
                    <a:pt x="670560" y="83820"/>
                  </a:lnTo>
                  <a:lnTo>
                    <a:pt x="658367" y="83820"/>
                  </a:lnTo>
                  <a:lnTo>
                    <a:pt x="650748" y="79248"/>
                  </a:lnTo>
                  <a:lnTo>
                    <a:pt x="643127" y="71628"/>
                  </a:lnTo>
                </a:path>
                <a:path w="1111250" h="111760">
                  <a:moveTo>
                    <a:pt x="643127" y="39624"/>
                  </a:moveTo>
                  <a:lnTo>
                    <a:pt x="658367" y="32003"/>
                  </a:lnTo>
                  <a:lnTo>
                    <a:pt x="670560" y="32003"/>
                  </a:lnTo>
                  <a:lnTo>
                    <a:pt x="679703" y="36575"/>
                  </a:lnTo>
                  <a:lnTo>
                    <a:pt x="682751" y="39624"/>
                  </a:lnTo>
                  <a:lnTo>
                    <a:pt x="687324" y="51815"/>
                  </a:lnTo>
                  <a:lnTo>
                    <a:pt x="687324" y="59436"/>
                  </a:lnTo>
                  <a:lnTo>
                    <a:pt x="682751" y="71628"/>
                  </a:lnTo>
                  <a:lnTo>
                    <a:pt x="679703" y="76200"/>
                  </a:lnTo>
                  <a:lnTo>
                    <a:pt x="670560" y="79248"/>
                  </a:lnTo>
                  <a:lnTo>
                    <a:pt x="658367" y="79248"/>
                  </a:lnTo>
                  <a:lnTo>
                    <a:pt x="643127" y="71628"/>
                  </a:lnTo>
                </a:path>
                <a:path w="1111250" h="111760">
                  <a:moveTo>
                    <a:pt x="719327" y="0"/>
                  </a:moveTo>
                  <a:lnTo>
                    <a:pt x="719327" y="83820"/>
                  </a:lnTo>
                  <a:lnTo>
                    <a:pt x="722376" y="83820"/>
                  </a:lnTo>
                </a:path>
                <a:path w="1111250" h="111760">
                  <a:moveTo>
                    <a:pt x="719327" y="0"/>
                  </a:moveTo>
                  <a:lnTo>
                    <a:pt x="722376" y="0"/>
                  </a:lnTo>
                  <a:lnTo>
                    <a:pt x="722376" y="83820"/>
                  </a:lnTo>
                </a:path>
                <a:path w="1111250" h="111760">
                  <a:moveTo>
                    <a:pt x="771144" y="27431"/>
                  </a:moveTo>
                  <a:lnTo>
                    <a:pt x="763524" y="32003"/>
                  </a:lnTo>
                  <a:lnTo>
                    <a:pt x="754379" y="39624"/>
                  </a:lnTo>
                  <a:lnTo>
                    <a:pt x="751332" y="51815"/>
                  </a:lnTo>
                  <a:lnTo>
                    <a:pt x="751332" y="59436"/>
                  </a:lnTo>
                  <a:lnTo>
                    <a:pt x="754379" y="71628"/>
                  </a:lnTo>
                  <a:lnTo>
                    <a:pt x="763524" y="79248"/>
                  </a:lnTo>
                  <a:lnTo>
                    <a:pt x="771144" y="83820"/>
                  </a:lnTo>
                  <a:lnTo>
                    <a:pt x="783336" y="83820"/>
                  </a:lnTo>
                  <a:lnTo>
                    <a:pt x="790955" y="79248"/>
                  </a:lnTo>
                  <a:lnTo>
                    <a:pt x="798576" y="71628"/>
                  </a:lnTo>
                  <a:lnTo>
                    <a:pt x="803148" y="59436"/>
                  </a:lnTo>
                  <a:lnTo>
                    <a:pt x="803148" y="51815"/>
                  </a:lnTo>
                  <a:lnTo>
                    <a:pt x="798576" y="39624"/>
                  </a:lnTo>
                  <a:lnTo>
                    <a:pt x="790955" y="32003"/>
                  </a:lnTo>
                  <a:lnTo>
                    <a:pt x="783336" y="27431"/>
                  </a:lnTo>
                  <a:lnTo>
                    <a:pt x="771144" y="27431"/>
                  </a:lnTo>
                </a:path>
                <a:path w="1111250" h="111760">
                  <a:moveTo>
                    <a:pt x="771144" y="32003"/>
                  </a:moveTo>
                  <a:lnTo>
                    <a:pt x="763524" y="36575"/>
                  </a:lnTo>
                  <a:lnTo>
                    <a:pt x="758951" y="39624"/>
                  </a:lnTo>
                  <a:lnTo>
                    <a:pt x="754379" y="51815"/>
                  </a:lnTo>
                  <a:lnTo>
                    <a:pt x="754379" y="59436"/>
                  </a:lnTo>
                  <a:lnTo>
                    <a:pt x="758951" y="71628"/>
                  </a:lnTo>
                  <a:lnTo>
                    <a:pt x="763524" y="76200"/>
                  </a:lnTo>
                  <a:lnTo>
                    <a:pt x="771144" y="79248"/>
                  </a:lnTo>
                  <a:lnTo>
                    <a:pt x="783336" y="79248"/>
                  </a:lnTo>
                  <a:lnTo>
                    <a:pt x="790955" y="76200"/>
                  </a:lnTo>
                  <a:lnTo>
                    <a:pt x="795527" y="71628"/>
                  </a:lnTo>
                  <a:lnTo>
                    <a:pt x="798576" y="59436"/>
                  </a:lnTo>
                  <a:lnTo>
                    <a:pt x="798576" y="51815"/>
                  </a:lnTo>
                  <a:lnTo>
                    <a:pt x="795527" y="39624"/>
                  </a:lnTo>
                  <a:lnTo>
                    <a:pt x="790955" y="36575"/>
                  </a:lnTo>
                  <a:lnTo>
                    <a:pt x="783336" y="32003"/>
                  </a:lnTo>
                  <a:lnTo>
                    <a:pt x="771144" y="32003"/>
                  </a:lnTo>
                </a:path>
                <a:path w="1111250" h="111760">
                  <a:moveTo>
                    <a:pt x="874776" y="27431"/>
                  </a:moveTo>
                  <a:lnTo>
                    <a:pt x="874776" y="111226"/>
                  </a:lnTo>
                  <a:lnTo>
                    <a:pt x="879348" y="111226"/>
                  </a:lnTo>
                </a:path>
                <a:path w="1111250" h="111760">
                  <a:moveTo>
                    <a:pt x="874776" y="27431"/>
                  </a:moveTo>
                  <a:lnTo>
                    <a:pt x="879348" y="27431"/>
                  </a:lnTo>
                  <a:lnTo>
                    <a:pt x="879348" y="111226"/>
                  </a:lnTo>
                </a:path>
                <a:path w="1111250" h="111760">
                  <a:moveTo>
                    <a:pt x="874776" y="39624"/>
                  </a:moveTo>
                  <a:lnTo>
                    <a:pt x="867155" y="32003"/>
                  </a:lnTo>
                  <a:lnTo>
                    <a:pt x="858012" y="27431"/>
                  </a:lnTo>
                  <a:lnTo>
                    <a:pt x="847344" y="27431"/>
                  </a:lnTo>
                  <a:lnTo>
                    <a:pt x="838200" y="32003"/>
                  </a:lnTo>
                  <a:lnTo>
                    <a:pt x="830579" y="39624"/>
                  </a:lnTo>
                  <a:lnTo>
                    <a:pt x="827532" y="51815"/>
                  </a:lnTo>
                  <a:lnTo>
                    <a:pt x="827532" y="59436"/>
                  </a:lnTo>
                  <a:lnTo>
                    <a:pt x="830579" y="71628"/>
                  </a:lnTo>
                  <a:lnTo>
                    <a:pt x="838200" y="79248"/>
                  </a:lnTo>
                  <a:lnTo>
                    <a:pt x="847344" y="83820"/>
                  </a:lnTo>
                  <a:lnTo>
                    <a:pt x="858012" y="83820"/>
                  </a:lnTo>
                  <a:lnTo>
                    <a:pt x="867155" y="79248"/>
                  </a:lnTo>
                  <a:lnTo>
                    <a:pt x="874776" y="71628"/>
                  </a:lnTo>
                </a:path>
                <a:path w="1111250" h="111760">
                  <a:moveTo>
                    <a:pt x="874776" y="39624"/>
                  </a:moveTo>
                  <a:lnTo>
                    <a:pt x="858012" y="32003"/>
                  </a:lnTo>
                  <a:lnTo>
                    <a:pt x="847344" y="32003"/>
                  </a:lnTo>
                  <a:lnTo>
                    <a:pt x="838200" y="36575"/>
                  </a:lnTo>
                  <a:lnTo>
                    <a:pt x="835151" y="39624"/>
                  </a:lnTo>
                  <a:lnTo>
                    <a:pt x="830579" y="51815"/>
                  </a:lnTo>
                  <a:lnTo>
                    <a:pt x="830579" y="59436"/>
                  </a:lnTo>
                  <a:lnTo>
                    <a:pt x="835151" y="71628"/>
                  </a:lnTo>
                  <a:lnTo>
                    <a:pt x="838200" y="76200"/>
                  </a:lnTo>
                  <a:lnTo>
                    <a:pt x="847344" y="79248"/>
                  </a:lnTo>
                  <a:lnTo>
                    <a:pt x="858012" y="79248"/>
                  </a:lnTo>
                  <a:lnTo>
                    <a:pt x="874776" y="71628"/>
                  </a:lnTo>
                </a:path>
                <a:path w="1111250" h="111760">
                  <a:moveTo>
                    <a:pt x="911351" y="27431"/>
                  </a:moveTo>
                  <a:lnTo>
                    <a:pt x="911351" y="67056"/>
                  </a:lnTo>
                  <a:lnTo>
                    <a:pt x="914400" y="79248"/>
                  </a:lnTo>
                  <a:lnTo>
                    <a:pt x="923544" y="83820"/>
                  </a:lnTo>
                  <a:lnTo>
                    <a:pt x="934212" y="83820"/>
                  </a:lnTo>
                  <a:lnTo>
                    <a:pt x="943355" y="79248"/>
                  </a:lnTo>
                  <a:lnTo>
                    <a:pt x="954024" y="67056"/>
                  </a:lnTo>
                </a:path>
                <a:path w="1111250" h="111760">
                  <a:moveTo>
                    <a:pt x="911351" y="27431"/>
                  </a:moveTo>
                  <a:lnTo>
                    <a:pt x="914400" y="27431"/>
                  </a:lnTo>
                  <a:lnTo>
                    <a:pt x="914400" y="67056"/>
                  </a:lnTo>
                  <a:lnTo>
                    <a:pt x="918972" y="76200"/>
                  </a:lnTo>
                  <a:lnTo>
                    <a:pt x="926591" y="79248"/>
                  </a:lnTo>
                  <a:lnTo>
                    <a:pt x="934212" y="79248"/>
                  </a:lnTo>
                  <a:lnTo>
                    <a:pt x="943355" y="76200"/>
                  </a:lnTo>
                  <a:lnTo>
                    <a:pt x="954024" y="67056"/>
                  </a:lnTo>
                </a:path>
                <a:path w="1111250" h="111760">
                  <a:moveTo>
                    <a:pt x="954024" y="27431"/>
                  </a:moveTo>
                  <a:lnTo>
                    <a:pt x="954024" y="83820"/>
                  </a:lnTo>
                  <a:lnTo>
                    <a:pt x="958596" y="83820"/>
                  </a:lnTo>
                </a:path>
                <a:path w="1111250" h="111760">
                  <a:moveTo>
                    <a:pt x="954024" y="27431"/>
                  </a:moveTo>
                  <a:lnTo>
                    <a:pt x="958596" y="27431"/>
                  </a:lnTo>
                  <a:lnTo>
                    <a:pt x="958596" y="83820"/>
                  </a:lnTo>
                </a:path>
                <a:path w="1111250" h="111760">
                  <a:moveTo>
                    <a:pt x="990600" y="56387"/>
                  </a:moveTo>
                  <a:lnTo>
                    <a:pt x="1034796" y="56387"/>
                  </a:lnTo>
                  <a:lnTo>
                    <a:pt x="1034796" y="44196"/>
                  </a:lnTo>
                  <a:lnTo>
                    <a:pt x="1030224" y="36575"/>
                  </a:lnTo>
                  <a:lnTo>
                    <a:pt x="1027176" y="32003"/>
                  </a:lnTo>
                  <a:lnTo>
                    <a:pt x="1018032" y="27431"/>
                  </a:lnTo>
                  <a:lnTo>
                    <a:pt x="1007363" y="27431"/>
                  </a:lnTo>
                  <a:lnTo>
                    <a:pt x="998220" y="32003"/>
                  </a:lnTo>
                  <a:lnTo>
                    <a:pt x="990600" y="39624"/>
                  </a:lnTo>
                  <a:lnTo>
                    <a:pt x="986027" y="51815"/>
                  </a:lnTo>
                  <a:lnTo>
                    <a:pt x="986027" y="59436"/>
                  </a:lnTo>
                  <a:lnTo>
                    <a:pt x="990600" y="71628"/>
                  </a:lnTo>
                  <a:lnTo>
                    <a:pt x="998220" y="79248"/>
                  </a:lnTo>
                  <a:lnTo>
                    <a:pt x="1007363" y="83820"/>
                  </a:lnTo>
                  <a:lnTo>
                    <a:pt x="1018032" y="83820"/>
                  </a:lnTo>
                  <a:lnTo>
                    <a:pt x="1027176" y="79248"/>
                  </a:lnTo>
                  <a:lnTo>
                    <a:pt x="1034796" y="71628"/>
                  </a:lnTo>
                </a:path>
                <a:path w="1111250" h="111760">
                  <a:moveTo>
                    <a:pt x="990600" y="51815"/>
                  </a:moveTo>
                  <a:lnTo>
                    <a:pt x="1030224" y="51815"/>
                  </a:lnTo>
                  <a:lnTo>
                    <a:pt x="1030224" y="44196"/>
                  </a:lnTo>
                  <a:lnTo>
                    <a:pt x="1027176" y="36575"/>
                  </a:lnTo>
                  <a:lnTo>
                    <a:pt x="1018032" y="32003"/>
                  </a:lnTo>
                  <a:lnTo>
                    <a:pt x="1007363" y="32003"/>
                  </a:lnTo>
                  <a:lnTo>
                    <a:pt x="998220" y="36575"/>
                  </a:lnTo>
                  <a:lnTo>
                    <a:pt x="995172" y="39624"/>
                  </a:lnTo>
                  <a:lnTo>
                    <a:pt x="990600" y="51815"/>
                  </a:lnTo>
                  <a:lnTo>
                    <a:pt x="990600" y="59436"/>
                  </a:lnTo>
                  <a:lnTo>
                    <a:pt x="995172" y="71628"/>
                  </a:lnTo>
                  <a:lnTo>
                    <a:pt x="998220" y="76200"/>
                  </a:lnTo>
                  <a:lnTo>
                    <a:pt x="1007363" y="79248"/>
                  </a:lnTo>
                  <a:lnTo>
                    <a:pt x="1018032" y="79248"/>
                  </a:lnTo>
                  <a:lnTo>
                    <a:pt x="1027176" y="76200"/>
                  </a:lnTo>
                  <a:lnTo>
                    <a:pt x="1030224" y="67056"/>
                  </a:lnTo>
                  <a:lnTo>
                    <a:pt x="1034796" y="71628"/>
                  </a:lnTo>
                </a:path>
                <a:path w="1111250" h="111760">
                  <a:moveTo>
                    <a:pt x="1078991" y="27431"/>
                  </a:moveTo>
                  <a:lnTo>
                    <a:pt x="1071372" y="32003"/>
                  </a:lnTo>
                  <a:lnTo>
                    <a:pt x="1062227" y="39624"/>
                  </a:lnTo>
                  <a:lnTo>
                    <a:pt x="1059179" y="51815"/>
                  </a:lnTo>
                  <a:lnTo>
                    <a:pt x="1059179" y="59436"/>
                  </a:lnTo>
                  <a:lnTo>
                    <a:pt x="1062227" y="71628"/>
                  </a:lnTo>
                  <a:lnTo>
                    <a:pt x="1071372" y="79248"/>
                  </a:lnTo>
                  <a:lnTo>
                    <a:pt x="1078991" y="83820"/>
                  </a:lnTo>
                  <a:lnTo>
                    <a:pt x="1091184" y="83820"/>
                  </a:lnTo>
                  <a:lnTo>
                    <a:pt x="1098803" y="79248"/>
                  </a:lnTo>
                  <a:lnTo>
                    <a:pt x="1106424" y="71628"/>
                  </a:lnTo>
                  <a:lnTo>
                    <a:pt x="1110996" y="59436"/>
                  </a:lnTo>
                  <a:lnTo>
                    <a:pt x="1110996" y="51815"/>
                  </a:lnTo>
                  <a:lnTo>
                    <a:pt x="1106424" y="39624"/>
                  </a:lnTo>
                  <a:lnTo>
                    <a:pt x="1098803" y="32003"/>
                  </a:lnTo>
                  <a:lnTo>
                    <a:pt x="1091184" y="27431"/>
                  </a:lnTo>
                  <a:lnTo>
                    <a:pt x="1078991" y="27431"/>
                  </a:lnTo>
                </a:path>
                <a:path w="1111250" h="111760">
                  <a:moveTo>
                    <a:pt x="1078991" y="32003"/>
                  </a:moveTo>
                  <a:lnTo>
                    <a:pt x="1071372" y="36575"/>
                  </a:lnTo>
                  <a:lnTo>
                    <a:pt x="1066800" y="39624"/>
                  </a:lnTo>
                  <a:lnTo>
                    <a:pt x="1062227" y="51815"/>
                  </a:lnTo>
                  <a:lnTo>
                    <a:pt x="1062227" y="59436"/>
                  </a:lnTo>
                  <a:lnTo>
                    <a:pt x="1066800" y="71628"/>
                  </a:lnTo>
                  <a:lnTo>
                    <a:pt x="1071372" y="76200"/>
                  </a:lnTo>
                  <a:lnTo>
                    <a:pt x="1078991" y="79248"/>
                  </a:lnTo>
                  <a:lnTo>
                    <a:pt x="1091184" y="79248"/>
                  </a:lnTo>
                  <a:lnTo>
                    <a:pt x="1098803" y="76200"/>
                  </a:lnTo>
                  <a:lnTo>
                    <a:pt x="1101852" y="71628"/>
                  </a:lnTo>
                  <a:lnTo>
                    <a:pt x="1106424" y="59436"/>
                  </a:lnTo>
                  <a:lnTo>
                    <a:pt x="1106424" y="51815"/>
                  </a:lnTo>
                  <a:lnTo>
                    <a:pt x="1101852" y="39624"/>
                  </a:lnTo>
                  <a:lnTo>
                    <a:pt x="1098803" y="36575"/>
                  </a:lnTo>
                  <a:lnTo>
                    <a:pt x="1091184" y="32003"/>
                  </a:lnTo>
                  <a:lnTo>
                    <a:pt x="1078991" y="320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650357" y="5229351"/>
              <a:ext cx="116205" cy="121920"/>
            </a:xfrm>
            <a:custGeom>
              <a:avLst/>
              <a:gdLst/>
              <a:ahLst/>
              <a:cxnLst/>
              <a:rect l="l" t="t" r="r" b="b"/>
              <a:pathLst>
                <a:path w="116204" h="121920">
                  <a:moveTo>
                    <a:pt x="64007" y="0"/>
                  </a:moveTo>
                  <a:lnTo>
                    <a:pt x="0" y="54864"/>
                  </a:lnTo>
                  <a:lnTo>
                    <a:pt x="115823" y="121920"/>
                  </a:lnTo>
                  <a:lnTo>
                    <a:pt x="6400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650357" y="5229351"/>
              <a:ext cx="116205" cy="121920"/>
            </a:xfrm>
            <a:custGeom>
              <a:avLst/>
              <a:gdLst/>
              <a:ahLst/>
              <a:cxnLst/>
              <a:rect l="l" t="t" r="r" b="b"/>
              <a:pathLst>
                <a:path w="116204" h="121920">
                  <a:moveTo>
                    <a:pt x="64007" y="0"/>
                  </a:moveTo>
                  <a:lnTo>
                    <a:pt x="115823" y="121920"/>
                  </a:lnTo>
                  <a:lnTo>
                    <a:pt x="0" y="54864"/>
                  </a:lnTo>
                  <a:lnTo>
                    <a:pt x="64007" y="0"/>
                  </a:lnTo>
                </a:path>
                <a:path w="116204" h="121920">
                  <a:moveTo>
                    <a:pt x="115823" y="121920"/>
                  </a:moveTo>
                  <a:lnTo>
                    <a:pt x="0" y="54864"/>
                  </a:lnTo>
                </a:path>
                <a:path w="116204" h="121920">
                  <a:moveTo>
                    <a:pt x="64007" y="0"/>
                  </a:moveTo>
                  <a:lnTo>
                    <a:pt x="115823" y="12192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647308" y="5113527"/>
              <a:ext cx="335280" cy="85725"/>
            </a:xfrm>
            <a:custGeom>
              <a:avLst/>
              <a:gdLst/>
              <a:ahLst/>
              <a:cxnLst/>
              <a:rect l="l" t="t" r="r" b="b"/>
              <a:pathLst>
                <a:path w="335279" h="85725">
                  <a:moveTo>
                    <a:pt x="7619" y="0"/>
                  </a:moveTo>
                  <a:lnTo>
                    <a:pt x="51815" y="0"/>
                  </a:lnTo>
                  <a:lnTo>
                    <a:pt x="24383" y="36576"/>
                  </a:lnTo>
                </a:path>
                <a:path w="335279" h="85725">
                  <a:moveTo>
                    <a:pt x="7619" y="0"/>
                  </a:moveTo>
                  <a:lnTo>
                    <a:pt x="7619" y="4572"/>
                  </a:lnTo>
                  <a:lnTo>
                    <a:pt x="48767" y="4572"/>
                  </a:lnTo>
                </a:path>
                <a:path w="335279" h="85725">
                  <a:moveTo>
                    <a:pt x="48767" y="0"/>
                  </a:moveTo>
                  <a:lnTo>
                    <a:pt x="19812" y="36576"/>
                  </a:lnTo>
                </a:path>
                <a:path w="335279" h="85725">
                  <a:moveTo>
                    <a:pt x="24383" y="33528"/>
                  </a:moveTo>
                  <a:lnTo>
                    <a:pt x="32003" y="33528"/>
                  </a:lnTo>
                  <a:lnTo>
                    <a:pt x="44195" y="36576"/>
                  </a:lnTo>
                  <a:lnTo>
                    <a:pt x="51815" y="44196"/>
                  </a:lnTo>
                  <a:lnTo>
                    <a:pt x="56387" y="56388"/>
                  </a:lnTo>
                  <a:lnTo>
                    <a:pt x="56387" y="60960"/>
                  </a:lnTo>
                  <a:lnTo>
                    <a:pt x="51815" y="73152"/>
                  </a:lnTo>
                  <a:lnTo>
                    <a:pt x="44195" y="80772"/>
                  </a:lnTo>
                  <a:lnTo>
                    <a:pt x="32003" y="85344"/>
                  </a:lnTo>
                  <a:lnTo>
                    <a:pt x="19812" y="85344"/>
                  </a:lnTo>
                  <a:lnTo>
                    <a:pt x="7619" y="80772"/>
                  </a:lnTo>
                  <a:lnTo>
                    <a:pt x="4571" y="76200"/>
                  </a:lnTo>
                  <a:lnTo>
                    <a:pt x="0" y="68580"/>
                  </a:lnTo>
                  <a:lnTo>
                    <a:pt x="4571" y="68580"/>
                  </a:lnTo>
                </a:path>
                <a:path w="335279" h="85725">
                  <a:moveTo>
                    <a:pt x="19812" y="36576"/>
                  </a:moveTo>
                  <a:lnTo>
                    <a:pt x="32003" y="36576"/>
                  </a:lnTo>
                  <a:lnTo>
                    <a:pt x="44195" y="41148"/>
                  </a:lnTo>
                  <a:lnTo>
                    <a:pt x="51815" y="53340"/>
                  </a:lnTo>
                </a:path>
                <a:path w="335279" h="85725">
                  <a:moveTo>
                    <a:pt x="36575" y="36576"/>
                  </a:moveTo>
                  <a:lnTo>
                    <a:pt x="48767" y="44196"/>
                  </a:lnTo>
                  <a:lnTo>
                    <a:pt x="51815" y="56388"/>
                  </a:lnTo>
                  <a:lnTo>
                    <a:pt x="51815" y="60960"/>
                  </a:lnTo>
                  <a:lnTo>
                    <a:pt x="48767" y="73152"/>
                  </a:lnTo>
                  <a:lnTo>
                    <a:pt x="36575" y="80772"/>
                  </a:lnTo>
                </a:path>
                <a:path w="335279" h="85725">
                  <a:moveTo>
                    <a:pt x="51815" y="64008"/>
                  </a:moveTo>
                  <a:lnTo>
                    <a:pt x="44195" y="76200"/>
                  </a:lnTo>
                  <a:lnTo>
                    <a:pt x="32003" y="80772"/>
                  </a:lnTo>
                  <a:lnTo>
                    <a:pt x="19812" y="80772"/>
                  </a:lnTo>
                  <a:lnTo>
                    <a:pt x="7619" y="76200"/>
                  </a:lnTo>
                  <a:lnTo>
                    <a:pt x="4571" y="68580"/>
                  </a:lnTo>
                </a:path>
                <a:path w="335279" h="85725">
                  <a:moveTo>
                    <a:pt x="16763" y="80772"/>
                  </a:moveTo>
                  <a:lnTo>
                    <a:pt x="4571" y="73152"/>
                  </a:lnTo>
                </a:path>
                <a:path w="335279" h="85725">
                  <a:moveTo>
                    <a:pt x="83819" y="0"/>
                  </a:moveTo>
                  <a:lnTo>
                    <a:pt x="83819" y="85344"/>
                  </a:lnTo>
                  <a:lnTo>
                    <a:pt x="88391" y="85344"/>
                  </a:lnTo>
                </a:path>
                <a:path w="335279" h="85725">
                  <a:moveTo>
                    <a:pt x="83819" y="0"/>
                  </a:moveTo>
                  <a:lnTo>
                    <a:pt x="88391" y="0"/>
                  </a:lnTo>
                  <a:lnTo>
                    <a:pt x="88391" y="85344"/>
                  </a:lnTo>
                </a:path>
                <a:path w="335279" h="85725">
                  <a:moveTo>
                    <a:pt x="140207" y="0"/>
                  </a:moveTo>
                  <a:lnTo>
                    <a:pt x="128015" y="4572"/>
                  </a:lnTo>
                  <a:lnTo>
                    <a:pt x="120395" y="16764"/>
                  </a:lnTo>
                  <a:lnTo>
                    <a:pt x="115824" y="36576"/>
                  </a:lnTo>
                  <a:lnTo>
                    <a:pt x="115824" y="48768"/>
                  </a:lnTo>
                  <a:lnTo>
                    <a:pt x="120395" y="68580"/>
                  </a:lnTo>
                  <a:lnTo>
                    <a:pt x="128015" y="80772"/>
                  </a:lnTo>
                  <a:lnTo>
                    <a:pt x="140207" y="85344"/>
                  </a:lnTo>
                  <a:lnTo>
                    <a:pt x="147827" y="85344"/>
                  </a:lnTo>
                  <a:lnTo>
                    <a:pt x="160019" y="80772"/>
                  </a:lnTo>
                  <a:lnTo>
                    <a:pt x="167639" y="68580"/>
                  </a:lnTo>
                  <a:lnTo>
                    <a:pt x="172212" y="48768"/>
                  </a:lnTo>
                  <a:lnTo>
                    <a:pt x="172212" y="36576"/>
                  </a:lnTo>
                  <a:lnTo>
                    <a:pt x="167639" y="16764"/>
                  </a:lnTo>
                  <a:lnTo>
                    <a:pt x="160019" y="4572"/>
                  </a:lnTo>
                  <a:lnTo>
                    <a:pt x="147827" y="0"/>
                  </a:lnTo>
                  <a:lnTo>
                    <a:pt x="140207" y="0"/>
                  </a:lnTo>
                </a:path>
                <a:path w="335279" h="85725">
                  <a:moveTo>
                    <a:pt x="132587" y="4572"/>
                  </a:moveTo>
                  <a:lnTo>
                    <a:pt x="123443" y="16764"/>
                  </a:lnTo>
                  <a:lnTo>
                    <a:pt x="120395" y="36576"/>
                  </a:lnTo>
                  <a:lnTo>
                    <a:pt x="120395" y="48768"/>
                  </a:lnTo>
                  <a:lnTo>
                    <a:pt x="123443" y="68580"/>
                  </a:lnTo>
                  <a:lnTo>
                    <a:pt x="132587" y="80772"/>
                  </a:lnTo>
                </a:path>
                <a:path w="335279" h="85725">
                  <a:moveTo>
                    <a:pt x="128015" y="76200"/>
                  </a:moveTo>
                  <a:lnTo>
                    <a:pt x="140207" y="80772"/>
                  </a:lnTo>
                  <a:lnTo>
                    <a:pt x="147827" y="80772"/>
                  </a:lnTo>
                  <a:lnTo>
                    <a:pt x="160019" y="76200"/>
                  </a:lnTo>
                </a:path>
                <a:path w="335279" h="85725">
                  <a:moveTo>
                    <a:pt x="155448" y="80772"/>
                  </a:moveTo>
                  <a:lnTo>
                    <a:pt x="164591" y="68580"/>
                  </a:lnTo>
                  <a:lnTo>
                    <a:pt x="167639" y="48768"/>
                  </a:lnTo>
                  <a:lnTo>
                    <a:pt x="167639" y="36576"/>
                  </a:lnTo>
                  <a:lnTo>
                    <a:pt x="164591" y="16764"/>
                  </a:lnTo>
                  <a:lnTo>
                    <a:pt x="155448" y="4572"/>
                  </a:lnTo>
                </a:path>
                <a:path w="335279" h="85725">
                  <a:moveTo>
                    <a:pt x="160019" y="9144"/>
                  </a:moveTo>
                  <a:lnTo>
                    <a:pt x="147827" y="4572"/>
                  </a:lnTo>
                  <a:lnTo>
                    <a:pt x="140207" y="4572"/>
                  </a:lnTo>
                  <a:lnTo>
                    <a:pt x="128015" y="9144"/>
                  </a:lnTo>
                </a:path>
                <a:path w="335279" h="85725">
                  <a:moveTo>
                    <a:pt x="283463" y="0"/>
                  </a:moveTo>
                  <a:lnTo>
                    <a:pt x="283463" y="85344"/>
                  </a:lnTo>
                </a:path>
                <a:path w="335279" h="85725">
                  <a:moveTo>
                    <a:pt x="288036" y="4572"/>
                  </a:moveTo>
                  <a:lnTo>
                    <a:pt x="288036" y="85344"/>
                  </a:lnTo>
                  <a:lnTo>
                    <a:pt x="283463" y="85344"/>
                  </a:lnTo>
                </a:path>
                <a:path w="335279" h="85725">
                  <a:moveTo>
                    <a:pt x="283463" y="0"/>
                  </a:moveTo>
                  <a:lnTo>
                    <a:pt x="315467" y="0"/>
                  </a:lnTo>
                  <a:lnTo>
                    <a:pt x="327660" y="4572"/>
                  </a:lnTo>
                  <a:lnTo>
                    <a:pt x="332231" y="9144"/>
                  </a:lnTo>
                  <a:lnTo>
                    <a:pt x="335279" y="16764"/>
                  </a:lnTo>
                  <a:lnTo>
                    <a:pt x="335279" y="28956"/>
                  </a:lnTo>
                  <a:lnTo>
                    <a:pt x="332231" y="36576"/>
                  </a:lnTo>
                  <a:lnTo>
                    <a:pt x="327660" y="41148"/>
                  </a:lnTo>
                  <a:lnTo>
                    <a:pt x="315467" y="44196"/>
                  </a:lnTo>
                  <a:lnTo>
                    <a:pt x="288036" y="44196"/>
                  </a:lnTo>
                </a:path>
                <a:path w="335279" h="85725">
                  <a:moveTo>
                    <a:pt x="288036" y="4572"/>
                  </a:moveTo>
                  <a:lnTo>
                    <a:pt x="315467" y="4572"/>
                  </a:lnTo>
                  <a:lnTo>
                    <a:pt x="327660" y="9144"/>
                  </a:lnTo>
                  <a:lnTo>
                    <a:pt x="332231" y="16764"/>
                  </a:lnTo>
                  <a:lnTo>
                    <a:pt x="332231" y="28956"/>
                  </a:lnTo>
                  <a:lnTo>
                    <a:pt x="327660" y="36576"/>
                  </a:lnTo>
                  <a:lnTo>
                    <a:pt x="315467" y="41148"/>
                  </a:lnTo>
                  <a:lnTo>
                    <a:pt x="288036" y="41148"/>
                  </a:lnTo>
                </a:path>
                <a:path w="335279" h="85725">
                  <a:moveTo>
                    <a:pt x="307848" y="44196"/>
                  </a:moveTo>
                  <a:lnTo>
                    <a:pt x="332231" y="85344"/>
                  </a:lnTo>
                  <a:lnTo>
                    <a:pt x="335279" y="85344"/>
                  </a:lnTo>
                  <a:lnTo>
                    <a:pt x="312419" y="441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650357" y="5229351"/>
              <a:ext cx="64135" cy="55244"/>
            </a:xfrm>
            <a:custGeom>
              <a:avLst/>
              <a:gdLst/>
              <a:ahLst/>
              <a:cxnLst/>
              <a:rect l="l" t="t" r="r" b="b"/>
              <a:pathLst>
                <a:path w="64135" h="55245">
                  <a:moveTo>
                    <a:pt x="0" y="54864"/>
                  </a:moveTo>
                  <a:lnTo>
                    <a:pt x="64007" y="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440301" y="3495039"/>
              <a:ext cx="1088390" cy="111760"/>
            </a:xfrm>
            <a:custGeom>
              <a:avLst/>
              <a:gdLst/>
              <a:ahLst/>
              <a:cxnLst/>
              <a:rect l="l" t="t" r="r" b="b"/>
              <a:pathLst>
                <a:path w="1088389" h="111760">
                  <a:moveTo>
                    <a:pt x="51815" y="0"/>
                  </a:moveTo>
                  <a:lnTo>
                    <a:pt x="0" y="83820"/>
                  </a:lnTo>
                </a:path>
                <a:path w="1088389" h="111760">
                  <a:moveTo>
                    <a:pt x="4572" y="83820"/>
                  </a:moveTo>
                  <a:lnTo>
                    <a:pt x="56387" y="0"/>
                  </a:lnTo>
                  <a:lnTo>
                    <a:pt x="0" y="0"/>
                  </a:lnTo>
                  <a:lnTo>
                    <a:pt x="0" y="3048"/>
                  </a:lnTo>
                  <a:lnTo>
                    <a:pt x="51815" y="3048"/>
                  </a:lnTo>
                </a:path>
                <a:path w="1088389" h="111760">
                  <a:moveTo>
                    <a:pt x="4572" y="79248"/>
                  </a:moveTo>
                  <a:lnTo>
                    <a:pt x="56387" y="79248"/>
                  </a:lnTo>
                  <a:lnTo>
                    <a:pt x="56387" y="83820"/>
                  </a:lnTo>
                  <a:lnTo>
                    <a:pt x="0" y="83820"/>
                  </a:lnTo>
                </a:path>
                <a:path w="1088389" h="111760">
                  <a:moveTo>
                    <a:pt x="100584" y="27432"/>
                  </a:moveTo>
                  <a:lnTo>
                    <a:pt x="92963" y="32004"/>
                  </a:lnTo>
                  <a:lnTo>
                    <a:pt x="83820" y="39624"/>
                  </a:lnTo>
                  <a:lnTo>
                    <a:pt x="80772" y="51815"/>
                  </a:lnTo>
                  <a:lnTo>
                    <a:pt x="80772" y="59436"/>
                  </a:lnTo>
                  <a:lnTo>
                    <a:pt x="83820" y="71627"/>
                  </a:lnTo>
                  <a:lnTo>
                    <a:pt x="92963" y="79248"/>
                  </a:lnTo>
                  <a:lnTo>
                    <a:pt x="100584" y="83820"/>
                  </a:lnTo>
                  <a:lnTo>
                    <a:pt x="112775" y="83820"/>
                  </a:lnTo>
                  <a:lnTo>
                    <a:pt x="120396" y="79248"/>
                  </a:lnTo>
                  <a:lnTo>
                    <a:pt x="128015" y="71627"/>
                  </a:lnTo>
                  <a:lnTo>
                    <a:pt x="132587" y="59436"/>
                  </a:lnTo>
                  <a:lnTo>
                    <a:pt x="132587" y="51815"/>
                  </a:lnTo>
                  <a:lnTo>
                    <a:pt x="128015" y="39624"/>
                  </a:lnTo>
                  <a:lnTo>
                    <a:pt x="120396" y="32004"/>
                  </a:lnTo>
                  <a:lnTo>
                    <a:pt x="112775" y="27432"/>
                  </a:lnTo>
                  <a:lnTo>
                    <a:pt x="100584" y="27432"/>
                  </a:lnTo>
                </a:path>
                <a:path w="1088389" h="111760">
                  <a:moveTo>
                    <a:pt x="100584" y="32004"/>
                  </a:moveTo>
                  <a:lnTo>
                    <a:pt x="92963" y="35051"/>
                  </a:lnTo>
                  <a:lnTo>
                    <a:pt x="88391" y="39624"/>
                  </a:lnTo>
                  <a:lnTo>
                    <a:pt x="83820" y="51815"/>
                  </a:lnTo>
                  <a:lnTo>
                    <a:pt x="83820" y="59436"/>
                  </a:lnTo>
                  <a:lnTo>
                    <a:pt x="88391" y="71627"/>
                  </a:lnTo>
                  <a:lnTo>
                    <a:pt x="92963" y="74676"/>
                  </a:lnTo>
                  <a:lnTo>
                    <a:pt x="100584" y="79248"/>
                  </a:lnTo>
                  <a:lnTo>
                    <a:pt x="112775" y="79248"/>
                  </a:lnTo>
                  <a:lnTo>
                    <a:pt x="120396" y="74676"/>
                  </a:lnTo>
                  <a:lnTo>
                    <a:pt x="124968" y="71627"/>
                  </a:lnTo>
                  <a:lnTo>
                    <a:pt x="128015" y="59436"/>
                  </a:lnTo>
                  <a:lnTo>
                    <a:pt x="128015" y="51815"/>
                  </a:lnTo>
                  <a:lnTo>
                    <a:pt x="124968" y="39624"/>
                  </a:lnTo>
                  <a:lnTo>
                    <a:pt x="120396" y="35051"/>
                  </a:lnTo>
                  <a:lnTo>
                    <a:pt x="112775" y="32004"/>
                  </a:lnTo>
                  <a:lnTo>
                    <a:pt x="100584" y="32004"/>
                  </a:lnTo>
                </a:path>
                <a:path w="1088389" h="111760">
                  <a:moveTo>
                    <a:pt x="160020" y="27432"/>
                  </a:moveTo>
                  <a:lnTo>
                    <a:pt x="160020" y="83820"/>
                  </a:lnTo>
                  <a:lnTo>
                    <a:pt x="164591" y="83820"/>
                  </a:lnTo>
                </a:path>
                <a:path w="1088389" h="111760">
                  <a:moveTo>
                    <a:pt x="160020" y="27432"/>
                  </a:moveTo>
                  <a:lnTo>
                    <a:pt x="164591" y="27432"/>
                  </a:lnTo>
                  <a:lnTo>
                    <a:pt x="164591" y="83820"/>
                  </a:lnTo>
                </a:path>
                <a:path w="1088389" h="111760">
                  <a:moveTo>
                    <a:pt x="164591" y="42672"/>
                  </a:moveTo>
                  <a:lnTo>
                    <a:pt x="176784" y="32004"/>
                  </a:lnTo>
                  <a:lnTo>
                    <a:pt x="184403" y="27432"/>
                  </a:lnTo>
                  <a:lnTo>
                    <a:pt x="196596" y="27432"/>
                  </a:lnTo>
                  <a:lnTo>
                    <a:pt x="204215" y="32004"/>
                  </a:lnTo>
                  <a:lnTo>
                    <a:pt x="208787" y="42672"/>
                  </a:lnTo>
                  <a:lnTo>
                    <a:pt x="208787" y="83820"/>
                  </a:lnTo>
                </a:path>
                <a:path w="1088389" h="111760">
                  <a:moveTo>
                    <a:pt x="164591" y="42672"/>
                  </a:moveTo>
                  <a:lnTo>
                    <a:pt x="176784" y="35051"/>
                  </a:lnTo>
                  <a:lnTo>
                    <a:pt x="184403" y="32004"/>
                  </a:lnTo>
                  <a:lnTo>
                    <a:pt x="192024" y="32004"/>
                  </a:lnTo>
                  <a:lnTo>
                    <a:pt x="201168" y="35051"/>
                  </a:lnTo>
                  <a:lnTo>
                    <a:pt x="204215" y="42672"/>
                  </a:lnTo>
                  <a:lnTo>
                    <a:pt x="204215" y="83820"/>
                  </a:lnTo>
                  <a:lnTo>
                    <a:pt x="208787" y="83820"/>
                  </a:lnTo>
                </a:path>
                <a:path w="1088389" h="111760">
                  <a:moveTo>
                    <a:pt x="284988" y="27432"/>
                  </a:moveTo>
                  <a:lnTo>
                    <a:pt x="284988" y="83820"/>
                  </a:lnTo>
                  <a:lnTo>
                    <a:pt x="288036" y="83820"/>
                  </a:lnTo>
                </a:path>
                <a:path w="1088389" h="111760">
                  <a:moveTo>
                    <a:pt x="284988" y="27432"/>
                  </a:moveTo>
                  <a:lnTo>
                    <a:pt x="288036" y="27432"/>
                  </a:lnTo>
                  <a:lnTo>
                    <a:pt x="288036" y="83820"/>
                  </a:lnTo>
                </a:path>
                <a:path w="1088389" h="111760">
                  <a:moveTo>
                    <a:pt x="284988" y="39624"/>
                  </a:moveTo>
                  <a:lnTo>
                    <a:pt x="275844" y="32004"/>
                  </a:lnTo>
                  <a:lnTo>
                    <a:pt x="268224" y="27432"/>
                  </a:lnTo>
                  <a:lnTo>
                    <a:pt x="256032" y="27432"/>
                  </a:lnTo>
                  <a:lnTo>
                    <a:pt x="248412" y="32004"/>
                  </a:lnTo>
                  <a:lnTo>
                    <a:pt x="240791" y="39624"/>
                  </a:lnTo>
                  <a:lnTo>
                    <a:pt x="236220" y="51815"/>
                  </a:lnTo>
                  <a:lnTo>
                    <a:pt x="236220" y="59436"/>
                  </a:lnTo>
                  <a:lnTo>
                    <a:pt x="240791" y="71627"/>
                  </a:lnTo>
                  <a:lnTo>
                    <a:pt x="248412" y="79248"/>
                  </a:lnTo>
                  <a:lnTo>
                    <a:pt x="256032" y="83820"/>
                  </a:lnTo>
                  <a:lnTo>
                    <a:pt x="268224" y="83820"/>
                  </a:lnTo>
                  <a:lnTo>
                    <a:pt x="275844" y="79248"/>
                  </a:lnTo>
                  <a:lnTo>
                    <a:pt x="284988" y="71627"/>
                  </a:lnTo>
                </a:path>
                <a:path w="1088389" h="111760">
                  <a:moveTo>
                    <a:pt x="284988" y="39624"/>
                  </a:moveTo>
                  <a:lnTo>
                    <a:pt x="268224" y="32004"/>
                  </a:lnTo>
                  <a:lnTo>
                    <a:pt x="256032" y="32004"/>
                  </a:lnTo>
                  <a:lnTo>
                    <a:pt x="248412" y="35051"/>
                  </a:lnTo>
                  <a:lnTo>
                    <a:pt x="243839" y="39624"/>
                  </a:lnTo>
                  <a:lnTo>
                    <a:pt x="240791" y="51815"/>
                  </a:lnTo>
                  <a:lnTo>
                    <a:pt x="240791" y="59436"/>
                  </a:lnTo>
                  <a:lnTo>
                    <a:pt x="243839" y="71627"/>
                  </a:lnTo>
                  <a:lnTo>
                    <a:pt x="248412" y="74676"/>
                  </a:lnTo>
                  <a:lnTo>
                    <a:pt x="256032" y="79248"/>
                  </a:lnTo>
                  <a:lnTo>
                    <a:pt x="268224" y="79248"/>
                  </a:lnTo>
                  <a:lnTo>
                    <a:pt x="284988" y="71627"/>
                  </a:lnTo>
                </a:path>
                <a:path w="1088389" h="111760">
                  <a:moveTo>
                    <a:pt x="448056" y="0"/>
                  </a:moveTo>
                  <a:lnTo>
                    <a:pt x="448056" y="83820"/>
                  </a:lnTo>
                  <a:lnTo>
                    <a:pt x="452627" y="83820"/>
                  </a:lnTo>
                </a:path>
                <a:path w="1088389" h="111760">
                  <a:moveTo>
                    <a:pt x="448056" y="0"/>
                  </a:moveTo>
                  <a:lnTo>
                    <a:pt x="452627" y="0"/>
                  </a:lnTo>
                  <a:lnTo>
                    <a:pt x="452627" y="83820"/>
                  </a:lnTo>
                </a:path>
                <a:path w="1088389" h="111760">
                  <a:moveTo>
                    <a:pt x="448056" y="39624"/>
                  </a:moveTo>
                  <a:lnTo>
                    <a:pt x="440436" y="32004"/>
                  </a:lnTo>
                  <a:lnTo>
                    <a:pt x="432815" y="27432"/>
                  </a:lnTo>
                  <a:lnTo>
                    <a:pt x="420624" y="27432"/>
                  </a:lnTo>
                  <a:lnTo>
                    <a:pt x="411479" y="32004"/>
                  </a:lnTo>
                  <a:lnTo>
                    <a:pt x="403860" y="39624"/>
                  </a:lnTo>
                  <a:lnTo>
                    <a:pt x="400812" y="51815"/>
                  </a:lnTo>
                  <a:lnTo>
                    <a:pt x="400812" y="59436"/>
                  </a:lnTo>
                  <a:lnTo>
                    <a:pt x="403860" y="71627"/>
                  </a:lnTo>
                  <a:lnTo>
                    <a:pt x="411479" y="79248"/>
                  </a:lnTo>
                  <a:lnTo>
                    <a:pt x="420624" y="83820"/>
                  </a:lnTo>
                  <a:lnTo>
                    <a:pt x="432815" y="83820"/>
                  </a:lnTo>
                  <a:lnTo>
                    <a:pt x="440436" y="79248"/>
                  </a:lnTo>
                  <a:lnTo>
                    <a:pt x="448056" y="71627"/>
                  </a:lnTo>
                </a:path>
                <a:path w="1088389" h="111760">
                  <a:moveTo>
                    <a:pt x="448056" y="39624"/>
                  </a:moveTo>
                  <a:lnTo>
                    <a:pt x="432815" y="32004"/>
                  </a:lnTo>
                  <a:lnTo>
                    <a:pt x="420624" y="32004"/>
                  </a:lnTo>
                  <a:lnTo>
                    <a:pt x="411479" y="35051"/>
                  </a:lnTo>
                  <a:lnTo>
                    <a:pt x="408432" y="39624"/>
                  </a:lnTo>
                  <a:lnTo>
                    <a:pt x="403860" y="51815"/>
                  </a:lnTo>
                  <a:lnTo>
                    <a:pt x="403860" y="59436"/>
                  </a:lnTo>
                  <a:lnTo>
                    <a:pt x="408432" y="71627"/>
                  </a:lnTo>
                  <a:lnTo>
                    <a:pt x="411479" y="74676"/>
                  </a:lnTo>
                  <a:lnTo>
                    <a:pt x="420624" y="79248"/>
                  </a:lnTo>
                  <a:lnTo>
                    <a:pt x="432815" y="79248"/>
                  </a:lnTo>
                  <a:lnTo>
                    <a:pt x="448056" y="71627"/>
                  </a:lnTo>
                </a:path>
                <a:path w="1088389" h="111760">
                  <a:moveTo>
                    <a:pt x="484632" y="54863"/>
                  </a:moveTo>
                  <a:lnTo>
                    <a:pt x="528827" y="54863"/>
                  </a:lnTo>
                  <a:lnTo>
                    <a:pt x="528827" y="42672"/>
                  </a:lnTo>
                  <a:lnTo>
                    <a:pt x="524256" y="35051"/>
                  </a:lnTo>
                  <a:lnTo>
                    <a:pt x="519684" y="32004"/>
                  </a:lnTo>
                  <a:lnTo>
                    <a:pt x="512063" y="27432"/>
                  </a:lnTo>
                  <a:lnTo>
                    <a:pt x="499872" y="27432"/>
                  </a:lnTo>
                  <a:lnTo>
                    <a:pt x="492251" y="32004"/>
                  </a:lnTo>
                  <a:lnTo>
                    <a:pt x="484632" y="39624"/>
                  </a:lnTo>
                  <a:lnTo>
                    <a:pt x="480060" y="51815"/>
                  </a:lnTo>
                  <a:lnTo>
                    <a:pt x="480060" y="59436"/>
                  </a:lnTo>
                  <a:lnTo>
                    <a:pt x="484632" y="71627"/>
                  </a:lnTo>
                  <a:lnTo>
                    <a:pt x="492251" y="79248"/>
                  </a:lnTo>
                  <a:lnTo>
                    <a:pt x="499872" y="83820"/>
                  </a:lnTo>
                  <a:lnTo>
                    <a:pt x="512063" y="83820"/>
                  </a:lnTo>
                  <a:lnTo>
                    <a:pt x="519684" y="79248"/>
                  </a:lnTo>
                  <a:lnTo>
                    <a:pt x="528827" y="71627"/>
                  </a:lnTo>
                </a:path>
                <a:path w="1088389" h="111760">
                  <a:moveTo>
                    <a:pt x="484632" y="51815"/>
                  </a:moveTo>
                  <a:lnTo>
                    <a:pt x="524256" y="51815"/>
                  </a:lnTo>
                  <a:lnTo>
                    <a:pt x="524256" y="42672"/>
                  </a:lnTo>
                  <a:lnTo>
                    <a:pt x="519684" y="35051"/>
                  </a:lnTo>
                  <a:lnTo>
                    <a:pt x="512063" y="32004"/>
                  </a:lnTo>
                  <a:lnTo>
                    <a:pt x="499872" y="32004"/>
                  </a:lnTo>
                  <a:lnTo>
                    <a:pt x="492251" y="35051"/>
                  </a:lnTo>
                  <a:lnTo>
                    <a:pt x="487679" y="39624"/>
                  </a:lnTo>
                  <a:lnTo>
                    <a:pt x="484632" y="51815"/>
                  </a:lnTo>
                  <a:lnTo>
                    <a:pt x="484632" y="59436"/>
                  </a:lnTo>
                  <a:lnTo>
                    <a:pt x="487679" y="71627"/>
                  </a:lnTo>
                  <a:lnTo>
                    <a:pt x="492251" y="74676"/>
                  </a:lnTo>
                  <a:lnTo>
                    <a:pt x="499872" y="79248"/>
                  </a:lnTo>
                  <a:lnTo>
                    <a:pt x="512063" y="79248"/>
                  </a:lnTo>
                  <a:lnTo>
                    <a:pt x="519684" y="74676"/>
                  </a:lnTo>
                  <a:lnTo>
                    <a:pt x="524256" y="67056"/>
                  </a:lnTo>
                  <a:lnTo>
                    <a:pt x="528827" y="71627"/>
                  </a:lnTo>
                </a:path>
                <a:path w="1088389" h="111760">
                  <a:moveTo>
                    <a:pt x="684276" y="0"/>
                  </a:moveTo>
                  <a:lnTo>
                    <a:pt x="684276" y="83820"/>
                  </a:lnTo>
                  <a:lnTo>
                    <a:pt x="687324" y="83820"/>
                  </a:lnTo>
                </a:path>
                <a:path w="1088389" h="111760">
                  <a:moveTo>
                    <a:pt x="684276" y="0"/>
                  </a:moveTo>
                  <a:lnTo>
                    <a:pt x="687324" y="0"/>
                  </a:lnTo>
                  <a:lnTo>
                    <a:pt x="687324" y="83820"/>
                  </a:lnTo>
                </a:path>
                <a:path w="1088389" h="111760">
                  <a:moveTo>
                    <a:pt x="684276" y="39624"/>
                  </a:moveTo>
                  <a:lnTo>
                    <a:pt x="676656" y="32004"/>
                  </a:lnTo>
                  <a:lnTo>
                    <a:pt x="667512" y="27432"/>
                  </a:lnTo>
                  <a:lnTo>
                    <a:pt x="655320" y="27432"/>
                  </a:lnTo>
                  <a:lnTo>
                    <a:pt x="647700" y="32004"/>
                  </a:lnTo>
                  <a:lnTo>
                    <a:pt x="640079" y="39624"/>
                  </a:lnTo>
                  <a:lnTo>
                    <a:pt x="635508" y="51815"/>
                  </a:lnTo>
                  <a:lnTo>
                    <a:pt x="635508" y="59436"/>
                  </a:lnTo>
                  <a:lnTo>
                    <a:pt x="640079" y="71627"/>
                  </a:lnTo>
                  <a:lnTo>
                    <a:pt x="647700" y="79248"/>
                  </a:lnTo>
                  <a:lnTo>
                    <a:pt x="655320" y="83820"/>
                  </a:lnTo>
                  <a:lnTo>
                    <a:pt x="667512" y="83820"/>
                  </a:lnTo>
                  <a:lnTo>
                    <a:pt x="676656" y="79248"/>
                  </a:lnTo>
                  <a:lnTo>
                    <a:pt x="684276" y="71627"/>
                  </a:lnTo>
                </a:path>
                <a:path w="1088389" h="111760">
                  <a:moveTo>
                    <a:pt x="684276" y="39624"/>
                  </a:moveTo>
                  <a:lnTo>
                    <a:pt x="667512" y="32004"/>
                  </a:lnTo>
                  <a:lnTo>
                    <a:pt x="655320" y="32004"/>
                  </a:lnTo>
                  <a:lnTo>
                    <a:pt x="647700" y="35051"/>
                  </a:lnTo>
                  <a:lnTo>
                    <a:pt x="644651" y="39624"/>
                  </a:lnTo>
                  <a:lnTo>
                    <a:pt x="640079" y="51815"/>
                  </a:lnTo>
                  <a:lnTo>
                    <a:pt x="640079" y="59436"/>
                  </a:lnTo>
                  <a:lnTo>
                    <a:pt x="644651" y="71627"/>
                  </a:lnTo>
                  <a:lnTo>
                    <a:pt x="647700" y="74676"/>
                  </a:lnTo>
                  <a:lnTo>
                    <a:pt x="655320" y="79248"/>
                  </a:lnTo>
                  <a:lnTo>
                    <a:pt x="667512" y="79248"/>
                  </a:lnTo>
                  <a:lnTo>
                    <a:pt x="684276" y="71627"/>
                  </a:lnTo>
                </a:path>
                <a:path w="1088389" h="111760">
                  <a:moveTo>
                    <a:pt x="719327" y="0"/>
                  </a:moveTo>
                  <a:lnTo>
                    <a:pt x="716279" y="3048"/>
                  </a:lnTo>
                  <a:lnTo>
                    <a:pt x="716279" y="7620"/>
                  </a:lnTo>
                  <a:lnTo>
                    <a:pt x="719327" y="10668"/>
                  </a:lnTo>
                  <a:lnTo>
                    <a:pt x="723900" y="10668"/>
                  </a:lnTo>
                  <a:lnTo>
                    <a:pt x="728472" y="7620"/>
                  </a:lnTo>
                  <a:lnTo>
                    <a:pt x="728472" y="3048"/>
                  </a:lnTo>
                  <a:lnTo>
                    <a:pt x="723900" y="0"/>
                  </a:lnTo>
                  <a:lnTo>
                    <a:pt x="719327" y="0"/>
                  </a:lnTo>
                </a:path>
                <a:path w="1088389" h="111760">
                  <a:moveTo>
                    <a:pt x="719327" y="3048"/>
                  </a:moveTo>
                  <a:lnTo>
                    <a:pt x="719327" y="7620"/>
                  </a:lnTo>
                  <a:lnTo>
                    <a:pt x="723900" y="7620"/>
                  </a:lnTo>
                  <a:lnTo>
                    <a:pt x="723900" y="3048"/>
                  </a:lnTo>
                  <a:lnTo>
                    <a:pt x="719327" y="3048"/>
                  </a:lnTo>
                </a:path>
                <a:path w="1088389" h="111760">
                  <a:moveTo>
                    <a:pt x="719327" y="27432"/>
                  </a:moveTo>
                  <a:lnTo>
                    <a:pt x="719327" y="83820"/>
                  </a:lnTo>
                  <a:lnTo>
                    <a:pt x="723900" y="83820"/>
                  </a:lnTo>
                </a:path>
                <a:path w="1088389" h="111760">
                  <a:moveTo>
                    <a:pt x="719327" y="27432"/>
                  </a:moveTo>
                  <a:lnTo>
                    <a:pt x="723900" y="27432"/>
                  </a:lnTo>
                  <a:lnTo>
                    <a:pt x="723900" y="83820"/>
                  </a:lnTo>
                </a:path>
                <a:path w="1088389" h="111760">
                  <a:moveTo>
                    <a:pt x="795527" y="39624"/>
                  </a:moveTo>
                  <a:lnTo>
                    <a:pt x="792479" y="32004"/>
                  </a:lnTo>
                  <a:lnTo>
                    <a:pt x="780288" y="27432"/>
                  </a:lnTo>
                  <a:lnTo>
                    <a:pt x="768096" y="27432"/>
                  </a:lnTo>
                  <a:lnTo>
                    <a:pt x="755903" y="32004"/>
                  </a:lnTo>
                  <a:lnTo>
                    <a:pt x="751332" y="39624"/>
                  </a:lnTo>
                  <a:lnTo>
                    <a:pt x="755903" y="47244"/>
                  </a:lnTo>
                  <a:lnTo>
                    <a:pt x="763524" y="51815"/>
                  </a:lnTo>
                  <a:lnTo>
                    <a:pt x="783336" y="59436"/>
                  </a:lnTo>
                  <a:lnTo>
                    <a:pt x="792479" y="64008"/>
                  </a:lnTo>
                </a:path>
                <a:path w="1088389" h="111760">
                  <a:moveTo>
                    <a:pt x="787908" y="59436"/>
                  </a:moveTo>
                  <a:lnTo>
                    <a:pt x="792479" y="67056"/>
                  </a:lnTo>
                  <a:lnTo>
                    <a:pt x="792479" y="71627"/>
                  </a:lnTo>
                  <a:lnTo>
                    <a:pt x="787908" y="79248"/>
                  </a:lnTo>
                </a:path>
                <a:path w="1088389" h="111760">
                  <a:moveTo>
                    <a:pt x="792479" y="74676"/>
                  </a:moveTo>
                  <a:lnTo>
                    <a:pt x="780288" y="79248"/>
                  </a:lnTo>
                  <a:lnTo>
                    <a:pt x="768096" y="79248"/>
                  </a:lnTo>
                  <a:lnTo>
                    <a:pt x="755903" y="74676"/>
                  </a:lnTo>
                </a:path>
                <a:path w="1088389" h="111760">
                  <a:moveTo>
                    <a:pt x="760476" y="79248"/>
                  </a:moveTo>
                  <a:lnTo>
                    <a:pt x="755903" y="71627"/>
                  </a:lnTo>
                  <a:lnTo>
                    <a:pt x="751332" y="71627"/>
                  </a:lnTo>
                </a:path>
                <a:path w="1088389" h="111760">
                  <a:moveTo>
                    <a:pt x="795527" y="39624"/>
                  </a:moveTo>
                  <a:lnTo>
                    <a:pt x="792479" y="39624"/>
                  </a:lnTo>
                  <a:lnTo>
                    <a:pt x="787908" y="32004"/>
                  </a:lnTo>
                </a:path>
                <a:path w="1088389" h="111760">
                  <a:moveTo>
                    <a:pt x="792479" y="35051"/>
                  </a:moveTo>
                  <a:lnTo>
                    <a:pt x="780288" y="32004"/>
                  </a:lnTo>
                  <a:lnTo>
                    <a:pt x="768096" y="32004"/>
                  </a:lnTo>
                  <a:lnTo>
                    <a:pt x="755903" y="35051"/>
                  </a:lnTo>
                </a:path>
                <a:path w="1088389" h="111760">
                  <a:moveTo>
                    <a:pt x="760476" y="32004"/>
                  </a:moveTo>
                  <a:lnTo>
                    <a:pt x="755903" y="39624"/>
                  </a:lnTo>
                  <a:lnTo>
                    <a:pt x="760476" y="47244"/>
                  </a:lnTo>
                </a:path>
                <a:path w="1088389" h="111760">
                  <a:moveTo>
                    <a:pt x="755903" y="42672"/>
                  </a:moveTo>
                  <a:lnTo>
                    <a:pt x="763524" y="47244"/>
                  </a:lnTo>
                  <a:lnTo>
                    <a:pt x="783336" y="54863"/>
                  </a:lnTo>
                  <a:lnTo>
                    <a:pt x="792479" y="59436"/>
                  </a:lnTo>
                  <a:lnTo>
                    <a:pt x="795527" y="67056"/>
                  </a:lnTo>
                  <a:lnTo>
                    <a:pt x="795527" y="71627"/>
                  </a:lnTo>
                  <a:lnTo>
                    <a:pt x="792479" y="79248"/>
                  </a:lnTo>
                  <a:lnTo>
                    <a:pt x="780288" y="83820"/>
                  </a:lnTo>
                  <a:lnTo>
                    <a:pt x="768096" y="83820"/>
                  </a:lnTo>
                  <a:lnTo>
                    <a:pt x="755903" y="79248"/>
                  </a:lnTo>
                  <a:lnTo>
                    <a:pt x="751332" y="71627"/>
                  </a:lnTo>
                </a:path>
                <a:path w="1088389" h="111760">
                  <a:moveTo>
                    <a:pt x="824484" y="27432"/>
                  </a:moveTo>
                  <a:lnTo>
                    <a:pt x="824484" y="111252"/>
                  </a:lnTo>
                  <a:lnTo>
                    <a:pt x="827532" y="111252"/>
                  </a:lnTo>
                </a:path>
                <a:path w="1088389" h="111760">
                  <a:moveTo>
                    <a:pt x="824484" y="27432"/>
                  </a:moveTo>
                  <a:lnTo>
                    <a:pt x="827532" y="27432"/>
                  </a:lnTo>
                  <a:lnTo>
                    <a:pt x="827532" y="111252"/>
                  </a:lnTo>
                </a:path>
                <a:path w="1088389" h="111760">
                  <a:moveTo>
                    <a:pt x="827532" y="39624"/>
                  </a:moveTo>
                  <a:lnTo>
                    <a:pt x="835151" y="32004"/>
                  </a:lnTo>
                  <a:lnTo>
                    <a:pt x="844296" y="27432"/>
                  </a:lnTo>
                  <a:lnTo>
                    <a:pt x="856488" y="27432"/>
                  </a:lnTo>
                  <a:lnTo>
                    <a:pt x="864108" y="32004"/>
                  </a:lnTo>
                  <a:lnTo>
                    <a:pt x="871727" y="39624"/>
                  </a:lnTo>
                  <a:lnTo>
                    <a:pt x="876300" y="51815"/>
                  </a:lnTo>
                  <a:lnTo>
                    <a:pt x="876300" y="59436"/>
                  </a:lnTo>
                  <a:lnTo>
                    <a:pt x="871727" y="71627"/>
                  </a:lnTo>
                  <a:lnTo>
                    <a:pt x="864108" y="79248"/>
                  </a:lnTo>
                  <a:lnTo>
                    <a:pt x="856488" y="83820"/>
                  </a:lnTo>
                  <a:lnTo>
                    <a:pt x="844296" y="83820"/>
                  </a:lnTo>
                  <a:lnTo>
                    <a:pt x="835151" y="79248"/>
                  </a:lnTo>
                  <a:lnTo>
                    <a:pt x="827532" y="71627"/>
                  </a:lnTo>
                </a:path>
                <a:path w="1088389" h="111760">
                  <a:moveTo>
                    <a:pt x="827532" y="39624"/>
                  </a:moveTo>
                  <a:lnTo>
                    <a:pt x="844296" y="32004"/>
                  </a:lnTo>
                  <a:lnTo>
                    <a:pt x="856488" y="32004"/>
                  </a:lnTo>
                  <a:lnTo>
                    <a:pt x="864108" y="35051"/>
                  </a:lnTo>
                  <a:lnTo>
                    <a:pt x="867156" y="39624"/>
                  </a:lnTo>
                  <a:lnTo>
                    <a:pt x="871727" y="51815"/>
                  </a:lnTo>
                  <a:lnTo>
                    <a:pt x="871727" y="59436"/>
                  </a:lnTo>
                  <a:lnTo>
                    <a:pt x="867156" y="71627"/>
                  </a:lnTo>
                  <a:lnTo>
                    <a:pt x="864108" y="74676"/>
                  </a:lnTo>
                  <a:lnTo>
                    <a:pt x="856488" y="79248"/>
                  </a:lnTo>
                  <a:lnTo>
                    <a:pt x="844296" y="79248"/>
                  </a:lnTo>
                  <a:lnTo>
                    <a:pt x="827532" y="71627"/>
                  </a:lnTo>
                </a:path>
                <a:path w="1088389" h="111760">
                  <a:moveTo>
                    <a:pt x="947927" y="27432"/>
                  </a:moveTo>
                  <a:lnTo>
                    <a:pt x="947927" y="83820"/>
                  </a:lnTo>
                  <a:lnTo>
                    <a:pt x="950976" y="83820"/>
                  </a:lnTo>
                </a:path>
                <a:path w="1088389" h="111760">
                  <a:moveTo>
                    <a:pt x="947927" y="27432"/>
                  </a:moveTo>
                  <a:lnTo>
                    <a:pt x="950976" y="27432"/>
                  </a:lnTo>
                  <a:lnTo>
                    <a:pt x="950976" y="83820"/>
                  </a:lnTo>
                </a:path>
                <a:path w="1088389" h="111760">
                  <a:moveTo>
                    <a:pt x="947927" y="39624"/>
                  </a:moveTo>
                  <a:lnTo>
                    <a:pt x="940308" y="32004"/>
                  </a:lnTo>
                  <a:lnTo>
                    <a:pt x="931163" y="27432"/>
                  </a:lnTo>
                  <a:lnTo>
                    <a:pt x="920496" y="27432"/>
                  </a:lnTo>
                  <a:lnTo>
                    <a:pt x="911351" y="32004"/>
                  </a:lnTo>
                  <a:lnTo>
                    <a:pt x="903732" y="39624"/>
                  </a:lnTo>
                  <a:lnTo>
                    <a:pt x="899160" y="51815"/>
                  </a:lnTo>
                  <a:lnTo>
                    <a:pt x="899160" y="59436"/>
                  </a:lnTo>
                  <a:lnTo>
                    <a:pt x="903732" y="71627"/>
                  </a:lnTo>
                  <a:lnTo>
                    <a:pt x="911351" y="79248"/>
                  </a:lnTo>
                  <a:lnTo>
                    <a:pt x="920496" y="83820"/>
                  </a:lnTo>
                  <a:lnTo>
                    <a:pt x="931163" y="83820"/>
                  </a:lnTo>
                  <a:lnTo>
                    <a:pt x="940308" y="79248"/>
                  </a:lnTo>
                  <a:lnTo>
                    <a:pt x="947927" y="71627"/>
                  </a:lnTo>
                </a:path>
                <a:path w="1088389" h="111760">
                  <a:moveTo>
                    <a:pt x="947927" y="39624"/>
                  </a:moveTo>
                  <a:lnTo>
                    <a:pt x="931163" y="32004"/>
                  </a:lnTo>
                  <a:lnTo>
                    <a:pt x="920496" y="32004"/>
                  </a:lnTo>
                  <a:lnTo>
                    <a:pt x="911351" y="35051"/>
                  </a:lnTo>
                  <a:lnTo>
                    <a:pt x="908303" y="39624"/>
                  </a:lnTo>
                  <a:lnTo>
                    <a:pt x="903732" y="51815"/>
                  </a:lnTo>
                  <a:lnTo>
                    <a:pt x="903732" y="59436"/>
                  </a:lnTo>
                  <a:lnTo>
                    <a:pt x="908303" y="71627"/>
                  </a:lnTo>
                  <a:lnTo>
                    <a:pt x="911351" y="74676"/>
                  </a:lnTo>
                  <a:lnTo>
                    <a:pt x="920496" y="79248"/>
                  </a:lnTo>
                  <a:lnTo>
                    <a:pt x="931163" y="79248"/>
                  </a:lnTo>
                  <a:lnTo>
                    <a:pt x="947927" y="71627"/>
                  </a:lnTo>
                </a:path>
                <a:path w="1088389" h="111760">
                  <a:moveTo>
                    <a:pt x="984503" y="27432"/>
                  </a:moveTo>
                  <a:lnTo>
                    <a:pt x="984503" y="83820"/>
                  </a:lnTo>
                  <a:lnTo>
                    <a:pt x="987551" y="83820"/>
                  </a:lnTo>
                </a:path>
                <a:path w="1088389" h="111760">
                  <a:moveTo>
                    <a:pt x="984503" y="27432"/>
                  </a:moveTo>
                  <a:lnTo>
                    <a:pt x="987551" y="27432"/>
                  </a:lnTo>
                  <a:lnTo>
                    <a:pt x="987551" y="83820"/>
                  </a:lnTo>
                </a:path>
                <a:path w="1088389" h="111760">
                  <a:moveTo>
                    <a:pt x="987551" y="51815"/>
                  </a:moveTo>
                  <a:lnTo>
                    <a:pt x="992124" y="39624"/>
                  </a:lnTo>
                  <a:lnTo>
                    <a:pt x="999744" y="32004"/>
                  </a:lnTo>
                  <a:lnTo>
                    <a:pt x="1007363" y="27432"/>
                  </a:lnTo>
                  <a:lnTo>
                    <a:pt x="1019556" y="27432"/>
                  </a:lnTo>
                </a:path>
                <a:path w="1088389" h="111760">
                  <a:moveTo>
                    <a:pt x="987551" y="51815"/>
                  </a:moveTo>
                  <a:lnTo>
                    <a:pt x="992124" y="42672"/>
                  </a:lnTo>
                  <a:lnTo>
                    <a:pt x="999744" y="35051"/>
                  </a:lnTo>
                  <a:lnTo>
                    <a:pt x="1007363" y="32004"/>
                  </a:lnTo>
                  <a:lnTo>
                    <a:pt x="1019556" y="32004"/>
                  </a:lnTo>
                  <a:lnTo>
                    <a:pt x="1019556" y="27432"/>
                  </a:lnTo>
                </a:path>
                <a:path w="1088389" h="111760">
                  <a:moveTo>
                    <a:pt x="1056132" y="27432"/>
                  </a:moveTo>
                  <a:lnTo>
                    <a:pt x="1046988" y="32004"/>
                  </a:lnTo>
                  <a:lnTo>
                    <a:pt x="1039368" y="39624"/>
                  </a:lnTo>
                  <a:lnTo>
                    <a:pt x="1036320" y="51815"/>
                  </a:lnTo>
                  <a:lnTo>
                    <a:pt x="1036320" y="59436"/>
                  </a:lnTo>
                  <a:lnTo>
                    <a:pt x="1039368" y="71627"/>
                  </a:lnTo>
                  <a:lnTo>
                    <a:pt x="1046988" y="79248"/>
                  </a:lnTo>
                  <a:lnTo>
                    <a:pt x="1056132" y="83820"/>
                  </a:lnTo>
                  <a:lnTo>
                    <a:pt x="1068324" y="83820"/>
                  </a:lnTo>
                  <a:lnTo>
                    <a:pt x="1075944" y="79248"/>
                  </a:lnTo>
                  <a:lnTo>
                    <a:pt x="1083564" y="71627"/>
                  </a:lnTo>
                  <a:lnTo>
                    <a:pt x="1088136" y="59436"/>
                  </a:lnTo>
                  <a:lnTo>
                    <a:pt x="1088136" y="51815"/>
                  </a:lnTo>
                  <a:lnTo>
                    <a:pt x="1083564" y="39624"/>
                  </a:lnTo>
                  <a:lnTo>
                    <a:pt x="1075944" y="32004"/>
                  </a:lnTo>
                  <a:lnTo>
                    <a:pt x="1068324" y="27432"/>
                  </a:lnTo>
                  <a:lnTo>
                    <a:pt x="1056132" y="27432"/>
                  </a:lnTo>
                </a:path>
                <a:path w="1088389" h="111760">
                  <a:moveTo>
                    <a:pt x="1056132" y="32004"/>
                  </a:moveTo>
                  <a:lnTo>
                    <a:pt x="1046988" y="35051"/>
                  </a:lnTo>
                  <a:lnTo>
                    <a:pt x="1043939" y="39624"/>
                  </a:lnTo>
                  <a:lnTo>
                    <a:pt x="1039368" y="51815"/>
                  </a:lnTo>
                  <a:lnTo>
                    <a:pt x="1039368" y="59436"/>
                  </a:lnTo>
                  <a:lnTo>
                    <a:pt x="1043939" y="71627"/>
                  </a:lnTo>
                  <a:lnTo>
                    <a:pt x="1046988" y="74676"/>
                  </a:lnTo>
                  <a:lnTo>
                    <a:pt x="1056132" y="79248"/>
                  </a:lnTo>
                  <a:lnTo>
                    <a:pt x="1068324" y="79248"/>
                  </a:lnTo>
                  <a:lnTo>
                    <a:pt x="1075944" y="74676"/>
                  </a:lnTo>
                  <a:lnTo>
                    <a:pt x="1078991" y="71627"/>
                  </a:lnTo>
                  <a:lnTo>
                    <a:pt x="1083564" y="59436"/>
                  </a:lnTo>
                  <a:lnTo>
                    <a:pt x="1083564" y="51815"/>
                  </a:lnTo>
                  <a:lnTo>
                    <a:pt x="1078991" y="39624"/>
                  </a:lnTo>
                  <a:lnTo>
                    <a:pt x="1075944" y="35051"/>
                  </a:lnTo>
                  <a:lnTo>
                    <a:pt x="1068324" y="32004"/>
                  </a:lnTo>
                  <a:lnTo>
                    <a:pt x="1056132" y="3200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76315" y="4754627"/>
              <a:ext cx="74687" cy="11277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71501" y="4754625"/>
              <a:ext cx="189814" cy="8616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95242" y="3573525"/>
              <a:ext cx="134112" cy="85343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760597" y="3574287"/>
              <a:ext cx="875030" cy="236220"/>
            </a:xfrm>
            <a:custGeom>
              <a:avLst/>
              <a:gdLst/>
              <a:ahLst/>
              <a:cxnLst/>
              <a:rect l="l" t="t" r="r" b="b"/>
              <a:pathLst>
                <a:path w="875029" h="236220">
                  <a:moveTo>
                    <a:pt x="0" y="0"/>
                  </a:moveTo>
                  <a:lnTo>
                    <a:pt x="0" y="83819"/>
                  </a:lnTo>
                </a:path>
                <a:path w="875029" h="236220">
                  <a:moveTo>
                    <a:pt x="3048" y="3048"/>
                  </a:moveTo>
                  <a:lnTo>
                    <a:pt x="3048" y="83819"/>
                  </a:lnTo>
                  <a:lnTo>
                    <a:pt x="0" y="83819"/>
                  </a:lnTo>
                </a:path>
                <a:path w="875029" h="236220">
                  <a:moveTo>
                    <a:pt x="0" y="0"/>
                  </a:moveTo>
                  <a:lnTo>
                    <a:pt x="35051" y="0"/>
                  </a:lnTo>
                  <a:lnTo>
                    <a:pt x="42672" y="3048"/>
                  </a:lnTo>
                  <a:lnTo>
                    <a:pt x="47243" y="7619"/>
                  </a:lnTo>
                  <a:lnTo>
                    <a:pt x="51815" y="15239"/>
                  </a:lnTo>
                  <a:lnTo>
                    <a:pt x="51815" y="27431"/>
                  </a:lnTo>
                  <a:lnTo>
                    <a:pt x="47243" y="35051"/>
                  </a:lnTo>
                  <a:lnTo>
                    <a:pt x="42672" y="39624"/>
                  </a:lnTo>
                  <a:lnTo>
                    <a:pt x="35051" y="44195"/>
                  </a:lnTo>
                  <a:lnTo>
                    <a:pt x="3048" y="44195"/>
                  </a:lnTo>
                </a:path>
                <a:path w="875029" h="236220">
                  <a:moveTo>
                    <a:pt x="3048" y="3048"/>
                  </a:moveTo>
                  <a:lnTo>
                    <a:pt x="35051" y="3048"/>
                  </a:lnTo>
                  <a:lnTo>
                    <a:pt x="42672" y="7619"/>
                  </a:lnTo>
                  <a:lnTo>
                    <a:pt x="47243" y="15239"/>
                  </a:lnTo>
                  <a:lnTo>
                    <a:pt x="47243" y="27431"/>
                  </a:lnTo>
                  <a:lnTo>
                    <a:pt x="42672" y="35051"/>
                  </a:lnTo>
                  <a:lnTo>
                    <a:pt x="35051" y="39624"/>
                  </a:lnTo>
                  <a:lnTo>
                    <a:pt x="3048" y="39624"/>
                  </a:lnTo>
                </a:path>
                <a:path w="875029" h="236220">
                  <a:moveTo>
                    <a:pt x="550163" y="152400"/>
                  </a:moveTo>
                  <a:lnTo>
                    <a:pt x="594360" y="152400"/>
                  </a:lnTo>
                  <a:lnTo>
                    <a:pt x="566927" y="187451"/>
                  </a:lnTo>
                </a:path>
                <a:path w="875029" h="236220">
                  <a:moveTo>
                    <a:pt x="550163" y="152400"/>
                  </a:moveTo>
                  <a:lnTo>
                    <a:pt x="550163" y="155448"/>
                  </a:lnTo>
                  <a:lnTo>
                    <a:pt x="591312" y="155448"/>
                  </a:lnTo>
                </a:path>
                <a:path w="875029" h="236220">
                  <a:moveTo>
                    <a:pt x="591312" y="152400"/>
                  </a:moveTo>
                  <a:lnTo>
                    <a:pt x="562355" y="187451"/>
                  </a:lnTo>
                </a:path>
                <a:path w="875029" h="236220">
                  <a:moveTo>
                    <a:pt x="566927" y="184404"/>
                  </a:moveTo>
                  <a:lnTo>
                    <a:pt x="574548" y="184404"/>
                  </a:lnTo>
                  <a:lnTo>
                    <a:pt x="586739" y="187451"/>
                  </a:lnTo>
                  <a:lnTo>
                    <a:pt x="594360" y="196595"/>
                  </a:lnTo>
                  <a:lnTo>
                    <a:pt x="598931" y="207263"/>
                  </a:lnTo>
                  <a:lnTo>
                    <a:pt x="598931" y="211836"/>
                  </a:lnTo>
                  <a:lnTo>
                    <a:pt x="594360" y="224028"/>
                  </a:lnTo>
                  <a:lnTo>
                    <a:pt x="586739" y="231648"/>
                  </a:lnTo>
                  <a:lnTo>
                    <a:pt x="574548" y="236219"/>
                  </a:lnTo>
                  <a:lnTo>
                    <a:pt x="562355" y="236219"/>
                  </a:lnTo>
                  <a:lnTo>
                    <a:pt x="550163" y="231648"/>
                  </a:lnTo>
                  <a:lnTo>
                    <a:pt x="547115" y="227075"/>
                  </a:lnTo>
                  <a:lnTo>
                    <a:pt x="542543" y="219456"/>
                  </a:lnTo>
                  <a:lnTo>
                    <a:pt x="547115" y="219456"/>
                  </a:lnTo>
                </a:path>
                <a:path w="875029" h="236220">
                  <a:moveTo>
                    <a:pt x="562355" y="187451"/>
                  </a:moveTo>
                  <a:lnTo>
                    <a:pt x="574548" y="187451"/>
                  </a:lnTo>
                  <a:lnTo>
                    <a:pt x="586739" y="192024"/>
                  </a:lnTo>
                  <a:lnTo>
                    <a:pt x="594360" y="204216"/>
                  </a:lnTo>
                </a:path>
                <a:path w="875029" h="236220">
                  <a:moveTo>
                    <a:pt x="579119" y="187451"/>
                  </a:moveTo>
                  <a:lnTo>
                    <a:pt x="591312" y="196595"/>
                  </a:lnTo>
                  <a:lnTo>
                    <a:pt x="594360" y="207263"/>
                  </a:lnTo>
                  <a:lnTo>
                    <a:pt x="594360" y="211836"/>
                  </a:lnTo>
                  <a:lnTo>
                    <a:pt x="591312" y="224028"/>
                  </a:lnTo>
                  <a:lnTo>
                    <a:pt x="579119" y="231648"/>
                  </a:lnTo>
                </a:path>
                <a:path w="875029" h="236220">
                  <a:moveTo>
                    <a:pt x="594360" y="216407"/>
                  </a:moveTo>
                  <a:lnTo>
                    <a:pt x="586739" y="227075"/>
                  </a:lnTo>
                  <a:lnTo>
                    <a:pt x="574548" y="231648"/>
                  </a:lnTo>
                  <a:lnTo>
                    <a:pt x="562355" y="231648"/>
                  </a:lnTo>
                  <a:lnTo>
                    <a:pt x="550163" y="227075"/>
                  </a:lnTo>
                  <a:lnTo>
                    <a:pt x="547115" y="219456"/>
                  </a:lnTo>
                </a:path>
                <a:path w="875029" h="236220">
                  <a:moveTo>
                    <a:pt x="559307" y="231648"/>
                  </a:moveTo>
                  <a:lnTo>
                    <a:pt x="547115" y="224028"/>
                  </a:lnTo>
                </a:path>
                <a:path w="875029" h="236220">
                  <a:moveTo>
                    <a:pt x="626363" y="152400"/>
                  </a:moveTo>
                  <a:lnTo>
                    <a:pt x="626363" y="236219"/>
                  </a:lnTo>
                  <a:lnTo>
                    <a:pt x="630936" y="236219"/>
                  </a:lnTo>
                </a:path>
                <a:path w="875029" h="236220">
                  <a:moveTo>
                    <a:pt x="626363" y="152400"/>
                  </a:moveTo>
                  <a:lnTo>
                    <a:pt x="630936" y="152400"/>
                  </a:lnTo>
                  <a:lnTo>
                    <a:pt x="630936" y="236219"/>
                  </a:lnTo>
                </a:path>
                <a:path w="875029" h="236220">
                  <a:moveTo>
                    <a:pt x="682751" y="152400"/>
                  </a:moveTo>
                  <a:lnTo>
                    <a:pt x="670560" y="155448"/>
                  </a:lnTo>
                  <a:lnTo>
                    <a:pt x="662939" y="167639"/>
                  </a:lnTo>
                  <a:lnTo>
                    <a:pt x="658367" y="187451"/>
                  </a:lnTo>
                  <a:lnTo>
                    <a:pt x="658367" y="199644"/>
                  </a:lnTo>
                  <a:lnTo>
                    <a:pt x="662939" y="219456"/>
                  </a:lnTo>
                  <a:lnTo>
                    <a:pt x="670560" y="231648"/>
                  </a:lnTo>
                  <a:lnTo>
                    <a:pt x="682751" y="236219"/>
                  </a:lnTo>
                  <a:lnTo>
                    <a:pt x="690372" y="236219"/>
                  </a:lnTo>
                  <a:lnTo>
                    <a:pt x="702563" y="231648"/>
                  </a:lnTo>
                  <a:lnTo>
                    <a:pt x="710183" y="219456"/>
                  </a:lnTo>
                  <a:lnTo>
                    <a:pt x="714755" y="199644"/>
                  </a:lnTo>
                  <a:lnTo>
                    <a:pt x="714755" y="187451"/>
                  </a:lnTo>
                  <a:lnTo>
                    <a:pt x="710183" y="167639"/>
                  </a:lnTo>
                  <a:lnTo>
                    <a:pt x="702563" y="155448"/>
                  </a:lnTo>
                  <a:lnTo>
                    <a:pt x="690372" y="152400"/>
                  </a:lnTo>
                  <a:lnTo>
                    <a:pt x="682751" y="152400"/>
                  </a:lnTo>
                </a:path>
                <a:path w="875029" h="236220">
                  <a:moveTo>
                    <a:pt x="675131" y="155448"/>
                  </a:moveTo>
                  <a:lnTo>
                    <a:pt x="665988" y="167639"/>
                  </a:lnTo>
                  <a:lnTo>
                    <a:pt x="662939" y="187451"/>
                  </a:lnTo>
                  <a:lnTo>
                    <a:pt x="662939" y="199644"/>
                  </a:lnTo>
                  <a:lnTo>
                    <a:pt x="665988" y="219456"/>
                  </a:lnTo>
                  <a:lnTo>
                    <a:pt x="675131" y="231648"/>
                  </a:lnTo>
                </a:path>
                <a:path w="875029" h="236220">
                  <a:moveTo>
                    <a:pt x="670560" y="227075"/>
                  </a:moveTo>
                  <a:lnTo>
                    <a:pt x="682751" y="231648"/>
                  </a:lnTo>
                  <a:lnTo>
                    <a:pt x="690372" y="231648"/>
                  </a:lnTo>
                  <a:lnTo>
                    <a:pt x="702563" y="227075"/>
                  </a:lnTo>
                </a:path>
                <a:path w="875029" h="236220">
                  <a:moveTo>
                    <a:pt x="697991" y="231648"/>
                  </a:moveTo>
                  <a:lnTo>
                    <a:pt x="707136" y="219456"/>
                  </a:lnTo>
                  <a:lnTo>
                    <a:pt x="710183" y="199644"/>
                  </a:lnTo>
                  <a:lnTo>
                    <a:pt x="710183" y="187451"/>
                  </a:lnTo>
                  <a:lnTo>
                    <a:pt x="707136" y="167639"/>
                  </a:lnTo>
                  <a:lnTo>
                    <a:pt x="697991" y="155448"/>
                  </a:lnTo>
                </a:path>
                <a:path w="875029" h="236220">
                  <a:moveTo>
                    <a:pt x="702563" y="160019"/>
                  </a:moveTo>
                  <a:lnTo>
                    <a:pt x="690372" y="155448"/>
                  </a:lnTo>
                  <a:lnTo>
                    <a:pt x="682751" y="155448"/>
                  </a:lnTo>
                  <a:lnTo>
                    <a:pt x="670560" y="160019"/>
                  </a:lnTo>
                </a:path>
                <a:path w="875029" h="236220">
                  <a:moveTo>
                    <a:pt x="826007" y="152400"/>
                  </a:moveTo>
                  <a:lnTo>
                    <a:pt x="826007" y="236219"/>
                  </a:lnTo>
                </a:path>
                <a:path w="875029" h="236220">
                  <a:moveTo>
                    <a:pt x="830579" y="155448"/>
                  </a:moveTo>
                  <a:lnTo>
                    <a:pt x="830579" y="236219"/>
                  </a:lnTo>
                  <a:lnTo>
                    <a:pt x="826007" y="236219"/>
                  </a:lnTo>
                </a:path>
                <a:path w="875029" h="236220">
                  <a:moveTo>
                    <a:pt x="826007" y="152400"/>
                  </a:moveTo>
                  <a:lnTo>
                    <a:pt x="874776" y="152400"/>
                  </a:lnTo>
                </a:path>
                <a:path w="875029" h="236220">
                  <a:moveTo>
                    <a:pt x="830579" y="155448"/>
                  </a:moveTo>
                  <a:lnTo>
                    <a:pt x="874776" y="155448"/>
                  </a:lnTo>
                  <a:lnTo>
                    <a:pt x="874776" y="152400"/>
                  </a:lnTo>
                </a:path>
                <a:path w="875029" h="236220">
                  <a:moveTo>
                    <a:pt x="830579" y="192024"/>
                  </a:moveTo>
                  <a:lnTo>
                    <a:pt x="854963" y="192024"/>
                  </a:lnTo>
                  <a:lnTo>
                    <a:pt x="854963" y="196595"/>
                  </a:lnTo>
                  <a:lnTo>
                    <a:pt x="830579" y="1965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205604" y="3830319"/>
              <a:ext cx="117475" cy="60960"/>
            </a:xfrm>
            <a:custGeom>
              <a:avLst/>
              <a:gdLst/>
              <a:ahLst/>
              <a:cxnLst/>
              <a:rect l="l" t="t" r="r" b="b"/>
              <a:pathLst>
                <a:path w="117475" h="60960">
                  <a:moveTo>
                    <a:pt x="117348" y="6095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205604" y="3830319"/>
              <a:ext cx="117475" cy="119380"/>
            </a:xfrm>
            <a:custGeom>
              <a:avLst/>
              <a:gdLst/>
              <a:ahLst/>
              <a:cxnLst/>
              <a:rect l="l" t="t" r="r" b="b"/>
              <a:pathLst>
                <a:path w="117475" h="119379">
                  <a:moveTo>
                    <a:pt x="0" y="0"/>
                  </a:moveTo>
                  <a:lnTo>
                    <a:pt x="57912" y="118871"/>
                  </a:lnTo>
                  <a:lnTo>
                    <a:pt x="117348" y="609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205604" y="3830319"/>
              <a:ext cx="117475" cy="119380"/>
            </a:xfrm>
            <a:custGeom>
              <a:avLst/>
              <a:gdLst/>
              <a:ahLst/>
              <a:cxnLst/>
              <a:rect l="l" t="t" r="r" b="b"/>
              <a:pathLst>
                <a:path w="117475" h="119379">
                  <a:moveTo>
                    <a:pt x="57912" y="118871"/>
                  </a:moveTo>
                  <a:lnTo>
                    <a:pt x="117348" y="60959"/>
                  </a:lnTo>
                  <a:lnTo>
                    <a:pt x="0" y="0"/>
                  </a:lnTo>
                  <a:lnTo>
                    <a:pt x="57912" y="118871"/>
                  </a:lnTo>
                </a:path>
                <a:path w="117475" h="119379">
                  <a:moveTo>
                    <a:pt x="0" y="0"/>
                  </a:moveTo>
                  <a:lnTo>
                    <a:pt x="57912" y="118871"/>
                  </a:lnTo>
                </a:path>
                <a:path w="117475" h="119379">
                  <a:moveTo>
                    <a:pt x="57912" y="118871"/>
                  </a:moveTo>
                  <a:lnTo>
                    <a:pt x="117348" y="60959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23280" y="3761739"/>
              <a:ext cx="5080" cy="35560"/>
            </a:xfrm>
            <a:custGeom>
              <a:avLst/>
              <a:gdLst/>
              <a:ahLst/>
              <a:cxnLst/>
              <a:rect l="l" t="t" r="r" b="b"/>
              <a:pathLst>
                <a:path w="5079" h="35560">
                  <a:moveTo>
                    <a:pt x="4572" y="0"/>
                  </a:moveTo>
                  <a:lnTo>
                    <a:pt x="0" y="3505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427852" y="3764787"/>
              <a:ext cx="3175" cy="27940"/>
            </a:xfrm>
            <a:custGeom>
              <a:avLst/>
              <a:gdLst/>
              <a:ahLst/>
              <a:cxnLst/>
              <a:rect l="l" t="t" r="r" b="b"/>
              <a:pathLst>
                <a:path w="3175" h="27939">
                  <a:moveTo>
                    <a:pt x="1524" y="-1587"/>
                  </a:moveTo>
                  <a:lnTo>
                    <a:pt x="1524" y="29019"/>
                  </a:lnTo>
                </a:path>
              </a:pathLst>
            </a:custGeom>
            <a:ln w="6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418708" y="3761739"/>
              <a:ext cx="106680" cy="83820"/>
            </a:xfrm>
            <a:custGeom>
              <a:avLst/>
              <a:gdLst/>
              <a:ahLst/>
              <a:cxnLst/>
              <a:rect l="l" t="t" r="r" b="b"/>
              <a:pathLst>
                <a:path w="106679" h="83820">
                  <a:moveTo>
                    <a:pt x="9143" y="0"/>
                  </a:moveTo>
                  <a:lnTo>
                    <a:pt x="48767" y="0"/>
                  </a:lnTo>
                  <a:lnTo>
                    <a:pt x="48767" y="3048"/>
                  </a:lnTo>
                  <a:lnTo>
                    <a:pt x="12191" y="3048"/>
                  </a:lnTo>
                </a:path>
                <a:path w="106679" h="83820">
                  <a:moveTo>
                    <a:pt x="9143" y="30480"/>
                  </a:moveTo>
                  <a:lnTo>
                    <a:pt x="21336" y="27432"/>
                  </a:lnTo>
                  <a:lnTo>
                    <a:pt x="32003" y="27432"/>
                  </a:lnTo>
                  <a:lnTo>
                    <a:pt x="44195" y="30480"/>
                  </a:lnTo>
                  <a:lnTo>
                    <a:pt x="51815" y="39624"/>
                  </a:lnTo>
                  <a:lnTo>
                    <a:pt x="56387" y="51816"/>
                  </a:lnTo>
                  <a:lnTo>
                    <a:pt x="56387" y="59436"/>
                  </a:lnTo>
                  <a:lnTo>
                    <a:pt x="51815" y="71628"/>
                  </a:lnTo>
                  <a:lnTo>
                    <a:pt x="44195" y="79248"/>
                  </a:lnTo>
                  <a:lnTo>
                    <a:pt x="32003" y="83820"/>
                  </a:lnTo>
                  <a:lnTo>
                    <a:pt x="21336" y="83820"/>
                  </a:lnTo>
                  <a:lnTo>
                    <a:pt x="9143" y="79248"/>
                  </a:lnTo>
                  <a:lnTo>
                    <a:pt x="4571" y="74676"/>
                  </a:lnTo>
                  <a:lnTo>
                    <a:pt x="0" y="67056"/>
                  </a:lnTo>
                  <a:lnTo>
                    <a:pt x="4571" y="67056"/>
                  </a:lnTo>
                </a:path>
                <a:path w="106679" h="83820">
                  <a:moveTo>
                    <a:pt x="4571" y="35052"/>
                  </a:moveTo>
                  <a:lnTo>
                    <a:pt x="9143" y="35052"/>
                  </a:lnTo>
                  <a:lnTo>
                    <a:pt x="16763" y="30480"/>
                  </a:lnTo>
                  <a:lnTo>
                    <a:pt x="32003" y="30480"/>
                  </a:lnTo>
                  <a:lnTo>
                    <a:pt x="44195" y="35052"/>
                  </a:lnTo>
                  <a:lnTo>
                    <a:pt x="51815" y="47243"/>
                  </a:lnTo>
                </a:path>
                <a:path w="106679" h="83820">
                  <a:moveTo>
                    <a:pt x="36575" y="30480"/>
                  </a:moveTo>
                  <a:lnTo>
                    <a:pt x="48767" y="39624"/>
                  </a:lnTo>
                  <a:lnTo>
                    <a:pt x="51815" y="51816"/>
                  </a:lnTo>
                  <a:lnTo>
                    <a:pt x="51815" y="59436"/>
                  </a:lnTo>
                  <a:lnTo>
                    <a:pt x="48767" y="71628"/>
                  </a:lnTo>
                  <a:lnTo>
                    <a:pt x="36575" y="79248"/>
                  </a:lnTo>
                </a:path>
                <a:path w="106679" h="83820">
                  <a:moveTo>
                    <a:pt x="51815" y="62484"/>
                  </a:moveTo>
                  <a:lnTo>
                    <a:pt x="44195" y="74676"/>
                  </a:lnTo>
                  <a:lnTo>
                    <a:pt x="32003" y="79248"/>
                  </a:lnTo>
                  <a:lnTo>
                    <a:pt x="21336" y="79248"/>
                  </a:lnTo>
                  <a:lnTo>
                    <a:pt x="9143" y="74676"/>
                  </a:lnTo>
                  <a:lnTo>
                    <a:pt x="4571" y="67056"/>
                  </a:lnTo>
                </a:path>
                <a:path w="106679" h="83820">
                  <a:moveTo>
                    <a:pt x="16763" y="79248"/>
                  </a:moveTo>
                  <a:lnTo>
                    <a:pt x="4571" y="71628"/>
                  </a:lnTo>
                </a:path>
                <a:path w="106679" h="83820">
                  <a:moveTo>
                    <a:pt x="85343" y="27432"/>
                  </a:moveTo>
                  <a:lnTo>
                    <a:pt x="106679" y="27432"/>
                  </a:lnTo>
                  <a:lnTo>
                    <a:pt x="106679" y="25908"/>
                  </a:lnTo>
                  <a:lnTo>
                    <a:pt x="85343" y="25908"/>
                  </a:lnTo>
                  <a:lnTo>
                    <a:pt x="85343" y="27432"/>
                  </a:lnTo>
                </a:path>
                <a:path w="106679" h="83820">
                  <a:moveTo>
                    <a:pt x="99060" y="0"/>
                  </a:moveTo>
                  <a:lnTo>
                    <a:pt x="92963" y="0"/>
                  </a:lnTo>
                  <a:lnTo>
                    <a:pt x="88391" y="1524"/>
                  </a:lnTo>
                  <a:lnTo>
                    <a:pt x="86867" y="3048"/>
                  </a:lnTo>
                  <a:lnTo>
                    <a:pt x="85343" y="7620"/>
                  </a:lnTo>
                  <a:lnTo>
                    <a:pt x="85343" y="13716"/>
                  </a:lnTo>
                  <a:lnTo>
                    <a:pt x="88391" y="19812"/>
                  </a:lnTo>
                  <a:lnTo>
                    <a:pt x="92963" y="21336"/>
                  </a:lnTo>
                  <a:lnTo>
                    <a:pt x="99060" y="21336"/>
                  </a:lnTo>
                  <a:lnTo>
                    <a:pt x="102107" y="19812"/>
                  </a:lnTo>
                  <a:lnTo>
                    <a:pt x="105155" y="16764"/>
                  </a:lnTo>
                  <a:lnTo>
                    <a:pt x="106679" y="13716"/>
                  </a:lnTo>
                  <a:lnTo>
                    <a:pt x="106679" y="7620"/>
                  </a:lnTo>
                  <a:lnTo>
                    <a:pt x="105155" y="3048"/>
                  </a:lnTo>
                  <a:lnTo>
                    <a:pt x="99060" y="0"/>
                  </a:lnTo>
                </a:path>
                <a:path w="106679" h="83820">
                  <a:moveTo>
                    <a:pt x="99060" y="1524"/>
                  </a:moveTo>
                  <a:lnTo>
                    <a:pt x="92963" y="1524"/>
                  </a:lnTo>
                  <a:lnTo>
                    <a:pt x="88391" y="3048"/>
                  </a:lnTo>
                  <a:lnTo>
                    <a:pt x="86867" y="7620"/>
                  </a:lnTo>
                  <a:lnTo>
                    <a:pt x="86867" y="13716"/>
                  </a:lnTo>
                  <a:lnTo>
                    <a:pt x="88391" y="16764"/>
                  </a:lnTo>
                  <a:lnTo>
                    <a:pt x="92963" y="19812"/>
                  </a:lnTo>
                  <a:lnTo>
                    <a:pt x="99060" y="19812"/>
                  </a:lnTo>
                  <a:lnTo>
                    <a:pt x="105155" y="13716"/>
                  </a:lnTo>
                  <a:lnTo>
                    <a:pt x="105155" y="7620"/>
                  </a:lnTo>
                  <a:lnTo>
                    <a:pt x="102107" y="3048"/>
                  </a:lnTo>
                  <a:lnTo>
                    <a:pt x="99060" y="152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552820" y="3836415"/>
              <a:ext cx="1905" cy="0"/>
            </a:xfrm>
            <a:custGeom>
              <a:avLst/>
              <a:gdLst/>
              <a:ahLst/>
              <a:cxnLst/>
              <a:rect l="l" t="t" r="r" b="b"/>
              <a:pathLst>
                <a:path w="1904">
                  <a:moveTo>
                    <a:pt x="762" y="-1587"/>
                  </a:moveTo>
                  <a:lnTo>
                    <a:pt x="762" y="158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59022" y="4375149"/>
              <a:ext cx="65532" cy="105156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2881248" y="4395723"/>
              <a:ext cx="3637915" cy="1473835"/>
            </a:xfrm>
            <a:custGeom>
              <a:avLst/>
              <a:gdLst/>
              <a:ahLst/>
              <a:cxnLst/>
              <a:rect l="l" t="t" r="r" b="b"/>
              <a:pathLst>
                <a:path w="3637915" h="1473835">
                  <a:moveTo>
                    <a:pt x="566927" y="28956"/>
                  </a:moveTo>
                  <a:lnTo>
                    <a:pt x="566927" y="83819"/>
                  </a:lnTo>
                  <a:lnTo>
                    <a:pt x="571500" y="83819"/>
                  </a:lnTo>
                </a:path>
                <a:path w="3637915" h="1473835">
                  <a:moveTo>
                    <a:pt x="566927" y="28956"/>
                  </a:moveTo>
                  <a:lnTo>
                    <a:pt x="571500" y="28956"/>
                  </a:lnTo>
                  <a:lnTo>
                    <a:pt x="571500" y="83819"/>
                  </a:lnTo>
                </a:path>
                <a:path w="3637915" h="1473835">
                  <a:moveTo>
                    <a:pt x="571500" y="44195"/>
                  </a:moveTo>
                  <a:lnTo>
                    <a:pt x="583691" y="32003"/>
                  </a:lnTo>
                  <a:lnTo>
                    <a:pt x="591312" y="28956"/>
                  </a:lnTo>
                  <a:lnTo>
                    <a:pt x="603503" y="28956"/>
                  </a:lnTo>
                  <a:lnTo>
                    <a:pt x="611124" y="32003"/>
                  </a:lnTo>
                  <a:lnTo>
                    <a:pt x="615696" y="44195"/>
                  </a:lnTo>
                  <a:lnTo>
                    <a:pt x="615696" y="83819"/>
                  </a:lnTo>
                </a:path>
                <a:path w="3637915" h="1473835">
                  <a:moveTo>
                    <a:pt x="571500" y="44195"/>
                  </a:moveTo>
                  <a:lnTo>
                    <a:pt x="583691" y="36575"/>
                  </a:lnTo>
                  <a:lnTo>
                    <a:pt x="591312" y="32003"/>
                  </a:lnTo>
                  <a:lnTo>
                    <a:pt x="598931" y="32003"/>
                  </a:lnTo>
                  <a:lnTo>
                    <a:pt x="606551" y="36575"/>
                  </a:lnTo>
                  <a:lnTo>
                    <a:pt x="611124" y="44195"/>
                  </a:lnTo>
                  <a:lnTo>
                    <a:pt x="611124" y="83819"/>
                  </a:lnTo>
                  <a:lnTo>
                    <a:pt x="615696" y="83819"/>
                  </a:lnTo>
                </a:path>
                <a:path w="3637915" h="1473835">
                  <a:moveTo>
                    <a:pt x="694943" y="28956"/>
                  </a:moveTo>
                  <a:lnTo>
                    <a:pt x="690372" y="28956"/>
                  </a:lnTo>
                  <a:lnTo>
                    <a:pt x="690372" y="88392"/>
                  </a:lnTo>
                  <a:lnTo>
                    <a:pt x="687324" y="100583"/>
                  </a:lnTo>
                  <a:lnTo>
                    <a:pt x="682751" y="103631"/>
                  </a:lnTo>
                  <a:lnTo>
                    <a:pt x="675131" y="108203"/>
                  </a:lnTo>
                  <a:lnTo>
                    <a:pt x="667512" y="108203"/>
                  </a:lnTo>
                  <a:lnTo>
                    <a:pt x="658367" y="103631"/>
                  </a:lnTo>
                  <a:lnTo>
                    <a:pt x="655320" y="100583"/>
                  </a:lnTo>
                  <a:lnTo>
                    <a:pt x="647700" y="100583"/>
                  </a:lnTo>
                </a:path>
                <a:path w="3637915" h="1473835">
                  <a:moveTo>
                    <a:pt x="694943" y="28956"/>
                  </a:moveTo>
                  <a:lnTo>
                    <a:pt x="694943" y="88392"/>
                  </a:lnTo>
                  <a:lnTo>
                    <a:pt x="690372" y="100583"/>
                  </a:lnTo>
                  <a:lnTo>
                    <a:pt x="682751" y="108203"/>
                  </a:lnTo>
                  <a:lnTo>
                    <a:pt x="675131" y="112775"/>
                  </a:lnTo>
                  <a:lnTo>
                    <a:pt x="662939" y="112775"/>
                  </a:lnTo>
                  <a:lnTo>
                    <a:pt x="655320" y="108203"/>
                  </a:lnTo>
                  <a:lnTo>
                    <a:pt x="647700" y="100583"/>
                  </a:lnTo>
                </a:path>
                <a:path w="3637915" h="1473835">
                  <a:moveTo>
                    <a:pt x="690372" y="39624"/>
                  </a:moveTo>
                  <a:lnTo>
                    <a:pt x="682751" y="32003"/>
                  </a:lnTo>
                  <a:lnTo>
                    <a:pt x="675131" y="28956"/>
                  </a:lnTo>
                  <a:lnTo>
                    <a:pt x="662939" y="28956"/>
                  </a:lnTo>
                  <a:lnTo>
                    <a:pt x="655320" y="32003"/>
                  </a:lnTo>
                  <a:lnTo>
                    <a:pt x="647700" y="39624"/>
                  </a:lnTo>
                  <a:lnTo>
                    <a:pt x="643127" y="51815"/>
                  </a:lnTo>
                  <a:lnTo>
                    <a:pt x="643127" y="60959"/>
                  </a:lnTo>
                  <a:lnTo>
                    <a:pt x="647700" y="73151"/>
                  </a:lnTo>
                  <a:lnTo>
                    <a:pt x="655320" y="80771"/>
                  </a:lnTo>
                  <a:lnTo>
                    <a:pt x="662939" y="83819"/>
                  </a:lnTo>
                  <a:lnTo>
                    <a:pt x="675131" y="83819"/>
                  </a:lnTo>
                  <a:lnTo>
                    <a:pt x="682751" y="80771"/>
                  </a:lnTo>
                  <a:lnTo>
                    <a:pt x="690372" y="73151"/>
                  </a:lnTo>
                </a:path>
                <a:path w="3637915" h="1473835">
                  <a:moveTo>
                    <a:pt x="690372" y="39624"/>
                  </a:moveTo>
                  <a:lnTo>
                    <a:pt x="675131" y="32003"/>
                  </a:lnTo>
                  <a:lnTo>
                    <a:pt x="662939" y="32003"/>
                  </a:lnTo>
                  <a:lnTo>
                    <a:pt x="655320" y="36575"/>
                  </a:lnTo>
                  <a:lnTo>
                    <a:pt x="650748" y="39624"/>
                  </a:lnTo>
                  <a:lnTo>
                    <a:pt x="647700" y="51815"/>
                  </a:lnTo>
                  <a:lnTo>
                    <a:pt x="647700" y="60959"/>
                  </a:lnTo>
                  <a:lnTo>
                    <a:pt x="650748" y="73151"/>
                  </a:lnTo>
                  <a:lnTo>
                    <a:pt x="655320" y="76200"/>
                  </a:lnTo>
                  <a:lnTo>
                    <a:pt x="662939" y="80771"/>
                  </a:lnTo>
                  <a:lnTo>
                    <a:pt x="675131" y="80771"/>
                  </a:lnTo>
                  <a:lnTo>
                    <a:pt x="690372" y="73151"/>
                  </a:lnTo>
                </a:path>
                <a:path w="3637915" h="1473835">
                  <a:moveTo>
                    <a:pt x="726948" y="28956"/>
                  </a:moveTo>
                  <a:lnTo>
                    <a:pt x="726948" y="68580"/>
                  </a:lnTo>
                  <a:lnTo>
                    <a:pt x="731520" y="80771"/>
                  </a:lnTo>
                  <a:lnTo>
                    <a:pt x="739139" y="83819"/>
                  </a:lnTo>
                  <a:lnTo>
                    <a:pt x="751331" y="83819"/>
                  </a:lnTo>
                  <a:lnTo>
                    <a:pt x="758951" y="80771"/>
                  </a:lnTo>
                  <a:lnTo>
                    <a:pt x="771143" y="68580"/>
                  </a:lnTo>
                </a:path>
                <a:path w="3637915" h="1473835">
                  <a:moveTo>
                    <a:pt x="726948" y="28956"/>
                  </a:moveTo>
                  <a:lnTo>
                    <a:pt x="731520" y="28956"/>
                  </a:lnTo>
                  <a:lnTo>
                    <a:pt x="731520" y="68580"/>
                  </a:lnTo>
                  <a:lnTo>
                    <a:pt x="734567" y="76200"/>
                  </a:lnTo>
                  <a:lnTo>
                    <a:pt x="743712" y="80771"/>
                  </a:lnTo>
                  <a:lnTo>
                    <a:pt x="751331" y="80771"/>
                  </a:lnTo>
                  <a:lnTo>
                    <a:pt x="758951" y="76200"/>
                  </a:lnTo>
                  <a:lnTo>
                    <a:pt x="771143" y="68580"/>
                  </a:lnTo>
                </a:path>
                <a:path w="3637915" h="1473835">
                  <a:moveTo>
                    <a:pt x="771143" y="28956"/>
                  </a:moveTo>
                  <a:lnTo>
                    <a:pt x="771143" y="83819"/>
                  </a:lnTo>
                  <a:lnTo>
                    <a:pt x="774191" y="83819"/>
                  </a:lnTo>
                </a:path>
                <a:path w="3637915" h="1473835">
                  <a:moveTo>
                    <a:pt x="771143" y="28956"/>
                  </a:moveTo>
                  <a:lnTo>
                    <a:pt x="774191" y="28956"/>
                  </a:lnTo>
                  <a:lnTo>
                    <a:pt x="774191" y="83819"/>
                  </a:lnTo>
                </a:path>
                <a:path w="3637915" h="1473835">
                  <a:moveTo>
                    <a:pt x="806196" y="0"/>
                  </a:moveTo>
                  <a:lnTo>
                    <a:pt x="806196" y="83819"/>
                  </a:lnTo>
                  <a:lnTo>
                    <a:pt x="810767" y="83819"/>
                  </a:lnTo>
                </a:path>
                <a:path w="3637915" h="1473835">
                  <a:moveTo>
                    <a:pt x="806196" y="0"/>
                  </a:moveTo>
                  <a:lnTo>
                    <a:pt x="810767" y="0"/>
                  </a:lnTo>
                  <a:lnTo>
                    <a:pt x="810767" y="83819"/>
                  </a:lnTo>
                </a:path>
                <a:path w="3637915" h="1473835">
                  <a:moveTo>
                    <a:pt x="858012" y="28956"/>
                  </a:moveTo>
                  <a:lnTo>
                    <a:pt x="850391" y="32003"/>
                  </a:lnTo>
                  <a:lnTo>
                    <a:pt x="842772" y="39624"/>
                  </a:lnTo>
                  <a:lnTo>
                    <a:pt x="838200" y="51815"/>
                  </a:lnTo>
                  <a:lnTo>
                    <a:pt x="838200" y="60959"/>
                  </a:lnTo>
                  <a:lnTo>
                    <a:pt x="842772" y="73151"/>
                  </a:lnTo>
                  <a:lnTo>
                    <a:pt x="850391" y="80771"/>
                  </a:lnTo>
                  <a:lnTo>
                    <a:pt x="858012" y="83819"/>
                  </a:lnTo>
                  <a:lnTo>
                    <a:pt x="870203" y="83819"/>
                  </a:lnTo>
                  <a:lnTo>
                    <a:pt x="879348" y="80771"/>
                  </a:lnTo>
                  <a:lnTo>
                    <a:pt x="886967" y="73151"/>
                  </a:lnTo>
                  <a:lnTo>
                    <a:pt x="891539" y="60959"/>
                  </a:lnTo>
                  <a:lnTo>
                    <a:pt x="891539" y="51815"/>
                  </a:lnTo>
                  <a:lnTo>
                    <a:pt x="886967" y="39624"/>
                  </a:lnTo>
                  <a:lnTo>
                    <a:pt x="879348" y="32003"/>
                  </a:lnTo>
                  <a:lnTo>
                    <a:pt x="870203" y="28956"/>
                  </a:lnTo>
                  <a:lnTo>
                    <a:pt x="858012" y="28956"/>
                  </a:lnTo>
                </a:path>
                <a:path w="3637915" h="1473835">
                  <a:moveTo>
                    <a:pt x="858012" y="32003"/>
                  </a:moveTo>
                  <a:lnTo>
                    <a:pt x="850391" y="36575"/>
                  </a:lnTo>
                  <a:lnTo>
                    <a:pt x="847343" y="39624"/>
                  </a:lnTo>
                  <a:lnTo>
                    <a:pt x="842772" y="51815"/>
                  </a:lnTo>
                  <a:lnTo>
                    <a:pt x="842772" y="60959"/>
                  </a:lnTo>
                  <a:lnTo>
                    <a:pt x="847343" y="73151"/>
                  </a:lnTo>
                  <a:lnTo>
                    <a:pt x="850391" y="76200"/>
                  </a:lnTo>
                  <a:lnTo>
                    <a:pt x="858012" y="80771"/>
                  </a:lnTo>
                  <a:lnTo>
                    <a:pt x="870203" y="80771"/>
                  </a:lnTo>
                  <a:lnTo>
                    <a:pt x="879348" y="76200"/>
                  </a:lnTo>
                  <a:lnTo>
                    <a:pt x="882396" y="73151"/>
                  </a:lnTo>
                  <a:lnTo>
                    <a:pt x="886967" y="60959"/>
                  </a:lnTo>
                  <a:lnTo>
                    <a:pt x="886967" y="51815"/>
                  </a:lnTo>
                  <a:lnTo>
                    <a:pt x="882396" y="39624"/>
                  </a:lnTo>
                  <a:lnTo>
                    <a:pt x="879348" y="36575"/>
                  </a:lnTo>
                  <a:lnTo>
                    <a:pt x="870203" y="32003"/>
                  </a:lnTo>
                  <a:lnTo>
                    <a:pt x="858012" y="32003"/>
                  </a:lnTo>
                </a:path>
                <a:path w="3637915" h="1473835">
                  <a:moveTo>
                    <a:pt x="531876" y="195071"/>
                  </a:moveTo>
                  <a:lnTo>
                    <a:pt x="492251" y="246887"/>
                  </a:lnTo>
                </a:path>
                <a:path w="3637915" h="1473835">
                  <a:moveTo>
                    <a:pt x="499872" y="243839"/>
                  </a:moveTo>
                  <a:lnTo>
                    <a:pt x="539496" y="192024"/>
                  </a:lnTo>
                  <a:lnTo>
                    <a:pt x="492251" y="192024"/>
                  </a:lnTo>
                  <a:lnTo>
                    <a:pt x="492251" y="195071"/>
                  </a:lnTo>
                  <a:lnTo>
                    <a:pt x="531876" y="195071"/>
                  </a:lnTo>
                </a:path>
                <a:path w="3637915" h="1473835">
                  <a:moveTo>
                    <a:pt x="499872" y="243839"/>
                  </a:moveTo>
                  <a:lnTo>
                    <a:pt x="539496" y="243839"/>
                  </a:lnTo>
                  <a:lnTo>
                    <a:pt x="539496" y="246887"/>
                  </a:lnTo>
                  <a:lnTo>
                    <a:pt x="492251" y="246887"/>
                  </a:lnTo>
                </a:path>
                <a:path w="3637915" h="1473835">
                  <a:moveTo>
                    <a:pt x="583691" y="192024"/>
                  </a:moveTo>
                  <a:lnTo>
                    <a:pt x="576072" y="195071"/>
                  </a:lnTo>
                  <a:lnTo>
                    <a:pt x="566927" y="202692"/>
                  </a:lnTo>
                  <a:lnTo>
                    <a:pt x="563879" y="214883"/>
                  </a:lnTo>
                  <a:lnTo>
                    <a:pt x="563879" y="222503"/>
                  </a:lnTo>
                  <a:lnTo>
                    <a:pt x="566927" y="234695"/>
                  </a:lnTo>
                  <a:lnTo>
                    <a:pt x="576072" y="243839"/>
                  </a:lnTo>
                  <a:lnTo>
                    <a:pt x="583691" y="246887"/>
                  </a:lnTo>
                  <a:lnTo>
                    <a:pt x="595884" y="246887"/>
                  </a:lnTo>
                  <a:lnTo>
                    <a:pt x="603503" y="243839"/>
                  </a:lnTo>
                  <a:lnTo>
                    <a:pt x="611124" y="234695"/>
                  </a:lnTo>
                  <a:lnTo>
                    <a:pt x="615696" y="222503"/>
                  </a:lnTo>
                  <a:lnTo>
                    <a:pt x="615696" y="214883"/>
                  </a:lnTo>
                  <a:lnTo>
                    <a:pt x="611124" y="202692"/>
                  </a:lnTo>
                  <a:lnTo>
                    <a:pt x="603503" y="195071"/>
                  </a:lnTo>
                  <a:lnTo>
                    <a:pt x="595884" y="192024"/>
                  </a:lnTo>
                  <a:lnTo>
                    <a:pt x="583691" y="192024"/>
                  </a:lnTo>
                </a:path>
                <a:path w="3637915" h="1473835">
                  <a:moveTo>
                    <a:pt x="583691" y="195071"/>
                  </a:moveTo>
                  <a:lnTo>
                    <a:pt x="576072" y="199644"/>
                  </a:lnTo>
                  <a:lnTo>
                    <a:pt x="571500" y="202692"/>
                  </a:lnTo>
                  <a:lnTo>
                    <a:pt x="566927" y="214883"/>
                  </a:lnTo>
                  <a:lnTo>
                    <a:pt x="566927" y="222503"/>
                  </a:lnTo>
                  <a:lnTo>
                    <a:pt x="571500" y="234695"/>
                  </a:lnTo>
                  <a:lnTo>
                    <a:pt x="576072" y="239268"/>
                  </a:lnTo>
                  <a:lnTo>
                    <a:pt x="583691" y="243839"/>
                  </a:lnTo>
                  <a:lnTo>
                    <a:pt x="595884" y="243839"/>
                  </a:lnTo>
                  <a:lnTo>
                    <a:pt x="603503" y="239268"/>
                  </a:lnTo>
                  <a:lnTo>
                    <a:pt x="608076" y="234695"/>
                  </a:lnTo>
                  <a:lnTo>
                    <a:pt x="611124" y="222503"/>
                  </a:lnTo>
                  <a:lnTo>
                    <a:pt x="611124" y="214883"/>
                  </a:lnTo>
                  <a:lnTo>
                    <a:pt x="608076" y="202692"/>
                  </a:lnTo>
                  <a:lnTo>
                    <a:pt x="603503" y="199644"/>
                  </a:lnTo>
                  <a:lnTo>
                    <a:pt x="595884" y="195071"/>
                  </a:lnTo>
                  <a:lnTo>
                    <a:pt x="583691" y="195071"/>
                  </a:lnTo>
                </a:path>
                <a:path w="3637915" h="1473835">
                  <a:moveTo>
                    <a:pt x="643127" y="192024"/>
                  </a:moveTo>
                  <a:lnTo>
                    <a:pt x="643127" y="246887"/>
                  </a:lnTo>
                  <a:lnTo>
                    <a:pt x="647700" y="246887"/>
                  </a:lnTo>
                </a:path>
                <a:path w="3637915" h="1473835">
                  <a:moveTo>
                    <a:pt x="643127" y="192024"/>
                  </a:moveTo>
                  <a:lnTo>
                    <a:pt x="647700" y="192024"/>
                  </a:lnTo>
                  <a:lnTo>
                    <a:pt x="647700" y="246887"/>
                  </a:lnTo>
                </a:path>
                <a:path w="3637915" h="1473835">
                  <a:moveTo>
                    <a:pt x="647700" y="207263"/>
                  </a:moveTo>
                  <a:lnTo>
                    <a:pt x="659891" y="195071"/>
                  </a:lnTo>
                  <a:lnTo>
                    <a:pt x="667512" y="192024"/>
                  </a:lnTo>
                  <a:lnTo>
                    <a:pt x="679703" y="192024"/>
                  </a:lnTo>
                  <a:lnTo>
                    <a:pt x="687324" y="195071"/>
                  </a:lnTo>
                  <a:lnTo>
                    <a:pt x="691896" y="207263"/>
                  </a:lnTo>
                  <a:lnTo>
                    <a:pt x="691896" y="246887"/>
                  </a:lnTo>
                </a:path>
                <a:path w="3637915" h="1473835">
                  <a:moveTo>
                    <a:pt x="647700" y="207263"/>
                  </a:moveTo>
                  <a:lnTo>
                    <a:pt x="659891" y="199644"/>
                  </a:lnTo>
                  <a:lnTo>
                    <a:pt x="667512" y="195071"/>
                  </a:lnTo>
                  <a:lnTo>
                    <a:pt x="675131" y="195071"/>
                  </a:lnTo>
                  <a:lnTo>
                    <a:pt x="682751" y="199644"/>
                  </a:lnTo>
                  <a:lnTo>
                    <a:pt x="687324" y="207263"/>
                  </a:lnTo>
                  <a:lnTo>
                    <a:pt x="687324" y="246887"/>
                  </a:lnTo>
                  <a:lnTo>
                    <a:pt x="691896" y="246887"/>
                  </a:lnTo>
                </a:path>
                <a:path w="3637915" h="1473835">
                  <a:moveTo>
                    <a:pt x="768096" y="192024"/>
                  </a:moveTo>
                  <a:lnTo>
                    <a:pt x="768096" y="246887"/>
                  </a:lnTo>
                  <a:lnTo>
                    <a:pt x="771143" y="246887"/>
                  </a:lnTo>
                </a:path>
                <a:path w="3637915" h="1473835">
                  <a:moveTo>
                    <a:pt x="768096" y="192024"/>
                  </a:moveTo>
                  <a:lnTo>
                    <a:pt x="771143" y="192024"/>
                  </a:lnTo>
                  <a:lnTo>
                    <a:pt x="771143" y="246887"/>
                  </a:lnTo>
                </a:path>
                <a:path w="3637915" h="1473835">
                  <a:moveTo>
                    <a:pt x="768096" y="202692"/>
                  </a:moveTo>
                  <a:lnTo>
                    <a:pt x="758951" y="195071"/>
                  </a:lnTo>
                  <a:lnTo>
                    <a:pt x="751331" y="192024"/>
                  </a:lnTo>
                  <a:lnTo>
                    <a:pt x="739139" y="192024"/>
                  </a:lnTo>
                  <a:lnTo>
                    <a:pt x="731520" y="195071"/>
                  </a:lnTo>
                  <a:lnTo>
                    <a:pt x="723900" y="202692"/>
                  </a:lnTo>
                  <a:lnTo>
                    <a:pt x="719327" y="214883"/>
                  </a:lnTo>
                  <a:lnTo>
                    <a:pt x="719327" y="222503"/>
                  </a:lnTo>
                  <a:lnTo>
                    <a:pt x="723900" y="234695"/>
                  </a:lnTo>
                  <a:lnTo>
                    <a:pt x="731520" y="243839"/>
                  </a:lnTo>
                  <a:lnTo>
                    <a:pt x="739139" y="246887"/>
                  </a:lnTo>
                  <a:lnTo>
                    <a:pt x="751331" y="246887"/>
                  </a:lnTo>
                  <a:lnTo>
                    <a:pt x="758951" y="243839"/>
                  </a:lnTo>
                  <a:lnTo>
                    <a:pt x="768096" y="234695"/>
                  </a:lnTo>
                </a:path>
                <a:path w="3637915" h="1473835">
                  <a:moveTo>
                    <a:pt x="768096" y="202692"/>
                  </a:moveTo>
                  <a:lnTo>
                    <a:pt x="751331" y="195071"/>
                  </a:lnTo>
                  <a:lnTo>
                    <a:pt x="739139" y="195071"/>
                  </a:lnTo>
                  <a:lnTo>
                    <a:pt x="731520" y="199644"/>
                  </a:lnTo>
                  <a:lnTo>
                    <a:pt x="726948" y="202692"/>
                  </a:lnTo>
                  <a:lnTo>
                    <a:pt x="723900" y="214883"/>
                  </a:lnTo>
                  <a:lnTo>
                    <a:pt x="723900" y="222503"/>
                  </a:lnTo>
                  <a:lnTo>
                    <a:pt x="726948" y="234695"/>
                  </a:lnTo>
                  <a:lnTo>
                    <a:pt x="731520" y="239268"/>
                  </a:lnTo>
                  <a:lnTo>
                    <a:pt x="739139" y="243839"/>
                  </a:lnTo>
                  <a:lnTo>
                    <a:pt x="751331" y="243839"/>
                  </a:lnTo>
                  <a:lnTo>
                    <a:pt x="768096" y="234695"/>
                  </a:lnTo>
                </a:path>
                <a:path w="3637915" h="1473835">
                  <a:moveTo>
                    <a:pt x="1239012" y="1360906"/>
                  </a:moveTo>
                  <a:lnTo>
                    <a:pt x="1239012" y="1446250"/>
                  </a:lnTo>
                </a:path>
                <a:path w="3637915" h="1473835">
                  <a:moveTo>
                    <a:pt x="1243584" y="1365478"/>
                  </a:moveTo>
                  <a:lnTo>
                    <a:pt x="1243584" y="1441678"/>
                  </a:lnTo>
                </a:path>
                <a:path w="3637915" h="1473835">
                  <a:moveTo>
                    <a:pt x="1239012" y="1360906"/>
                  </a:moveTo>
                  <a:lnTo>
                    <a:pt x="1266443" y="1360906"/>
                  </a:lnTo>
                  <a:lnTo>
                    <a:pt x="1278636" y="1365478"/>
                  </a:lnTo>
                  <a:lnTo>
                    <a:pt x="1287779" y="1373098"/>
                  </a:lnTo>
                  <a:lnTo>
                    <a:pt x="1290827" y="1382242"/>
                  </a:lnTo>
                  <a:lnTo>
                    <a:pt x="1295400" y="1392910"/>
                  </a:lnTo>
                  <a:lnTo>
                    <a:pt x="1295400" y="1412722"/>
                  </a:lnTo>
                  <a:lnTo>
                    <a:pt x="1290827" y="1424914"/>
                  </a:lnTo>
                  <a:lnTo>
                    <a:pt x="1287779" y="1434058"/>
                  </a:lnTo>
                  <a:lnTo>
                    <a:pt x="1278636" y="1441678"/>
                  </a:lnTo>
                  <a:lnTo>
                    <a:pt x="1266443" y="1446250"/>
                  </a:lnTo>
                  <a:lnTo>
                    <a:pt x="1239012" y="1446250"/>
                  </a:lnTo>
                </a:path>
                <a:path w="3637915" h="1473835">
                  <a:moveTo>
                    <a:pt x="1243584" y="1365478"/>
                  </a:moveTo>
                  <a:lnTo>
                    <a:pt x="1266443" y="1365478"/>
                  </a:lnTo>
                  <a:lnTo>
                    <a:pt x="1278636" y="1370050"/>
                  </a:lnTo>
                  <a:lnTo>
                    <a:pt x="1283208" y="1373098"/>
                  </a:lnTo>
                  <a:lnTo>
                    <a:pt x="1287779" y="1382242"/>
                  </a:lnTo>
                  <a:lnTo>
                    <a:pt x="1290827" y="1392910"/>
                  </a:lnTo>
                  <a:lnTo>
                    <a:pt x="1290827" y="1412722"/>
                  </a:lnTo>
                  <a:lnTo>
                    <a:pt x="1287779" y="1424914"/>
                  </a:lnTo>
                  <a:lnTo>
                    <a:pt x="1283208" y="1434058"/>
                  </a:lnTo>
                  <a:lnTo>
                    <a:pt x="1278636" y="1437106"/>
                  </a:lnTo>
                  <a:lnTo>
                    <a:pt x="1266443" y="1441678"/>
                  </a:lnTo>
                  <a:lnTo>
                    <a:pt x="1243584" y="1441678"/>
                  </a:lnTo>
                </a:path>
                <a:path w="3637915" h="1473835">
                  <a:moveTo>
                    <a:pt x="1322831" y="1360906"/>
                  </a:moveTo>
                  <a:lnTo>
                    <a:pt x="1319784" y="1365478"/>
                  </a:lnTo>
                  <a:lnTo>
                    <a:pt x="1319784" y="1370050"/>
                  </a:lnTo>
                  <a:lnTo>
                    <a:pt x="1322831" y="1373098"/>
                  </a:lnTo>
                  <a:lnTo>
                    <a:pt x="1327403" y="1373098"/>
                  </a:lnTo>
                  <a:lnTo>
                    <a:pt x="1330452" y="1370050"/>
                  </a:lnTo>
                  <a:lnTo>
                    <a:pt x="1330452" y="1365478"/>
                  </a:lnTo>
                  <a:lnTo>
                    <a:pt x="1327403" y="1360906"/>
                  </a:lnTo>
                  <a:lnTo>
                    <a:pt x="1322831" y="1360906"/>
                  </a:lnTo>
                </a:path>
                <a:path w="3637915" h="1473835">
                  <a:moveTo>
                    <a:pt x="1322831" y="1365478"/>
                  </a:moveTo>
                  <a:lnTo>
                    <a:pt x="1322831" y="1370050"/>
                  </a:lnTo>
                  <a:lnTo>
                    <a:pt x="1327403" y="1370050"/>
                  </a:lnTo>
                  <a:lnTo>
                    <a:pt x="1327403" y="1365478"/>
                  </a:lnTo>
                  <a:lnTo>
                    <a:pt x="1322831" y="1365478"/>
                  </a:lnTo>
                </a:path>
                <a:path w="3637915" h="1473835">
                  <a:moveTo>
                    <a:pt x="1322831" y="1389862"/>
                  </a:moveTo>
                  <a:lnTo>
                    <a:pt x="1322831" y="1446250"/>
                  </a:lnTo>
                  <a:lnTo>
                    <a:pt x="1327403" y="1446250"/>
                  </a:lnTo>
                </a:path>
                <a:path w="3637915" h="1473835">
                  <a:moveTo>
                    <a:pt x="1322831" y="1389862"/>
                  </a:moveTo>
                  <a:lnTo>
                    <a:pt x="1327403" y="1389862"/>
                  </a:lnTo>
                  <a:lnTo>
                    <a:pt x="1327403" y="1446250"/>
                  </a:lnTo>
                </a:path>
                <a:path w="3637915" h="1473835">
                  <a:moveTo>
                    <a:pt x="1359408" y="1389862"/>
                  </a:moveTo>
                  <a:lnTo>
                    <a:pt x="1359408" y="1446250"/>
                  </a:lnTo>
                  <a:lnTo>
                    <a:pt x="1362455" y="1446250"/>
                  </a:lnTo>
                </a:path>
                <a:path w="3637915" h="1473835">
                  <a:moveTo>
                    <a:pt x="1359408" y="1389862"/>
                  </a:moveTo>
                  <a:lnTo>
                    <a:pt x="1362455" y="1389862"/>
                  </a:lnTo>
                  <a:lnTo>
                    <a:pt x="1362455" y="1446250"/>
                  </a:lnTo>
                </a:path>
                <a:path w="3637915" h="1473835">
                  <a:moveTo>
                    <a:pt x="1362455" y="1412722"/>
                  </a:moveTo>
                  <a:lnTo>
                    <a:pt x="1367027" y="1402054"/>
                  </a:lnTo>
                  <a:lnTo>
                    <a:pt x="1374648" y="1392910"/>
                  </a:lnTo>
                  <a:lnTo>
                    <a:pt x="1382267" y="1389862"/>
                  </a:lnTo>
                  <a:lnTo>
                    <a:pt x="1394460" y="1389862"/>
                  </a:lnTo>
                </a:path>
                <a:path w="3637915" h="1473835">
                  <a:moveTo>
                    <a:pt x="1362455" y="1412722"/>
                  </a:moveTo>
                  <a:lnTo>
                    <a:pt x="1367027" y="1405102"/>
                  </a:lnTo>
                  <a:lnTo>
                    <a:pt x="1374648" y="1397482"/>
                  </a:lnTo>
                  <a:lnTo>
                    <a:pt x="1382267" y="1392910"/>
                  </a:lnTo>
                  <a:lnTo>
                    <a:pt x="1394460" y="1392910"/>
                  </a:lnTo>
                  <a:lnTo>
                    <a:pt x="1394460" y="1389862"/>
                  </a:lnTo>
                </a:path>
                <a:path w="3637915" h="1473835">
                  <a:moveTo>
                    <a:pt x="1414272" y="1417294"/>
                  </a:moveTo>
                  <a:lnTo>
                    <a:pt x="1458467" y="1417294"/>
                  </a:lnTo>
                  <a:lnTo>
                    <a:pt x="1458467" y="1405102"/>
                  </a:lnTo>
                  <a:lnTo>
                    <a:pt x="1455420" y="1397482"/>
                  </a:lnTo>
                  <a:lnTo>
                    <a:pt x="1450848" y="1392910"/>
                  </a:lnTo>
                  <a:lnTo>
                    <a:pt x="1443227" y="1389862"/>
                  </a:lnTo>
                  <a:lnTo>
                    <a:pt x="1431036" y="1389862"/>
                  </a:lnTo>
                  <a:lnTo>
                    <a:pt x="1423415" y="1392910"/>
                  </a:lnTo>
                  <a:lnTo>
                    <a:pt x="1414272" y="1402054"/>
                  </a:lnTo>
                  <a:lnTo>
                    <a:pt x="1411224" y="1412722"/>
                  </a:lnTo>
                  <a:lnTo>
                    <a:pt x="1411224" y="1421866"/>
                  </a:lnTo>
                  <a:lnTo>
                    <a:pt x="1414272" y="1434058"/>
                  </a:lnTo>
                  <a:lnTo>
                    <a:pt x="1423415" y="1441678"/>
                  </a:lnTo>
                  <a:lnTo>
                    <a:pt x="1431036" y="1446250"/>
                  </a:lnTo>
                  <a:lnTo>
                    <a:pt x="1443227" y="1446250"/>
                  </a:lnTo>
                  <a:lnTo>
                    <a:pt x="1450848" y="1441678"/>
                  </a:lnTo>
                  <a:lnTo>
                    <a:pt x="1458467" y="1434058"/>
                  </a:lnTo>
                </a:path>
                <a:path w="3637915" h="1473835">
                  <a:moveTo>
                    <a:pt x="1414272" y="1412722"/>
                  </a:moveTo>
                  <a:lnTo>
                    <a:pt x="1455420" y="1412722"/>
                  </a:lnTo>
                  <a:lnTo>
                    <a:pt x="1455420" y="1405102"/>
                  </a:lnTo>
                  <a:lnTo>
                    <a:pt x="1450848" y="1397482"/>
                  </a:lnTo>
                  <a:lnTo>
                    <a:pt x="1443227" y="1392910"/>
                  </a:lnTo>
                  <a:lnTo>
                    <a:pt x="1431036" y="1392910"/>
                  </a:lnTo>
                  <a:lnTo>
                    <a:pt x="1423415" y="1397482"/>
                  </a:lnTo>
                  <a:lnTo>
                    <a:pt x="1418843" y="1402054"/>
                  </a:lnTo>
                  <a:lnTo>
                    <a:pt x="1414272" y="1412722"/>
                  </a:lnTo>
                  <a:lnTo>
                    <a:pt x="1414272" y="1421866"/>
                  </a:lnTo>
                  <a:lnTo>
                    <a:pt x="1418843" y="1434058"/>
                  </a:lnTo>
                  <a:lnTo>
                    <a:pt x="1423415" y="1437106"/>
                  </a:lnTo>
                  <a:lnTo>
                    <a:pt x="1431036" y="1441678"/>
                  </a:lnTo>
                  <a:lnTo>
                    <a:pt x="1443227" y="1441678"/>
                  </a:lnTo>
                  <a:lnTo>
                    <a:pt x="1450848" y="1437106"/>
                  </a:lnTo>
                  <a:lnTo>
                    <a:pt x="1455420" y="1429486"/>
                  </a:lnTo>
                  <a:lnTo>
                    <a:pt x="1458467" y="1434058"/>
                  </a:lnTo>
                </a:path>
                <a:path w="3637915" h="1473835">
                  <a:moveTo>
                    <a:pt x="1530096" y="1402054"/>
                  </a:moveTo>
                  <a:lnTo>
                    <a:pt x="1522476" y="1392910"/>
                  </a:lnTo>
                  <a:lnTo>
                    <a:pt x="1514855" y="1389862"/>
                  </a:lnTo>
                  <a:lnTo>
                    <a:pt x="1502664" y="1389862"/>
                  </a:lnTo>
                  <a:lnTo>
                    <a:pt x="1495043" y="1392910"/>
                  </a:lnTo>
                  <a:lnTo>
                    <a:pt x="1487424" y="1402054"/>
                  </a:lnTo>
                  <a:lnTo>
                    <a:pt x="1482852" y="1412722"/>
                  </a:lnTo>
                  <a:lnTo>
                    <a:pt x="1482852" y="1421866"/>
                  </a:lnTo>
                  <a:lnTo>
                    <a:pt x="1487424" y="1434058"/>
                  </a:lnTo>
                  <a:lnTo>
                    <a:pt x="1495043" y="1441678"/>
                  </a:lnTo>
                  <a:lnTo>
                    <a:pt x="1502664" y="1446250"/>
                  </a:lnTo>
                  <a:lnTo>
                    <a:pt x="1514855" y="1446250"/>
                  </a:lnTo>
                  <a:lnTo>
                    <a:pt x="1522476" y="1441678"/>
                  </a:lnTo>
                  <a:lnTo>
                    <a:pt x="1530096" y="1434058"/>
                  </a:lnTo>
                </a:path>
                <a:path w="3637915" h="1473835">
                  <a:moveTo>
                    <a:pt x="1530096" y="1402054"/>
                  </a:moveTo>
                  <a:lnTo>
                    <a:pt x="1527048" y="1405102"/>
                  </a:lnTo>
                  <a:lnTo>
                    <a:pt x="1522476" y="1397482"/>
                  </a:lnTo>
                  <a:lnTo>
                    <a:pt x="1514855" y="1392910"/>
                  </a:lnTo>
                  <a:lnTo>
                    <a:pt x="1502664" y="1392910"/>
                  </a:lnTo>
                  <a:lnTo>
                    <a:pt x="1495043" y="1397482"/>
                  </a:lnTo>
                  <a:lnTo>
                    <a:pt x="1490472" y="1402054"/>
                  </a:lnTo>
                  <a:lnTo>
                    <a:pt x="1487424" y="1412722"/>
                  </a:lnTo>
                  <a:lnTo>
                    <a:pt x="1487424" y="1421866"/>
                  </a:lnTo>
                  <a:lnTo>
                    <a:pt x="1490472" y="1434058"/>
                  </a:lnTo>
                  <a:lnTo>
                    <a:pt x="1495043" y="1437106"/>
                  </a:lnTo>
                  <a:lnTo>
                    <a:pt x="1502664" y="1441678"/>
                  </a:lnTo>
                  <a:lnTo>
                    <a:pt x="1514855" y="1441678"/>
                  </a:lnTo>
                  <a:lnTo>
                    <a:pt x="1522476" y="1437106"/>
                  </a:lnTo>
                  <a:lnTo>
                    <a:pt x="1527048" y="1429486"/>
                  </a:lnTo>
                  <a:lnTo>
                    <a:pt x="1530096" y="1434058"/>
                  </a:lnTo>
                </a:path>
                <a:path w="3637915" h="1473835">
                  <a:moveTo>
                    <a:pt x="1603248" y="1402054"/>
                  </a:moveTo>
                  <a:lnTo>
                    <a:pt x="1594103" y="1392910"/>
                  </a:lnTo>
                  <a:lnTo>
                    <a:pt x="1586484" y="1389862"/>
                  </a:lnTo>
                  <a:lnTo>
                    <a:pt x="1574291" y="1389862"/>
                  </a:lnTo>
                  <a:lnTo>
                    <a:pt x="1566672" y="1392910"/>
                  </a:lnTo>
                  <a:lnTo>
                    <a:pt x="1559052" y="1402054"/>
                  </a:lnTo>
                  <a:lnTo>
                    <a:pt x="1554479" y="1412722"/>
                  </a:lnTo>
                  <a:lnTo>
                    <a:pt x="1554479" y="1421866"/>
                  </a:lnTo>
                  <a:lnTo>
                    <a:pt x="1559052" y="1434058"/>
                  </a:lnTo>
                  <a:lnTo>
                    <a:pt x="1566672" y="1441678"/>
                  </a:lnTo>
                  <a:lnTo>
                    <a:pt x="1574291" y="1446250"/>
                  </a:lnTo>
                  <a:lnTo>
                    <a:pt x="1586484" y="1446250"/>
                  </a:lnTo>
                  <a:lnTo>
                    <a:pt x="1594103" y="1441678"/>
                  </a:lnTo>
                  <a:lnTo>
                    <a:pt x="1603248" y="1434058"/>
                  </a:lnTo>
                </a:path>
                <a:path w="3637915" h="1473835">
                  <a:moveTo>
                    <a:pt x="1603248" y="1402054"/>
                  </a:moveTo>
                  <a:lnTo>
                    <a:pt x="1598676" y="1405102"/>
                  </a:lnTo>
                  <a:lnTo>
                    <a:pt x="1594103" y="1397482"/>
                  </a:lnTo>
                  <a:lnTo>
                    <a:pt x="1586484" y="1392910"/>
                  </a:lnTo>
                  <a:lnTo>
                    <a:pt x="1574291" y="1392910"/>
                  </a:lnTo>
                  <a:lnTo>
                    <a:pt x="1566672" y="1397482"/>
                  </a:lnTo>
                  <a:lnTo>
                    <a:pt x="1563624" y="1402054"/>
                  </a:lnTo>
                  <a:lnTo>
                    <a:pt x="1559052" y="1412722"/>
                  </a:lnTo>
                  <a:lnTo>
                    <a:pt x="1559052" y="1421866"/>
                  </a:lnTo>
                  <a:lnTo>
                    <a:pt x="1563624" y="1434058"/>
                  </a:lnTo>
                  <a:lnTo>
                    <a:pt x="1566672" y="1437106"/>
                  </a:lnTo>
                  <a:lnTo>
                    <a:pt x="1574291" y="1441678"/>
                  </a:lnTo>
                  <a:lnTo>
                    <a:pt x="1586484" y="1441678"/>
                  </a:lnTo>
                  <a:lnTo>
                    <a:pt x="1594103" y="1437106"/>
                  </a:lnTo>
                  <a:lnTo>
                    <a:pt x="1598676" y="1429486"/>
                  </a:lnTo>
                  <a:lnTo>
                    <a:pt x="1603248" y="1434058"/>
                  </a:lnTo>
                </a:path>
                <a:path w="3637915" h="1473835">
                  <a:moveTo>
                    <a:pt x="1630679" y="1360906"/>
                  </a:moveTo>
                  <a:lnTo>
                    <a:pt x="1626108" y="1365478"/>
                  </a:lnTo>
                  <a:lnTo>
                    <a:pt x="1626108" y="1370050"/>
                  </a:lnTo>
                  <a:lnTo>
                    <a:pt x="1630679" y="1373098"/>
                  </a:lnTo>
                  <a:lnTo>
                    <a:pt x="1635252" y="1373098"/>
                  </a:lnTo>
                  <a:lnTo>
                    <a:pt x="1638300" y="1370050"/>
                  </a:lnTo>
                  <a:lnTo>
                    <a:pt x="1638300" y="1365478"/>
                  </a:lnTo>
                  <a:lnTo>
                    <a:pt x="1635252" y="1360906"/>
                  </a:lnTo>
                  <a:lnTo>
                    <a:pt x="1630679" y="1360906"/>
                  </a:lnTo>
                </a:path>
                <a:path w="3637915" h="1473835">
                  <a:moveTo>
                    <a:pt x="1630679" y="1365478"/>
                  </a:moveTo>
                  <a:lnTo>
                    <a:pt x="1630679" y="1370050"/>
                  </a:lnTo>
                  <a:lnTo>
                    <a:pt x="1635252" y="1370050"/>
                  </a:lnTo>
                  <a:lnTo>
                    <a:pt x="1635252" y="1365478"/>
                  </a:lnTo>
                  <a:lnTo>
                    <a:pt x="1630679" y="1365478"/>
                  </a:lnTo>
                </a:path>
                <a:path w="3637915" h="1473835">
                  <a:moveTo>
                    <a:pt x="1630679" y="1389862"/>
                  </a:moveTo>
                  <a:lnTo>
                    <a:pt x="1630679" y="1446250"/>
                  </a:lnTo>
                  <a:lnTo>
                    <a:pt x="1635252" y="1446250"/>
                  </a:lnTo>
                </a:path>
                <a:path w="3637915" h="1473835">
                  <a:moveTo>
                    <a:pt x="1630679" y="1389862"/>
                  </a:moveTo>
                  <a:lnTo>
                    <a:pt x="1635252" y="1389862"/>
                  </a:lnTo>
                  <a:lnTo>
                    <a:pt x="1635252" y="1446250"/>
                  </a:lnTo>
                </a:path>
                <a:path w="3637915" h="1473835">
                  <a:moveTo>
                    <a:pt x="1682496" y="1389862"/>
                  </a:moveTo>
                  <a:lnTo>
                    <a:pt x="1674876" y="1392910"/>
                  </a:lnTo>
                  <a:lnTo>
                    <a:pt x="1667255" y="1402054"/>
                  </a:lnTo>
                  <a:lnTo>
                    <a:pt x="1662684" y="1412722"/>
                  </a:lnTo>
                  <a:lnTo>
                    <a:pt x="1662684" y="1421866"/>
                  </a:lnTo>
                  <a:lnTo>
                    <a:pt x="1667255" y="1434058"/>
                  </a:lnTo>
                  <a:lnTo>
                    <a:pt x="1674876" y="1441678"/>
                  </a:lnTo>
                  <a:lnTo>
                    <a:pt x="1682496" y="1446250"/>
                  </a:lnTo>
                  <a:lnTo>
                    <a:pt x="1694688" y="1446250"/>
                  </a:lnTo>
                  <a:lnTo>
                    <a:pt x="1702308" y="1441678"/>
                  </a:lnTo>
                  <a:lnTo>
                    <a:pt x="1711452" y="1434058"/>
                  </a:lnTo>
                  <a:lnTo>
                    <a:pt x="1714500" y="1421866"/>
                  </a:lnTo>
                  <a:lnTo>
                    <a:pt x="1714500" y="1412722"/>
                  </a:lnTo>
                  <a:lnTo>
                    <a:pt x="1711452" y="1402054"/>
                  </a:lnTo>
                  <a:lnTo>
                    <a:pt x="1702308" y="1392910"/>
                  </a:lnTo>
                  <a:lnTo>
                    <a:pt x="1694688" y="1389862"/>
                  </a:lnTo>
                  <a:lnTo>
                    <a:pt x="1682496" y="1389862"/>
                  </a:lnTo>
                </a:path>
                <a:path w="3637915" h="1473835">
                  <a:moveTo>
                    <a:pt x="1682496" y="1392910"/>
                  </a:moveTo>
                  <a:lnTo>
                    <a:pt x="1674876" y="1397482"/>
                  </a:lnTo>
                  <a:lnTo>
                    <a:pt x="1670303" y="1402054"/>
                  </a:lnTo>
                  <a:lnTo>
                    <a:pt x="1667255" y="1412722"/>
                  </a:lnTo>
                  <a:lnTo>
                    <a:pt x="1667255" y="1421866"/>
                  </a:lnTo>
                  <a:lnTo>
                    <a:pt x="1670303" y="1434058"/>
                  </a:lnTo>
                  <a:lnTo>
                    <a:pt x="1674876" y="1437106"/>
                  </a:lnTo>
                  <a:lnTo>
                    <a:pt x="1682496" y="1441678"/>
                  </a:lnTo>
                  <a:lnTo>
                    <a:pt x="1694688" y="1441678"/>
                  </a:lnTo>
                  <a:lnTo>
                    <a:pt x="1702308" y="1437106"/>
                  </a:lnTo>
                  <a:lnTo>
                    <a:pt x="1706879" y="1434058"/>
                  </a:lnTo>
                  <a:lnTo>
                    <a:pt x="1711452" y="1421866"/>
                  </a:lnTo>
                  <a:lnTo>
                    <a:pt x="1711452" y="1412722"/>
                  </a:lnTo>
                  <a:lnTo>
                    <a:pt x="1706879" y="1402054"/>
                  </a:lnTo>
                  <a:lnTo>
                    <a:pt x="1702308" y="1397482"/>
                  </a:lnTo>
                  <a:lnTo>
                    <a:pt x="1694688" y="1392910"/>
                  </a:lnTo>
                  <a:lnTo>
                    <a:pt x="1682496" y="1392910"/>
                  </a:lnTo>
                </a:path>
                <a:path w="3637915" h="1473835">
                  <a:moveTo>
                    <a:pt x="1743455" y="1389862"/>
                  </a:moveTo>
                  <a:lnTo>
                    <a:pt x="1743455" y="1446250"/>
                  </a:lnTo>
                  <a:lnTo>
                    <a:pt x="1746503" y="1446250"/>
                  </a:lnTo>
                </a:path>
                <a:path w="3637915" h="1473835">
                  <a:moveTo>
                    <a:pt x="1743455" y="1389862"/>
                  </a:moveTo>
                  <a:lnTo>
                    <a:pt x="1746503" y="1389862"/>
                  </a:lnTo>
                  <a:lnTo>
                    <a:pt x="1746503" y="1446250"/>
                  </a:lnTo>
                </a:path>
                <a:path w="3637915" h="1473835">
                  <a:moveTo>
                    <a:pt x="1746503" y="1405102"/>
                  </a:moveTo>
                  <a:lnTo>
                    <a:pt x="1758696" y="1392910"/>
                  </a:lnTo>
                  <a:lnTo>
                    <a:pt x="1766315" y="1389862"/>
                  </a:lnTo>
                  <a:lnTo>
                    <a:pt x="1778508" y="1389862"/>
                  </a:lnTo>
                  <a:lnTo>
                    <a:pt x="1786127" y="1392910"/>
                  </a:lnTo>
                  <a:lnTo>
                    <a:pt x="1790700" y="1405102"/>
                  </a:lnTo>
                  <a:lnTo>
                    <a:pt x="1790700" y="1446250"/>
                  </a:lnTo>
                </a:path>
                <a:path w="3637915" h="1473835">
                  <a:moveTo>
                    <a:pt x="1746503" y="1405102"/>
                  </a:moveTo>
                  <a:lnTo>
                    <a:pt x="1758696" y="1397482"/>
                  </a:lnTo>
                  <a:lnTo>
                    <a:pt x="1766315" y="1392910"/>
                  </a:lnTo>
                  <a:lnTo>
                    <a:pt x="1773936" y="1392910"/>
                  </a:lnTo>
                  <a:lnTo>
                    <a:pt x="1783079" y="1397482"/>
                  </a:lnTo>
                  <a:lnTo>
                    <a:pt x="1786127" y="1405102"/>
                  </a:lnTo>
                  <a:lnTo>
                    <a:pt x="1786127" y="1446250"/>
                  </a:lnTo>
                  <a:lnTo>
                    <a:pt x="1790700" y="1446250"/>
                  </a:lnTo>
                </a:path>
                <a:path w="3637915" h="1473835">
                  <a:moveTo>
                    <a:pt x="1866900" y="1389862"/>
                  </a:moveTo>
                  <a:lnTo>
                    <a:pt x="1866900" y="1446250"/>
                  </a:lnTo>
                  <a:lnTo>
                    <a:pt x="1869948" y="1446250"/>
                  </a:lnTo>
                </a:path>
                <a:path w="3637915" h="1473835">
                  <a:moveTo>
                    <a:pt x="1866900" y="1389862"/>
                  </a:moveTo>
                  <a:lnTo>
                    <a:pt x="1869948" y="1389862"/>
                  </a:lnTo>
                  <a:lnTo>
                    <a:pt x="1869948" y="1446250"/>
                  </a:lnTo>
                </a:path>
                <a:path w="3637915" h="1473835">
                  <a:moveTo>
                    <a:pt x="1866900" y="1402054"/>
                  </a:moveTo>
                  <a:lnTo>
                    <a:pt x="1859279" y="1392910"/>
                  </a:lnTo>
                  <a:lnTo>
                    <a:pt x="1850136" y="1389862"/>
                  </a:lnTo>
                  <a:lnTo>
                    <a:pt x="1837943" y="1389862"/>
                  </a:lnTo>
                  <a:lnTo>
                    <a:pt x="1830324" y="1392910"/>
                  </a:lnTo>
                  <a:lnTo>
                    <a:pt x="1822703" y="1402054"/>
                  </a:lnTo>
                  <a:lnTo>
                    <a:pt x="1818131" y="1412722"/>
                  </a:lnTo>
                  <a:lnTo>
                    <a:pt x="1818131" y="1421866"/>
                  </a:lnTo>
                  <a:lnTo>
                    <a:pt x="1822703" y="1434058"/>
                  </a:lnTo>
                  <a:lnTo>
                    <a:pt x="1830324" y="1441678"/>
                  </a:lnTo>
                  <a:lnTo>
                    <a:pt x="1837943" y="1446250"/>
                  </a:lnTo>
                  <a:lnTo>
                    <a:pt x="1850136" y="1446250"/>
                  </a:lnTo>
                  <a:lnTo>
                    <a:pt x="1859279" y="1441678"/>
                  </a:lnTo>
                  <a:lnTo>
                    <a:pt x="1866900" y="1434058"/>
                  </a:lnTo>
                </a:path>
                <a:path w="3637915" h="1473835">
                  <a:moveTo>
                    <a:pt x="1866900" y="1402054"/>
                  </a:moveTo>
                  <a:lnTo>
                    <a:pt x="1850136" y="1392910"/>
                  </a:lnTo>
                  <a:lnTo>
                    <a:pt x="1837943" y="1392910"/>
                  </a:lnTo>
                  <a:lnTo>
                    <a:pt x="1830324" y="1397482"/>
                  </a:lnTo>
                  <a:lnTo>
                    <a:pt x="1827276" y="1402054"/>
                  </a:lnTo>
                  <a:lnTo>
                    <a:pt x="1822703" y="1412722"/>
                  </a:lnTo>
                  <a:lnTo>
                    <a:pt x="1822703" y="1421866"/>
                  </a:lnTo>
                  <a:lnTo>
                    <a:pt x="1827276" y="1434058"/>
                  </a:lnTo>
                  <a:lnTo>
                    <a:pt x="1830324" y="1437106"/>
                  </a:lnTo>
                  <a:lnTo>
                    <a:pt x="1837943" y="1441678"/>
                  </a:lnTo>
                  <a:lnTo>
                    <a:pt x="1850136" y="1441678"/>
                  </a:lnTo>
                  <a:lnTo>
                    <a:pt x="1866900" y="1434058"/>
                  </a:lnTo>
                </a:path>
                <a:path w="3637915" h="1473835">
                  <a:moveTo>
                    <a:pt x="1901952" y="1360906"/>
                  </a:moveTo>
                  <a:lnTo>
                    <a:pt x="1901952" y="1446250"/>
                  </a:lnTo>
                  <a:lnTo>
                    <a:pt x="1906524" y="1446250"/>
                  </a:lnTo>
                </a:path>
                <a:path w="3637915" h="1473835">
                  <a:moveTo>
                    <a:pt x="1901952" y="1360906"/>
                  </a:moveTo>
                  <a:lnTo>
                    <a:pt x="1906524" y="1360906"/>
                  </a:lnTo>
                  <a:lnTo>
                    <a:pt x="1906524" y="1446250"/>
                  </a:lnTo>
                </a:path>
                <a:path w="3637915" h="1473835">
                  <a:moveTo>
                    <a:pt x="2066543" y="1360906"/>
                  </a:moveTo>
                  <a:lnTo>
                    <a:pt x="2066543" y="1446250"/>
                  </a:lnTo>
                  <a:lnTo>
                    <a:pt x="2069591" y="1446250"/>
                  </a:lnTo>
                </a:path>
                <a:path w="3637915" h="1473835">
                  <a:moveTo>
                    <a:pt x="2066543" y="1360906"/>
                  </a:moveTo>
                  <a:lnTo>
                    <a:pt x="2069591" y="1360906"/>
                  </a:lnTo>
                  <a:lnTo>
                    <a:pt x="2069591" y="1446250"/>
                  </a:lnTo>
                </a:path>
                <a:path w="3637915" h="1473835">
                  <a:moveTo>
                    <a:pt x="2066543" y="1402054"/>
                  </a:moveTo>
                  <a:lnTo>
                    <a:pt x="2058924" y="1392910"/>
                  </a:lnTo>
                  <a:lnTo>
                    <a:pt x="2049779" y="1389862"/>
                  </a:lnTo>
                  <a:lnTo>
                    <a:pt x="2039112" y="1389862"/>
                  </a:lnTo>
                  <a:lnTo>
                    <a:pt x="2029967" y="1392910"/>
                  </a:lnTo>
                  <a:lnTo>
                    <a:pt x="2022348" y="1402054"/>
                  </a:lnTo>
                  <a:lnTo>
                    <a:pt x="2017776" y="1412722"/>
                  </a:lnTo>
                  <a:lnTo>
                    <a:pt x="2017776" y="1421866"/>
                  </a:lnTo>
                  <a:lnTo>
                    <a:pt x="2022348" y="1434058"/>
                  </a:lnTo>
                  <a:lnTo>
                    <a:pt x="2029967" y="1441678"/>
                  </a:lnTo>
                  <a:lnTo>
                    <a:pt x="2039112" y="1446250"/>
                  </a:lnTo>
                  <a:lnTo>
                    <a:pt x="2049779" y="1446250"/>
                  </a:lnTo>
                  <a:lnTo>
                    <a:pt x="2058924" y="1441678"/>
                  </a:lnTo>
                  <a:lnTo>
                    <a:pt x="2066543" y="1434058"/>
                  </a:lnTo>
                </a:path>
                <a:path w="3637915" h="1473835">
                  <a:moveTo>
                    <a:pt x="2066543" y="1402054"/>
                  </a:moveTo>
                  <a:lnTo>
                    <a:pt x="2049779" y="1392910"/>
                  </a:lnTo>
                  <a:lnTo>
                    <a:pt x="2039112" y="1392910"/>
                  </a:lnTo>
                  <a:lnTo>
                    <a:pt x="2029967" y="1397482"/>
                  </a:lnTo>
                  <a:lnTo>
                    <a:pt x="2026920" y="1402054"/>
                  </a:lnTo>
                  <a:lnTo>
                    <a:pt x="2022348" y="1412722"/>
                  </a:lnTo>
                  <a:lnTo>
                    <a:pt x="2022348" y="1421866"/>
                  </a:lnTo>
                  <a:lnTo>
                    <a:pt x="2026920" y="1434058"/>
                  </a:lnTo>
                  <a:lnTo>
                    <a:pt x="2029967" y="1437106"/>
                  </a:lnTo>
                  <a:lnTo>
                    <a:pt x="2039112" y="1441678"/>
                  </a:lnTo>
                  <a:lnTo>
                    <a:pt x="2049779" y="1441678"/>
                  </a:lnTo>
                  <a:lnTo>
                    <a:pt x="2066543" y="1434058"/>
                  </a:lnTo>
                </a:path>
                <a:path w="3637915" h="1473835">
                  <a:moveTo>
                    <a:pt x="2103120" y="1417294"/>
                  </a:moveTo>
                  <a:lnTo>
                    <a:pt x="2145791" y="1417294"/>
                  </a:lnTo>
                  <a:lnTo>
                    <a:pt x="2145791" y="1405102"/>
                  </a:lnTo>
                  <a:lnTo>
                    <a:pt x="2142743" y="1397482"/>
                  </a:lnTo>
                  <a:lnTo>
                    <a:pt x="2138172" y="1392910"/>
                  </a:lnTo>
                  <a:lnTo>
                    <a:pt x="2130552" y="1389862"/>
                  </a:lnTo>
                  <a:lnTo>
                    <a:pt x="2118360" y="1389862"/>
                  </a:lnTo>
                  <a:lnTo>
                    <a:pt x="2110740" y="1392910"/>
                  </a:lnTo>
                  <a:lnTo>
                    <a:pt x="2103120" y="1402054"/>
                  </a:lnTo>
                  <a:lnTo>
                    <a:pt x="2098548" y="1412722"/>
                  </a:lnTo>
                  <a:lnTo>
                    <a:pt x="2098548" y="1421866"/>
                  </a:lnTo>
                  <a:lnTo>
                    <a:pt x="2103120" y="1434058"/>
                  </a:lnTo>
                  <a:lnTo>
                    <a:pt x="2110740" y="1441678"/>
                  </a:lnTo>
                  <a:lnTo>
                    <a:pt x="2118360" y="1446250"/>
                  </a:lnTo>
                  <a:lnTo>
                    <a:pt x="2130552" y="1446250"/>
                  </a:lnTo>
                  <a:lnTo>
                    <a:pt x="2138172" y="1441678"/>
                  </a:lnTo>
                  <a:lnTo>
                    <a:pt x="2145791" y="1434058"/>
                  </a:lnTo>
                </a:path>
                <a:path w="3637915" h="1473835">
                  <a:moveTo>
                    <a:pt x="2103120" y="1412722"/>
                  </a:moveTo>
                  <a:lnTo>
                    <a:pt x="2142743" y="1412722"/>
                  </a:lnTo>
                  <a:lnTo>
                    <a:pt x="2142743" y="1405102"/>
                  </a:lnTo>
                  <a:lnTo>
                    <a:pt x="2138172" y="1397482"/>
                  </a:lnTo>
                  <a:lnTo>
                    <a:pt x="2130552" y="1392910"/>
                  </a:lnTo>
                  <a:lnTo>
                    <a:pt x="2118360" y="1392910"/>
                  </a:lnTo>
                  <a:lnTo>
                    <a:pt x="2110740" y="1397482"/>
                  </a:lnTo>
                  <a:lnTo>
                    <a:pt x="2106167" y="1402054"/>
                  </a:lnTo>
                  <a:lnTo>
                    <a:pt x="2103120" y="1412722"/>
                  </a:lnTo>
                  <a:lnTo>
                    <a:pt x="2103120" y="1421866"/>
                  </a:lnTo>
                  <a:lnTo>
                    <a:pt x="2106167" y="1434058"/>
                  </a:lnTo>
                  <a:lnTo>
                    <a:pt x="2110740" y="1437106"/>
                  </a:lnTo>
                  <a:lnTo>
                    <a:pt x="2118360" y="1441678"/>
                  </a:lnTo>
                  <a:lnTo>
                    <a:pt x="2130552" y="1441678"/>
                  </a:lnTo>
                  <a:lnTo>
                    <a:pt x="2138172" y="1437106"/>
                  </a:lnTo>
                  <a:lnTo>
                    <a:pt x="2142743" y="1429486"/>
                  </a:lnTo>
                  <a:lnTo>
                    <a:pt x="2145791" y="1434058"/>
                  </a:lnTo>
                </a:path>
                <a:path w="3637915" h="1473835">
                  <a:moveTo>
                    <a:pt x="2298191" y="1402054"/>
                  </a:moveTo>
                  <a:lnTo>
                    <a:pt x="2293620" y="1392910"/>
                  </a:lnTo>
                  <a:lnTo>
                    <a:pt x="2282952" y="1389862"/>
                  </a:lnTo>
                  <a:lnTo>
                    <a:pt x="2270760" y="1389862"/>
                  </a:lnTo>
                  <a:lnTo>
                    <a:pt x="2258567" y="1392910"/>
                  </a:lnTo>
                  <a:lnTo>
                    <a:pt x="2253996" y="1402054"/>
                  </a:lnTo>
                  <a:lnTo>
                    <a:pt x="2258567" y="1409674"/>
                  </a:lnTo>
                  <a:lnTo>
                    <a:pt x="2266188" y="1412722"/>
                  </a:lnTo>
                  <a:lnTo>
                    <a:pt x="2286000" y="1421866"/>
                  </a:lnTo>
                  <a:lnTo>
                    <a:pt x="2293620" y="1424914"/>
                  </a:lnTo>
                </a:path>
                <a:path w="3637915" h="1473835">
                  <a:moveTo>
                    <a:pt x="2290572" y="1421866"/>
                  </a:moveTo>
                  <a:lnTo>
                    <a:pt x="2293620" y="1429486"/>
                  </a:lnTo>
                  <a:lnTo>
                    <a:pt x="2293620" y="1434058"/>
                  </a:lnTo>
                  <a:lnTo>
                    <a:pt x="2290572" y="1441678"/>
                  </a:lnTo>
                </a:path>
                <a:path w="3637915" h="1473835">
                  <a:moveTo>
                    <a:pt x="2293620" y="1437106"/>
                  </a:moveTo>
                  <a:lnTo>
                    <a:pt x="2282952" y="1441678"/>
                  </a:lnTo>
                  <a:lnTo>
                    <a:pt x="2270760" y="1441678"/>
                  </a:lnTo>
                  <a:lnTo>
                    <a:pt x="2258567" y="1437106"/>
                  </a:lnTo>
                </a:path>
                <a:path w="3637915" h="1473835">
                  <a:moveTo>
                    <a:pt x="2261616" y="1441678"/>
                  </a:moveTo>
                  <a:lnTo>
                    <a:pt x="2258567" y="1434058"/>
                  </a:lnTo>
                  <a:lnTo>
                    <a:pt x="2253996" y="1434058"/>
                  </a:lnTo>
                </a:path>
                <a:path w="3637915" h="1473835">
                  <a:moveTo>
                    <a:pt x="2298191" y="1402054"/>
                  </a:moveTo>
                  <a:lnTo>
                    <a:pt x="2293620" y="1402054"/>
                  </a:lnTo>
                  <a:lnTo>
                    <a:pt x="2290572" y="1392910"/>
                  </a:lnTo>
                </a:path>
                <a:path w="3637915" h="1473835">
                  <a:moveTo>
                    <a:pt x="2293620" y="1397482"/>
                  </a:moveTo>
                  <a:lnTo>
                    <a:pt x="2282952" y="1392910"/>
                  </a:lnTo>
                  <a:lnTo>
                    <a:pt x="2270760" y="1392910"/>
                  </a:lnTo>
                  <a:lnTo>
                    <a:pt x="2258567" y="1397482"/>
                  </a:lnTo>
                </a:path>
                <a:path w="3637915" h="1473835">
                  <a:moveTo>
                    <a:pt x="2261616" y="1392910"/>
                  </a:moveTo>
                  <a:lnTo>
                    <a:pt x="2258567" y="1402054"/>
                  </a:lnTo>
                  <a:lnTo>
                    <a:pt x="2261616" y="1409674"/>
                  </a:lnTo>
                </a:path>
                <a:path w="3637915" h="1473835">
                  <a:moveTo>
                    <a:pt x="2258567" y="1405102"/>
                  </a:moveTo>
                  <a:lnTo>
                    <a:pt x="2266188" y="1409674"/>
                  </a:lnTo>
                  <a:lnTo>
                    <a:pt x="2286000" y="1417294"/>
                  </a:lnTo>
                  <a:lnTo>
                    <a:pt x="2293620" y="1421866"/>
                  </a:lnTo>
                  <a:lnTo>
                    <a:pt x="2298191" y="1429486"/>
                  </a:lnTo>
                  <a:lnTo>
                    <a:pt x="2298191" y="1434058"/>
                  </a:lnTo>
                  <a:lnTo>
                    <a:pt x="2293620" y="1441678"/>
                  </a:lnTo>
                  <a:lnTo>
                    <a:pt x="2282952" y="1446250"/>
                  </a:lnTo>
                  <a:lnTo>
                    <a:pt x="2270760" y="1446250"/>
                  </a:lnTo>
                  <a:lnTo>
                    <a:pt x="2258567" y="1441678"/>
                  </a:lnTo>
                  <a:lnTo>
                    <a:pt x="2253996" y="1434058"/>
                  </a:lnTo>
                </a:path>
                <a:path w="3637915" h="1473835">
                  <a:moveTo>
                    <a:pt x="2325624" y="1417294"/>
                  </a:moveTo>
                  <a:lnTo>
                    <a:pt x="2369820" y="1417294"/>
                  </a:lnTo>
                  <a:lnTo>
                    <a:pt x="2369820" y="1405102"/>
                  </a:lnTo>
                  <a:lnTo>
                    <a:pt x="2366772" y="1397482"/>
                  </a:lnTo>
                  <a:lnTo>
                    <a:pt x="2362200" y="1392910"/>
                  </a:lnTo>
                  <a:lnTo>
                    <a:pt x="2354579" y="1389862"/>
                  </a:lnTo>
                  <a:lnTo>
                    <a:pt x="2342388" y="1389862"/>
                  </a:lnTo>
                  <a:lnTo>
                    <a:pt x="2334767" y="1392910"/>
                  </a:lnTo>
                  <a:lnTo>
                    <a:pt x="2325624" y="1402054"/>
                  </a:lnTo>
                  <a:lnTo>
                    <a:pt x="2322576" y="1412722"/>
                  </a:lnTo>
                  <a:lnTo>
                    <a:pt x="2322576" y="1421866"/>
                  </a:lnTo>
                  <a:lnTo>
                    <a:pt x="2325624" y="1434058"/>
                  </a:lnTo>
                  <a:lnTo>
                    <a:pt x="2334767" y="1441678"/>
                  </a:lnTo>
                  <a:lnTo>
                    <a:pt x="2342388" y="1446250"/>
                  </a:lnTo>
                  <a:lnTo>
                    <a:pt x="2354579" y="1446250"/>
                  </a:lnTo>
                  <a:lnTo>
                    <a:pt x="2362200" y="1441678"/>
                  </a:lnTo>
                  <a:lnTo>
                    <a:pt x="2369820" y="1434058"/>
                  </a:lnTo>
                </a:path>
                <a:path w="3637915" h="1473835">
                  <a:moveTo>
                    <a:pt x="2325624" y="1412722"/>
                  </a:moveTo>
                  <a:lnTo>
                    <a:pt x="2366772" y="1412722"/>
                  </a:lnTo>
                  <a:lnTo>
                    <a:pt x="2366772" y="1405102"/>
                  </a:lnTo>
                  <a:lnTo>
                    <a:pt x="2362200" y="1397482"/>
                  </a:lnTo>
                  <a:lnTo>
                    <a:pt x="2354579" y="1392910"/>
                  </a:lnTo>
                  <a:lnTo>
                    <a:pt x="2342388" y="1392910"/>
                  </a:lnTo>
                  <a:lnTo>
                    <a:pt x="2334767" y="1397482"/>
                  </a:lnTo>
                  <a:lnTo>
                    <a:pt x="2330196" y="1402054"/>
                  </a:lnTo>
                  <a:lnTo>
                    <a:pt x="2325624" y="1412722"/>
                  </a:lnTo>
                  <a:lnTo>
                    <a:pt x="2325624" y="1421866"/>
                  </a:lnTo>
                  <a:lnTo>
                    <a:pt x="2330196" y="1434058"/>
                  </a:lnTo>
                  <a:lnTo>
                    <a:pt x="2334767" y="1437106"/>
                  </a:lnTo>
                  <a:lnTo>
                    <a:pt x="2342388" y="1441678"/>
                  </a:lnTo>
                  <a:lnTo>
                    <a:pt x="2354579" y="1441678"/>
                  </a:lnTo>
                  <a:lnTo>
                    <a:pt x="2362200" y="1437106"/>
                  </a:lnTo>
                  <a:lnTo>
                    <a:pt x="2366772" y="1429486"/>
                  </a:lnTo>
                  <a:lnTo>
                    <a:pt x="2369820" y="1434058"/>
                  </a:lnTo>
                </a:path>
                <a:path w="3637915" h="1473835">
                  <a:moveTo>
                    <a:pt x="2441448" y="1402054"/>
                  </a:moveTo>
                  <a:lnTo>
                    <a:pt x="2433828" y="1392910"/>
                  </a:lnTo>
                  <a:lnTo>
                    <a:pt x="2426208" y="1389862"/>
                  </a:lnTo>
                  <a:lnTo>
                    <a:pt x="2414016" y="1389862"/>
                  </a:lnTo>
                  <a:lnTo>
                    <a:pt x="2406396" y="1392910"/>
                  </a:lnTo>
                  <a:lnTo>
                    <a:pt x="2398776" y="1402054"/>
                  </a:lnTo>
                  <a:lnTo>
                    <a:pt x="2394204" y="1412722"/>
                  </a:lnTo>
                  <a:lnTo>
                    <a:pt x="2394204" y="1421866"/>
                  </a:lnTo>
                  <a:lnTo>
                    <a:pt x="2398776" y="1434058"/>
                  </a:lnTo>
                  <a:lnTo>
                    <a:pt x="2406396" y="1441678"/>
                  </a:lnTo>
                  <a:lnTo>
                    <a:pt x="2414016" y="1446250"/>
                  </a:lnTo>
                  <a:lnTo>
                    <a:pt x="2426208" y="1446250"/>
                  </a:lnTo>
                  <a:lnTo>
                    <a:pt x="2433828" y="1441678"/>
                  </a:lnTo>
                  <a:lnTo>
                    <a:pt x="2441448" y="1434058"/>
                  </a:lnTo>
                </a:path>
                <a:path w="3637915" h="1473835">
                  <a:moveTo>
                    <a:pt x="2441448" y="1402054"/>
                  </a:moveTo>
                  <a:lnTo>
                    <a:pt x="2438400" y="1405102"/>
                  </a:lnTo>
                  <a:lnTo>
                    <a:pt x="2433828" y="1397482"/>
                  </a:lnTo>
                  <a:lnTo>
                    <a:pt x="2426208" y="1392910"/>
                  </a:lnTo>
                  <a:lnTo>
                    <a:pt x="2414016" y="1392910"/>
                  </a:lnTo>
                  <a:lnTo>
                    <a:pt x="2406396" y="1397482"/>
                  </a:lnTo>
                  <a:lnTo>
                    <a:pt x="2401824" y="1402054"/>
                  </a:lnTo>
                  <a:lnTo>
                    <a:pt x="2398776" y="1412722"/>
                  </a:lnTo>
                  <a:lnTo>
                    <a:pt x="2398776" y="1421866"/>
                  </a:lnTo>
                  <a:lnTo>
                    <a:pt x="2401824" y="1434058"/>
                  </a:lnTo>
                  <a:lnTo>
                    <a:pt x="2406396" y="1437106"/>
                  </a:lnTo>
                  <a:lnTo>
                    <a:pt x="2414016" y="1441678"/>
                  </a:lnTo>
                  <a:lnTo>
                    <a:pt x="2426208" y="1441678"/>
                  </a:lnTo>
                  <a:lnTo>
                    <a:pt x="2433828" y="1437106"/>
                  </a:lnTo>
                  <a:lnTo>
                    <a:pt x="2438400" y="1429486"/>
                  </a:lnTo>
                  <a:lnTo>
                    <a:pt x="2441448" y="1434058"/>
                  </a:lnTo>
                </a:path>
                <a:path w="3637915" h="1473835">
                  <a:moveTo>
                    <a:pt x="2470404" y="1389862"/>
                  </a:moveTo>
                  <a:lnTo>
                    <a:pt x="2470404" y="1429486"/>
                  </a:lnTo>
                  <a:lnTo>
                    <a:pt x="2473452" y="1441678"/>
                  </a:lnTo>
                  <a:lnTo>
                    <a:pt x="2482596" y="1446250"/>
                  </a:lnTo>
                  <a:lnTo>
                    <a:pt x="2494788" y="1446250"/>
                  </a:lnTo>
                  <a:lnTo>
                    <a:pt x="2502408" y="1441678"/>
                  </a:lnTo>
                  <a:lnTo>
                    <a:pt x="2514600" y="1429486"/>
                  </a:lnTo>
                </a:path>
                <a:path w="3637915" h="1473835">
                  <a:moveTo>
                    <a:pt x="2470404" y="1389862"/>
                  </a:moveTo>
                  <a:lnTo>
                    <a:pt x="2473452" y="1389862"/>
                  </a:lnTo>
                  <a:lnTo>
                    <a:pt x="2473452" y="1429486"/>
                  </a:lnTo>
                  <a:lnTo>
                    <a:pt x="2478024" y="1437106"/>
                  </a:lnTo>
                  <a:lnTo>
                    <a:pt x="2485643" y="1441678"/>
                  </a:lnTo>
                  <a:lnTo>
                    <a:pt x="2494788" y="1441678"/>
                  </a:lnTo>
                  <a:lnTo>
                    <a:pt x="2502408" y="1437106"/>
                  </a:lnTo>
                  <a:lnTo>
                    <a:pt x="2514600" y="1429486"/>
                  </a:lnTo>
                </a:path>
                <a:path w="3637915" h="1473835">
                  <a:moveTo>
                    <a:pt x="2514600" y="1389862"/>
                  </a:moveTo>
                  <a:lnTo>
                    <a:pt x="2514600" y="1446250"/>
                  </a:lnTo>
                  <a:lnTo>
                    <a:pt x="2517648" y="1446250"/>
                  </a:lnTo>
                </a:path>
                <a:path w="3637915" h="1473835">
                  <a:moveTo>
                    <a:pt x="2514600" y="1389862"/>
                  </a:moveTo>
                  <a:lnTo>
                    <a:pt x="2517648" y="1389862"/>
                  </a:lnTo>
                  <a:lnTo>
                    <a:pt x="2517648" y="1446250"/>
                  </a:lnTo>
                </a:path>
                <a:path w="3637915" h="1473835">
                  <a:moveTo>
                    <a:pt x="2549652" y="1417294"/>
                  </a:moveTo>
                  <a:lnTo>
                    <a:pt x="2593848" y="1417294"/>
                  </a:lnTo>
                  <a:lnTo>
                    <a:pt x="2593848" y="1405102"/>
                  </a:lnTo>
                  <a:lnTo>
                    <a:pt x="2589276" y="1397482"/>
                  </a:lnTo>
                  <a:lnTo>
                    <a:pt x="2586228" y="1392910"/>
                  </a:lnTo>
                  <a:lnTo>
                    <a:pt x="2578608" y="1389862"/>
                  </a:lnTo>
                  <a:lnTo>
                    <a:pt x="2566416" y="1389862"/>
                  </a:lnTo>
                  <a:lnTo>
                    <a:pt x="2557272" y="1392910"/>
                  </a:lnTo>
                  <a:lnTo>
                    <a:pt x="2549652" y="1402054"/>
                  </a:lnTo>
                  <a:lnTo>
                    <a:pt x="2546604" y="1412722"/>
                  </a:lnTo>
                  <a:lnTo>
                    <a:pt x="2546604" y="1421866"/>
                  </a:lnTo>
                  <a:lnTo>
                    <a:pt x="2549652" y="1434058"/>
                  </a:lnTo>
                  <a:lnTo>
                    <a:pt x="2557272" y="1441678"/>
                  </a:lnTo>
                  <a:lnTo>
                    <a:pt x="2566416" y="1446250"/>
                  </a:lnTo>
                  <a:lnTo>
                    <a:pt x="2578608" y="1446250"/>
                  </a:lnTo>
                  <a:lnTo>
                    <a:pt x="2586228" y="1441678"/>
                  </a:lnTo>
                  <a:lnTo>
                    <a:pt x="2593848" y="1434058"/>
                  </a:lnTo>
                </a:path>
                <a:path w="3637915" h="1473835">
                  <a:moveTo>
                    <a:pt x="2549652" y="1412722"/>
                  </a:moveTo>
                  <a:lnTo>
                    <a:pt x="2589276" y="1412722"/>
                  </a:lnTo>
                  <a:lnTo>
                    <a:pt x="2589276" y="1405102"/>
                  </a:lnTo>
                  <a:lnTo>
                    <a:pt x="2586228" y="1397482"/>
                  </a:lnTo>
                  <a:lnTo>
                    <a:pt x="2578608" y="1392910"/>
                  </a:lnTo>
                  <a:lnTo>
                    <a:pt x="2566416" y="1392910"/>
                  </a:lnTo>
                  <a:lnTo>
                    <a:pt x="2557272" y="1397482"/>
                  </a:lnTo>
                  <a:lnTo>
                    <a:pt x="2554224" y="1402054"/>
                  </a:lnTo>
                  <a:lnTo>
                    <a:pt x="2549652" y="1412722"/>
                  </a:lnTo>
                  <a:lnTo>
                    <a:pt x="2549652" y="1421866"/>
                  </a:lnTo>
                  <a:lnTo>
                    <a:pt x="2554224" y="1434058"/>
                  </a:lnTo>
                  <a:lnTo>
                    <a:pt x="2557272" y="1437106"/>
                  </a:lnTo>
                  <a:lnTo>
                    <a:pt x="2566416" y="1441678"/>
                  </a:lnTo>
                  <a:lnTo>
                    <a:pt x="2578608" y="1441678"/>
                  </a:lnTo>
                  <a:lnTo>
                    <a:pt x="2586228" y="1437106"/>
                  </a:lnTo>
                  <a:lnTo>
                    <a:pt x="2589276" y="1429486"/>
                  </a:lnTo>
                  <a:lnTo>
                    <a:pt x="2593848" y="1434058"/>
                  </a:lnTo>
                </a:path>
                <a:path w="3637915" h="1473835">
                  <a:moveTo>
                    <a:pt x="2621279" y="1389862"/>
                  </a:moveTo>
                  <a:lnTo>
                    <a:pt x="2621279" y="1446250"/>
                  </a:lnTo>
                  <a:lnTo>
                    <a:pt x="2625852" y="1446250"/>
                  </a:lnTo>
                </a:path>
                <a:path w="3637915" h="1473835">
                  <a:moveTo>
                    <a:pt x="2621279" y="1389862"/>
                  </a:moveTo>
                  <a:lnTo>
                    <a:pt x="2625852" y="1389862"/>
                  </a:lnTo>
                  <a:lnTo>
                    <a:pt x="2625852" y="1446250"/>
                  </a:lnTo>
                </a:path>
                <a:path w="3637915" h="1473835">
                  <a:moveTo>
                    <a:pt x="2625852" y="1405102"/>
                  </a:moveTo>
                  <a:lnTo>
                    <a:pt x="2638043" y="1392910"/>
                  </a:lnTo>
                  <a:lnTo>
                    <a:pt x="2645664" y="1389862"/>
                  </a:lnTo>
                  <a:lnTo>
                    <a:pt x="2657855" y="1389862"/>
                  </a:lnTo>
                  <a:lnTo>
                    <a:pt x="2665476" y="1392910"/>
                  </a:lnTo>
                  <a:lnTo>
                    <a:pt x="2670048" y="1405102"/>
                  </a:lnTo>
                  <a:lnTo>
                    <a:pt x="2670048" y="1446250"/>
                  </a:lnTo>
                </a:path>
                <a:path w="3637915" h="1473835">
                  <a:moveTo>
                    <a:pt x="2625852" y="1405102"/>
                  </a:moveTo>
                  <a:lnTo>
                    <a:pt x="2638043" y="1397482"/>
                  </a:lnTo>
                  <a:lnTo>
                    <a:pt x="2645664" y="1392910"/>
                  </a:lnTo>
                  <a:lnTo>
                    <a:pt x="2653284" y="1392910"/>
                  </a:lnTo>
                  <a:lnTo>
                    <a:pt x="2662428" y="1397482"/>
                  </a:lnTo>
                  <a:lnTo>
                    <a:pt x="2665476" y="1405102"/>
                  </a:lnTo>
                  <a:lnTo>
                    <a:pt x="2665476" y="1446250"/>
                  </a:lnTo>
                  <a:lnTo>
                    <a:pt x="2670048" y="1446250"/>
                  </a:lnTo>
                </a:path>
                <a:path w="3637915" h="1473835">
                  <a:moveTo>
                    <a:pt x="2746248" y="1402054"/>
                  </a:moveTo>
                  <a:lnTo>
                    <a:pt x="2738628" y="1392910"/>
                  </a:lnTo>
                  <a:lnTo>
                    <a:pt x="2729484" y="1389862"/>
                  </a:lnTo>
                  <a:lnTo>
                    <a:pt x="2717291" y="1389862"/>
                  </a:lnTo>
                  <a:lnTo>
                    <a:pt x="2709672" y="1392910"/>
                  </a:lnTo>
                  <a:lnTo>
                    <a:pt x="2702052" y="1402054"/>
                  </a:lnTo>
                  <a:lnTo>
                    <a:pt x="2697479" y="1412722"/>
                  </a:lnTo>
                  <a:lnTo>
                    <a:pt x="2697479" y="1421866"/>
                  </a:lnTo>
                  <a:lnTo>
                    <a:pt x="2702052" y="1434058"/>
                  </a:lnTo>
                  <a:lnTo>
                    <a:pt x="2709672" y="1441678"/>
                  </a:lnTo>
                  <a:lnTo>
                    <a:pt x="2717291" y="1446250"/>
                  </a:lnTo>
                  <a:lnTo>
                    <a:pt x="2729484" y="1446250"/>
                  </a:lnTo>
                  <a:lnTo>
                    <a:pt x="2738628" y="1441678"/>
                  </a:lnTo>
                  <a:lnTo>
                    <a:pt x="2746248" y="1434058"/>
                  </a:lnTo>
                </a:path>
                <a:path w="3637915" h="1473835">
                  <a:moveTo>
                    <a:pt x="2746248" y="1402054"/>
                  </a:moveTo>
                  <a:lnTo>
                    <a:pt x="2741676" y="1405102"/>
                  </a:lnTo>
                  <a:lnTo>
                    <a:pt x="2738628" y="1397482"/>
                  </a:lnTo>
                  <a:lnTo>
                    <a:pt x="2729484" y="1392910"/>
                  </a:lnTo>
                  <a:lnTo>
                    <a:pt x="2717291" y="1392910"/>
                  </a:lnTo>
                  <a:lnTo>
                    <a:pt x="2709672" y="1397482"/>
                  </a:lnTo>
                  <a:lnTo>
                    <a:pt x="2706624" y="1402054"/>
                  </a:lnTo>
                  <a:lnTo>
                    <a:pt x="2702052" y="1412722"/>
                  </a:lnTo>
                  <a:lnTo>
                    <a:pt x="2702052" y="1421866"/>
                  </a:lnTo>
                  <a:lnTo>
                    <a:pt x="2706624" y="1434058"/>
                  </a:lnTo>
                  <a:lnTo>
                    <a:pt x="2709672" y="1437106"/>
                  </a:lnTo>
                  <a:lnTo>
                    <a:pt x="2717291" y="1441678"/>
                  </a:lnTo>
                  <a:lnTo>
                    <a:pt x="2729484" y="1441678"/>
                  </a:lnTo>
                  <a:lnTo>
                    <a:pt x="2738628" y="1437106"/>
                  </a:lnTo>
                  <a:lnTo>
                    <a:pt x="2741676" y="1429486"/>
                  </a:lnTo>
                  <a:lnTo>
                    <a:pt x="2746248" y="1434058"/>
                  </a:lnTo>
                </a:path>
                <a:path w="3637915" h="1473835">
                  <a:moveTo>
                    <a:pt x="2773679" y="1360906"/>
                  </a:moveTo>
                  <a:lnTo>
                    <a:pt x="2769108" y="1365478"/>
                  </a:lnTo>
                  <a:lnTo>
                    <a:pt x="2769108" y="1370050"/>
                  </a:lnTo>
                  <a:lnTo>
                    <a:pt x="2773679" y="1373098"/>
                  </a:lnTo>
                  <a:lnTo>
                    <a:pt x="2778252" y="1373098"/>
                  </a:lnTo>
                  <a:lnTo>
                    <a:pt x="2781300" y="1370050"/>
                  </a:lnTo>
                  <a:lnTo>
                    <a:pt x="2781300" y="1365478"/>
                  </a:lnTo>
                  <a:lnTo>
                    <a:pt x="2778252" y="1360906"/>
                  </a:lnTo>
                  <a:lnTo>
                    <a:pt x="2773679" y="1360906"/>
                  </a:lnTo>
                </a:path>
                <a:path w="3637915" h="1473835">
                  <a:moveTo>
                    <a:pt x="2773679" y="1365478"/>
                  </a:moveTo>
                  <a:lnTo>
                    <a:pt x="2773679" y="1370050"/>
                  </a:lnTo>
                  <a:lnTo>
                    <a:pt x="2778252" y="1370050"/>
                  </a:lnTo>
                  <a:lnTo>
                    <a:pt x="2778252" y="1365478"/>
                  </a:lnTo>
                  <a:lnTo>
                    <a:pt x="2773679" y="1365478"/>
                  </a:lnTo>
                </a:path>
                <a:path w="3637915" h="1473835">
                  <a:moveTo>
                    <a:pt x="2773679" y="1389862"/>
                  </a:moveTo>
                  <a:lnTo>
                    <a:pt x="2773679" y="1446250"/>
                  </a:lnTo>
                  <a:lnTo>
                    <a:pt x="2778252" y="1446250"/>
                  </a:lnTo>
                </a:path>
                <a:path w="3637915" h="1473835">
                  <a:moveTo>
                    <a:pt x="2773679" y="1389862"/>
                  </a:moveTo>
                  <a:lnTo>
                    <a:pt x="2778252" y="1389862"/>
                  </a:lnTo>
                  <a:lnTo>
                    <a:pt x="2778252" y="1446250"/>
                  </a:lnTo>
                </a:path>
                <a:path w="3637915" h="1473835">
                  <a:moveTo>
                    <a:pt x="2854452" y="1389862"/>
                  </a:moveTo>
                  <a:lnTo>
                    <a:pt x="2854452" y="1446250"/>
                  </a:lnTo>
                  <a:lnTo>
                    <a:pt x="2857500" y="1446250"/>
                  </a:lnTo>
                </a:path>
                <a:path w="3637915" h="1473835">
                  <a:moveTo>
                    <a:pt x="2854452" y="1389862"/>
                  </a:moveTo>
                  <a:lnTo>
                    <a:pt x="2857500" y="1389862"/>
                  </a:lnTo>
                  <a:lnTo>
                    <a:pt x="2857500" y="1446250"/>
                  </a:lnTo>
                </a:path>
                <a:path w="3637915" h="1473835">
                  <a:moveTo>
                    <a:pt x="2854452" y="1402054"/>
                  </a:moveTo>
                  <a:lnTo>
                    <a:pt x="2845308" y="1392910"/>
                  </a:lnTo>
                  <a:lnTo>
                    <a:pt x="2837688" y="1389862"/>
                  </a:lnTo>
                  <a:lnTo>
                    <a:pt x="2825496" y="1389862"/>
                  </a:lnTo>
                  <a:lnTo>
                    <a:pt x="2817876" y="1392910"/>
                  </a:lnTo>
                  <a:lnTo>
                    <a:pt x="2810255" y="1402054"/>
                  </a:lnTo>
                  <a:lnTo>
                    <a:pt x="2805684" y="1412722"/>
                  </a:lnTo>
                  <a:lnTo>
                    <a:pt x="2805684" y="1421866"/>
                  </a:lnTo>
                  <a:lnTo>
                    <a:pt x="2810255" y="1434058"/>
                  </a:lnTo>
                  <a:lnTo>
                    <a:pt x="2817876" y="1441678"/>
                  </a:lnTo>
                  <a:lnTo>
                    <a:pt x="2825496" y="1446250"/>
                  </a:lnTo>
                  <a:lnTo>
                    <a:pt x="2837688" y="1446250"/>
                  </a:lnTo>
                  <a:lnTo>
                    <a:pt x="2845308" y="1441678"/>
                  </a:lnTo>
                  <a:lnTo>
                    <a:pt x="2854452" y="1434058"/>
                  </a:lnTo>
                </a:path>
                <a:path w="3637915" h="1473835">
                  <a:moveTo>
                    <a:pt x="2854452" y="1402054"/>
                  </a:moveTo>
                  <a:lnTo>
                    <a:pt x="2837688" y="1392910"/>
                  </a:lnTo>
                  <a:lnTo>
                    <a:pt x="2825496" y="1392910"/>
                  </a:lnTo>
                  <a:lnTo>
                    <a:pt x="2817876" y="1397482"/>
                  </a:lnTo>
                  <a:lnTo>
                    <a:pt x="2813304" y="1402054"/>
                  </a:lnTo>
                  <a:lnTo>
                    <a:pt x="2810255" y="1412722"/>
                  </a:lnTo>
                  <a:lnTo>
                    <a:pt x="2810255" y="1421866"/>
                  </a:lnTo>
                  <a:lnTo>
                    <a:pt x="2813304" y="1434058"/>
                  </a:lnTo>
                  <a:lnTo>
                    <a:pt x="2817876" y="1437106"/>
                  </a:lnTo>
                  <a:lnTo>
                    <a:pt x="2825496" y="1441678"/>
                  </a:lnTo>
                  <a:lnTo>
                    <a:pt x="2837688" y="1441678"/>
                  </a:lnTo>
                  <a:lnTo>
                    <a:pt x="2854452" y="1434058"/>
                  </a:lnTo>
                </a:path>
                <a:path w="3637915" h="1473835">
                  <a:moveTo>
                    <a:pt x="2973324" y="1360906"/>
                  </a:moveTo>
                  <a:lnTo>
                    <a:pt x="2973324" y="1446250"/>
                  </a:lnTo>
                  <a:lnTo>
                    <a:pt x="2977896" y="1446250"/>
                  </a:lnTo>
                </a:path>
                <a:path w="3637915" h="1473835">
                  <a:moveTo>
                    <a:pt x="2973324" y="1360906"/>
                  </a:moveTo>
                  <a:lnTo>
                    <a:pt x="2977896" y="1360906"/>
                  </a:lnTo>
                  <a:lnTo>
                    <a:pt x="2977896" y="1446250"/>
                  </a:lnTo>
                </a:path>
                <a:path w="3637915" h="1473835">
                  <a:moveTo>
                    <a:pt x="2977896" y="1405102"/>
                  </a:moveTo>
                  <a:lnTo>
                    <a:pt x="2990088" y="1392910"/>
                  </a:lnTo>
                  <a:lnTo>
                    <a:pt x="2997708" y="1389862"/>
                  </a:lnTo>
                  <a:lnTo>
                    <a:pt x="3009900" y="1389862"/>
                  </a:lnTo>
                  <a:lnTo>
                    <a:pt x="3017520" y="1392910"/>
                  </a:lnTo>
                  <a:lnTo>
                    <a:pt x="3022091" y="1405102"/>
                  </a:lnTo>
                  <a:lnTo>
                    <a:pt x="3022091" y="1446250"/>
                  </a:lnTo>
                </a:path>
                <a:path w="3637915" h="1473835">
                  <a:moveTo>
                    <a:pt x="2977896" y="1405102"/>
                  </a:moveTo>
                  <a:lnTo>
                    <a:pt x="2990088" y="1397482"/>
                  </a:lnTo>
                  <a:lnTo>
                    <a:pt x="2997708" y="1392910"/>
                  </a:lnTo>
                  <a:lnTo>
                    <a:pt x="3005328" y="1392910"/>
                  </a:lnTo>
                  <a:lnTo>
                    <a:pt x="3012948" y="1397482"/>
                  </a:lnTo>
                  <a:lnTo>
                    <a:pt x="3017520" y="1405102"/>
                  </a:lnTo>
                  <a:lnTo>
                    <a:pt x="3017520" y="1446250"/>
                  </a:lnTo>
                  <a:lnTo>
                    <a:pt x="3022091" y="1446250"/>
                  </a:lnTo>
                </a:path>
                <a:path w="3637915" h="1473835">
                  <a:moveTo>
                    <a:pt x="3069336" y="1389862"/>
                  </a:moveTo>
                  <a:lnTo>
                    <a:pt x="3061716" y="1392910"/>
                  </a:lnTo>
                  <a:lnTo>
                    <a:pt x="3054096" y="1402054"/>
                  </a:lnTo>
                  <a:lnTo>
                    <a:pt x="3049524" y="1412722"/>
                  </a:lnTo>
                  <a:lnTo>
                    <a:pt x="3049524" y="1421866"/>
                  </a:lnTo>
                  <a:lnTo>
                    <a:pt x="3054096" y="1434058"/>
                  </a:lnTo>
                  <a:lnTo>
                    <a:pt x="3061716" y="1441678"/>
                  </a:lnTo>
                  <a:lnTo>
                    <a:pt x="3069336" y="1446250"/>
                  </a:lnTo>
                  <a:lnTo>
                    <a:pt x="3081528" y="1446250"/>
                  </a:lnTo>
                  <a:lnTo>
                    <a:pt x="3089148" y="1441678"/>
                  </a:lnTo>
                  <a:lnTo>
                    <a:pt x="3098291" y="1434058"/>
                  </a:lnTo>
                  <a:lnTo>
                    <a:pt x="3101340" y="1421866"/>
                  </a:lnTo>
                  <a:lnTo>
                    <a:pt x="3101340" y="1412722"/>
                  </a:lnTo>
                  <a:lnTo>
                    <a:pt x="3098291" y="1402054"/>
                  </a:lnTo>
                  <a:lnTo>
                    <a:pt x="3089148" y="1392910"/>
                  </a:lnTo>
                  <a:lnTo>
                    <a:pt x="3081528" y="1389862"/>
                  </a:lnTo>
                  <a:lnTo>
                    <a:pt x="3069336" y="1389862"/>
                  </a:lnTo>
                </a:path>
                <a:path w="3637915" h="1473835">
                  <a:moveTo>
                    <a:pt x="3069336" y="1392910"/>
                  </a:moveTo>
                  <a:lnTo>
                    <a:pt x="3061716" y="1397482"/>
                  </a:lnTo>
                  <a:lnTo>
                    <a:pt x="3057143" y="1402054"/>
                  </a:lnTo>
                  <a:lnTo>
                    <a:pt x="3054096" y="1412722"/>
                  </a:lnTo>
                  <a:lnTo>
                    <a:pt x="3054096" y="1421866"/>
                  </a:lnTo>
                  <a:lnTo>
                    <a:pt x="3057143" y="1434058"/>
                  </a:lnTo>
                  <a:lnTo>
                    <a:pt x="3061716" y="1437106"/>
                  </a:lnTo>
                  <a:lnTo>
                    <a:pt x="3069336" y="1441678"/>
                  </a:lnTo>
                  <a:lnTo>
                    <a:pt x="3081528" y="1441678"/>
                  </a:lnTo>
                  <a:lnTo>
                    <a:pt x="3089148" y="1437106"/>
                  </a:lnTo>
                  <a:lnTo>
                    <a:pt x="3093720" y="1434058"/>
                  </a:lnTo>
                  <a:lnTo>
                    <a:pt x="3098291" y="1421866"/>
                  </a:lnTo>
                  <a:lnTo>
                    <a:pt x="3098291" y="1412722"/>
                  </a:lnTo>
                  <a:lnTo>
                    <a:pt x="3093720" y="1402054"/>
                  </a:lnTo>
                  <a:lnTo>
                    <a:pt x="3089148" y="1397482"/>
                  </a:lnTo>
                  <a:lnTo>
                    <a:pt x="3081528" y="1392910"/>
                  </a:lnTo>
                  <a:lnTo>
                    <a:pt x="3069336" y="1392910"/>
                  </a:lnTo>
                </a:path>
                <a:path w="3637915" h="1473835">
                  <a:moveTo>
                    <a:pt x="3130296" y="1389862"/>
                  </a:moveTo>
                  <a:lnTo>
                    <a:pt x="3130296" y="1446250"/>
                  </a:lnTo>
                  <a:lnTo>
                    <a:pt x="3133343" y="1446250"/>
                  </a:lnTo>
                </a:path>
                <a:path w="3637915" h="1473835">
                  <a:moveTo>
                    <a:pt x="3130296" y="1389862"/>
                  </a:moveTo>
                  <a:lnTo>
                    <a:pt x="3133343" y="1389862"/>
                  </a:lnTo>
                  <a:lnTo>
                    <a:pt x="3133343" y="1446250"/>
                  </a:lnTo>
                </a:path>
                <a:path w="3637915" h="1473835">
                  <a:moveTo>
                    <a:pt x="3133343" y="1405102"/>
                  </a:moveTo>
                  <a:lnTo>
                    <a:pt x="3145536" y="1392910"/>
                  </a:lnTo>
                  <a:lnTo>
                    <a:pt x="3153155" y="1389862"/>
                  </a:lnTo>
                  <a:lnTo>
                    <a:pt x="3165348" y="1389862"/>
                  </a:lnTo>
                  <a:lnTo>
                    <a:pt x="3172967" y="1392910"/>
                  </a:lnTo>
                  <a:lnTo>
                    <a:pt x="3177540" y="1405102"/>
                  </a:lnTo>
                  <a:lnTo>
                    <a:pt x="3177540" y="1446250"/>
                  </a:lnTo>
                </a:path>
                <a:path w="3637915" h="1473835">
                  <a:moveTo>
                    <a:pt x="3133343" y="1405102"/>
                  </a:moveTo>
                  <a:lnTo>
                    <a:pt x="3145536" y="1397482"/>
                  </a:lnTo>
                  <a:lnTo>
                    <a:pt x="3153155" y="1392910"/>
                  </a:lnTo>
                  <a:lnTo>
                    <a:pt x="3160776" y="1392910"/>
                  </a:lnTo>
                  <a:lnTo>
                    <a:pt x="3169920" y="1397482"/>
                  </a:lnTo>
                  <a:lnTo>
                    <a:pt x="3172967" y="1405102"/>
                  </a:lnTo>
                  <a:lnTo>
                    <a:pt x="3172967" y="1446250"/>
                  </a:lnTo>
                  <a:lnTo>
                    <a:pt x="3177540" y="1446250"/>
                  </a:lnTo>
                </a:path>
                <a:path w="3637915" h="1473835">
                  <a:moveTo>
                    <a:pt x="3177540" y="1405102"/>
                  </a:moveTo>
                  <a:lnTo>
                    <a:pt x="3189731" y="1392910"/>
                  </a:lnTo>
                  <a:lnTo>
                    <a:pt x="3197352" y="1389862"/>
                  </a:lnTo>
                  <a:lnTo>
                    <a:pt x="3209543" y="1389862"/>
                  </a:lnTo>
                  <a:lnTo>
                    <a:pt x="3217164" y="1392910"/>
                  </a:lnTo>
                  <a:lnTo>
                    <a:pt x="3221736" y="1405102"/>
                  </a:lnTo>
                  <a:lnTo>
                    <a:pt x="3221736" y="1446250"/>
                  </a:lnTo>
                </a:path>
                <a:path w="3637915" h="1473835">
                  <a:moveTo>
                    <a:pt x="3177540" y="1405102"/>
                  </a:moveTo>
                  <a:lnTo>
                    <a:pt x="3189731" y="1397482"/>
                  </a:lnTo>
                  <a:lnTo>
                    <a:pt x="3197352" y="1392910"/>
                  </a:lnTo>
                  <a:lnTo>
                    <a:pt x="3204972" y="1392910"/>
                  </a:lnTo>
                  <a:lnTo>
                    <a:pt x="3214116" y="1397482"/>
                  </a:lnTo>
                  <a:lnTo>
                    <a:pt x="3217164" y="1405102"/>
                  </a:lnTo>
                  <a:lnTo>
                    <a:pt x="3217164" y="1446250"/>
                  </a:lnTo>
                  <a:lnTo>
                    <a:pt x="3221736" y="1446250"/>
                  </a:lnTo>
                </a:path>
                <a:path w="3637915" h="1473835">
                  <a:moveTo>
                    <a:pt x="3268979" y="1389862"/>
                  </a:moveTo>
                  <a:lnTo>
                    <a:pt x="3261360" y="1392910"/>
                  </a:lnTo>
                  <a:lnTo>
                    <a:pt x="3253740" y="1402054"/>
                  </a:lnTo>
                  <a:lnTo>
                    <a:pt x="3249167" y="1412722"/>
                  </a:lnTo>
                  <a:lnTo>
                    <a:pt x="3249167" y="1421866"/>
                  </a:lnTo>
                  <a:lnTo>
                    <a:pt x="3253740" y="1434058"/>
                  </a:lnTo>
                  <a:lnTo>
                    <a:pt x="3261360" y="1441678"/>
                  </a:lnTo>
                  <a:lnTo>
                    <a:pt x="3268979" y="1446250"/>
                  </a:lnTo>
                  <a:lnTo>
                    <a:pt x="3281172" y="1446250"/>
                  </a:lnTo>
                  <a:lnTo>
                    <a:pt x="3288791" y="1441678"/>
                  </a:lnTo>
                  <a:lnTo>
                    <a:pt x="3297936" y="1434058"/>
                  </a:lnTo>
                  <a:lnTo>
                    <a:pt x="3300984" y="1421866"/>
                  </a:lnTo>
                  <a:lnTo>
                    <a:pt x="3300984" y="1412722"/>
                  </a:lnTo>
                  <a:lnTo>
                    <a:pt x="3297936" y="1402054"/>
                  </a:lnTo>
                  <a:lnTo>
                    <a:pt x="3288791" y="1392910"/>
                  </a:lnTo>
                  <a:lnTo>
                    <a:pt x="3281172" y="1389862"/>
                  </a:lnTo>
                  <a:lnTo>
                    <a:pt x="3268979" y="1389862"/>
                  </a:lnTo>
                </a:path>
                <a:path w="3637915" h="1473835">
                  <a:moveTo>
                    <a:pt x="3268979" y="1392910"/>
                  </a:moveTo>
                  <a:lnTo>
                    <a:pt x="3261360" y="1397482"/>
                  </a:lnTo>
                  <a:lnTo>
                    <a:pt x="3256788" y="1402054"/>
                  </a:lnTo>
                  <a:lnTo>
                    <a:pt x="3253740" y="1412722"/>
                  </a:lnTo>
                  <a:lnTo>
                    <a:pt x="3253740" y="1421866"/>
                  </a:lnTo>
                  <a:lnTo>
                    <a:pt x="3256788" y="1434058"/>
                  </a:lnTo>
                  <a:lnTo>
                    <a:pt x="3261360" y="1437106"/>
                  </a:lnTo>
                  <a:lnTo>
                    <a:pt x="3268979" y="1441678"/>
                  </a:lnTo>
                  <a:lnTo>
                    <a:pt x="3281172" y="1441678"/>
                  </a:lnTo>
                  <a:lnTo>
                    <a:pt x="3288791" y="1437106"/>
                  </a:lnTo>
                  <a:lnTo>
                    <a:pt x="3293364" y="1434058"/>
                  </a:lnTo>
                  <a:lnTo>
                    <a:pt x="3297936" y="1421866"/>
                  </a:lnTo>
                  <a:lnTo>
                    <a:pt x="3297936" y="1412722"/>
                  </a:lnTo>
                  <a:lnTo>
                    <a:pt x="3293364" y="1402054"/>
                  </a:lnTo>
                  <a:lnTo>
                    <a:pt x="3288791" y="1397482"/>
                  </a:lnTo>
                  <a:lnTo>
                    <a:pt x="3281172" y="1392910"/>
                  </a:lnTo>
                  <a:lnTo>
                    <a:pt x="3268979" y="1392910"/>
                  </a:lnTo>
                </a:path>
                <a:path w="3637915" h="1473835">
                  <a:moveTo>
                    <a:pt x="3329940" y="1389862"/>
                  </a:moveTo>
                  <a:lnTo>
                    <a:pt x="3329940" y="1473682"/>
                  </a:lnTo>
                  <a:lnTo>
                    <a:pt x="3332988" y="1473682"/>
                  </a:lnTo>
                </a:path>
                <a:path w="3637915" h="1473835">
                  <a:moveTo>
                    <a:pt x="3329940" y="1389862"/>
                  </a:moveTo>
                  <a:lnTo>
                    <a:pt x="3332988" y="1389862"/>
                  </a:lnTo>
                  <a:lnTo>
                    <a:pt x="3332988" y="1473682"/>
                  </a:lnTo>
                </a:path>
                <a:path w="3637915" h="1473835">
                  <a:moveTo>
                    <a:pt x="3332988" y="1402054"/>
                  </a:moveTo>
                  <a:lnTo>
                    <a:pt x="3342131" y="1392910"/>
                  </a:lnTo>
                  <a:lnTo>
                    <a:pt x="3349752" y="1389862"/>
                  </a:lnTo>
                  <a:lnTo>
                    <a:pt x="3361943" y="1389862"/>
                  </a:lnTo>
                  <a:lnTo>
                    <a:pt x="3369564" y="1392910"/>
                  </a:lnTo>
                  <a:lnTo>
                    <a:pt x="3377184" y="1402054"/>
                  </a:lnTo>
                  <a:lnTo>
                    <a:pt x="3381755" y="1412722"/>
                  </a:lnTo>
                  <a:lnTo>
                    <a:pt x="3381755" y="1421866"/>
                  </a:lnTo>
                  <a:lnTo>
                    <a:pt x="3377184" y="1434058"/>
                  </a:lnTo>
                  <a:lnTo>
                    <a:pt x="3369564" y="1441678"/>
                  </a:lnTo>
                  <a:lnTo>
                    <a:pt x="3361943" y="1446250"/>
                  </a:lnTo>
                  <a:lnTo>
                    <a:pt x="3349752" y="1446250"/>
                  </a:lnTo>
                  <a:lnTo>
                    <a:pt x="3342131" y="1441678"/>
                  </a:lnTo>
                  <a:lnTo>
                    <a:pt x="3332988" y="1434058"/>
                  </a:lnTo>
                </a:path>
                <a:path w="3637915" h="1473835">
                  <a:moveTo>
                    <a:pt x="3332988" y="1402054"/>
                  </a:moveTo>
                  <a:lnTo>
                    <a:pt x="3349752" y="1392910"/>
                  </a:lnTo>
                  <a:lnTo>
                    <a:pt x="3361943" y="1392910"/>
                  </a:lnTo>
                  <a:lnTo>
                    <a:pt x="3369564" y="1397482"/>
                  </a:lnTo>
                  <a:lnTo>
                    <a:pt x="3372612" y="1402054"/>
                  </a:lnTo>
                  <a:lnTo>
                    <a:pt x="3377184" y="1412722"/>
                  </a:lnTo>
                  <a:lnTo>
                    <a:pt x="3377184" y="1421866"/>
                  </a:lnTo>
                  <a:lnTo>
                    <a:pt x="3372612" y="1434058"/>
                  </a:lnTo>
                  <a:lnTo>
                    <a:pt x="3369564" y="1437106"/>
                  </a:lnTo>
                  <a:lnTo>
                    <a:pt x="3361943" y="1441678"/>
                  </a:lnTo>
                  <a:lnTo>
                    <a:pt x="3349752" y="1441678"/>
                  </a:lnTo>
                  <a:lnTo>
                    <a:pt x="3332988" y="1434058"/>
                  </a:lnTo>
                </a:path>
                <a:path w="3637915" h="1473835">
                  <a:moveTo>
                    <a:pt x="3425952" y="1389862"/>
                  </a:moveTo>
                  <a:lnTo>
                    <a:pt x="3416808" y="1392910"/>
                  </a:lnTo>
                  <a:lnTo>
                    <a:pt x="3409188" y="1402054"/>
                  </a:lnTo>
                  <a:lnTo>
                    <a:pt x="3404616" y="1412722"/>
                  </a:lnTo>
                  <a:lnTo>
                    <a:pt x="3404616" y="1421866"/>
                  </a:lnTo>
                  <a:lnTo>
                    <a:pt x="3409188" y="1434058"/>
                  </a:lnTo>
                  <a:lnTo>
                    <a:pt x="3416808" y="1441678"/>
                  </a:lnTo>
                  <a:lnTo>
                    <a:pt x="3425952" y="1446250"/>
                  </a:lnTo>
                  <a:lnTo>
                    <a:pt x="3436620" y="1446250"/>
                  </a:lnTo>
                  <a:lnTo>
                    <a:pt x="3445764" y="1441678"/>
                  </a:lnTo>
                  <a:lnTo>
                    <a:pt x="3453384" y="1434058"/>
                  </a:lnTo>
                  <a:lnTo>
                    <a:pt x="3456431" y="1421866"/>
                  </a:lnTo>
                  <a:lnTo>
                    <a:pt x="3456431" y="1412722"/>
                  </a:lnTo>
                  <a:lnTo>
                    <a:pt x="3453384" y="1402054"/>
                  </a:lnTo>
                  <a:lnTo>
                    <a:pt x="3445764" y="1392910"/>
                  </a:lnTo>
                  <a:lnTo>
                    <a:pt x="3436620" y="1389862"/>
                  </a:lnTo>
                  <a:lnTo>
                    <a:pt x="3425952" y="1389862"/>
                  </a:lnTo>
                </a:path>
                <a:path w="3637915" h="1473835">
                  <a:moveTo>
                    <a:pt x="3425952" y="1392910"/>
                  </a:moveTo>
                  <a:lnTo>
                    <a:pt x="3416808" y="1397482"/>
                  </a:lnTo>
                  <a:lnTo>
                    <a:pt x="3413760" y="1402054"/>
                  </a:lnTo>
                  <a:lnTo>
                    <a:pt x="3409188" y="1412722"/>
                  </a:lnTo>
                  <a:lnTo>
                    <a:pt x="3409188" y="1421866"/>
                  </a:lnTo>
                  <a:lnTo>
                    <a:pt x="3413760" y="1434058"/>
                  </a:lnTo>
                  <a:lnTo>
                    <a:pt x="3416808" y="1437106"/>
                  </a:lnTo>
                  <a:lnTo>
                    <a:pt x="3425952" y="1441678"/>
                  </a:lnTo>
                  <a:lnTo>
                    <a:pt x="3436620" y="1441678"/>
                  </a:lnTo>
                  <a:lnTo>
                    <a:pt x="3445764" y="1437106"/>
                  </a:lnTo>
                  <a:lnTo>
                    <a:pt x="3448812" y="1434058"/>
                  </a:lnTo>
                  <a:lnTo>
                    <a:pt x="3453384" y="1421866"/>
                  </a:lnTo>
                  <a:lnTo>
                    <a:pt x="3453384" y="1412722"/>
                  </a:lnTo>
                  <a:lnTo>
                    <a:pt x="3448812" y="1402054"/>
                  </a:lnTo>
                  <a:lnTo>
                    <a:pt x="3445764" y="1397482"/>
                  </a:lnTo>
                  <a:lnTo>
                    <a:pt x="3436620" y="1392910"/>
                  </a:lnTo>
                  <a:lnTo>
                    <a:pt x="3425952" y="1392910"/>
                  </a:lnTo>
                </a:path>
                <a:path w="3637915" h="1473835">
                  <a:moveTo>
                    <a:pt x="3485388" y="1360906"/>
                  </a:moveTo>
                  <a:lnTo>
                    <a:pt x="3485388" y="1446250"/>
                  </a:lnTo>
                  <a:lnTo>
                    <a:pt x="3489960" y="1446250"/>
                  </a:lnTo>
                </a:path>
                <a:path w="3637915" h="1473835">
                  <a:moveTo>
                    <a:pt x="3485388" y="1360906"/>
                  </a:moveTo>
                  <a:lnTo>
                    <a:pt x="3489960" y="1360906"/>
                  </a:lnTo>
                  <a:lnTo>
                    <a:pt x="3489960" y="1446250"/>
                  </a:lnTo>
                </a:path>
                <a:path w="3637915" h="1473835">
                  <a:moveTo>
                    <a:pt x="3564636" y="1389862"/>
                  </a:moveTo>
                  <a:lnTo>
                    <a:pt x="3564636" y="1446250"/>
                  </a:lnTo>
                  <a:lnTo>
                    <a:pt x="3569208" y="1446250"/>
                  </a:lnTo>
                </a:path>
                <a:path w="3637915" h="1473835">
                  <a:moveTo>
                    <a:pt x="3564636" y="1389862"/>
                  </a:moveTo>
                  <a:lnTo>
                    <a:pt x="3569208" y="1389862"/>
                  </a:lnTo>
                  <a:lnTo>
                    <a:pt x="3569208" y="1446250"/>
                  </a:lnTo>
                </a:path>
                <a:path w="3637915" h="1473835">
                  <a:moveTo>
                    <a:pt x="3564636" y="1402054"/>
                  </a:moveTo>
                  <a:lnTo>
                    <a:pt x="3557016" y="1392910"/>
                  </a:lnTo>
                  <a:lnTo>
                    <a:pt x="3549396" y="1389862"/>
                  </a:lnTo>
                  <a:lnTo>
                    <a:pt x="3537204" y="1389862"/>
                  </a:lnTo>
                  <a:lnTo>
                    <a:pt x="3529584" y="1392910"/>
                  </a:lnTo>
                  <a:lnTo>
                    <a:pt x="3520440" y="1402054"/>
                  </a:lnTo>
                  <a:lnTo>
                    <a:pt x="3517391" y="1412722"/>
                  </a:lnTo>
                  <a:lnTo>
                    <a:pt x="3517391" y="1421866"/>
                  </a:lnTo>
                  <a:lnTo>
                    <a:pt x="3520440" y="1434058"/>
                  </a:lnTo>
                  <a:lnTo>
                    <a:pt x="3529584" y="1441678"/>
                  </a:lnTo>
                  <a:lnTo>
                    <a:pt x="3537204" y="1446250"/>
                  </a:lnTo>
                  <a:lnTo>
                    <a:pt x="3549396" y="1446250"/>
                  </a:lnTo>
                  <a:lnTo>
                    <a:pt x="3557016" y="1441678"/>
                  </a:lnTo>
                  <a:lnTo>
                    <a:pt x="3564636" y="1434058"/>
                  </a:lnTo>
                </a:path>
                <a:path w="3637915" h="1473835">
                  <a:moveTo>
                    <a:pt x="3564636" y="1402054"/>
                  </a:moveTo>
                  <a:lnTo>
                    <a:pt x="3549396" y="1392910"/>
                  </a:lnTo>
                  <a:lnTo>
                    <a:pt x="3537204" y="1392910"/>
                  </a:lnTo>
                  <a:lnTo>
                    <a:pt x="3529584" y="1397482"/>
                  </a:lnTo>
                  <a:lnTo>
                    <a:pt x="3525012" y="1402054"/>
                  </a:lnTo>
                  <a:lnTo>
                    <a:pt x="3520440" y="1412722"/>
                  </a:lnTo>
                  <a:lnTo>
                    <a:pt x="3520440" y="1421866"/>
                  </a:lnTo>
                  <a:lnTo>
                    <a:pt x="3525012" y="1434058"/>
                  </a:lnTo>
                  <a:lnTo>
                    <a:pt x="3529584" y="1437106"/>
                  </a:lnTo>
                  <a:lnTo>
                    <a:pt x="3537204" y="1441678"/>
                  </a:lnTo>
                  <a:lnTo>
                    <a:pt x="3549396" y="1441678"/>
                  </a:lnTo>
                  <a:lnTo>
                    <a:pt x="3564636" y="1434058"/>
                  </a:lnTo>
                </a:path>
                <a:path w="3637915" h="1473835">
                  <a:moveTo>
                    <a:pt x="3601212" y="1389862"/>
                  </a:moveTo>
                  <a:lnTo>
                    <a:pt x="3601212" y="1446250"/>
                  </a:lnTo>
                  <a:lnTo>
                    <a:pt x="3605784" y="1446250"/>
                  </a:lnTo>
                </a:path>
                <a:path w="3637915" h="1473835">
                  <a:moveTo>
                    <a:pt x="3601212" y="1389862"/>
                  </a:moveTo>
                  <a:lnTo>
                    <a:pt x="3605784" y="1389862"/>
                  </a:lnTo>
                  <a:lnTo>
                    <a:pt x="3605784" y="1446250"/>
                  </a:lnTo>
                </a:path>
                <a:path w="3637915" h="1473835">
                  <a:moveTo>
                    <a:pt x="3605784" y="1412722"/>
                  </a:moveTo>
                  <a:lnTo>
                    <a:pt x="3608831" y="1402054"/>
                  </a:lnTo>
                  <a:lnTo>
                    <a:pt x="3616452" y="1392910"/>
                  </a:lnTo>
                  <a:lnTo>
                    <a:pt x="3625596" y="1389862"/>
                  </a:lnTo>
                  <a:lnTo>
                    <a:pt x="3637787" y="1389862"/>
                  </a:lnTo>
                </a:path>
                <a:path w="3637915" h="1473835">
                  <a:moveTo>
                    <a:pt x="3605784" y="1412722"/>
                  </a:moveTo>
                  <a:lnTo>
                    <a:pt x="3608831" y="1405102"/>
                  </a:lnTo>
                  <a:lnTo>
                    <a:pt x="3616452" y="1397482"/>
                  </a:lnTo>
                  <a:lnTo>
                    <a:pt x="3625596" y="1392910"/>
                  </a:lnTo>
                  <a:lnTo>
                    <a:pt x="3637787" y="1392910"/>
                  </a:lnTo>
                  <a:lnTo>
                    <a:pt x="3637787" y="1389862"/>
                  </a:lnTo>
                </a:path>
                <a:path w="3637915" h="1473835">
                  <a:moveTo>
                    <a:pt x="0" y="192024"/>
                  </a:moveTo>
                  <a:lnTo>
                    <a:pt x="0" y="275844"/>
                  </a:lnTo>
                  <a:lnTo>
                    <a:pt x="4571" y="275844"/>
                  </a:lnTo>
                </a:path>
                <a:path w="3637915" h="1473835">
                  <a:moveTo>
                    <a:pt x="0" y="192024"/>
                  </a:moveTo>
                  <a:lnTo>
                    <a:pt x="4571" y="192024"/>
                  </a:lnTo>
                  <a:lnTo>
                    <a:pt x="4571" y="275844"/>
                  </a:lnTo>
                </a:path>
                <a:path w="3637915" h="1473835">
                  <a:moveTo>
                    <a:pt x="4571" y="202692"/>
                  </a:moveTo>
                  <a:lnTo>
                    <a:pt x="12192" y="195071"/>
                  </a:lnTo>
                  <a:lnTo>
                    <a:pt x="19812" y="192024"/>
                  </a:lnTo>
                  <a:lnTo>
                    <a:pt x="32003" y="192024"/>
                  </a:lnTo>
                  <a:lnTo>
                    <a:pt x="39624" y="195071"/>
                  </a:lnTo>
                  <a:lnTo>
                    <a:pt x="48768" y="202692"/>
                  </a:lnTo>
                  <a:lnTo>
                    <a:pt x="51815" y="214883"/>
                  </a:lnTo>
                  <a:lnTo>
                    <a:pt x="51815" y="222503"/>
                  </a:lnTo>
                  <a:lnTo>
                    <a:pt x="48768" y="234695"/>
                  </a:lnTo>
                  <a:lnTo>
                    <a:pt x="39624" y="243839"/>
                  </a:lnTo>
                  <a:lnTo>
                    <a:pt x="32003" y="246887"/>
                  </a:lnTo>
                  <a:lnTo>
                    <a:pt x="19812" y="246887"/>
                  </a:lnTo>
                  <a:lnTo>
                    <a:pt x="12192" y="243839"/>
                  </a:lnTo>
                  <a:lnTo>
                    <a:pt x="4571" y="234695"/>
                  </a:lnTo>
                </a:path>
                <a:path w="3637915" h="1473835">
                  <a:moveTo>
                    <a:pt x="4571" y="202692"/>
                  </a:moveTo>
                  <a:lnTo>
                    <a:pt x="19812" y="195071"/>
                  </a:lnTo>
                  <a:lnTo>
                    <a:pt x="32003" y="195071"/>
                  </a:lnTo>
                  <a:lnTo>
                    <a:pt x="39624" y="199644"/>
                  </a:lnTo>
                  <a:lnTo>
                    <a:pt x="44195" y="202692"/>
                  </a:lnTo>
                  <a:lnTo>
                    <a:pt x="48768" y="214883"/>
                  </a:lnTo>
                  <a:lnTo>
                    <a:pt x="48768" y="222503"/>
                  </a:lnTo>
                  <a:lnTo>
                    <a:pt x="44195" y="234695"/>
                  </a:lnTo>
                  <a:lnTo>
                    <a:pt x="39624" y="239268"/>
                  </a:lnTo>
                  <a:lnTo>
                    <a:pt x="32003" y="243839"/>
                  </a:lnTo>
                  <a:lnTo>
                    <a:pt x="19812" y="243839"/>
                  </a:lnTo>
                  <a:lnTo>
                    <a:pt x="4571" y="234695"/>
                  </a:lnTo>
                </a:path>
                <a:path w="3637915" h="1473835">
                  <a:moveTo>
                    <a:pt x="96012" y="192024"/>
                  </a:moveTo>
                  <a:lnTo>
                    <a:pt x="88392" y="195071"/>
                  </a:lnTo>
                  <a:lnTo>
                    <a:pt x="79248" y="202692"/>
                  </a:lnTo>
                  <a:lnTo>
                    <a:pt x="76200" y="214883"/>
                  </a:lnTo>
                  <a:lnTo>
                    <a:pt x="76200" y="222503"/>
                  </a:lnTo>
                  <a:lnTo>
                    <a:pt x="79248" y="234695"/>
                  </a:lnTo>
                  <a:lnTo>
                    <a:pt x="88392" y="243839"/>
                  </a:lnTo>
                  <a:lnTo>
                    <a:pt x="96012" y="246887"/>
                  </a:lnTo>
                  <a:lnTo>
                    <a:pt x="108203" y="246887"/>
                  </a:lnTo>
                  <a:lnTo>
                    <a:pt x="115824" y="243839"/>
                  </a:lnTo>
                  <a:lnTo>
                    <a:pt x="123443" y="234695"/>
                  </a:lnTo>
                  <a:lnTo>
                    <a:pt x="128015" y="222503"/>
                  </a:lnTo>
                  <a:lnTo>
                    <a:pt x="128015" y="214883"/>
                  </a:lnTo>
                  <a:lnTo>
                    <a:pt x="123443" y="202692"/>
                  </a:lnTo>
                  <a:lnTo>
                    <a:pt x="115824" y="195071"/>
                  </a:lnTo>
                  <a:lnTo>
                    <a:pt x="108203" y="192024"/>
                  </a:lnTo>
                  <a:lnTo>
                    <a:pt x="96012" y="192024"/>
                  </a:lnTo>
                </a:path>
                <a:path w="3637915" h="1473835">
                  <a:moveTo>
                    <a:pt x="96012" y="195071"/>
                  </a:moveTo>
                  <a:lnTo>
                    <a:pt x="88392" y="199644"/>
                  </a:lnTo>
                  <a:lnTo>
                    <a:pt x="83819" y="202692"/>
                  </a:lnTo>
                  <a:lnTo>
                    <a:pt x="79248" y="214883"/>
                  </a:lnTo>
                  <a:lnTo>
                    <a:pt x="79248" y="222503"/>
                  </a:lnTo>
                  <a:lnTo>
                    <a:pt x="83819" y="234695"/>
                  </a:lnTo>
                  <a:lnTo>
                    <a:pt x="88392" y="239268"/>
                  </a:lnTo>
                  <a:lnTo>
                    <a:pt x="96012" y="243839"/>
                  </a:lnTo>
                  <a:lnTo>
                    <a:pt x="108203" y="243839"/>
                  </a:lnTo>
                  <a:lnTo>
                    <a:pt x="115824" y="239268"/>
                  </a:lnTo>
                  <a:lnTo>
                    <a:pt x="120395" y="234695"/>
                  </a:lnTo>
                  <a:lnTo>
                    <a:pt x="123443" y="222503"/>
                  </a:lnTo>
                  <a:lnTo>
                    <a:pt x="123443" y="214883"/>
                  </a:lnTo>
                  <a:lnTo>
                    <a:pt x="120395" y="202692"/>
                  </a:lnTo>
                  <a:lnTo>
                    <a:pt x="115824" y="199644"/>
                  </a:lnTo>
                  <a:lnTo>
                    <a:pt x="108203" y="195071"/>
                  </a:lnTo>
                  <a:lnTo>
                    <a:pt x="96012" y="195071"/>
                  </a:lnTo>
                </a:path>
                <a:path w="3637915" h="1473835">
                  <a:moveTo>
                    <a:pt x="155448" y="192024"/>
                  </a:moveTo>
                  <a:lnTo>
                    <a:pt x="155448" y="246887"/>
                  </a:lnTo>
                  <a:lnTo>
                    <a:pt x="160019" y="246887"/>
                  </a:lnTo>
                </a:path>
                <a:path w="3637915" h="1473835">
                  <a:moveTo>
                    <a:pt x="155448" y="192024"/>
                  </a:moveTo>
                  <a:lnTo>
                    <a:pt x="160019" y="192024"/>
                  </a:lnTo>
                  <a:lnTo>
                    <a:pt x="160019" y="246887"/>
                  </a:lnTo>
                </a:path>
                <a:path w="3637915" h="1473835">
                  <a:moveTo>
                    <a:pt x="160019" y="214883"/>
                  </a:moveTo>
                  <a:lnTo>
                    <a:pt x="163068" y="202692"/>
                  </a:lnTo>
                  <a:lnTo>
                    <a:pt x="172212" y="195071"/>
                  </a:lnTo>
                  <a:lnTo>
                    <a:pt x="179831" y="192024"/>
                  </a:lnTo>
                  <a:lnTo>
                    <a:pt x="192024" y="192024"/>
                  </a:lnTo>
                </a:path>
                <a:path w="3637915" h="1473835">
                  <a:moveTo>
                    <a:pt x="160019" y="214883"/>
                  </a:moveTo>
                  <a:lnTo>
                    <a:pt x="163068" y="207263"/>
                  </a:lnTo>
                  <a:lnTo>
                    <a:pt x="172212" y="199644"/>
                  </a:lnTo>
                  <a:lnTo>
                    <a:pt x="179831" y="195071"/>
                  </a:lnTo>
                  <a:lnTo>
                    <a:pt x="192024" y="195071"/>
                  </a:lnTo>
                  <a:lnTo>
                    <a:pt x="192024" y="192024"/>
                  </a:lnTo>
                </a:path>
                <a:path w="3637915" h="1473835">
                  <a:moveTo>
                    <a:pt x="295656" y="163068"/>
                  </a:moveTo>
                  <a:lnTo>
                    <a:pt x="295656" y="246887"/>
                  </a:lnTo>
                  <a:lnTo>
                    <a:pt x="300227" y="246887"/>
                  </a:lnTo>
                </a:path>
                <a:path w="3637915" h="1473835">
                  <a:moveTo>
                    <a:pt x="295656" y="163068"/>
                  </a:moveTo>
                  <a:lnTo>
                    <a:pt x="300227" y="163068"/>
                  </a:lnTo>
                  <a:lnTo>
                    <a:pt x="300227" y="246887"/>
                  </a:lnTo>
                </a:path>
                <a:path w="3637915" h="1473835">
                  <a:moveTo>
                    <a:pt x="376427" y="192024"/>
                  </a:moveTo>
                  <a:lnTo>
                    <a:pt x="376427" y="246887"/>
                  </a:lnTo>
                  <a:lnTo>
                    <a:pt x="379475" y="246887"/>
                  </a:lnTo>
                </a:path>
                <a:path w="3637915" h="1473835">
                  <a:moveTo>
                    <a:pt x="376427" y="192024"/>
                  </a:moveTo>
                  <a:lnTo>
                    <a:pt x="379475" y="192024"/>
                  </a:lnTo>
                  <a:lnTo>
                    <a:pt x="379475" y="246887"/>
                  </a:lnTo>
                </a:path>
                <a:path w="3637915" h="1473835">
                  <a:moveTo>
                    <a:pt x="376427" y="202692"/>
                  </a:moveTo>
                  <a:lnTo>
                    <a:pt x="367283" y="195071"/>
                  </a:lnTo>
                  <a:lnTo>
                    <a:pt x="359663" y="192024"/>
                  </a:lnTo>
                  <a:lnTo>
                    <a:pt x="347471" y="192024"/>
                  </a:lnTo>
                  <a:lnTo>
                    <a:pt x="339851" y="195071"/>
                  </a:lnTo>
                  <a:lnTo>
                    <a:pt x="332231" y="202692"/>
                  </a:lnTo>
                  <a:lnTo>
                    <a:pt x="327659" y="214883"/>
                  </a:lnTo>
                  <a:lnTo>
                    <a:pt x="327659" y="222503"/>
                  </a:lnTo>
                  <a:lnTo>
                    <a:pt x="332231" y="234695"/>
                  </a:lnTo>
                  <a:lnTo>
                    <a:pt x="339851" y="243839"/>
                  </a:lnTo>
                  <a:lnTo>
                    <a:pt x="347471" y="246887"/>
                  </a:lnTo>
                  <a:lnTo>
                    <a:pt x="359663" y="246887"/>
                  </a:lnTo>
                  <a:lnTo>
                    <a:pt x="367283" y="243839"/>
                  </a:lnTo>
                  <a:lnTo>
                    <a:pt x="376427" y="234695"/>
                  </a:lnTo>
                </a:path>
                <a:path w="3637915" h="1473835">
                  <a:moveTo>
                    <a:pt x="376427" y="202692"/>
                  </a:moveTo>
                  <a:lnTo>
                    <a:pt x="359663" y="195071"/>
                  </a:lnTo>
                  <a:lnTo>
                    <a:pt x="347471" y="195071"/>
                  </a:lnTo>
                  <a:lnTo>
                    <a:pt x="339851" y="199644"/>
                  </a:lnTo>
                  <a:lnTo>
                    <a:pt x="335280" y="202692"/>
                  </a:lnTo>
                  <a:lnTo>
                    <a:pt x="332231" y="214883"/>
                  </a:lnTo>
                  <a:lnTo>
                    <a:pt x="332231" y="222503"/>
                  </a:lnTo>
                  <a:lnTo>
                    <a:pt x="335280" y="234695"/>
                  </a:lnTo>
                  <a:lnTo>
                    <a:pt x="339851" y="239268"/>
                  </a:lnTo>
                  <a:lnTo>
                    <a:pt x="347471" y="243839"/>
                  </a:lnTo>
                  <a:lnTo>
                    <a:pt x="359663" y="243839"/>
                  </a:lnTo>
                  <a:lnTo>
                    <a:pt x="376427" y="2346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638932" y="3249650"/>
              <a:ext cx="4467225" cy="3133725"/>
            </a:xfrm>
            <a:custGeom>
              <a:avLst/>
              <a:gdLst/>
              <a:ahLst/>
              <a:cxnLst/>
              <a:rect l="l" t="t" r="r" b="b"/>
              <a:pathLst>
                <a:path w="4467225" h="3133725">
                  <a:moveTo>
                    <a:pt x="0" y="3133344"/>
                  </a:moveTo>
                  <a:lnTo>
                    <a:pt x="4466844" y="3133344"/>
                  </a:lnTo>
                  <a:lnTo>
                    <a:pt x="4466844" y="0"/>
                  </a:lnTo>
                  <a:lnTo>
                    <a:pt x="0" y="0"/>
                  </a:lnTo>
                  <a:lnTo>
                    <a:pt x="0" y="3133344"/>
                  </a:lnTo>
                  <a:close/>
                </a:path>
              </a:pathLst>
            </a:custGeom>
            <a:ln w="12192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672460" y="3283178"/>
              <a:ext cx="4399915" cy="3066415"/>
            </a:xfrm>
            <a:custGeom>
              <a:avLst/>
              <a:gdLst/>
              <a:ahLst/>
              <a:cxnLst/>
              <a:rect l="l" t="t" r="r" b="b"/>
              <a:pathLst>
                <a:path w="4399915" h="3066415">
                  <a:moveTo>
                    <a:pt x="0" y="3066287"/>
                  </a:moveTo>
                  <a:lnTo>
                    <a:pt x="4399788" y="3066287"/>
                  </a:lnTo>
                  <a:lnTo>
                    <a:pt x="4399788" y="0"/>
                  </a:lnTo>
                  <a:lnTo>
                    <a:pt x="0" y="0"/>
                  </a:lnTo>
                  <a:lnTo>
                    <a:pt x="0" y="3066287"/>
                  </a:lnTo>
                  <a:close/>
                </a:path>
              </a:pathLst>
            </a:custGeom>
            <a:ln w="33527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98780"/>
            <a:ext cx="63461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5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neutro</a:t>
            </a:r>
            <a:r>
              <a:rPr sz="2400" spc="-35" dirty="0"/>
              <a:t> </a:t>
            </a:r>
            <a:r>
              <a:rPr sz="2400" dirty="0"/>
              <a:t>sensible</a:t>
            </a:r>
            <a:r>
              <a:rPr sz="2400" spc="-145" dirty="0"/>
              <a:t> </a:t>
            </a:r>
            <a:r>
              <a:rPr sz="2400" spc="-10" dirty="0"/>
              <a:t>VI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74700" y="1144272"/>
            <a:ext cx="7767955" cy="1568450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Bobinas</a:t>
            </a:r>
            <a:r>
              <a:rPr sz="1800" b="1" spc="-7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Petersen</a:t>
            </a:r>
            <a:r>
              <a:rPr sz="1800" b="1" spc="-6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  <a:p>
            <a:pPr marL="387350" indent="-375285">
              <a:lnSpc>
                <a:spcPct val="100000"/>
              </a:lnSpc>
              <a:spcBef>
                <a:spcPts val="825"/>
              </a:spcBef>
              <a:buChar char="•"/>
              <a:tabLst>
                <a:tab pos="387350" algn="l"/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Las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bobinas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Petersen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son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caso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particular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puesta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</a:t>
            </a:r>
            <a:r>
              <a:rPr sz="1600" spc="-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alta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impedancia</a:t>
            </a:r>
            <a:endParaRPr sz="1600">
              <a:latin typeface="Microsoft Sans Serif"/>
              <a:cs typeface="Microsoft Sans Serif"/>
            </a:endParaRPr>
          </a:p>
          <a:p>
            <a:pPr marL="387350">
              <a:lnSpc>
                <a:spcPct val="100000"/>
              </a:lnSpc>
              <a:spcBef>
                <a:spcPts val="170"/>
              </a:spcBef>
            </a:pPr>
            <a:r>
              <a:rPr sz="1600" spc="-5" dirty="0">
                <a:latin typeface="Microsoft Sans Serif"/>
                <a:cs typeface="Microsoft Sans Serif"/>
              </a:rPr>
              <a:t>mediante</a:t>
            </a:r>
            <a:r>
              <a:rPr sz="1600" spc="-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reactancias.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  <a:tab pos="1032510" algn="l"/>
                <a:tab pos="1426845" algn="l"/>
                <a:tab pos="2364740" algn="l"/>
                <a:tab pos="2771140" algn="l"/>
                <a:tab pos="3841115" algn="l"/>
                <a:tab pos="42487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Basa	</a:t>
            </a:r>
            <a:r>
              <a:rPr sz="1600" dirty="0">
                <a:latin typeface="Microsoft Sans Serif"/>
                <a:cs typeface="Microsoft Sans Serif"/>
              </a:rPr>
              <a:t>su	</a:t>
            </a:r>
            <a:r>
              <a:rPr sz="1600" spc="-10" dirty="0">
                <a:latin typeface="Microsoft Sans Serif"/>
                <a:cs typeface="Microsoft Sans Serif"/>
              </a:rPr>
              <a:t>principio	</a:t>
            </a:r>
            <a:r>
              <a:rPr sz="1600" spc="-5" dirty="0">
                <a:latin typeface="Microsoft Sans Serif"/>
                <a:cs typeface="Microsoft Sans Serif"/>
              </a:rPr>
              <a:t>de	operación	en	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9909" y="2699969"/>
            <a:ext cx="4097654" cy="487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14"/>
              </a:lnSpc>
              <a:spcBef>
                <a:spcPts val="95"/>
              </a:spcBef>
              <a:tabLst>
                <a:tab pos="1069975" algn="l"/>
                <a:tab pos="1588135" algn="l"/>
                <a:tab pos="1925320" algn="l"/>
                <a:tab pos="2894330" algn="l"/>
                <a:tab pos="3298190" algn="l"/>
                <a:tab pos="3859529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conseguir	que	la	corriente	de	falta	</a:t>
            </a:r>
            <a:r>
              <a:rPr sz="1600" dirty="0">
                <a:latin typeface="Microsoft Sans Serif"/>
                <a:cs typeface="Microsoft Sans Serif"/>
              </a:rPr>
              <a:t>se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ts val="1814"/>
              </a:lnSpc>
            </a:pPr>
            <a:r>
              <a:rPr sz="1600" spc="-10" dirty="0">
                <a:latin typeface="Microsoft Sans Serif"/>
                <a:cs typeface="Microsoft Sans Serif"/>
              </a:rPr>
              <a:t>autoextinga</a:t>
            </a:r>
            <a:r>
              <a:rPr sz="1600" spc="29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31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esto</a:t>
            </a:r>
            <a:r>
              <a:rPr sz="1600" spc="29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se</a:t>
            </a:r>
            <a:r>
              <a:rPr sz="1600" spc="28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obtiene</a:t>
            </a:r>
            <a:r>
              <a:rPr sz="1600" spc="2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32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haciendo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5005" y="3170936"/>
            <a:ext cx="4474210" cy="214376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7350" marR="5080" algn="just">
              <a:lnSpc>
                <a:spcPct val="104200"/>
              </a:lnSpc>
              <a:spcBef>
                <a:spcPts val="15"/>
              </a:spcBef>
            </a:pPr>
            <a:r>
              <a:rPr sz="1600" spc="-5" dirty="0">
                <a:latin typeface="Microsoft Sans Serif"/>
                <a:cs typeface="Microsoft Sans Serif"/>
              </a:rPr>
              <a:t>que </a:t>
            </a:r>
            <a:r>
              <a:rPr sz="1600" b="1" spc="-10" dirty="0">
                <a:solidFill>
                  <a:srgbClr val="000099"/>
                </a:solidFill>
                <a:latin typeface="Arial"/>
                <a:cs typeface="Arial"/>
              </a:rPr>
              <a:t>la impedancia inductiva </a:t>
            </a:r>
            <a:r>
              <a:rPr sz="1600" b="1" dirty="0">
                <a:solidFill>
                  <a:srgbClr val="000099"/>
                </a:solidFill>
                <a:latin typeface="Arial"/>
                <a:cs typeface="Arial"/>
              </a:rPr>
              <a:t>de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la </a:t>
            </a:r>
            <a:r>
              <a:rPr sz="1600" b="1" spc="-10" dirty="0">
                <a:solidFill>
                  <a:srgbClr val="000099"/>
                </a:solidFill>
                <a:latin typeface="Arial"/>
                <a:cs typeface="Arial"/>
              </a:rPr>
              <a:t>bobina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0099"/>
                </a:solidFill>
                <a:latin typeface="Arial"/>
                <a:cs typeface="Arial"/>
              </a:rPr>
              <a:t>sea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igual a la </a:t>
            </a:r>
            <a:r>
              <a:rPr sz="1600" b="1" spc="-10" dirty="0">
                <a:solidFill>
                  <a:srgbClr val="000099"/>
                </a:solidFill>
                <a:latin typeface="Arial"/>
                <a:cs typeface="Arial"/>
              </a:rPr>
              <a:t>impedancia capacitiva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del </a:t>
            </a:r>
            <a:r>
              <a:rPr sz="1600" b="1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0099"/>
                </a:solidFill>
                <a:latin typeface="Arial"/>
                <a:cs typeface="Arial"/>
              </a:rPr>
              <a:t>resto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 del</a:t>
            </a:r>
            <a:r>
              <a:rPr sz="1600" b="1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sistema</a:t>
            </a:r>
            <a:r>
              <a:rPr sz="1600" b="1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a</a:t>
            </a:r>
            <a:r>
              <a:rPr sz="1600" b="1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la</a:t>
            </a:r>
            <a:r>
              <a:rPr sz="1600" b="1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0099"/>
                </a:solidFill>
                <a:latin typeface="Arial"/>
                <a:cs typeface="Arial"/>
              </a:rPr>
              <a:t>frecuencia</a:t>
            </a:r>
            <a:r>
              <a:rPr sz="1600" b="1" spc="409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sz="1600" b="1" spc="43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0099"/>
                </a:solidFill>
                <a:latin typeface="Arial"/>
                <a:cs typeface="Arial"/>
              </a:rPr>
              <a:t>la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 red</a:t>
            </a:r>
            <a:r>
              <a:rPr sz="1600" spc="-5" dirty="0">
                <a:latin typeface="Microsoft Sans Serif"/>
                <a:cs typeface="Microsoft Sans Serif"/>
              </a:rPr>
              <a:t>.</a:t>
            </a:r>
            <a:endParaRPr sz="1600">
              <a:latin typeface="Microsoft Sans Serif"/>
              <a:cs typeface="Microsoft Sans Serif"/>
            </a:endParaRPr>
          </a:p>
          <a:p>
            <a:pPr marL="387350" marR="15875" indent="-375285">
              <a:lnSpc>
                <a:spcPct val="103099"/>
              </a:lnSpc>
              <a:spcBef>
                <a:spcPts val="840"/>
              </a:spcBef>
              <a:buChar char="•"/>
              <a:tabLst>
                <a:tab pos="387350" algn="l"/>
                <a:tab pos="387985" algn="l"/>
                <a:tab pos="746760" algn="l"/>
                <a:tab pos="1139825" algn="l"/>
                <a:tab pos="2131060" algn="l"/>
                <a:tab pos="2534920" algn="l"/>
                <a:tab pos="3165475" algn="l"/>
                <a:tab pos="3886835" algn="l"/>
                <a:tab pos="4290695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Si	</a:t>
            </a:r>
            <a:r>
              <a:rPr sz="1600" dirty="0">
                <a:latin typeface="Microsoft Sans Serif"/>
                <a:cs typeface="Microsoft Sans Serif"/>
              </a:rPr>
              <a:t>s</a:t>
            </a:r>
            <a:r>
              <a:rPr sz="1600" spc="-5" dirty="0">
                <a:latin typeface="Microsoft Sans Serif"/>
                <a:cs typeface="Microsoft Sans Serif"/>
              </a:rPr>
              <a:t>e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5" dirty="0">
                <a:latin typeface="Microsoft Sans Serif"/>
                <a:cs typeface="Microsoft Sans Serif"/>
              </a:rPr>
              <a:t>con</a:t>
            </a:r>
            <a:r>
              <a:rPr sz="1600" dirty="0">
                <a:latin typeface="Microsoft Sans Serif"/>
                <a:cs typeface="Microsoft Sans Serif"/>
              </a:rPr>
              <a:t>s</a:t>
            </a:r>
            <a:r>
              <a:rPr sz="1600" spc="-25" dirty="0">
                <a:latin typeface="Microsoft Sans Serif"/>
                <a:cs typeface="Microsoft Sans Serif"/>
              </a:rPr>
              <a:t>i</a:t>
            </a:r>
            <a:r>
              <a:rPr sz="1600" spc="-5" dirty="0">
                <a:latin typeface="Microsoft Sans Serif"/>
                <a:cs typeface="Microsoft Sans Serif"/>
              </a:rPr>
              <a:t>g</a:t>
            </a:r>
            <a:r>
              <a:rPr sz="1600" spc="-30" dirty="0">
                <a:latin typeface="Microsoft Sans Serif"/>
                <a:cs typeface="Microsoft Sans Serif"/>
              </a:rPr>
              <a:t>u</a:t>
            </a:r>
            <a:r>
              <a:rPr sz="1600" spc="-5" dirty="0">
                <a:latin typeface="Microsoft Sans Serif"/>
                <a:cs typeface="Microsoft Sans Serif"/>
              </a:rPr>
              <a:t>e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5" dirty="0">
                <a:latin typeface="Microsoft Sans Serif"/>
                <a:cs typeface="Microsoft Sans Serif"/>
              </a:rPr>
              <a:t>un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5" dirty="0">
                <a:latin typeface="Microsoft Sans Serif"/>
                <a:cs typeface="Microsoft Sans Serif"/>
              </a:rPr>
              <a:t>buen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10" dirty="0">
                <a:latin typeface="Microsoft Sans Serif"/>
                <a:cs typeface="Microsoft Sans Serif"/>
              </a:rPr>
              <a:t>aj</a:t>
            </a:r>
            <a:r>
              <a:rPr sz="1600" spc="-5" dirty="0">
                <a:latin typeface="Microsoft Sans Serif"/>
                <a:cs typeface="Microsoft Sans Serif"/>
              </a:rPr>
              <a:t>uste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15" dirty="0">
                <a:latin typeface="Microsoft Sans Serif"/>
                <a:cs typeface="Microsoft Sans Serif"/>
              </a:rPr>
              <a:t>l</a:t>
            </a:r>
            <a:r>
              <a:rPr sz="1600" spc="-5" dirty="0">
                <a:latin typeface="Microsoft Sans Serif"/>
                <a:cs typeface="Microsoft Sans Serif"/>
              </a:rPr>
              <a:t>a  </a:t>
            </a:r>
            <a:r>
              <a:rPr sz="1600" spc="-10" dirty="0">
                <a:latin typeface="Microsoft Sans Serif"/>
                <a:cs typeface="Microsoft Sans Serif"/>
              </a:rPr>
              <a:t>inductancia</a:t>
            </a:r>
            <a:r>
              <a:rPr sz="1600" spc="26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3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3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bobina</a:t>
            </a:r>
            <a:r>
              <a:rPr sz="1600" spc="3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34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2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corriente</a:t>
            </a:r>
            <a:r>
              <a:rPr sz="1600" spc="3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autoextinguirá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tal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como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puede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ver en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siguiente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dibujo.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319395" y="2503271"/>
            <a:ext cx="3300095" cy="3126740"/>
            <a:chOff x="5319395" y="2503271"/>
            <a:chExt cx="3300095" cy="3126740"/>
          </a:xfrm>
        </p:grpSpPr>
        <p:sp>
          <p:nvSpPr>
            <p:cNvPr id="7" name="object 7"/>
            <p:cNvSpPr/>
            <p:nvPr/>
          </p:nvSpPr>
          <p:spPr>
            <a:xfrm>
              <a:off x="5325745" y="2509621"/>
              <a:ext cx="3287395" cy="3114040"/>
            </a:xfrm>
            <a:custGeom>
              <a:avLst/>
              <a:gdLst/>
              <a:ahLst/>
              <a:cxnLst/>
              <a:rect l="l" t="t" r="r" b="b"/>
              <a:pathLst>
                <a:path w="3287395" h="3114040">
                  <a:moveTo>
                    <a:pt x="0" y="3113532"/>
                  </a:moveTo>
                  <a:lnTo>
                    <a:pt x="3287268" y="3113532"/>
                  </a:lnTo>
                  <a:lnTo>
                    <a:pt x="3287268" y="0"/>
                  </a:lnTo>
                  <a:lnTo>
                    <a:pt x="0" y="0"/>
                  </a:lnTo>
                  <a:lnTo>
                    <a:pt x="0" y="3113532"/>
                  </a:lnTo>
                  <a:close/>
                </a:path>
              </a:pathLst>
            </a:custGeom>
            <a:ln w="12192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59273" y="2543149"/>
              <a:ext cx="3220720" cy="3046730"/>
            </a:xfrm>
            <a:custGeom>
              <a:avLst/>
              <a:gdLst/>
              <a:ahLst/>
              <a:cxnLst/>
              <a:rect l="l" t="t" r="r" b="b"/>
              <a:pathLst>
                <a:path w="3220720" h="3046729">
                  <a:moveTo>
                    <a:pt x="0" y="3046476"/>
                  </a:moveTo>
                  <a:lnTo>
                    <a:pt x="3220211" y="3046476"/>
                  </a:lnTo>
                  <a:lnTo>
                    <a:pt x="3220211" y="0"/>
                  </a:lnTo>
                  <a:lnTo>
                    <a:pt x="0" y="0"/>
                  </a:lnTo>
                  <a:lnTo>
                    <a:pt x="0" y="3046476"/>
                  </a:lnTo>
                  <a:close/>
                </a:path>
              </a:pathLst>
            </a:custGeom>
            <a:ln w="33528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970396" y="3330320"/>
            <a:ext cx="1663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1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i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15761" y="3366896"/>
            <a:ext cx="57721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650" i="1" baseline="-17676" dirty="0">
                <a:latin typeface="Times New Roman"/>
                <a:cs typeface="Times New Roman"/>
              </a:rPr>
              <a:t>I</a:t>
            </a:r>
            <a:r>
              <a:rPr sz="1650" i="1" spc="-7" baseline="-17676" dirty="0">
                <a:latin typeface="Times New Roman"/>
                <a:cs typeface="Times New Roman"/>
              </a:rPr>
              <a:t> </a:t>
            </a:r>
            <a:r>
              <a:rPr sz="975" i="1" spc="-7" baseline="-51282" dirty="0">
                <a:latin typeface="Times New Roman"/>
                <a:cs typeface="Times New Roman"/>
              </a:rPr>
              <a:t>L </a:t>
            </a:r>
            <a:r>
              <a:rPr sz="1650" baseline="-17676" dirty="0">
                <a:latin typeface="Symbol"/>
                <a:cs typeface="Symbol"/>
              </a:rPr>
              <a:t></a:t>
            </a:r>
            <a:r>
              <a:rPr sz="1650" spc="352" baseline="-17676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latin typeface="Times New Roman"/>
                <a:cs typeface="Times New Roman"/>
              </a:rPr>
              <a:t>RN</a:t>
            </a:r>
            <a:endParaRPr sz="650">
              <a:latin typeface="Times New Roman"/>
              <a:cs typeface="Times New Roman"/>
            </a:endParaRPr>
          </a:p>
          <a:p>
            <a:pPr marL="347980">
              <a:lnSpc>
                <a:spcPct val="100000"/>
              </a:lnSpc>
            </a:pPr>
            <a:r>
              <a:rPr sz="1100" i="1" spc="50" dirty="0">
                <a:latin typeface="Times New Roman"/>
                <a:cs typeface="Times New Roman"/>
              </a:rPr>
              <a:t>jX</a:t>
            </a:r>
            <a:r>
              <a:rPr sz="975" i="1" spc="75" baseline="-21367" dirty="0">
                <a:latin typeface="Times New Roman"/>
                <a:cs typeface="Times New Roman"/>
              </a:rPr>
              <a:t>L</a:t>
            </a:r>
            <a:endParaRPr sz="975" baseline="-21367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619877" y="2966847"/>
            <a:ext cx="1551940" cy="621030"/>
            <a:chOff x="5619877" y="2966847"/>
            <a:chExt cx="1551940" cy="621030"/>
          </a:xfrm>
        </p:grpSpPr>
        <p:sp>
          <p:nvSpPr>
            <p:cNvPr id="12" name="object 12"/>
            <p:cNvSpPr/>
            <p:nvPr/>
          </p:nvSpPr>
          <p:spPr>
            <a:xfrm>
              <a:off x="5668645" y="3512438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h="70485">
                  <a:moveTo>
                    <a:pt x="0" y="70104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19877" y="3417951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60">
                  <a:moveTo>
                    <a:pt x="50292" y="0"/>
                  </a:moveTo>
                  <a:lnTo>
                    <a:pt x="0" y="99060"/>
                  </a:lnTo>
                  <a:lnTo>
                    <a:pt x="99060" y="99060"/>
                  </a:lnTo>
                  <a:lnTo>
                    <a:pt x="502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21017" y="3015615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45719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026529" y="2966847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59" h="99060">
                  <a:moveTo>
                    <a:pt x="99060" y="0"/>
                  </a:moveTo>
                  <a:lnTo>
                    <a:pt x="0" y="48767"/>
                  </a:lnTo>
                  <a:lnTo>
                    <a:pt x="99060" y="99060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864985" y="3238119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44196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70497" y="3189351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59" h="99060">
                  <a:moveTo>
                    <a:pt x="99059" y="0"/>
                  </a:moveTo>
                  <a:lnTo>
                    <a:pt x="0" y="48768"/>
                  </a:lnTo>
                  <a:lnTo>
                    <a:pt x="99059" y="99060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106031" y="2854832"/>
            <a:ext cx="2743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indent="-109855">
              <a:lnSpc>
                <a:spcPct val="100000"/>
              </a:lnSpc>
              <a:spcBef>
                <a:spcPts val="105"/>
              </a:spcBef>
              <a:buFont typeface="Symbol"/>
              <a:buChar char=""/>
              <a:tabLst>
                <a:tab pos="135255" algn="l"/>
              </a:tabLst>
            </a:pPr>
            <a:r>
              <a:rPr sz="1100" i="1" spc="50" dirty="0">
                <a:latin typeface="Times New Roman"/>
                <a:cs typeface="Times New Roman"/>
              </a:rPr>
              <a:t>I</a:t>
            </a:r>
            <a:r>
              <a:rPr sz="975" i="1" spc="75" baseline="-21367" dirty="0">
                <a:latin typeface="Times New Roman"/>
                <a:cs typeface="Times New Roman"/>
              </a:rPr>
              <a:t>S</a:t>
            </a:r>
            <a:endParaRPr sz="975" baseline="-21367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83527" y="3235198"/>
            <a:ext cx="27241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" indent="-109855">
              <a:lnSpc>
                <a:spcPct val="100000"/>
              </a:lnSpc>
              <a:spcBef>
                <a:spcPts val="100"/>
              </a:spcBef>
              <a:buFont typeface="Symbol"/>
              <a:buChar char=""/>
              <a:tabLst>
                <a:tab pos="135255" algn="l"/>
              </a:tabLst>
            </a:pPr>
            <a:r>
              <a:rPr sz="1150" i="1" spc="15" dirty="0">
                <a:latin typeface="Times New Roman"/>
                <a:cs typeface="Times New Roman"/>
              </a:rPr>
              <a:t>I</a:t>
            </a:r>
            <a:r>
              <a:rPr sz="975" i="1" spc="22" baseline="-21367" dirty="0">
                <a:latin typeface="Times New Roman"/>
                <a:cs typeface="Times New Roman"/>
              </a:rPr>
              <a:t>T</a:t>
            </a:r>
            <a:endParaRPr sz="975" baseline="-21367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560250" y="2751963"/>
            <a:ext cx="2672080" cy="1672589"/>
            <a:chOff x="5560250" y="2751963"/>
            <a:chExt cx="2672080" cy="1672589"/>
          </a:xfrm>
        </p:grpSpPr>
        <p:sp>
          <p:nvSpPr>
            <p:cNvPr id="21" name="object 21"/>
            <p:cNvSpPr/>
            <p:nvPr/>
          </p:nvSpPr>
          <p:spPr>
            <a:xfrm>
              <a:off x="5670169" y="3228975"/>
              <a:ext cx="504825" cy="0"/>
            </a:xfrm>
            <a:custGeom>
              <a:avLst/>
              <a:gdLst/>
              <a:ahLst/>
              <a:cxnLst/>
              <a:rect l="l" t="t" r="r" b="b"/>
              <a:pathLst>
                <a:path w="504825">
                  <a:moveTo>
                    <a:pt x="0" y="0"/>
                  </a:moveTo>
                  <a:lnTo>
                    <a:pt x="504443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3089" y="3142107"/>
              <a:ext cx="304812" cy="10363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670169" y="3023235"/>
              <a:ext cx="2557780" cy="205740"/>
            </a:xfrm>
            <a:custGeom>
              <a:avLst/>
              <a:gdLst/>
              <a:ahLst/>
              <a:cxnLst/>
              <a:rect l="l" t="t" r="r" b="b"/>
              <a:pathLst>
                <a:path w="2557779" h="205739">
                  <a:moveTo>
                    <a:pt x="803147" y="205739"/>
                  </a:moveTo>
                  <a:lnTo>
                    <a:pt x="2557272" y="205739"/>
                  </a:lnTo>
                </a:path>
                <a:path w="2557779" h="205739">
                  <a:moveTo>
                    <a:pt x="0" y="0"/>
                  </a:moveTo>
                  <a:lnTo>
                    <a:pt x="504443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3089" y="2934843"/>
              <a:ext cx="304812" cy="10667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667121" y="2840355"/>
              <a:ext cx="2560320" cy="685800"/>
            </a:xfrm>
            <a:custGeom>
              <a:avLst/>
              <a:gdLst/>
              <a:ahLst/>
              <a:cxnLst/>
              <a:rect l="l" t="t" r="r" b="b"/>
              <a:pathLst>
                <a:path w="2560320" h="685800">
                  <a:moveTo>
                    <a:pt x="806195" y="182880"/>
                  </a:moveTo>
                  <a:lnTo>
                    <a:pt x="2560320" y="182880"/>
                  </a:lnTo>
                </a:path>
                <a:path w="2560320" h="685800">
                  <a:moveTo>
                    <a:pt x="0" y="0"/>
                  </a:moveTo>
                  <a:lnTo>
                    <a:pt x="0" y="685800"/>
                  </a:lnTo>
                </a:path>
                <a:path w="2560320" h="685800">
                  <a:moveTo>
                    <a:pt x="0" y="0"/>
                  </a:moveTo>
                  <a:lnTo>
                    <a:pt x="504443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0041" y="2751963"/>
              <a:ext cx="306336" cy="10515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670169" y="2840355"/>
              <a:ext cx="2555875" cy="1524000"/>
            </a:xfrm>
            <a:custGeom>
              <a:avLst/>
              <a:gdLst/>
              <a:ahLst/>
              <a:cxnLst/>
              <a:rect l="l" t="t" r="r" b="b"/>
              <a:pathLst>
                <a:path w="2555875" h="1524000">
                  <a:moveTo>
                    <a:pt x="801623" y="0"/>
                  </a:moveTo>
                  <a:lnTo>
                    <a:pt x="2555748" y="0"/>
                  </a:lnTo>
                </a:path>
                <a:path w="2555875" h="1524000">
                  <a:moveTo>
                    <a:pt x="0" y="1524000"/>
                  </a:moveTo>
                  <a:lnTo>
                    <a:pt x="0" y="105765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71109" y="3611499"/>
              <a:ext cx="112763" cy="28193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565013" y="2847975"/>
              <a:ext cx="2632075" cy="1571625"/>
            </a:xfrm>
            <a:custGeom>
              <a:avLst/>
              <a:gdLst/>
              <a:ahLst/>
              <a:cxnLst/>
              <a:rect l="l" t="t" r="r" b="b"/>
              <a:pathLst>
                <a:path w="2632075" h="1571625">
                  <a:moveTo>
                    <a:pt x="105156" y="774192"/>
                  </a:moveTo>
                  <a:lnTo>
                    <a:pt x="105156" y="373379"/>
                  </a:lnTo>
                </a:path>
                <a:path w="2632075" h="1571625">
                  <a:moveTo>
                    <a:pt x="0" y="1520952"/>
                  </a:moveTo>
                  <a:lnTo>
                    <a:pt x="222503" y="1520952"/>
                  </a:lnTo>
                </a:path>
                <a:path w="2632075" h="1571625">
                  <a:moveTo>
                    <a:pt x="45720" y="1543812"/>
                  </a:moveTo>
                  <a:lnTo>
                    <a:pt x="169163" y="1543812"/>
                  </a:lnTo>
                </a:path>
                <a:path w="2632075" h="1571625">
                  <a:moveTo>
                    <a:pt x="76200" y="1568195"/>
                  </a:moveTo>
                  <a:lnTo>
                    <a:pt x="140208" y="1568195"/>
                  </a:lnTo>
                </a:path>
                <a:path w="2632075" h="1571625">
                  <a:moveTo>
                    <a:pt x="1949195" y="772668"/>
                  </a:moveTo>
                  <a:lnTo>
                    <a:pt x="1949195" y="1095756"/>
                  </a:lnTo>
                  <a:lnTo>
                    <a:pt x="2564891" y="1095756"/>
                  </a:lnTo>
                </a:path>
                <a:path w="2632075" h="1571625">
                  <a:moveTo>
                    <a:pt x="2258567" y="781812"/>
                  </a:moveTo>
                  <a:lnTo>
                    <a:pt x="2258567" y="1106424"/>
                  </a:lnTo>
                </a:path>
                <a:path w="2632075" h="1571625">
                  <a:moveTo>
                    <a:pt x="2558795" y="774192"/>
                  </a:moveTo>
                  <a:lnTo>
                    <a:pt x="2558795" y="1098804"/>
                  </a:lnTo>
                </a:path>
                <a:path w="2632075" h="1571625">
                  <a:moveTo>
                    <a:pt x="1889760" y="733044"/>
                  </a:moveTo>
                  <a:lnTo>
                    <a:pt x="2025395" y="733044"/>
                  </a:lnTo>
                </a:path>
                <a:path w="2632075" h="1571625">
                  <a:moveTo>
                    <a:pt x="1892808" y="774192"/>
                  </a:moveTo>
                  <a:lnTo>
                    <a:pt x="2028443" y="774192"/>
                  </a:lnTo>
                </a:path>
                <a:path w="2632075" h="1571625">
                  <a:moveTo>
                    <a:pt x="2199132" y="726948"/>
                  </a:moveTo>
                  <a:lnTo>
                    <a:pt x="2334767" y="726948"/>
                  </a:lnTo>
                </a:path>
                <a:path w="2632075" h="1571625">
                  <a:moveTo>
                    <a:pt x="2202180" y="769619"/>
                  </a:moveTo>
                  <a:lnTo>
                    <a:pt x="2337816" y="769619"/>
                  </a:lnTo>
                </a:path>
                <a:path w="2632075" h="1571625">
                  <a:moveTo>
                    <a:pt x="2491740" y="729995"/>
                  </a:moveTo>
                  <a:lnTo>
                    <a:pt x="2628900" y="729995"/>
                  </a:lnTo>
                </a:path>
                <a:path w="2632075" h="1571625">
                  <a:moveTo>
                    <a:pt x="2496312" y="772668"/>
                  </a:moveTo>
                  <a:lnTo>
                    <a:pt x="2631947" y="772668"/>
                  </a:lnTo>
                </a:path>
                <a:path w="2632075" h="1571625">
                  <a:moveTo>
                    <a:pt x="1949195" y="0"/>
                  </a:moveTo>
                  <a:lnTo>
                    <a:pt x="1949195" y="733044"/>
                  </a:lnTo>
                </a:path>
                <a:path w="2632075" h="1571625">
                  <a:moveTo>
                    <a:pt x="2257043" y="172212"/>
                  </a:moveTo>
                  <a:lnTo>
                    <a:pt x="2257043" y="725424"/>
                  </a:lnTo>
                </a:path>
                <a:path w="2632075" h="1571625">
                  <a:moveTo>
                    <a:pt x="2555747" y="377951"/>
                  </a:moveTo>
                  <a:lnTo>
                    <a:pt x="2555747" y="725424"/>
                  </a:lnTo>
                </a:path>
                <a:path w="2632075" h="1571625">
                  <a:moveTo>
                    <a:pt x="2157984" y="1524000"/>
                  </a:moveTo>
                  <a:lnTo>
                    <a:pt x="2382012" y="1524000"/>
                  </a:lnTo>
                </a:path>
                <a:path w="2632075" h="1571625">
                  <a:moveTo>
                    <a:pt x="2205228" y="1546860"/>
                  </a:moveTo>
                  <a:lnTo>
                    <a:pt x="2328671" y="1546860"/>
                  </a:lnTo>
                </a:path>
                <a:path w="2632075" h="1571625">
                  <a:moveTo>
                    <a:pt x="2234184" y="1571244"/>
                  </a:moveTo>
                  <a:lnTo>
                    <a:pt x="2298191" y="1571244"/>
                  </a:lnTo>
                </a:path>
                <a:path w="2632075" h="1571625">
                  <a:moveTo>
                    <a:pt x="2257043" y="1065276"/>
                  </a:moveTo>
                  <a:lnTo>
                    <a:pt x="2257043" y="1528572"/>
                  </a:lnTo>
                </a:path>
                <a:path w="2632075" h="1571625">
                  <a:moveTo>
                    <a:pt x="1421891" y="4572"/>
                  </a:moveTo>
                  <a:lnTo>
                    <a:pt x="1083564" y="888492"/>
                  </a:lnTo>
                </a:path>
                <a:path w="2632075" h="1571625">
                  <a:moveTo>
                    <a:pt x="1110995" y="867156"/>
                  </a:moveTo>
                  <a:lnTo>
                    <a:pt x="1377695" y="751332"/>
                  </a:lnTo>
                </a:path>
                <a:path w="2632075" h="1571625">
                  <a:moveTo>
                    <a:pt x="1350264" y="762000"/>
                  </a:moveTo>
                  <a:lnTo>
                    <a:pt x="1097280" y="14188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25133" y="4247007"/>
              <a:ext cx="222491" cy="166116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7253351" y="5041138"/>
            <a:ext cx="1606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Microsoft Sans Serif"/>
                <a:cs typeface="Microsoft Sans Serif"/>
              </a:rPr>
              <a:t>si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53021" y="3690950"/>
            <a:ext cx="17081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150" i="1" spc="25" dirty="0">
                <a:latin typeface="Times New Roman"/>
                <a:cs typeface="Times New Roman"/>
              </a:rPr>
              <a:t>I</a:t>
            </a:r>
            <a:r>
              <a:rPr sz="975" i="1" spc="37" baseline="-21367" dirty="0">
                <a:latin typeface="Times New Roman"/>
                <a:cs typeface="Times New Roman"/>
              </a:rPr>
              <a:t>F</a:t>
            </a:r>
            <a:endParaRPr sz="975" baseline="-21367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668009" y="5169789"/>
            <a:ext cx="10121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321310" algn="l"/>
                <a:tab pos="633730" algn="l"/>
                <a:tab pos="935355" algn="l"/>
              </a:tabLst>
            </a:pPr>
            <a:r>
              <a:rPr sz="900" i="1" dirty="0">
                <a:latin typeface="Times New Roman"/>
                <a:cs typeface="Times New Roman"/>
              </a:rPr>
              <a:t>F	</a:t>
            </a:r>
            <a:r>
              <a:rPr sz="900" i="1" spc="-5" dirty="0">
                <a:latin typeface="Times New Roman"/>
                <a:cs typeface="Times New Roman"/>
              </a:rPr>
              <a:t>L	S	T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600953" y="5069204"/>
            <a:ext cx="13106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latin typeface="Times New Roman"/>
                <a:cs typeface="Times New Roman"/>
              </a:rPr>
              <a:t>I</a:t>
            </a:r>
            <a:r>
              <a:rPr sz="1400" i="1" spc="5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Symbol"/>
                <a:cs typeface="Symbol"/>
              </a:rPr>
              <a:t>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I</a:t>
            </a:r>
            <a:r>
              <a:rPr sz="1400" i="1" spc="5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Symbol"/>
                <a:cs typeface="Symbol"/>
              </a:rPr>
              <a:t>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I</a:t>
            </a:r>
            <a:r>
              <a:rPr sz="1400" i="1" spc="4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Symbol"/>
                <a:cs typeface="Symbol"/>
              </a:rPr>
              <a:t>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I</a:t>
            </a:r>
            <a:r>
              <a:rPr sz="1400" i="1" spc="400" dirty="0">
                <a:latin typeface="Times New Roman"/>
                <a:cs typeface="Times New Roman"/>
              </a:rPr>
              <a:t> </a:t>
            </a:r>
            <a:r>
              <a:rPr sz="1400" spc="50" dirty="0">
                <a:latin typeface="Symbol"/>
                <a:cs typeface="Symbol"/>
              </a:rPr>
              <a:t></a:t>
            </a:r>
            <a:r>
              <a:rPr sz="1400" spc="50" dirty="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637653" y="5194934"/>
            <a:ext cx="248920" cy="0"/>
          </a:xfrm>
          <a:custGeom>
            <a:avLst/>
            <a:gdLst/>
            <a:ahLst/>
            <a:cxnLst/>
            <a:rect l="l" t="t" r="r" b="b"/>
            <a:pathLst>
              <a:path w="248920">
                <a:moveTo>
                  <a:pt x="0" y="0"/>
                </a:moveTo>
                <a:lnTo>
                  <a:pt x="248412" y="0"/>
                </a:lnTo>
              </a:path>
            </a:pathLst>
          </a:custGeom>
          <a:ln w="73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099170" y="5156708"/>
            <a:ext cx="30734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245110" algn="l"/>
              </a:tabLst>
            </a:pPr>
            <a:r>
              <a:rPr sz="700" i="1" spc="-5" dirty="0">
                <a:latin typeface="Times New Roman"/>
                <a:cs typeface="Times New Roman"/>
              </a:rPr>
              <a:t>S	T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812658" y="5263388"/>
            <a:ext cx="6223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700" i="1" spc="-5" dirty="0">
                <a:latin typeface="Times New Roman"/>
                <a:cs typeface="Times New Roman"/>
              </a:rPr>
              <a:t>L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675498" y="5183885"/>
            <a:ext cx="1308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050" i="1" spc="-10" dirty="0">
                <a:latin typeface="Times New Roman"/>
                <a:cs typeface="Times New Roman"/>
              </a:rPr>
              <a:t>jX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190610" y="5078729"/>
            <a:ext cx="1644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6680" indent="-106680">
              <a:lnSpc>
                <a:spcPct val="100000"/>
              </a:lnSpc>
              <a:spcBef>
                <a:spcPts val="105"/>
              </a:spcBef>
              <a:buFont typeface="Symbol"/>
              <a:buChar char=""/>
              <a:tabLst>
                <a:tab pos="106680" algn="l"/>
              </a:tabLst>
            </a:pPr>
            <a:r>
              <a:rPr sz="1050" i="1" dirty="0">
                <a:latin typeface="Times New Roman"/>
                <a:cs typeface="Times New Roman"/>
              </a:rPr>
              <a:t>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624191" y="5026914"/>
            <a:ext cx="4241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575" i="1" baseline="10582" dirty="0">
                <a:latin typeface="Times New Roman"/>
                <a:cs typeface="Times New Roman"/>
              </a:rPr>
              <a:t>V</a:t>
            </a:r>
            <a:r>
              <a:rPr sz="700" i="1" spc="-15" dirty="0">
                <a:latin typeface="Times New Roman"/>
                <a:cs typeface="Times New Roman"/>
              </a:rPr>
              <a:t>R</a:t>
            </a:r>
            <a:r>
              <a:rPr sz="700" i="1" spc="-5" dirty="0">
                <a:latin typeface="Times New Roman"/>
                <a:cs typeface="Times New Roman"/>
              </a:rPr>
              <a:t>N</a:t>
            </a:r>
            <a:r>
              <a:rPr sz="700" i="1" spc="-30" dirty="0">
                <a:latin typeface="Times New Roman"/>
                <a:cs typeface="Times New Roman"/>
              </a:rPr>
              <a:t> </a:t>
            </a:r>
            <a:r>
              <a:rPr sz="1575" baseline="-15873" dirty="0">
                <a:latin typeface="Symbol"/>
                <a:cs typeface="Symbol"/>
              </a:rPr>
              <a:t></a:t>
            </a:r>
            <a:r>
              <a:rPr sz="1575" spc="-60" baseline="-15873" dirty="0">
                <a:latin typeface="Times New Roman"/>
                <a:cs typeface="Times New Roman"/>
              </a:rPr>
              <a:t> </a:t>
            </a:r>
            <a:r>
              <a:rPr sz="1575" i="1" baseline="-15873" dirty="0">
                <a:latin typeface="Times New Roman"/>
                <a:cs typeface="Times New Roman"/>
              </a:rPr>
              <a:t>I</a:t>
            </a:r>
            <a:endParaRPr sz="1575" baseline="-15873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64649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5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neutro</a:t>
            </a:r>
            <a:r>
              <a:rPr sz="2400" spc="-35" dirty="0"/>
              <a:t> </a:t>
            </a:r>
            <a:r>
              <a:rPr sz="2400" dirty="0"/>
              <a:t>sensible</a:t>
            </a:r>
            <a:r>
              <a:rPr sz="2400" spc="-145" dirty="0"/>
              <a:t> </a:t>
            </a:r>
            <a:r>
              <a:rPr sz="2400" spc="-5" dirty="0"/>
              <a:t>VII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83844" y="1148065"/>
            <a:ext cx="8140065" cy="3934460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Bobinas</a:t>
            </a:r>
            <a:r>
              <a:rPr sz="1800" b="1" spc="-7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Petersen</a:t>
            </a:r>
            <a:r>
              <a:rPr sz="1800" b="1" spc="-6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5" dirty="0">
                <a:solidFill>
                  <a:srgbClr val="990037"/>
                </a:solidFill>
                <a:latin typeface="Arial"/>
                <a:cs typeface="Arial"/>
              </a:rPr>
              <a:t>II</a:t>
            </a:r>
            <a:endParaRPr sz="18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1100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dirty="0">
                <a:latin typeface="Microsoft Sans Serif"/>
                <a:cs typeface="Microsoft Sans Serif"/>
              </a:rPr>
              <a:t>Es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gran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importancia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valor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inductancia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bobina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esté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bien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ajustada,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ello </a:t>
            </a:r>
            <a:r>
              <a:rPr sz="1600" spc="-5" dirty="0">
                <a:latin typeface="Microsoft Sans Serif"/>
                <a:cs typeface="Microsoft Sans Serif"/>
              </a:rPr>
              <a:t>dependerá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eficacia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su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aplicación,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las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bobinas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Petersen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suelen </a:t>
            </a:r>
            <a:r>
              <a:rPr sz="1600" dirty="0">
                <a:latin typeface="Microsoft Sans Serif"/>
                <a:cs typeface="Microsoft Sans Serif"/>
              </a:rPr>
              <a:t> ser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bobinas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inductancia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variable,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muchas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veces,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variación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 inductancia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bobina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está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automatizada.</a:t>
            </a:r>
            <a:endParaRPr sz="1600">
              <a:latin typeface="Microsoft Sans Serif"/>
              <a:cs typeface="Microsoft Sans Serif"/>
            </a:endParaRPr>
          </a:p>
          <a:p>
            <a:pPr marL="1152525" marR="109220">
              <a:lnSpc>
                <a:spcPct val="114399"/>
              </a:lnSpc>
              <a:spcBef>
                <a:spcPts val="610"/>
              </a:spcBef>
            </a:pPr>
            <a:r>
              <a:rPr sz="1600" spc="-5" dirty="0">
                <a:latin typeface="Microsoft Sans Serif"/>
                <a:cs typeface="Microsoft Sans Serif"/>
              </a:rPr>
              <a:t>Cambios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capacitancia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sistema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debido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ejemplo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cambios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configuración </a:t>
            </a:r>
            <a:r>
              <a:rPr sz="1600" spc="-10" dirty="0">
                <a:latin typeface="Microsoft Sans Serif"/>
                <a:cs typeface="Microsoft Sans Serif"/>
              </a:rPr>
              <a:t>del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sistema</a:t>
            </a:r>
            <a:r>
              <a:rPr sz="1600" spc="-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requieren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cambios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valor 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17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inductancia</a:t>
            </a:r>
            <a:endParaRPr sz="1600">
              <a:latin typeface="Microsoft Sans Serif"/>
              <a:cs typeface="Microsoft Sans Serif"/>
            </a:endParaRPr>
          </a:p>
          <a:p>
            <a:pPr marL="387350" marR="19685" indent="-375285" algn="just">
              <a:lnSpc>
                <a:spcPct val="114100"/>
              </a:lnSpc>
              <a:spcBef>
                <a:spcPts val="800"/>
              </a:spcBef>
              <a:buChar char="•"/>
              <a:tabLst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Mas </a:t>
            </a:r>
            <a:r>
              <a:rPr sz="1600" spc="-15" dirty="0">
                <a:latin typeface="Microsoft Sans Serif"/>
                <a:cs typeface="Microsoft Sans Serif"/>
              </a:rPr>
              <a:t>del </a:t>
            </a:r>
            <a:r>
              <a:rPr sz="1600" spc="-5" dirty="0">
                <a:latin typeface="Microsoft Sans Serif"/>
                <a:cs typeface="Microsoft Sans Serif"/>
              </a:rPr>
              <a:t>80% de </a:t>
            </a:r>
            <a:r>
              <a:rPr sz="1600" spc="-10" dirty="0">
                <a:latin typeface="Microsoft Sans Serif"/>
                <a:cs typeface="Microsoft Sans Serif"/>
              </a:rPr>
              <a:t>las faltas que </a:t>
            </a:r>
            <a:r>
              <a:rPr sz="1600" spc="-5" dirty="0">
                <a:latin typeface="Microsoft Sans Serif"/>
                <a:cs typeface="Microsoft Sans Serif"/>
              </a:rPr>
              <a:t>ocurren </a:t>
            </a:r>
            <a:r>
              <a:rPr sz="1600" spc="-10" dirty="0">
                <a:latin typeface="Microsoft Sans Serif"/>
                <a:cs typeface="Microsoft Sans Serif"/>
              </a:rPr>
              <a:t>en </a:t>
            </a:r>
            <a:r>
              <a:rPr sz="1600" spc="-15" dirty="0">
                <a:latin typeface="Microsoft Sans Serif"/>
                <a:cs typeface="Microsoft Sans Serif"/>
              </a:rPr>
              <a:t>los </a:t>
            </a:r>
            <a:r>
              <a:rPr sz="1600" spc="-5" dirty="0">
                <a:latin typeface="Microsoft Sans Serif"/>
                <a:cs typeface="Microsoft Sans Serif"/>
              </a:rPr>
              <a:t>sistemas </a:t>
            </a:r>
            <a:r>
              <a:rPr sz="1600" spc="-10" dirty="0">
                <a:latin typeface="Microsoft Sans Serif"/>
                <a:cs typeface="Microsoft Sans Serif"/>
              </a:rPr>
              <a:t>eléctricos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potencia, son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faltas </a:t>
            </a:r>
            <a:r>
              <a:rPr sz="1600" spc="-5" dirty="0">
                <a:latin typeface="Microsoft Sans Serif"/>
                <a:cs typeface="Microsoft Sans Serif"/>
              </a:rPr>
              <a:t>fase-tierra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Los </a:t>
            </a:r>
            <a:r>
              <a:rPr sz="1600" spc="-5" dirty="0">
                <a:latin typeface="Microsoft Sans Serif"/>
                <a:cs typeface="Microsoft Sans Serif"/>
              </a:rPr>
              <a:t>cortes de suministro </a:t>
            </a:r>
            <a:r>
              <a:rPr sz="1600" spc="-10" dirty="0">
                <a:latin typeface="Microsoft Sans Serif"/>
                <a:cs typeface="Microsoft Sans Serif"/>
              </a:rPr>
              <a:t>debidos </a:t>
            </a:r>
            <a:r>
              <a:rPr sz="1600" spc="-5" dirty="0">
                <a:latin typeface="Microsoft Sans Serif"/>
                <a:cs typeface="Microsoft Sans Serif"/>
              </a:rPr>
              <a:t>a este </a:t>
            </a:r>
            <a:r>
              <a:rPr sz="1600" spc="-15" dirty="0">
                <a:latin typeface="Microsoft Sans Serif"/>
                <a:cs typeface="Microsoft Sans Serif"/>
              </a:rPr>
              <a:t>tipo </a:t>
            </a:r>
            <a:r>
              <a:rPr sz="1600" spc="-5" dirty="0">
                <a:latin typeface="Microsoft Sans Serif"/>
                <a:cs typeface="Microsoft Sans Serif"/>
              </a:rPr>
              <a:t>de faltas </a:t>
            </a:r>
            <a:r>
              <a:rPr sz="1600" spc="-10" dirty="0">
                <a:latin typeface="Microsoft Sans Serif"/>
                <a:cs typeface="Microsoft Sans Serif"/>
              </a:rPr>
              <a:t>disminuyen </a:t>
            </a:r>
            <a:r>
              <a:rPr sz="1600" spc="-5" dirty="0">
                <a:latin typeface="Microsoft Sans Serif"/>
                <a:cs typeface="Microsoft Sans Serif"/>
              </a:rPr>
              <a:t> 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forma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importante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los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sistemas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puestos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bobinas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Petersen</a:t>
            </a:r>
            <a:endParaRPr sz="16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1275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Son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principalmente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utilizadas</a:t>
            </a:r>
            <a:r>
              <a:rPr sz="1600" spc="-5" dirty="0">
                <a:latin typeface="Microsoft Sans Serif"/>
                <a:cs typeface="Microsoft Sans Serif"/>
              </a:rPr>
              <a:t> en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áreas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rurales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compuestas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líneas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aéreas</a:t>
            </a:r>
            <a:endParaRPr sz="16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1105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Son particularmente </a:t>
            </a:r>
            <a:r>
              <a:rPr sz="1600" spc="-10" dirty="0">
                <a:latin typeface="Microsoft Sans Serif"/>
                <a:cs typeface="Microsoft Sans Serif"/>
              </a:rPr>
              <a:t>beneficiosas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 puntos con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gran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incidencia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faltas</a:t>
            </a:r>
            <a:r>
              <a:rPr sz="1600" spc="1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transitorias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35711"/>
            <a:ext cx="6584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dirty="0"/>
              <a:t>neutro</a:t>
            </a:r>
            <a:r>
              <a:rPr sz="2400" spc="-40" dirty="0"/>
              <a:t> </a:t>
            </a:r>
            <a:r>
              <a:rPr sz="2400" dirty="0"/>
              <a:t>sensible</a:t>
            </a:r>
            <a:r>
              <a:rPr sz="2400" spc="-130" dirty="0"/>
              <a:t> </a:t>
            </a:r>
            <a:r>
              <a:rPr sz="2400" spc="-10" dirty="0"/>
              <a:t>VIII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88721" y="1285747"/>
            <a:ext cx="1837689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990037"/>
                </a:solidFill>
                <a:latin typeface="Arial"/>
                <a:cs typeface="Arial"/>
              </a:rPr>
              <a:t>Bobinas</a:t>
            </a:r>
            <a:r>
              <a:rPr sz="1500" b="1" spc="-6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990037"/>
                </a:solidFill>
                <a:latin typeface="Arial"/>
                <a:cs typeface="Arial"/>
              </a:rPr>
              <a:t>Petersen</a:t>
            </a:r>
            <a:r>
              <a:rPr sz="1500" b="1" spc="-6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990037"/>
                </a:solidFill>
                <a:latin typeface="Arial"/>
                <a:cs typeface="Arial"/>
              </a:rPr>
              <a:t>III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3321" y="1528318"/>
            <a:ext cx="4574540" cy="1697989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24485" indent="-287020">
              <a:lnSpc>
                <a:spcPct val="100000"/>
              </a:lnSpc>
              <a:spcBef>
                <a:spcPts val="890"/>
              </a:spcBef>
              <a:buChar char="•"/>
              <a:tabLst>
                <a:tab pos="324485" algn="l"/>
                <a:tab pos="325120" algn="l"/>
              </a:tabLst>
            </a:pPr>
            <a:r>
              <a:rPr sz="1500" spc="-5" dirty="0">
                <a:latin typeface="Microsoft Sans Serif"/>
                <a:cs typeface="Microsoft Sans Serif"/>
              </a:rPr>
              <a:t>Consideremos</a:t>
            </a:r>
            <a:r>
              <a:rPr sz="1500" spc="-4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el siguiente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sistema</a:t>
            </a:r>
            <a:endParaRPr sz="1500">
              <a:latin typeface="Microsoft Sans Serif"/>
              <a:cs typeface="Microsoft Sans Serif"/>
            </a:endParaRPr>
          </a:p>
          <a:p>
            <a:pPr marL="324485" marR="43180" indent="-324485">
              <a:lnSpc>
                <a:spcPct val="99800"/>
              </a:lnSpc>
              <a:spcBef>
                <a:spcPts val="795"/>
              </a:spcBef>
              <a:buChar char="•"/>
              <a:tabLst>
                <a:tab pos="324485" algn="l"/>
                <a:tab pos="325120" algn="l"/>
                <a:tab pos="1125855" algn="l"/>
                <a:tab pos="1743075" algn="l"/>
                <a:tab pos="2529840" algn="l"/>
                <a:tab pos="4025265" algn="l"/>
                <a:tab pos="4373880" algn="l"/>
              </a:tabLst>
            </a:pPr>
            <a:r>
              <a:rPr sz="1500" spc="-5" dirty="0">
                <a:latin typeface="Microsoft Sans Serif"/>
                <a:cs typeface="Microsoft Sans Serif"/>
              </a:rPr>
              <a:t>Ante</a:t>
            </a:r>
            <a:r>
              <a:rPr sz="1500" dirty="0">
                <a:latin typeface="Microsoft Sans Serif"/>
                <a:cs typeface="Microsoft Sans Serif"/>
              </a:rPr>
              <a:t> una </a:t>
            </a:r>
            <a:r>
              <a:rPr sz="1500" spc="-5" dirty="0">
                <a:latin typeface="Microsoft Sans Serif"/>
                <a:cs typeface="Microsoft Sans Serif"/>
              </a:rPr>
              <a:t>falta</a:t>
            </a:r>
            <a:r>
              <a:rPr sz="1500" dirty="0">
                <a:latin typeface="Microsoft Sans Serif"/>
                <a:cs typeface="Microsoft Sans Serif"/>
              </a:rPr>
              <a:t> en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r>
              <a:rPr sz="1500" dirty="0">
                <a:latin typeface="Microsoft Sans Serif"/>
                <a:cs typeface="Microsoft Sans Serif"/>
              </a:rPr>
              <a:t> fase </a:t>
            </a:r>
            <a:r>
              <a:rPr sz="1500" spc="-95" dirty="0">
                <a:latin typeface="Microsoft Sans Serif"/>
                <a:cs typeface="Microsoft Sans Serif"/>
              </a:rPr>
              <a:t>T,</a:t>
            </a:r>
            <a:r>
              <a:rPr sz="1500" spc="-9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capacitancia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spc="-15" dirty="0">
                <a:latin typeface="Microsoft Sans Serif"/>
                <a:cs typeface="Microsoft Sans Serif"/>
              </a:rPr>
              <a:t>de 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dic</a:t>
            </a:r>
            <a:r>
              <a:rPr sz="1500" dirty="0">
                <a:latin typeface="Microsoft Sans Serif"/>
                <a:cs typeface="Microsoft Sans Serif"/>
              </a:rPr>
              <a:t>h</a:t>
            </a:r>
            <a:r>
              <a:rPr sz="1500" spc="-5" dirty="0">
                <a:latin typeface="Microsoft Sans Serif"/>
                <a:cs typeface="Microsoft Sans Serif"/>
              </a:rPr>
              <a:t>a</a:t>
            </a:r>
            <a:r>
              <a:rPr sz="1500" dirty="0">
                <a:latin typeface="Microsoft Sans Serif"/>
                <a:cs typeface="Microsoft Sans Serif"/>
              </a:rPr>
              <a:t>	f</a:t>
            </a:r>
            <a:r>
              <a:rPr sz="1500" spc="-15" dirty="0">
                <a:latin typeface="Microsoft Sans Serif"/>
                <a:cs typeface="Microsoft Sans Serif"/>
              </a:rPr>
              <a:t>a</a:t>
            </a:r>
            <a:r>
              <a:rPr sz="1500" spc="5" dirty="0">
                <a:latin typeface="Microsoft Sans Serif"/>
                <a:cs typeface="Microsoft Sans Serif"/>
              </a:rPr>
              <a:t>s</a:t>
            </a:r>
            <a:r>
              <a:rPr sz="1500" spc="-5" dirty="0">
                <a:latin typeface="Microsoft Sans Serif"/>
                <a:cs typeface="Microsoft Sans Serif"/>
              </a:rPr>
              <a:t>e</a:t>
            </a:r>
            <a:r>
              <a:rPr sz="1500" dirty="0">
                <a:latin typeface="Microsoft Sans Serif"/>
                <a:cs typeface="Microsoft Sans Serif"/>
              </a:rPr>
              <a:t>	</a:t>
            </a:r>
            <a:r>
              <a:rPr sz="1500" spc="-15" dirty="0">
                <a:latin typeface="Microsoft Sans Serif"/>
                <a:cs typeface="Microsoft Sans Serif"/>
              </a:rPr>
              <a:t>q</a:t>
            </a:r>
            <a:r>
              <a:rPr sz="1500" spc="-10" dirty="0">
                <a:latin typeface="Microsoft Sans Serif"/>
                <a:cs typeface="Microsoft Sans Serif"/>
              </a:rPr>
              <a:t>u</a:t>
            </a:r>
            <a:r>
              <a:rPr sz="1500" dirty="0">
                <a:latin typeface="Microsoft Sans Serif"/>
                <a:cs typeface="Microsoft Sans Serif"/>
              </a:rPr>
              <a:t>ed</a:t>
            </a:r>
            <a:r>
              <a:rPr sz="1500" spc="-5" dirty="0">
                <a:latin typeface="Microsoft Sans Serif"/>
                <a:cs typeface="Microsoft Sans Serif"/>
              </a:rPr>
              <a:t>a</a:t>
            </a:r>
            <a:r>
              <a:rPr sz="1500" dirty="0">
                <a:latin typeface="Microsoft Sans Serif"/>
                <a:cs typeface="Microsoft Sans Serif"/>
              </a:rPr>
              <a:t>	</a:t>
            </a:r>
            <a:r>
              <a:rPr sz="1500" spc="-10" dirty="0">
                <a:latin typeface="Microsoft Sans Serif"/>
                <a:cs typeface="Microsoft Sans Serif"/>
              </a:rPr>
              <a:t>c</a:t>
            </a:r>
            <a:r>
              <a:rPr sz="1500" dirty="0">
                <a:latin typeface="Microsoft Sans Serif"/>
                <a:cs typeface="Microsoft Sans Serif"/>
              </a:rPr>
              <a:t>o</a:t>
            </a:r>
            <a:r>
              <a:rPr sz="1500" spc="-10" dirty="0">
                <a:latin typeface="Microsoft Sans Serif"/>
                <a:cs typeface="Microsoft Sans Serif"/>
              </a:rPr>
              <a:t>r</a:t>
            </a:r>
            <a:r>
              <a:rPr sz="1500" dirty="0">
                <a:latin typeface="Microsoft Sans Serif"/>
                <a:cs typeface="Microsoft Sans Serif"/>
              </a:rPr>
              <a:t>t</a:t>
            </a:r>
            <a:r>
              <a:rPr sz="1500" spc="5" dirty="0">
                <a:latin typeface="Microsoft Sans Serif"/>
                <a:cs typeface="Microsoft Sans Serif"/>
              </a:rPr>
              <a:t>oc</a:t>
            </a:r>
            <a:r>
              <a:rPr sz="1500" spc="-20" dirty="0">
                <a:latin typeface="Microsoft Sans Serif"/>
                <a:cs typeface="Microsoft Sans Serif"/>
              </a:rPr>
              <a:t>i</a:t>
            </a:r>
            <a:r>
              <a:rPr sz="1500" dirty="0">
                <a:latin typeface="Microsoft Sans Serif"/>
                <a:cs typeface="Microsoft Sans Serif"/>
              </a:rPr>
              <a:t>r</a:t>
            </a:r>
            <a:r>
              <a:rPr sz="1500" spc="5" dirty="0">
                <a:latin typeface="Microsoft Sans Serif"/>
                <a:cs typeface="Microsoft Sans Serif"/>
              </a:rPr>
              <a:t>c</a:t>
            </a:r>
            <a:r>
              <a:rPr sz="1500" dirty="0">
                <a:latin typeface="Microsoft Sans Serif"/>
                <a:cs typeface="Microsoft Sans Serif"/>
              </a:rPr>
              <a:t>u</a:t>
            </a:r>
            <a:r>
              <a:rPr sz="1500" spc="-20" dirty="0">
                <a:latin typeface="Microsoft Sans Serif"/>
                <a:cs typeface="Microsoft Sans Serif"/>
              </a:rPr>
              <a:t>i</a:t>
            </a:r>
            <a:r>
              <a:rPr sz="1500" spc="-25" dirty="0">
                <a:latin typeface="Microsoft Sans Serif"/>
                <a:cs typeface="Microsoft Sans Serif"/>
              </a:rPr>
              <a:t>t</a:t>
            </a:r>
            <a:r>
              <a:rPr sz="1500" dirty="0">
                <a:latin typeface="Microsoft Sans Serif"/>
                <a:cs typeface="Microsoft Sans Serif"/>
              </a:rPr>
              <a:t>ad</a:t>
            </a:r>
            <a:r>
              <a:rPr sz="1500" spc="-5" dirty="0">
                <a:latin typeface="Microsoft Sans Serif"/>
                <a:cs typeface="Microsoft Sans Serif"/>
              </a:rPr>
              <a:t>a</a:t>
            </a:r>
            <a:r>
              <a:rPr sz="1500" dirty="0">
                <a:latin typeface="Microsoft Sans Serif"/>
                <a:cs typeface="Microsoft Sans Serif"/>
              </a:rPr>
              <a:t>	y	</a:t>
            </a:r>
            <a:r>
              <a:rPr sz="1500" spc="-5" dirty="0">
                <a:latin typeface="Microsoft Sans Serif"/>
                <a:cs typeface="Microsoft Sans Serif"/>
              </a:rPr>
              <a:t>la  distribución de corrientes </a:t>
            </a:r>
            <a:r>
              <a:rPr sz="1500" dirty="0">
                <a:latin typeface="Microsoft Sans Serif"/>
                <a:cs typeface="Microsoft Sans Serif"/>
              </a:rPr>
              <a:t>que aparece será </a:t>
            </a:r>
            <a:r>
              <a:rPr sz="1500" spc="-5" dirty="0">
                <a:latin typeface="Microsoft Sans Serif"/>
                <a:cs typeface="Microsoft Sans Serif"/>
              </a:rPr>
              <a:t>la 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siguiente:</a:t>
            </a:r>
            <a:endParaRPr sz="1500">
              <a:latin typeface="Microsoft Sans Serif"/>
              <a:cs typeface="Microsoft Sans Serif"/>
            </a:endParaRPr>
          </a:p>
          <a:p>
            <a:pPr marL="381000" algn="ctr">
              <a:lnSpc>
                <a:spcPct val="100000"/>
              </a:lnSpc>
              <a:spcBef>
                <a:spcPts val="795"/>
              </a:spcBef>
            </a:pPr>
            <a:r>
              <a:rPr sz="1500" dirty="0">
                <a:latin typeface="Microsoft Sans Serif"/>
                <a:cs typeface="Microsoft Sans Serif"/>
              </a:rPr>
              <a:t>I</a:t>
            </a:r>
            <a:r>
              <a:rPr sz="1500" spc="-7" baseline="-22222" dirty="0">
                <a:latin typeface="Microsoft Sans Serif"/>
                <a:cs typeface="Microsoft Sans Serif"/>
              </a:rPr>
              <a:t>L</a:t>
            </a:r>
            <a:r>
              <a:rPr sz="1500" dirty="0">
                <a:latin typeface="Microsoft Sans Serif"/>
                <a:cs typeface="Microsoft Sans Serif"/>
              </a:rPr>
              <a:t>=I</a:t>
            </a:r>
            <a:r>
              <a:rPr sz="1500" spc="-22" baseline="-22222" dirty="0">
                <a:latin typeface="Microsoft Sans Serif"/>
                <a:cs typeface="Microsoft Sans Serif"/>
              </a:rPr>
              <a:t>G</a:t>
            </a:r>
            <a:r>
              <a:rPr sz="1500" spc="-7" baseline="-22222" dirty="0">
                <a:latin typeface="Microsoft Sans Serif"/>
                <a:cs typeface="Microsoft Sans Serif"/>
              </a:rPr>
              <a:t>1</a:t>
            </a:r>
            <a:r>
              <a:rPr sz="1500" baseline="-22222" dirty="0">
                <a:latin typeface="Microsoft Sans Serif"/>
                <a:cs typeface="Microsoft Sans Serif"/>
              </a:rPr>
              <a:t> </a:t>
            </a:r>
            <a:r>
              <a:rPr sz="1500" spc="-44" baseline="-22222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+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I</a:t>
            </a:r>
            <a:r>
              <a:rPr sz="1500" spc="-7" baseline="-22222" dirty="0">
                <a:latin typeface="Microsoft Sans Serif"/>
                <a:cs typeface="Microsoft Sans Serif"/>
              </a:rPr>
              <a:t>G2</a:t>
            </a:r>
            <a:r>
              <a:rPr sz="1500" spc="-44" baseline="-22222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+</a:t>
            </a:r>
            <a:r>
              <a:rPr sz="1500" spc="-17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I</a:t>
            </a:r>
            <a:r>
              <a:rPr sz="1500" spc="-7" baseline="-22222" dirty="0">
                <a:latin typeface="Microsoft Sans Serif"/>
                <a:cs typeface="Microsoft Sans Serif"/>
              </a:rPr>
              <a:t>F</a:t>
            </a:r>
            <a:endParaRPr sz="1500" baseline="-22222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8721" y="3633292"/>
            <a:ext cx="451548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0" indent="-375285">
              <a:lnSpc>
                <a:spcPct val="100000"/>
              </a:lnSpc>
              <a:spcBef>
                <a:spcPts val="100"/>
              </a:spcBef>
              <a:buChar char="•"/>
              <a:tabLst>
                <a:tab pos="387350" algn="l"/>
                <a:tab pos="387985" algn="l"/>
                <a:tab pos="1798320" algn="l"/>
                <a:tab pos="2929255" algn="l"/>
                <a:tab pos="3560445" algn="l"/>
                <a:tab pos="4352925" algn="l"/>
              </a:tabLst>
            </a:pPr>
            <a:r>
              <a:rPr sz="1500" spc="-20" dirty="0">
                <a:latin typeface="Microsoft Sans Serif"/>
                <a:cs typeface="Microsoft Sans Serif"/>
              </a:rPr>
              <a:t>C</a:t>
            </a:r>
            <a:r>
              <a:rPr sz="1500" dirty="0">
                <a:latin typeface="Microsoft Sans Serif"/>
                <a:cs typeface="Microsoft Sans Serif"/>
              </a:rPr>
              <a:t>ons</a:t>
            </a:r>
            <a:r>
              <a:rPr sz="1500" spc="-5" dirty="0">
                <a:latin typeface="Microsoft Sans Serif"/>
                <a:cs typeface="Microsoft Sans Serif"/>
              </a:rPr>
              <a:t>id</a:t>
            </a:r>
            <a:r>
              <a:rPr sz="1500" dirty="0">
                <a:latin typeface="Microsoft Sans Serif"/>
                <a:cs typeface="Microsoft Sans Serif"/>
              </a:rPr>
              <a:t>er</a:t>
            </a:r>
            <a:r>
              <a:rPr sz="1500" spc="15" dirty="0">
                <a:latin typeface="Microsoft Sans Serif"/>
                <a:cs typeface="Microsoft Sans Serif"/>
              </a:rPr>
              <a:t>a</a:t>
            </a:r>
            <a:r>
              <a:rPr sz="1500" spc="-10" dirty="0">
                <a:latin typeface="Microsoft Sans Serif"/>
                <a:cs typeface="Microsoft Sans Serif"/>
              </a:rPr>
              <a:t>n</a:t>
            </a:r>
            <a:r>
              <a:rPr sz="1500" dirty="0">
                <a:latin typeface="Microsoft Sans Serif"/>
                <a:cs typeface="Microsoft Sans Serif"/>
              </a:rPr>
              <a:t>do	</a:t>
            </a:r>
            <a:r>
              <a:rPr sz="1500" spc="-10" dirty="0">
                <a:latin typeface="Microsoft Sans Serif"/>
                <a:cs typeface="Microsoft Sans Serif"/>
              </a:rPr>
              <a:t>r</a:t>
            </a:r>
            <a:r>
              <a:rPr sz="1500" spc="-5" dirty="0">
                <a:latin typeface="Microsoft Sans Serif"/>
                <a:cs typeface="Microsoft Sans Serif"/>
              </a:rPr>
              <a:t>esi</a:t>
            </a:r>
            <a:r>
              <a:rPr sz="1500" spc="-10" dirty="0">
                <a:latin typeface="Microsoft Sans Serif"/>
                <a:cs typeface="Microsoft Sans Serif"/>
              </a:rPr>
              <a:t>s</a:t>
            </a:r>
            <a:r>
              <a:rPr sz="1500" dirty="0">
                <a:latin typeface="Microsoft Sans Serif"/>
                <a:cs typeface="Microsoft Sans Serif"/>
              </a:rPr>
              <a:t>te</a:t>
            </a:r>
            <a:r>
              <a:rPr sz="1500" spc="-10" dirty="0">
                <a:latin typeface="Microsoft Sans Serif"/>
                <a:cs typeface="Microsoft Sans Serif"/>
              </a:rPr>
              <a:t>n</a:t>
            </a:r>
            <a:r>
              <a:rPr sz="1500" dirty="0">
                <a:latin typeface="Microsoft Sans Serif"/>
                <a:cs typeface="Microsoft Sans Serif"/>
              </a:rPr>
              <a:t>c</a:t>
            </a:r>
            <a:r>
              <a:rPr sz="1500" spc="-5" dirty="0">
                <a:latin typeface="Microsoft Sans Serif"/>
                <a:cs typeface="Microsoft Sans Serif"/>
              </a:rPr>
              <a:t>ia</a:t>
            </a:r>
            <a:r>
              <a:rPr sz="1500" dirty="0">
                <a:latin typeface="Microsoft Sans Serif"/>
                <a:cs typeface="Microsoft Sans Serif"/>
              </a:rPr>
              <a:t>	nu</a:t>
            </a:r>
            <a:r>
              <a:rPr sz="1500" spc="-20" dirty="0">
                <a:latin typeface="Microsoft Sans Serif"/>
                <a:cs typeface="Microsoft Sans Serif"/>
              </a:rPr>
              <a:t>l</a:t>
            </a:r>
            <a:r>
              <a:rPr sz="1500" dirty="0">
                <a:latin typeface="Microsoft Sans Serif"/>
                <a:cs typeface="Microsoft Sans Serif"/>
              </a:rPr>
              <a:t>a,	re</a:t>
            </a:r>
            <a:r>
              <a:rPr sz="1500" spc="-10" dirty="0">
                <a:latin typeface="Microsoft Sans Serif"/>
                <a:cs typeface="Microsoft Sans Serif"/>
              </a:rPr>
              <a:t>s</a:t>
            </a:r>
            <a:r>
              <a:rPr sz="1500" dirty="0">
                <a:latin typeface="Microsoft Sans Serif"/>
                <a:cs typeface="Microsoft Sans Serif"/>
              </a:rPr>
              <a:t>u</a:t>
            </a:r>
            <a:r>
              <a:rPr sz="1500" spc="-5" dirty="0">
                <a:latin typeface="Microsoft Sans Serif"/>
                <a:cs typeface="Microsoft Sans Serif"/>
              </a:rPr>
              <a:t>l</a:t>
            </a:r>
            <a:r>
              <a:rPr sz="1500" dirty="0">
                <a:latin typeface="Microsoft Sans Serif"/>
                <a:cs typeface="Microsoft Sans Serif"/>
              </a:rPr>
              <a:t>ta	</a:t>
            </a:r>
            <a:r>
              <a:rPr sz="1500" spc="-5" dirty="0">
                <a:latin typeface="Microsoft Sans Serif"/>
                <a:cs typeface="Microsoft Sans Serif"/>
              </a:rPr>
              <a:t>el</a:t>
            </a:r>
            <a:endParaRPr sz="1500">
              <a:latin typeface="Microsoft Sans Serif"/>
              <a:cs typeface="Microsoft Sans Serif"/>
            </a:endParaRPr>
          </a:p>
          <a:p>
            <a:pPr marL="387350">
              <a:lnSpc>
                <a:spcPct val="100000"/>
              </a:lnSpc>
            </a:pPr>
            <a:r>
              <a:rPr sz="1500" spc="-5" dirty="0">
                <a:latin typeface="Microsoft Sans Serif"/>
                <a:cs typeface="Microsoft Sans Serif"/>
              </a:rPr>
              <a:t>siguiente</a:t>
            </a:r>
            <a:r>
              <a:rPr sz="1500" spc="-5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diagrama</a:t>
            </a:r>
            <a:r>
              <a:rPr sz="1500" spc="-3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fasorial: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767704" y="1560258"/>
            <a:ext cx="2556510" cy="4190365"/>
            <a:chOff x="5767704" y="1560258"/>
            <a:chExt cx="2556510" cy="4190365"/>
          </a:xfrm>
        </p:grpSpPr>
        <p:sp>
          <p:nvSpPr>
            <p:cNvPr id="7" name="object 7"/>
            <p:cNvSpPr/>
            <p:nvPr/>
          </p:nvSpPr>
          <p:spPr>
            <a:xfrm>
              <a:off x="5833236" y="1898777"/>
              <a:ext cx="332740" cy="609600"/>
            </a:xfrm>
            <a:custGeom>
              <a:avLst/>
              <a:gdLst/>
              <a:ahLst/>
              <a:cxnLst/>
              <a:rect l="l" t="t" r="r" b="b"/>
              <a:pathLst>
                <a:path w="332739" h="609600">
                  <a:moveTo>
                    <a:pt x="0" y="0"/>
                  </a:moveTo>
                  <a:lnTo>
                    <a:pt x="0" y="609600"/>
                  </a:lnTo>
                </a:path>
                <a:path w="332739" h="609600">
                  <a:moveTo>
                    <a:pt x="1524" y="333756"/>
                  </a:moveTo>
                  <a:lnTo>
                    <a:pt x="332232" y="33375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2420" y="2154809"/>
              <a:ext cx="202691" cy="944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834760" y="2051177"/>
              <a:ext cx="1104900" cy="181610"/>
            </a:xfrm>
            <a:custGeom>
              <a:avLst/>
              <a:gdLst/>
              <a:ahLst/>
              <a:cxnLst/>
              <a:rect l="l" t="t" r="r" b="b"/>
              <a:pathLst>
                <a:path w="1104900" h="181610">
                  <a:moveTo>
                    <a:pt x="525779" y="181356"/>
                  </a:moveTo>
                  <a:lnTo>
                    <a:pt x="1104899" y="181356"/>
                  </a:lnTo>
                </a:path>
                <a:path w="1104900" h="181610">
                  <a:moveTo>
                    <a:pt x="0" y="0"/>
                  </a:moveTo>
                  <a:lnTo>
                    <a:pt x="33070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62420" y="1973453"/>
              <a:ext cx="202691" cy="9448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833236" y="1886585"/>
              <a:ext cx="946785" cy="165100"/>
            </a:xfrm>
            <a:custGeom>
              <a:avLst/>
              <a:gdLst/>
              <a:ahLst/>
              <a:cxnLst/>
              <a:rect l="l" t="t" r="r" b="b"/>
              <a:pathLst>
                <a:path w="946784" h="165100">
                  <a:moveTo>
                    <a:pt x="527303" y="164591"/>
                  </a:moveTo>
                  <a:lnTo>
                    <a:pt x="946404" y="164591"/>
                  </a:lnTo>
                </a:path>
                <a:path w="946784" h="165100">
                  <a:moveTo>
                    <a:pt x="0" y="0"/>
                  </a:moveTo>
                  <a:lnTo>
                    <a:pt x="32918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60896" y="1808861"/>
              <a:ext cx="202691" cy="9601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834760" y="1886585"/>
              <a:ext cx="797560" cy="1356360"/>
            </a:xfrm>
            <a:custGeom>
              <a:avLst/>
              <a:gdLst/>
              <a:ahLst/>
              <a:cxnLst/>
              <a:rect l="l" t="t" r="r" b="b"/>
              <a:pathLst>
                <a:path w="797559" h="1356360">
                  <a:moveTo>
                    <a:pt x="524255" y="0"/>
                  </a:moveTo>
                  <a:lnTo>
                    <a:pt x="797052" y="0"/>
                  </a:lnTo>
                </a:path>
                <a:path w="797559" h="1356360">
                  <a:moveTo>
                    <a:pt x="0" y="1356360"/>
                  </a:moveTo>
                  <a:lnTo>
                    <a:pt x="0" y="94335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67704" y="2576957"/>
              <a:ext cx="77735" cy="25146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775324" y="1565021"/>
              <a:ext cx="2543810" cy="4180840"/>
            </a:xfrm>
            <a:custGeom>
              <a:avLst/>
              <a:gdLst/>
              <a:ahLst/>
              <a:cxnLst/>
              <a:rect l="l" t="t" r="r" b="b"/>
              <a:pathLst>
                <a:path w="2543809" h="4180840">
                  <a:moveTo>
                    <a:pt x="59436" y="1019555"/>
                  </a:moveTo>
                  <a:lnTo>
                    <a:pt x="59436" y="661415"/>
                  </a:lnTo>
                </a:path>
                <a:path w="2543809" h="4180840">
                  <a:moveTo>
                    <a:pt x="0" y="1680971"/>
                  </a:moveTo>
                  <a:lnTo>
                    <a:pt x="144779" y="1680971"/>
                  </a:lnTo>
                </a:path>
                <a:path w="2543809" h="4180840">
                  <a:moveTo>
                    <a:pt x="28955" y="1703831"/>
                  </a:moveTo>
                  <a:lnTo>
                    <a:pt x="109727" y="1703831"/>
                  </a:lnTo>
                </a:path>
                <a:path w="2543809" h="4180840">
                  <a:moveTo>
                    <a:pt x="50291" y="1723643"/>
                  </a:moveTo>
                  <a:lnTo>
                    <a:pt x="91439" y="1723643"/>
                  </a:lnTo>
                </a:path>
                <a:path w="2543809" h="4180840">
                  <a:moveTo>
                    <a:pt x="847344" y="0"/>
                  </a:moveTo>
                  <a:lnTo>
                    <a:pt x="847344" y="4180306"/>
                  </a:lnTo>
                </a:path>
                <a:path w="2543809" h="4180840">
                  <a:moveTo>
                    <a:pt x="1007364" y="0"/>
                  </a:moveTo>
                  <a:lnTo>
                    <a:pt x="1007364" y="4180306"/>
                  </a:lnTo>
                </a:path>
                <a:path w="2543809" h="4180840">
                  <a:moveTo>
                    <a:pt x="1167383" y="0"/>
                  </a:moveTo>
                  <a:lnTo>
                    <a:pt x="1167383" y="4169638"/>
                  </a:lnTo>
                </a:path>
                <a:path w="2543809" h="4180840">
                  <a:moveTo>
                    <a:pt x="1594103" y="1539239"/>
                  </a:moveTo>
                  <a:lnTo>
                    <a:pt x="1594103" y="1827276"/>
                  </a:lnTo>
                  <a:lnTo>
                    <a:pt x="1996440" y="1827276"/>
                  </a:lnTo>
                </a:path>
                <a:path w="2543809" h="4180840">
                  <a:moveTo>
                    <a:pt x="1798320" y="1549907"/>
                  </a:moveTo>
                  <a:lnTo>
                    <a:pt x="1798320" y="1836419"/>
                  </a:lnTo>
                </a:path>
                <a:path w="2543809" h="4180840">
                  <a:moveTo>
                    <a:pt x="1993392" y="1540764"/>
                  </a:moveTo>
                  <a:lnTo>
                    <a:pt x="1993392" y="1828800"/>
                  </a:lnTo>
                </a:path>
                <a:path w="2543809" h="4180840">
                  <a:moveTo>
                    <a:pt x="1554479" y="1504188"/>
                  </a:moveTo>
                  <a:lnTo>
                    <a:pt x="1642872" y="1504188"/>
                  </a:lnTo>
                </a:path>
                <a:path w="2543809" h="4180840">
                  <a:moveTo>
                    <a:pt x="1557527" y="1542288"/>
                  </a:moveTo>
                  <a:lnTo>
                    <a:pt x="1645920" y="1542288"/>
                  </a:lnTo>
                </a:path>
                <a:path w="2543809" h="4180840">
                  <a:moveTo>
                    <a:pt x="1758696" y="1499615"/>
                  </a:moveTo>
                  <a:lnTo>
                    <a:pt x="1845564" y="1499615"/>
                  </a:lnTo>
                </a:path>
                <a:path w="2543809" h="4180840">
                  <a:moveTo>
                    <a:pt x="1950720" y="1501139"/>
                  </a:moveTo>
                  <a:lnTo>
                    <a:pt x="2037588" y="1501139"/>
                  </a:lnTo>
                </a:path>
                <a:path w="2543809" h="4180840">
                  <a:moveTo>
                    <a:pt x="1953768" y="1539239"/>
                  </a:moveTo>
                  <a:lnTo>
                    <a:pt x="2040635" y="1539239"/>
                  </a:lnTo>
                </a:path>
                <a:path w="2543809" h="4180840">
                  <a:moveTo>
                    <a:pt x="1594103" y="851915"/>
                  </a:moveTo>
                  <a:lnTo>
                    <a:pt x="1594103" y="1504188"/>
                  </a:lnTo>
                </a:path>
                <a:path w="2543809" h="4180840">
                  <a:moveTo>
                    <a:pt x="1796796" y="1005839"/>
                  </a:moveTo>
                  <a:lnTo>
                    <a:pt x="1796796" y="1496567"/>
                  </a:lnTo>
                </a:path>
                <a:path w="2543809" h="4180840">
                  <a:moveTo>
                    <a:pt x="1991868" y="1188719"/>
                  </a:moveTo>
                  <a:lnTo>
                    <a:pt x="1991868" y="1496567"/>
                  </a:lnTo>
                </a:path>
                <a:path w="2543809" h="4180840">
                  <a:moveTo>
                    <a:pt x="1731264" y="2208276"/>
                  </a:moveTo>
                  <a:lnTo>
                    <a:pt x="1876044" y="2208276"/>
                  </a:lnTo>
                </a:path>
                <a:path w="2543809" h="4180840">
                  <a:moveTo>
                    <a:pt x="1761744" y="2229611"/>
                  </a:moveTo>
                  <a:lnTo>
                    <a:pt x="1840992" y="2229611"/>
                  </a:lnTo>
                </a:path>
                <a:path w="2543809" h="4180840">
                  <a:moveTo>
                    <a:pt x="1780031" y="2250947"/>
                  </a:moveTo>
                  <a:lnTo>
                    <a:pt x="1822703" y="2250947"/>
                  </a:lnTo>
                </a:path>
                <a:path w="2543809" h="4180840">
                  <a:moveTo>
                    <a:pt x="1796796" y="1799843"/>
                  </a:moveTo>
                  <a:lnTo>
                    <a:pt x="1796796" y="2212847"/>
                  </a:lnTo>
                </a:path>
                <a:path w="2543809" h="4180840">
                  <a:moveTo>
                    <a:pt x="847344" y="848867"/>
                  </a:moveTo>
                  <a:lnTo>
                    <a:pt x="2543555" y="848867"/>
                  </a:lnTo>
                </a:path>
                <a:path w="2543809" h="4180840">
                  <a:moveTo>
                    <a:pt x="2528316" y="996695"/>
                  </a:moveTo>
                  <a:lnTo>
                    <a:pt x="1007364" y="996695"/>
                  </a:lnTo>
                </a:path>
                <a:path w="2543809" h="4180840">
                  <a:moveTo>
                    <a:pt x="2528316" y="1185671"/>
                  </a:moveTo>
                  <a:lnTo>
                    <a:pt x="1167383" y="1185671"/>
                  </a:lnTo>
                </a:path>
                <a:path w="2543809" h="4180840">
                  <a:moveTo>
                    <a:pt x="2433828" y="2884931"/>
                  </a:moveTo>
                  <a:lnTo>
                    <a:pt x="2214372" y="3464052"/>
                  </a:lnTo>
                </a:path>
                <a:path w="2543809" h="4180840">
                  <a:moveTo>
                    <a:pt x="2223516" y="3456431"/>
                  </a:moveTo>
                  <a:lnTo>
                    <a:pt x="2397252" y="3380231"/>
                  </a:lnTo>
                </a:path>
                <a:path w="2543809" h="4180840">
                  <a:moveTo>
                    <a:pt x="2380488" y="3387852"/>
                  </a:moveTo>
                  <a:lnTo>
                    <a:pt x="2226564" y="378866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99780" y="5333873"/>
              <a:ext cx="149351" cy="14782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622668" y="4105528"/>
              <a:ext cx="1696720" cy="1399540"/>
            </a:xfrm>
            <a:custGeom>
              <a:avLst/>
              <a:gdLst/>
              <a:ahLst/>
              <a:cxnLst/>
              <a:rect l="l" t="t" r="r" b="b"/>
              <a:pathLst>
                <a:path w="1696720" h="1399539">
                  <a:moveTo>
                    <a:pt x="746759" y="690372"/>
                  </a:moveTo>
                  <a:lnTo>
                    <a:pt x="746759" y="976884"/>
                  </a:lnTo>
                  <a:lnTo>
                    <a:pt x="1149096" y="976884"/>
                  </a:lnTo>
                </a:path>
                <a:path w="1696720" h="1399539">
                  <a:moveTo>
                    <a:pt x="950976" y="699516"/>
                  </a:moveTo>
                  <a:lnTo>
                    <a:pt x="950976" y="986028"/>
                  </a:lnTo>
                </a:path>
                <a:path w="1696720" h="1399539">
                  <a:moveTo>
                    <a:pt x="1146048" y="691896"/>
                  </a:moveTo>
                  <a:lnTo>
                    <a:pt x="1146048" y="978408"/>
                  </a:lnTo>
                </a:path>
                <a:path w="1696720" h="1399539">
                  <a:moveTo>
                    <a:pt x="707135" y="655320"/>
                  </a:moveTo>
                  <a:lnTo>
                    <a:pt x="795527" y="655320"/>
                  </a:lnTo>
                </a:path>
                <a:path w="1696720" h="1399539">
                  <a:moveTo>
                    <a:pt x="710183" y="693420"/>
                  </a:moveTo>
                  <a:lnTo>
                    <a:pt x="798576" y="693420"/>
                  </a:lnTo>
                </a:path>
                <a:path w="1696720" h="1399539">
                  <a:moveTo>
                    <a:pt x="911351" y="650748"/>
                  </a:moveTo>
                  <a:lnTo>
                    <a:pt x="998220" y="650748"/>
                  </a:lnTo>
                </a:path>
                <a:path w="1696720" h="1399539">
                  <a:moveTo>
                    <a:pt x="914400" y="687324"/>
                  </a:moveTo>
                  <a:lnTo>
                    <a:pt x="1001267" y="687324"/>
                  </a:lnTo>
                </a:path>
                <a:path w="1696720" h="1399539">
                  <a:moveTo>
                    <a:pt x="1103376" y="652272"/>
                  </a:moveTo>
                  <a:lnTo>
                    <a:pt x="1190244" y="652272"/>
                  </a:lnTo>
                </a:path>
                <a:path w="1696720" h="1399539">
                  <a:moveTo>
                    <a:pt x="1106424" y="690372"/>
                  </a:moveTo>
                  <a:lnTo>
                    <a:pt x="1193291" y="690372"/>
                  </a:lnTo>
                </a:path>
                <a:path w="1696720" h="1399539">
                  <a:moveTo>
                    <a:pt x="746759" y="3048"/>
                  </a:moveTo>
                  <a:lnTo>
                    <a:pt x="746759" y="655320"/>
                  </a:lnTo>
                </a:path>
                <a:path w="1696720" h="1399539">
                  <a:moveTo>
                    <a:pt x="949451" y="156972"/>
                  </a:moveTo>
                  <a:lnTo>
                    <a:pt x="949451" y="647700"/>
                  </a:lnTo>
                </a:path>
                <a:path w="1696720" h="1399539">
                  <a:moveTo>
                    <a:pt x="1144524" y="338328"/>
                  </a:moveTo>
                  <a:lnTo>
                    <a:pt x="1144524" y="647700"/>
                  </a:lnTo>
                </a:path>
                <a:path w="1696720" h="1399539">
                  <a:moveTo>
                    <a:pt x="883920" y="1356360"/>
                  </a:moveTo>
                  <a:lnTo>
                    <a:pt x="1028700" y="1356360"/>
                  </a:lnTo>
                </a:path>
                <a:path w="1696720" h="1399539">
                  <a:moveTo>
                    <a:pt x="914400" y="1379220"/>
                  </a:moveTo>
                  <a:lnTo>
                    <a:pt x="993648" y="1379220"/>
                  </a:lnTo>
                </a:path>
                <a:path w="1696720" h="1399539">
                  <a:moveTo>
                    <a:pt x="932687" y="1399032"/>
                  </a:moveTo>
                  <a:lnTo>
                    <a:pt x="975359" y="1399032"/>
                  </a:lnTo>
                </a:path>
                <a:path w="1696720" h="1399539">
                  <a:moveTo>
                    <a:pt x="949451" y="947928"/>
                  </a:moveTo>
                  <a:lnTo>
                    <a:pt x="949451" y="1360932"/>
                  </a:lnTo>
                </a:path>
                <a:path w="1696720" h="1399539">
                  <a:moveTo>
                    <a:pt x="0" y="0"/>
                  </a:moveTo>
                  <a:lnTo>
                    <a:pt x="1696211" y="0"/>
                  </a:lnTo>
                </a:path>
                <a:path w="1696720" h="1399539">
                  <a:moveTo>
                    <a:pt x="1680972" y="146304"/>
                  </a:moveTo>
                  <a:lnTo>
                    <a:pt x="160020" y="146304"/>
                  </a:lnTo>
                </a:path>
                <a:path w="1696720" h="1399539">
                  <a:moveTo>
                    <a:pt x="1680972" y="335280"/>
                  </a:moveTo>
                  <a:lnTo>
                    <a:pt x="320039" y="33528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989443" y="2084323"/>
            <a:ext cx="482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i="1" spc="-125" dirty="0">
                <a:latin typeface="Times New Roman"/>
                <a:cs typeface="Times New Roman"/>
              </a:rPr>
              <a:t>FEEDE</a:t>
            </a:r>
            <a:r>
              <a:rPr sz="1200" spc="-125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85455" y="3845179"/>
            <a:ext cx="50228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latin typeface="Times New Roman"/>
                <a:cs typeface="Times New Roman"/>
              </a:rPr>
              <a:t>FEED</a:t>
            </a:r>
            <a:r>
              <a:rPr sz="1200" i="1" spc="-550" dirty="0">
                <a:latin typeface="Times New Roman"/>
                <a:cs typeface="Times New Roman"/>
              </a:rPr>
              <a:t>E</a:t>
            </a:r>
            <a:r>
              <a:rPr sz="1200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524877" y="5233098"/>
            <a:ext cx="99060" cy="149860"/>
            <a:chOff x="7524877" y="5233098"/>
            <a:chExt cx="99060" cy="149860"/>
          </a:xfrm>
        </p:grpSpPr>
        <p:sp>
          <p:nvSpPr>
            <p:cNvPr id="21" name="object 21"/>
            <p:cNvSpPr/>
            <p:nvPr/>
          </p:nvSpPr>
          <p:spPr>
            <a:xfrm>
              <a:off x="7573645" y="5237860"/>
              <a:ext cx="0" cy="48895"/>
            </a:xfrm>
            <a:custGeom>
              <a:avLst/>
              <a:gdLst/>
              <a:ahLst/>
              <a:cxnLst/>
              <a:rect l="l" t="t" r="r" b="b"/>
              <a:pathLst>
                <a:path h="48895">
                  <a:moveTo>
                    <a:pt x="0" y="0"/>
                  </a:moveTo>
                  <a:lnTo>
                    <a:pt x="0" y="4876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524877" y="5283580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59" h="99060">
                  <a:moveTo>
                    <a:pt x="99059" y="0"/>
                  </a:moveTo>
                  <a:lnTo>
                    <a:pt x="0" y="0"/>
                  </a:lnTo>
                  <a:lnTo>
                    <a:pt x="50292" y="99060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314818" y="5191759"/>
            <a:ext cx="208279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650" i="1" spc="15" baseline="12626" dirty="0">
                <a:latin typeface="Times New Roman"/>
                <a:cs typeface="Times New Roman"/>
              </a:rPr>
              <a:t>I</a:t>
            </a:r>
            <a:r>
              <a:rPr sz="600" i="1" spc="10" dirty="0">
                <a:latin typeface="Times New Roman"/>
                <a:cs typeface="Times New Roman"/>
              </a:rPr>
              <a:t>G</a:t>
            </a:r>
            <a:r>
              <a:rPr sz="600" spc="10" dirty="0">
                <a:latin typeface="Times New Roman"/>
                <a:cs typeface="Times New Roman"/>
              </a:rPr>
              <a:t>2</a:t>
            </a:r>
            <a:endParaRPr sz="600">
              <a:latin typeface="Times New Roman"/>
              <a:cs typeface="Times New Roman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524877" y="3497262"/>
            <a:ext cx="99060" cy="148590"/>
            <a:chOff x="7524877" y="3497262"/>
            <a:chExt cx="99060" cy="148590"/>
          </a:xfrm>
        </p:grpSpPr>
        <p:sp>
          <p:nvSpPr>
            <p:cNvPr id="25" name="object 25"/>
            <p:cNvSpPr/>
            <p:nvPr/>
          </p:nvSpPr>
          <p:spPr>
            <a:xfrm>
              <a:off x="7573645" y="350202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524877" y="3544696"/>
              <a:ext cx="99060" cy="100965"/>
            </a:xfrm>
            <a:custGeom>
              <a:avLst/>
              <a:gdLst/>
              <a:ahLst/>
              <a:cxnLst/>
              <a:rect l="l" t="t" r="r" b="b"/>
              <a:pathLst>
                <a:path w="99059" h="100964">
                  <a:moveTo>
                    <a:pt x="99059" y="0"/>
                  </a:moveTo>
                  <a:lnTo>
                    <a:pt x="0" y="0"/>
                  </a:lnTo>
                  <a:lnTo>
                    <a:pt x="50292" y="100583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314818" y="3452621"/>
            <a:ext cx="19939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650" i="1" spc="-22" baseline="12626" dirty="0">
                <a:latin typeface="Times New Roman"/>
                <a:cs typeface="Times New Roman"/>
              </a:rPr>
              <a:t>I</a:t>
            </a:r>
            <a:r>
              <a:rPr sz="600" i="1" spc="-15" dirty="0">
                <a:latin typeface="Times New Roman"/>
                <a:cs typeface="Times New Roman"/>
              </a:rPr>
              <a:t>G</a:t>
            </a:r>
            <a:r>
              <a:rPr sz="600" spc="-15" dirty="0">
                <a:latin typeface="Times New Roman"/>
                <a:cs typeface="Times New Roman"/>
              </a:rPr>
              <a:t>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26882" y="2955417"/>
            <a:ext cx="31115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Symbol"/>
                <a:cs typeface="Symbol"/>
              </a:rPr>
              <a:t></a:t>
            </a:r>
            <a:r>
              <a:rPr sz="1100" i="1" spc="-10" dirty="0">
                <a:latin typeface="Times New Roman"/>
                <a:cs typeface="Times New Roman"/>
              </a:rPr>
              <a:t>jX</a:t>
            </a:r>
            <a:r>
              <a:rPr sz="900" i="1" spc="-15" baseline="-23148" dirty="0">
                <a:latin typeface="Times New Roman"/>
                <a:cs typeface="Times New Roman"/>
              </a:rPr>
              <a:t>C</a:t>
            </a:r>
            <a:endParaRPr sz="900" baseline="-23148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537068" y="3122929"/>
            <a:ext cx="35560" cy="6350"/>
          </a:xfrm>
          <a:custGeom>
            <a:avLst/>
            <a:gdLst/>
            <a:ahLst/>
            <a:cxnLst/>
            <a:rect l="l" t="t" r="r" b="b"/>
            <a:pathLst>
              <a:path w="35559" h="6350">
                <a:moveTo>
                  <a:pt x="35051" y="0"/>
                </a:moveTo>
                <a:lnTo>
                  <a:pt x="0" y="0"/>
                </a:lnTo>
                <a:lnTo>
                  <a:pt x="0" y="6096"/>
                </a:lnTo>
                <a:lnTo>
                  <a:pt x="35051" y="6096"/>
                </a:lnTo>
                <a:lnTo>
                  <a:pt x="350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130158" y="5037201"/>
            <a:ext cx="16446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150" i="1" dirty="0">
                <a:latin typeface="Times New Roman"/>
                <a:cs typeface="Times New Roman"/>
              </a:rPr>
              <a:t>I</a:t>
            </a:r>
            <a:r>
              <a:rPr sz="975" i="1" baseline="-21367" dirty="0">
                <a:latin typeface="Times New Roman"/>
                <a:cs typeface="Times New Roman"/>
              </a:rPr>
              <a:t>F</a:t>
            </a:r>
            <a:endParaRPr sz="975" baseline="-21367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785992" y="2346832"/>
            <a:ext cx="99060" cy="146685"/>
            <a:chOff x="5785992" y="2346832"/>
            <a:chExt cx="99060" cy="146685"/>
          </a:xfrm>
        </p:grpSpPr>
        <p:sp>
          <p:nvSpPr>
            <p:cNvPr id="32" name="object 32"/>
            <p:cNvSpPr/>
            <p:nvPr/>
          </p:nvSpPr>
          <p:spPr>
            <a:xfrm>
              <a:off x="5834760" y="2441320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h="47625">
                  <a:moveTo>
                    <a:pt x="0" y="47243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785992" y="2346832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60">
                  <a:moveTo>
                    <a:pt x="48768" y="0"/>
                  </a:moveTo>
                  <a:lnTo>
                    <a:pt x="0" y="99059"/>
                  </a:lnTo>
                  <a:lnTo>
                    <a:pt x="99060" y="99059"/>
                  </a:lnTo>
                  <a:lnTo>
                    <a:pt x="487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887973" y="2321179"/>
            <a:ext cx="222250" cy="49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">
              <a:lnSpc>
                <a:spcPct val="100000"/>
              </a:lnSpc>
              <a:spcBef>
                <a:spcPts val="100"/>
              </a:spcBef>
            </a:pPr>
            <a:r>
              <a:rPr sz="1150" i="1" spc="15" dirty="0">
                <a:latin typeface="Times New Roman"/>
                <a:cs typeface="Times New Roman"/>
              </a:rPr>
              <a:t>I</a:t>
            </a:r>
            <a:r>
              <a:rPr sz="975" i="1" spc="22" baseline="-21367" dirty="0">
                <a:latin typeface="Times New Roman"/>
                <a:cs typeface="Times New Roman"/>
              </a:rPr>
              <a:t>L</a:t>
            </a:r>
            <a:endParaRPr sz="975" baseline="-21367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900"/>
              </a:spcBef>
            </a:pPr>
            <a:r>
              <a:rPr sz="1150" i="1" spc="-50" dirty="0">
                <a:latin typeface="Times New Roman"/>
                <a:cs typeface="Times New Roman"/>
              </a:rPr>
              <a:t>jX</a:t>
            </a:r>
            <a:r>
              <a:rPr sz="975" i="1" spc="-75" baseline="-21367" dirty="0">
                <a:latin typeface="Times New Roman"/>
                <a:cs typeface="Times New Roman"/>
              </a:rPr>
              <a:t>L</a:t>
            </a:r>
            <a:endParaRPr sz="975" baseline="-21367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83933" y="5763869"/>
            <a:ext cx="37973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i="1" baseline="2314" dirty="0">
                <a:latin typeface="Times New Roman"/>
                <a:cs typeface="Times New Roman"/>
              </a:rPr>
              <a:t>R</a:t>
            </a:r>
            <a:r>
              <a:rPr sz="1800" i="1" spc="-52" baseline="2314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S</a:t>
            </a:r>
            <a:r>
              <a:rPr sz="1200" i="1" spc="22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611757" y="1688274"/>
            <a:ext cx="3937000" cy="4512945"/>
            <a:chOff x="1611757" y="1688274"/>
            <a:chExt cx="3937000" cy="4512945"/>
          </a:xfrm>
        </p:grpSpPr>
        <p:sp>
          <p:nvSpPr>
            <p:cNvPr id="37" name="object 37"/>
            <p:cNvSpPr/>
            <p:nvPr/>
          </p:nvSpPr>
          <p:spPr>
            <a:xfrm>
              <a:off x="4001389" y="1693036"/>
              <a:ext cx="1542415" cy="137160"/>
            </a:xfrm>
            <a:custGeom>
              <a:avLst/>
              <a:gdLst/>
              <a:ahLst/>
              <a:cxnLst/>
              <a:rect l="l" t="t" r="r" b="b"/>
              <a:pathLst>
                <a:path w="1542414" h="137160">
                  <a:moveTo>
                    <a:pt x="1542288" y="68580"/>
                  </a:moveTo>
                  <a:lnTo>
                    <a:pt x="1156716" y="0"/>
                  </a:lnTo>
                  <a:lnTo>
                    <a:pt x="1156716" y="35052"/>
                  </a:lnTo>
                  <a:lnTo>
                    <a:pt x="0" y="35052"/>
                  </a:lnTo>
                  <a:lnTo>
                    <a:pt x="193548" y="68580"/>
                  </a:lnTo>
                  <a:lnTo>
                    <a:pt x="0" y="102108"/>
                  </a:lnTo>
                  <a:lnTo>
                    <a:pt x="193548" y="102108"/>
                  </a:lnTo>
                  <a:lnTo>
                    <a:pt x="1156716" y="102108"/>
                  </a:lnTo>
                  <a:lnTo>
                    <a:pt x="1156716" y="137160"/>
                  </a:lnTo>
                  <a:lnTo>
                    <a:pt x="1542288" y="68580"/>
                  </a:lnTo>
                  <a:close/>
                </a:path>
              </a:pathLst>
            </a:custGeom>
            <a:solidFill>
              <a:srgbClr val="990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001389" y="1693036"/>
              <a:ext cx="1542415" cy="137160"/>
            </a:xfrm>
            <a:custGeom>
              <a:avLst/>
              <a:gdLst/>
              <a:ahLst/>
              <a:cxnLst/>
              <a:rect l="l" t="t" r="r" b="b"/>
              <a:pathLst>
                <a:path w="1542414" h="137160">
                  <a:moveTo>
                    <a:pt x="1156715" y="0"/>
                  </a:moveTo>
                  <a:lnTo>
                    <a:pt x="1156715" y="35051"/>
                  </a:lnTo>
                  <a:lnTo>
                    <a:pt x="0" y="35051"/>
                  </a:lnTo>
                  <a:lnTo>
                    <a:pt x="193548" y="68579"/>
                  </a:lnTo>
                  <a:lnTo>
                    <a:pt x="0" y="102108"/>
                  </a:lnTo>
                  <a:lnTo>
                    <a:pt x="1156715" y="102108"/>
                  </a:lnTo>
                  <a:lnTo>
                    <a:pt x="1156715" y="137160"/>
                  </a:lnTo>
                  <a:lnTo>
                    <a:pt x="1542288" y="68579"/>
                  </a:lnTo>
                  <a:lnTo>
                    <a:pt x="1156715" y="0"/>
                  </a:lnTo>
                  <a:close/>
                </a:path>
              </a:pathLst>
            </a:custGeom>
            <a:ln w="9144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035429" y="4788280"/>
              <a:ext cx="1323340" cy="1361440"/>
            </a:xfrm>
            <a:custGeom>
              <a:avLst/>
              <a:gdLst/>
              <a:ahLst/>
              <a:cxnLst/>
              <a:rect l="l" t="t" r="r" b="b"/>
              <a:pathLst>
                <a:path w="1323339" h="1361439">
                  <a:moveTo>
                    <a:pt x="661415" y="0"/>
                  </a:moveTo>
                  <a:lnTo>
                    <a:pt x="0" y="1360906"/>
                  </a:lnTo>
                  <a:lnTo>
                    <a:pt x="1322832" y="1360906"/>
                  </a:lnTo>
                  <a:lnTo>
                    <a:pt x="66141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035429" y="4834001"/>
              <a:ext cx="1915795" cy="1306195"/>
            </a:xfrm>
            <a:custGeom>
              <a:avLst/>
              <a:gdLst/>
              <a:ahLst/>
              <a:cxnLst/>
              <a:rect l="l" t="t" r="r" b="b"/>
              <a:pathLst>
                <a:path w="1915795" h="1306195">
                  <a:moveTo>
                    <a:pt x="0" y="1306042"/>
                  </a:moveTo>
                  <a:lnTo>
                    <a:pt x="1915668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920617" y="4782185"/>
              <a:ext cx="109855" cy="97790"/>
            </a:xfrm>
            <a:custGeom>
              <a:avLst/>
              <a:gdLst/>
              <a:ahLst/>
              <a:cxnLst/>
              <a:rect l="l" t="t" r="r" b="b"/>
              <a:pathLst>
                <a:path w="109854" h="97789">
                  <a:moveTo>
                    <a:pt x="109728" y="0"/>
                  </a:moveTo>
                  <a:lnTo>
                    <a:pt x="0" y="15239"/>
                  </a:lnTo>
                  <a:lnTo>
                    <a:pt x="56387" y="97535"/>
                  </a:lnTo>
                  <a:lnTo>
                    <a:pt x="1097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046097" y="4867529"/>
              <a:ext cx="608330" cy="1262380"/>
            </a:xfrm>
            <a:custGeom>
              <a:avLst/>
              <a:gdLst/>
              <a:ahLst/>
              <a:cxnLst/>
              <a:rect l="l" t="t" r="r" b="b"/>
              <a:pathLst>
                <a:path w="608330" h="1262379">
                  <a:moveTo>
                    <a:pt x="0" y="1261846"/>
                  </a:moveTo>
                  <a:lnTo>
                    <a:pt x="60807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09977" y="4782184"/>
              <a:ext cx="741045" cy="1419225"/>
            </a:xfrm>
            <a:custGeom>
              <a:avLst/>
              <a:gdLst/>
              <a:ahLst/>
              <a:cxnLst/>
              <a:rect l="l" t="t" r="r" b="b"/>
              <a:pathLst>
                <a:path w="741045" h="1419225">
                  <a:moveTo>
                    <a:pt x="89916" y="111252"/>
                  </a:moveTo>
                  <a:lnTo>
                    <a:pt x="88392" y="0"/>
                  </a:lnTo>
                  <a:lnTo>
                    <a:pt x="0" y="68580"/>
                  </a:lnTo>
                  <a:lnTo>
                    <a:pt x="89916" y="111252"/>
                  </a:lnTo>
                  <a:close/>
                </a:path>
                <a:path w="741045" h="1419225">
                  <a:moveTo>
                    <a:pt x="740664" y="1368526"/>
                  </a:moveTo>
                  <a:lnTo>
                    <a:pt x="640080" y="1319758"/>
                  </a:lnTo>
                  <a:lnTo>
                    <a:pt x="640080" y="1418818"/>
                  </a:lnTo>
                  <a:lnTo>
                    <a:pt x="740664" y="13685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858645" y="5806287"/>
              <a:ext cx="158750" cy="334010"/>
            </a:xfrm>
            <a:custGeom>
              <a:avLst/>
              <a:gdLst/>
              <a:ahLst/>
              <a:cxnLst/>
              <a:rect l="l" t="t" r="r" b="b"/>
              <a:pathLst>
                <a:path w="158750" h="334010">
                  <a:moveTo>
                    <a:pt x="158496" y="333756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814449" y="5720943"/>
              <a:ext cx="90170" cy="111760"/>
            </a:xfrm>
            <a:custGeom>
              <a:avLst/>
              <a:gdLst/>
              <a:ahLst/>
              <a:cxnLst/>
              <a:rect l="l" t="t" r="r" b="b"/>
              <a:pathLst>
                <a:path w="90169" h="111760">
                  <a:moveTo>
                    <a:pt x="3048" y="0"/>
                  </a:moveTo>
                  <a:lnTo>
                    <a:pt x="0" y="111251"/>
                  </a:lnTo>
                  <a:lnTo>
                    <a:pt x="89915" y="68579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655953" y="5385689"/>
              <a:ext cx="160020" cy="334010"/>
            </a:xfrm>
            <a:custGeom>
              <a:avLst/>
              <a:gdLst/>
              <a:ahLst/>
              <a:cxnLst/>
              <a:rect l="l" t="t" r="r" b="b"/>
              <a:pathLst>
                <a:path w="160019" h="334010">
                  <a:moveTo>
                    <a:pt x="160020" y="33373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611757" y="5300345"/>
              <a:ext cx="90170" cy="111760"/>
            </a:xfrm>
            <a:custGeom>
              <a:avLst/>
              <a:gdLst/>
              <a:ahLst/>
              <a:cxnLst/>
              <a:rect l="l" t="t" r="r" b="b"/>
              <a:pathLst>
                <a:path w="90169" h="111760">
                  <a:moveTo>
                    <a:pt x="1524" y="0"/>
                  </a:moveTo>
                  <a:lnTo>
                    <a:pt x="0" y="111251"/>
                  </a:lnTo>
                  <a:lnTo>
                    <a:pt x="89916" y="68579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017141" y="4769992"/>
              <a:ext cx="1377950" cy="1388745"/>
            </a:xfrm>
            <a:custGeom>
              <a:avLst/>
              <a:gdLst/>
              <a:ahLst/>
              <a:cxnLst/>
              <a:rect l="l" t="t" r="r" b="b"/>
              <a:pathLst>
                <a:path w="1377950" h="1388745">
                  <a:moveTo>
                    <a:pt x="705611" y="909802"/>
                  </a:moveTo>
                  <a:lnTo>
                    <a:pt x="703707" y="899325"/>
                  </a:lnTo>
                  <a:lnTo>
                    <a:pt x="698753" y="891133"/>
                  </a:lnTo>
                  <a:lnTo>
                    <a:pt x="691514" y="885799"/>
                  </a:lnTo>
                  <a:lnTo>
                    <a:pt x="682751" y="883894"/>
                  </a:lnTo>
                  <a:lnTo>
                    <a:pt x="673353" y="885799"/>
                  </a:lnTo>
                  <a:lnTo>
                    <a:pt x="666241" y="891133"/>
                  </a:lnTo>
                  <a:lnTo>
                    <a:pt x="661542" y="899325"/>
                  </a:lnTo>
                  <a:lnTo>
                    <a:pt x="659891" y="909802"/>
                  </a:lnTo>
                  <a:lnTo>
                    <a:pt x="661542" y="920521"/>
                  </a:lnTo>
                  <a:lnTo>
                    <a:pt x="666241" y="929233"/>
                  </a:lnTo>
                  <a:lnTo>
                    <a:pt x="673353" y="935088"/>
                  </a:lnTo>
                  <a:lnTo>
                    <a:pt x="682751" y="937234"/>
                  </a:lnTo>
                  <a:lnTo>
                    <a:pt x="691514" y="935088"/>
                  </a:lnTo>
                  <a:lnTo>
                    <a:pt x="698753" y="929233"/>
                  </a:lnTo>
                  <a:lnTo>
                    <a:pt x="703707" y="920521"/>
                  </a:lnTo>
                  <a:lnTo>
                    <a:pt x="705611" y="909802"/>
                  </a:lnTo>
                  <a:close/>
                </a:path>
                <a:path w="1377950" h="1388745">
                  <a:moveTo>
                    <a:pt x="696467" y="24383"/>
                  </a:moveTo>
                  <a:lnTo>
                    <a:pt x="694563" y="14731"/>
                  </a:lnTo>
                  <a:lnTo>
                    <a:pt x="689609" y="6984"/>
                  </a:lnTo>
                  <a:lnTo>
                    <a:pt x="682370" y="1904"/>
                  </a:lnTo>
                  <a:lnTo>
                    <a:pt x="673607" y="0"/>
                  </a:lnTo>
                  <a:lnTo>
                    <a:pt x="664209" y="1904"/>
                  </a:lnTo>
                  <a:lnTo>
                    <a:pt x="657097" y="6984"/>
                  </a:lnTo>
                  <a:lnTo>
                    <a:pt x="652398" y="14731"/>
                  </a:lnTo>
                  <a:lnTo>
                    <a:pt x="650747" y="24383"/>
                  </a:lnTo>
                  <a:lnTo>
                    <a:pt x="652398" y="34162"/>
                  </a:lnTo>
                  <a:lnTo>
                    <a:pt x="657097" y="42417"/>
                  </a:lnTo>
                  <a:lnTo>
                    <a:pt x="664209" y="48132"/>
                  </a:lnTo>
                  <a:lnTo>
                    <a:pt x="673607" y="50291"/>
                  </a:lnTo>
                  <a:lnTo>
                    <a:pt x="682370" y="48132"/>
                  </a:lnTo>
                  <a:lnTo>
                    <a:pt x="689609" y="42417"/>
                  </a:lnTo>
                  <a:lnTo>
                    <a:pt x="694563" y="34162"/>
                  </a:lnTo>
                  <a:lnTo>
                    <a:pt x="696467" y="24383"/>
                  </a:lnTo>
                  <a:close/>
                </a:path>
                <a:path w="1377950" h="1388745">
                  <a:moveTo>
                    <a:pt x="44195" y="1362430"/>
                  </a:moveTo>
                  <a:lnTo>
                    <a:pt x="42290" y="1352829"/>
                  </a:lnTo>
                  <a:lnTo>
                    <a:pt x="37337" y="1345095"/>
                  </a:lnTo>
                  <a:lnTo>
                    <a:pt x="30098" y="1339926"/>
                  </a:lnTo>
                  <a:lnTo>
                    <a:pt x="21335" y="1338046"/>
                  </a:lnTo>
                  <a:lnTo>
                    <a:pt x="12826" y="1339926"/>
                  </a:lnTo>
                  <a:lnTo>
                    <a:pt x="6095" y="1345095"/>
                  </a:lnTo>
                  <a:lnTo>
                    <a:pt x="1650" y="1352829"/>
                  </a:lnTo>
                  <a:lnTo>
                    <a:pt x="0" y="1362430"/>
                  </a:lnTo>
                  <a:lnTo>
                    <a:pt x="1650" y="1372260"/>
                  </a:lnTo>
                  <a:lnTo>
                    <a:pt x="6095" y="1380528"/>
                  </a:lnTo>
                  <a:lnTo>
                    <a:pt x="12826" y="1386217"/>
                  </a:lnTo>
                  <a:lnTo>
                    <a:pt x="21335" y="1388338"/>
                  </a:lnTo>
                  <a:lnTo>
                    <a:pt x="30098" y="1386217"/>
                  </a:lnTo>
                  <a:lnTo>
                    <a:pt x="37337" y="1380528"/>
                  </a:lnTo>
                  <a:lnTo>
                    <a:pt x="42290" y="1372260"/>
                  </a:lnTo>
                  <a:lnTo>
                    <a:pt x="44195" y="1362430"/>
                  </a:lnTo>
                  <a:close/>
                </a:path>
                <a:path w="1377950" h="1388745">
                  <a:moveTo>
                    <a:pt x="1377695" y="1362430"/>
                  </a:moveTo>
                  <a:lnTo>
                    <a:pt x="1375791" y="1352829"/>
                  </a:lnTo>
                  <a:lnTo>
                    <a:pt x="1370837" y="1345095"/>
                  </a:lnTo>
                  <a:lnTo>
                    <a:pt x="1363598" y="1339926"/>
                  </a:lnTo>
                  <a:lnTo>
                    <a:pt x="1354835" y="1338046"/>
                  </a:lnTo>
                  <a:lnTo>
                    <a:pt x="1345437" y="1339926"/>
                  </a:lnTo>
                  <a:lnTo>
                    <a:pt x="1338325" y="1345095"/>
                  </a:lnTo>
                  <a:lnTo>
                    <a:pt x="1333626" y="1352829"/>
                  </a:lnTo>
                  <a:lnTo>
                    <a:pt x="1331975" y="1362430"/>
                  </a:lnTo>
                  <a:lnTo>
                    <a:pt x="1333626" y="1372260"/>
                  </a:lnTo>
                  <a:lnTo>
                    <a:pt x="1338325" y="1380528"/>
                  </a:lnTo>
                  <a:lnTo>
                    <a:pt x="1345437" y="1386217"/>
                  </a:lnTo>
                  <a:lnTo>
                    <a:pt x="1354835" y="1388338"/>
                  </a:lnTo>
                  <a:lnTo>
                    <a:pt x="1363598" y="1386217"/>
                  </a:lnTo>
                  <a:lnTo>
                    <a:pt x="1370837" y="1380528"/>
                  </a:lnTo>
                  <a:lnTo>
                    <a:pt x="1375791" y="1372260"/>
                  </a:lnTo>
                  <a:lnTo>
                    <a:pt x="1377695" y="136243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3816603" y="4919217"/>
            <a:ext cx="2190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050" spc="-85" dirty="0">
                <a:latin typeface="Times New Roman"/>
                <a:cs typeface="Times New Roman"/>
              </a:rPr>
              <a:t>3</a:t>
            </a:r>
            <a:r>
              <a:rPr sz="1050" i="1" spc="-85" dirty="0">
                <a:latin typeface="Times New Roman"/>
                <a:cs typeface="Times New Roman"/>
              </a:rPr>
              <a:t>V</a:t>
            </a:r>
            <a:r>
              <a:rPr sz="900" spc="-127" baseline="-23148" dirty="0">
                <a:latin typeface="Times New Roman"/>
                <a:cs typeface="Times New Roman"/>
              </a:rPr>
              <a:t>0</a:t>
            </a:r>
            <a:endParaRPr sz="900" baseline="-23148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707894" y="4595622"/>
            <a:ext cx="10223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150" i="1" dirty="0">
                <a:latin typeface="Times New Roman"/>
                <a:cs typeface="Times New Roman"/>
              </a:rPr>
              <a:t>R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903222" y="6136030"/>
            <a:ext cx="9461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150" i="1" dirty="0">
                <a:latin typeface="Times New Roman"/>
                <a:cs typeface="Times New Roman"/>
              </a:rPr>
              <a:t>T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035429" y="5659018"/>
            <a:ext cx="1508760" cy="525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2384" algn="ctr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  <a:p>
            <a:pPr marR="5080" algn="ctr">
              <a:lnSpc>
                <a:spcPct val="100000"/>
              </a:lnSpc>
              <a:spcBef>
                <a:spcPts val="1055"/>
              </a:spcBef>
              <a:tabLst>
                <a:tab pos="1252220" algn="l"/>
                <a:tab pos="1419225" algn="l"/>
              </a:tabLst>
            </a:pPr>
            <a:r>
              <a:rPr sz="12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i="1" dirty="0">
                <a:latin typeface="Times New Roman"/>
                <a:cs typeface="Times New Roman"/>
              </a:rPr>
              <a:t>	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458722" y="5454802"/>
            <a:ext cx="16764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150" i="1" spc="30" dirty="0">
                <a:latin typeface="Times New Roman"/>
                <a:cs typeface="Times New Roman"/>
              </a:rPr>
              <a:t>I</a:t>
            </a:r>
            <a:r>
              <a:rPr sz="975" i="1" spc="44" baseline="-21367" dirty="0">
                <a:latin typeface="Times New Roman"/>
                <a:cs typeface="Times New Roman"/>
              </a:rPr>
              <a:t>L</a:t>
            </a:r>
            <a:endParaRPr sz="975" baseline="-21367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725422" y="5235955"/>
            <a:ext cx="2133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575" i="1" spc="44" baseline="13227" dirty="0">
                <a:latin typeface="Times New Roman"/>
                <a:cs typeface="Times New Roman"/>
              </a:rPr>
              <a:t>I</a:t>
            </a:r>
            <a:r>
              <a:rPr sz="600" i="1" spc="-5" dirty="0">
                <a:latin typeface="Times New Roman"/>
                <a:cs typeface="Times New Roman"/>
              </a:rPr>
              <a:t>G</a:t>
            </a:r>
            <a:r>
              <a:rPr sz="600" i="1" spc="-95" dirty="0"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2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928114" y="5623356"/>
            <a:ext cx="208279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575" i="1" spc="22" baseline="13227" dirty="0">
                <a:latin typeface="Times New Roman"/>
                <a:cs typeface="Times New Roman"/>
              </a:rPr>
              <a:t>I</a:t>
            </a:r>
            <a:r>
              <a:rPr sz="600" i="1" spc="15" dirty="0">
                <a:latin typeface="Times New Roman"/>
                <a:cs typeface="Times New Roman"/>
              </a:rPr>
              <a:t>G</a:t>
            </a:r>
            <a:r>
              <a:rPr sz="600" spc="15" dirty="0">
                <a:latin typeface="Times New Roman"/>
                <a:cs typeface="Times New Roman"/>
              </a:rPr>
              <a:t>1</a:t>
            </a:r>
            <a:endParaRPr sz="600">
              <a:latin typeface="Times New Roman"/>
              <a:cs typeface="Times New Roman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1052461" y="1449171"/>
            <a:ext cx="7917180" cy="5070475"/>
            <a:chOff x="1052461" y="1449171"/>
            <a:chExt cx="7917180" cy="5070475"/>
          </a:xfrm>
        </p:grpSpPr>
        <p:sp>
          <p:nvSpPr>
            <p:cNvPr id="57" name="object 57"/>
            <p:cNvSpPr/>
            <p:nvPr/>
          </p:nvSpPr>
          <p:spPr>
            <a:xfrm>
              <a:off x="5581777" y="1455267"/>
              <a:ext cx="3382010" cy="4982210"/>
            </a:xfrm>
            <a:custGeom>
              <a:avLst/>
              <a:gdLst/>
              <a:ahLst/>
              <a:cxnLst/>
              <a:rect l="l" t="t" r="r" b="b"/>
              <a:pathLst>
                <a:path w="3382009" h="4982210">
                  <a:moveTo>
                    <a:pt x="0" y="4981956"/>
                  </a:moveTo>
                  <a:lnTo>
                    <a:pt x="3381755" y="4981956"/>
                  </a:lnTo>
                  <a:lnTo>
                    <a:pt x="3381755" y="0"/>
                  </a:lnTo>
                  <a:lnTo>
                    <a:pt x="0" y="0"/>
                  </a:lnTo>
                  <a:lnTo>
                    <a:pt x="0" y="4981956"/>
                  </a:lnTo>
                  <a:close/>
                </a:path>
              </a:pathLst>
            </a:custGeom>
            <a:ln w="12192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615304" y="1488795"/>
              <a:ext cx="3314700" cy="4914900"/>
            </a:xfrm>
            <a:custGeom>
              <a:avLst/>
              <a:gdLst/>
              <a:ahLst/>
              <a:cxnLst/>
              <a:rect l="l" t="t" r="r" b="b"/>
              <a:pathLst>
                <a:path w="3314700" h="4914900">
                  <a:moveTo>
                    <a:pt x="0" y="4914900"/>
                  </a:moveTo>
                  <a:lnTo>
                    <a:pt x="3314700" y="4914900"/>
                  </a:lnTo>
                  <a:lnTo>
                    <a:pt x="3314700" y="0"/>
                  </a:lnTo>
                  <a:lnTo>
                    <a:pt x="0" y="0"/>
                  </a:lnTo>
                  <a:lnTo>
                    <a:pt x="0" y="4914900"/>
                  </a:lnTo>
                  <a:close/>
                </a:path>
              </a:pathLst>
            </a:custGeom>
            <a:ln w="33528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058557" y="4445380"/>
              <a:ext cx="3304540" cy="2068195"/>
            </a:xfrm>
            <a:custGeom>
              <a:avLst/>
              <a:gdLst/>
              <a:ahLst/>
              <a:cxnLst/>
              <a:rect l="l" t="t" r="r" b="b"/>
              <a:pathLst>
                <a:path w="3304540" h="2068195">
                  <a:moveTo>
                    <a:pt x="0" y="0"/>
                  </a:moveTo>
                  <a:lnTo>
                    <a:pt x="0" y="2068042"/>
                  </a:lnTo>
                  <a:lnTo>
                    <a:pt x="3304019" y="2068042"/>
                  </a:lnTo>
                  <a:lnTo>
                    <a:pt x="3304019" y="0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092085" y="4478908"/>
              <a:ext cx="3237230" cy="2001520"/>
            </a:xfrm>
            <a:custGeom>
              <a:avLst/>
              <a:gdLst/>
              <a:ahLst/>
              <a:cxnLst/>
              <a:rect l="l" t="t" r="r" b="b"/>
              <a:pathLst>
                <a:path w="3237229" h="2001520">
                  <a:moveTo>
                    <a:pt x="0" y="0"/>
                  </a:moveTo>
                  <a:lnTo>
                    <a:pt x="0" y="2000986"/>
                  </a:lnTo>
                  <a:lnTo>
                    <a:pt x="3236963" y="2000986"/>
                  </a:lnTo>
                  <a:lnTo>
                    <a:pt x="3236963" y="0"/>
                  </a:lnTo>
                  <a:lnTo>
                    <a:pt x="0" y="0"/>
                  </a:lnTo>
                  <a:close/>
                </a:path>
              </a:pathLst>
            </a:custGeom>
            <a:ln w="33528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35711"/>
            <a:ext cx="63455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dirty="0"/>
              <a:t>neutro</a:t>
            </a:r>
            <a:r>
              <a:rPr sz="2400" spc="-45" dirty="0"/>
              <a:t> </a:t>
            </a:r>
            <a:r>
              <a:rPr sz="2400" dirty="0"/>
              <a:t>sensible</a:t>
            </a:r>
            <a:r>
              <a:rPr sz="2400" spc="-145" dirty="0"/>
              <a:t> </a:t>
            </a:r>
            <a:r>
              <a:rPr sz="2400" spc="-10" dirty="0"/>
              <a:t>IX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77748" y="1149350"/>
            <a:ext cx="8141970" cy="133286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1500" b="1" spc="-5" dirty="0">
                <a:solidFill>
                  <a:srgbClr val="990037"/>
                </a:solidFill>
                <a:latin typeface="Arial"/>
                <a:cs typeface="Arial"/>
              </a:rPr>
              <a:t>Bobinas</a:t>
            </a:r>
            <a:r>
              <a:rPr sz="1500" b="1" spc="-5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990037"/>
                </a:solidFill>
                <a:latin typeface="Arial"/>
                <a:cs typeface="Arial"/>
              </a:rPr>
              <a:t>Petersen</a:t>
            </a:r>
            <a:r>
              <a:rPr sz="1500" b="1" spc="-9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990037"/>
                </a:solidFill>
                <a:latin typeface="Arial"/>
                <a:cs typeface="Arial"/>
              </a:rPr>
              <a:t>IV</a:t>
            </a:r>
            <a:endParaRPr sz="1500">
              <a:latin typeface="Arial"/>
              <a:cs typeface="Arial"/>
            </a:endParaRPr>
          </a:p>
          <a:p>
            <a:pPr marL="387350" marR="5080" indent="-375285" algn="just">
              <a:lnSpc>
                <a:spcPct val="92800"/>
              </a:lnSpc>
              <a:spcBef>
                <a:spcPts val="695"/>
              </a:spcBef>
              <a:buChar char="•"/>
              <a:tabLst>
                <a:tab pos="387985" algn="l"/>
              </a:tabLst>
            </a:pPr>
            <a:r>
              <a:rPr sz="1500" spc="-25" dirty="0">
                <a:latin typeface="Microsoft Sans Serif"/>
                <a:cs typeface="Microsoft Sans Serif"/>
              </a:rPr>
              <a:t>Teniendo </a:t>
            </a:r>
            <a:r>
              <a:rPr sz="1500" spc="-5" dirty="0">
                <a:latin typeface="Microsoft Sans Serif"/>
                <a:cs typeface="Microsoft Sans Serif"/>
              </a:rPr>
              <a:t>en cuenta </a:t>
            </a:r>
            <a:r>
              <a:rPr sz="1500" spc="-10" dirty="0">
                <a:latin typeface="Microsoft Sans Serif"/>
                <a:cs typeface="Microsoft Sans Serif"/>
              </a:rPr>
              <a:t>la </a:t>
            </a:r>
            <a:r>
              <a:rPr sz="1500" spc="-5" dirty="0">
                <a:latin typeface="Microsoft Sans Serif"/>
                <a:cs typeface="Microsoft Sans Serif"/>
              </a:rPr>
              <a:t>resistencia </a:t>
            </a:r>
            <a:r>
              <a:rPr sz="1500" spc="-15" dirty="0">
                <a:latin typeface="Microsoft Sans Serif"/>
                <a:cs typeface="Microsoft Sans Serif"/>
              </a:rPr>
              <a:t>en </a:t>
            </a:r>
            <a:r>
              <a:rPr sz="1500" spc="-5" dirty="0">
                <a:latin typeface="Microsoft Sans Serif"/>
                <a:cs typeface="Microsoft Sans Serif"/>
              </a:rPr>
              <a:t>la bobina </a:t>
            </a:r>
            <a:r>
              <a:rPr sz="1500" dirty="0">
                <a:latin typeface="Microsoft Sans Serif"/>
                <a:cs typeface="Microsoft Sans Serif"/>
              </a:rPr>
              <a:t>y </a:t>
            </a:r>
            <a:r>
              <a:rPr sz="1500" spc="-5" dirty="0">
                <a:latin typeface="Microsoft Sans Serif"/>
                <a:cs typeface="Microsoft Sans Serif"/>
              </a:rPr>
              <a:t>el feeder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esto hace que </a:t>
            </a:r>
            <a:r>
              <a:rPr sz="1500" dirty="0">
                <a:latin typeface="Microsoft Sans Serif"/>
                <a:cs typeface="Microsoft Sans Serif"/>
              </a:rPr>
              <a:t>aparezca </a:t>
            </a:r>
            <a:r>
              <a:rPr sz="1500" spc="-5" dirty="0">
                <a:latin typeface="Microsoft Sans Serif"/>
                <a:cs typeface="Microsoft Sans Serif"/>
              </a:rPr>
              <a:t>una 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componente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resistiva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corriente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spc="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que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hace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que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las</a:t>
            </a:r>
            <a:r>
              <a:rPr sz="1500" spc="-5" dirty="0">
                <a:latin typeface="Microsoft Sans Serif"/>
                <a:cs typeface="Microsoft Sans Serif"/>
              </a:rPr>
              <a:t> corrientes</a:t>
            </a:r>
            <a:r>
              <a:rPr sz="1500" dirty="0">
                <a:latin typeface="Microsoft Sans Serif"/>
                <a:cs typeface="Microsoft Sans Serif"/>
              </a:rPr>
              <a:t> residuales</a:t>
            </a:r>
            <a:r>
              <a:rPr sz="1500" spc="39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del 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alimentador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en</a:t>
            </a:r>
            <a:r>
              <a:rPr sz="1500" spc="5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falta</a:t>
            </a:r>
            <a:r>
              <a:rPr sz="1500" spc="3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y</a:t>
            </a:r>
            <a:r>
              <a:rPr sz="1500" spc="5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del</a:t>
            </a:r>
            <a:r>
              <a:rPr sz="1500" spc="5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alimentador</a:t>
            </a:r>
            <a:r>
              <a:rPr sz="1500" spc="3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sano</a:t>
            </a:r>
            <a:r>
              <a:rPr sz="1500" spc="4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queden</a:t>
            </a:r>
            <a:r>
              <a:rPr sz="1500" spc="2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separadas</a:t>
            </a:r>
            <a:r>
              <a:rPr sz="1500" spc="3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por</a:t>
            </a:r>
            <a:r>
              <a:rPr sz="1500" spc="4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una</a:t>
            </a:r>
            <a:r>
              <a:rPr sz="1500" spc="65" dirty="0">
                <a:latin typeface="Microsoft Sans Serif"/>
                <a:cs typeface="Microsoft Sans Serif"/>
              </a:rPr>
              <a:t> </a:t>
            </a:r>
            <a:r>
              <a:rPr sz="1500" spc="15" dirty="0">
                <a:latin typeface="Microsoft Sans Serif"/>
                <a:cs typeface="Microsoft Sans Serif"/>
              </a:rPr>
              <a:t>línea</a:t>
            </a:r>
            <a:r>
              <a:rPr sz="1500" spc="6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perpendicular </a:t>
            </a:r>
            <a:r>
              <a:rPr sz="1500" dirty="0">
                <a:latin typeface="Microsoft Sans Serif"/>
                <a:cs typeface="Microsoft Sans Serif"/>
              </a:rPr>
              <a:t> a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tensión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homopolar,</a:t>
            </a:r>
            <a:r>
              <a:rPr sz="1500" spc="-3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como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se </a:t>
            </a:r>
            <a:r>
              <a:rPr sz="1500" spc="5" dirty="0">
                <a:latin typeface="Microsoft Sans Serif"/>
                <a:cs typeface="Microsoft Sans Serif"/>
              </a:rPr>
              <a:t>puede</a:t>
            </a:r>
            <a:r>
              <a:rPr sz="1500" spc="-75" dirty="0">
                <a:latin typeface="Microsoft Sans Serif"/>
                <a:cs typeface="Microsoft Sans Serif"/>
              </a:rPr>
              <a:t> </a:t>
            </a:r>
            <a:r>
              <a:rPr sz="1500" spc="-15" dirty="0">
                <a:latin typeface="Microsoft Sans Serif"/>
                <a:cs typeface="Microsoft Sans Serif"/>
              </a:rPr>
              <a:t>ver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en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siguiente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figura: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24898" y="3227260"/>
            <a:ext cx="3118485" cy="2306320"/>
            <a:chOff x="3124898" y="3227260"/>
            <a:chExt cx="3118485" cy="2306320"/>
          </a:xfrm>
        </p:grpSpPr>
        <p:sp>
          <p:nvSpPr>
            <p:cNvPr id="5" name="object 5"/>
            <p:cNvSpPr/>
            <p:nvPr/>
          </p:nvSpPr>
          <p:spPr>
            <a:xfrm>
              <a:off x="3129660" y="3232023"/>
              <a:ext cx="1141730" cy="2296795"/>
            </a:xfrm>
            <a:custGeom>
              <a:avLst/>
              <a:gdLst/>
              <a:ahLst/>
              <a:cxnLst/>
              <a:rect l="l" t="t" r="r" b="b"/>
              <a:pathLst>
                <a:path w="1141729" h="2296795">
                  <a:moveTo>
                    <a:pt x="1141476" y="2296667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37380" y="3289935"/>
              <a:ext cx="1529080" cy="1533525"/>
            </a:xfrm>
            <a:custGeom>
              <a:avLst/>
              <a:gdLst/>
              <a:ahLst/>
              <a:cxnLst/>
              <a:rect l="l" t="t" r="r" b="b"/>
              <a:pathLst>
                <a:path w="1529079" h="1533525">
                  <a:moveTo>
                    <a:pt x="765048" y="0"/>
                  </a:moveTo>
                  <a:lnTo>
                    <a:pt x="0" y="1533144"/>
                  </a:lnTo>
                  <a:lnTo>
                    <a:pt x="1528572" y="1533144"/>
                  </a:lnTo>
                  <a:lnTo>
                    <a:pt x="765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63772" y="3332607"/>
              <a:ext cx="2898775" cy="1941830"/>
            </a:xfrm>
            <a:custGeom>
              <a:avLst/>
              <a:gdLst/>
              <a:ahLst/>
              <a:cxnLst/>
              <a:rect l="l" t="t" r="r" b="b"/>
              <a:pathLst>
                <a:path w="2898775" h="1941829">
                  <a:moveTo>
                    <a:pt x="0" y="1941576"/>
                  </a:moveTo>
                  <a:lnTo>
                    <a:pt x="289864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31940" y="3280791"/>
              <a:ext cx="111760" cy="97790"/>
            </a:xfrm>
            <a:custGeom>
              <a:avLst/>
              <a:gdLst/>
              <a:ahLst/>
              <a:cxnLst/>
              <a:rect l="l" t="t" r="r" b="b"/>
              <a:pathLst>
                <a:path w="111760" h="97789">
                  <a:moveTo>
                    <a:pt x="111251" y="0"/>
                  </a:moveTo>
                  <a:lnTo>
                    <a:pt x="0" y="15239"/>
                  </a:lnTo>
                  <a:lnTo>
                    <a:pt x="54863" y="97536"/>
                  </a:lnTo>
                  <a:lnTo>
                    <a:pt x="1112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49572" y="3366135"/>
              <a:ext cx="707390" cy="1432560"/>
            </a:xfrm>
            <a:custGeom>
              <a:avLst/>
              <a:gdLst/>
              <a:ahLst/>
              <a:cxnLst/>
              <a:rect l="l" t="t" r="r" b="b"/>
              <a:pathLst>
                <a:path w="707389" h="1432560">
                  <a:moveTo>
                    <a:pt x="0" y="1432559"/>
                  </a:moveTo>
                  <a:lnTo>
                    <a:pt x="70713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12512" y="3280791"/>
              <a:ext cx="88900" cy="113030"/>
            </a:xfrm>
            <a:custGeom>
              <a:avLst/>
              <a:gdLst/>
              <a:ahLst/>
              <a:cxnLst/>
              <a:rect l="l" t="t" r="r" b="b"/>
              <a:pathLst>
                <a:path w="88900" h="113029">
                  <a:moveTo>
                    <a:pt x="88391" y="0"/>
                  </a:moveTo>
                  <a:lnTo>
                    <a:pt x="0" y="68580"/>
                  </a:lnTo>
                  <a:lnTo>
                    <a:pt x="88391" y="112775"/>
                  </a:lnTo>
                  <a:lnTo>
                    <a:pt x="883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37380" y="4824603"/>
              <a:ext cx="1422400" cy="0"/>
            </a:xfrm>
            <a:custGeom>
              <a:avLst/>
              <a:gdLst/>
              <a:ahLst/>
              <a:cxnLst/>
              <a:rect l="l" t="t" r="r" b="b"/>
              <a:pathLst>
                <a:path w="1422400">
                  <a:moveTo>
                    <a:pt x="0" y="0"/>
                  </a:moveTo>
                  <a:lnTo>
                    <a:pt x="142189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56225" y="4775835"/>
              <a:ext cx="100965" cy="99060"/>
            </a:xfrm>
            <a:custGeom>
              <a:avLst/>
              <a:gdLst/>
              <a:ahLst/>
              <a:cxnLst/>
              <a:rect l="l" t="t" r="r" b="b"/>
              <a:pathLst>
                <a:path w="100964" h="99060">
                  <a:moveTo>
                    <a:pt x="0" y="0"/>
                  </a:moveTo>
                  <a:lnTo>
                    <a:pt x="0" y="99059"/>
                  </a:lnTo>
                  <a:lnTo>
                    <a:pt x="100584" y="502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62704" y="4384167"/>
              <a:ext cx="55244" cy="426720"/>
            </a:xfrm>
            <a:custGeom>
              <a:avLst/>
              <a:gdLst/>
              <a:ahLst/>
              <a:cxnLst/>
              <a:rect l="l" t="t" r="r" b="b"/>
              <a:pathLst>
                <a:path w="55245" h="426720">
                  <a:moveTo>
                    <a:pt x="54864" y="426719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13936" y="4289679"/>
              <a:ext cx="99060" cy="106680"/>
            </a:xfrm>
            <a:custGeom>
              <a:avLst/>
              <a:gdLst/>
              <a:ahLst/>
              <a:cxnLst/>
              <a:rect l="l" t="t" r="r" b="b"/>
              <a:pathLst>
                <a:path w="99060" h="106679">
                  <a:moveTo>
                    <a:pt x="36575" y="0"/>
                  </a:moveTo>
                  <a:lnTo>
                    <a:pt x="0" y="106680"/>
                  </a:lnTo>
                  <a:lnTo>
                    <a:pt x="99060" y="94488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30828" y="4048887"/>
              <a:ext cx="573405" cy="749935"/>
            </a:xfrm>
            <a:custGeom>
              <a:avLst/>
              <a:gdLst/>
              <a:ahLst/>
              <a:cxnLst/>
              <a:rect l="l" t="t" r="r" b="b"/>
              <a:pathLst>
                <a:path w="573404" h="749935">
                  <a:moveTo>
                    <a:pt x="573024" y="749807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74440" y="3972687"/>
              <a:ext cx="100965" cy="111760"/>
            </a:xfrm>
            <a:custGeom>
              <a:avLst/>
              <a:gdLst/>
              <a:ahLst/>
              <a:cxnLst/>
              <a:rect l="l" t="t" r="r" b="b"/>
              <a:pathLst>
                <a:path w="100964" h="111760">
                  <a:moveTo>
                    <a:pt x="0" y="0"/>
                  </a:moveTo>
                  <a:lnTo>
                    <a:pt x="21336" y="111251"/>
                  </a:lnTo>
                  <a:lnTo>
                    <a:pt x="100584" y="50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17568" y="3268599"/>
              <a:ext cx="1591310" cy="1565275"/>
            </a:xfrm>
            <a:custGeom>
              <a:avLst/>
              <a:gdLst/>
              <a:ahLst/>
              <a:cxnLst/>
              <a:rect l="l" t="t" r="r" b="b"/>
              <a:pathLst>
                <a:path w="1591310" h="1565275">
                  <a:moveTo>
                    <a:pt x="815339" y="1025651"/>
                  </a:moveTo>
                  <a:lnTo>
                    <a:pt x="813180" y="1014094"/>
                  </a:lnTo>
                  <a:lnTo>
                    <a:pt x="807592" y="1004824"/>
                  </a:lnTo>
                  <a:lnTo>
                    <a:pt x="799338" y="998855"/>
                  </a:lnTo>
                  <a:lnTo>
                    <a:pt x="789431" y="996695"/>
                  </a:lnTo>
                  <a:lnTo>
                    <a:pt x="779017" y="998855"/>
                  </a:lnTo>
                  <a:lnTo>
                    <a:pt x="770763" y="1004824"/>
                  </a:lnTo>
                  <a:lnTo>
                    <a:pt x="765428" y="1014094"/>
                  </a:lnTo>
                  <a:lnTo>
                    <a:pt x="763523" y="1025651"/>
                  </a:lnTo>
                  <a:lnTo>
                    <a:pt x="765428" y="1036574"/>
                  </a:lnTo>
                  <a:lnTo>
                    <a:pt x="770763" y="1045844"/>
                  </a:lnTo>
                  <a:lnTo>
                    <a:pt x="779017" y="1052195"/>
                  </a:lnTo>
                  <a:lnTo>
                    <a:pt x="789431" y="1054608"/>
                  </a:lnTo>
                  <a:lnTo>
                    <a:pt x="799338" y="1052195"/>
                  </a:lnTo>
                  <a:lnTo>
                    <a:pt x="807592" y="1045844"/>
                  </a:lnTo>
                  <a:lnTo>
                    <a:pt x="813180" y="1036574"/>
                  </a:lnTo>
                  <a:lnTo>
                    <a:pt x="815339" y="1025651"/>
                  </a:lnTo>
                  <a:close/>
                </a:path>
                <a:path w="1591310" h="1565275">
                  <a:moveTo>
                    <a:pt x="803147" y="27431"/>
                  </a:moveTo>
                  <a:lnTo>
                    <a:pt x="800988" y="16637"/>
                  </a:lnTo>
                  <a:lnTo>
                    <a:pt x="795401" y="8000"/>
                  </a:lnTo>
                  <a:lnTo>
                    <a:pt x="787145" y="2159"/>
                  </a:lnTo>
                  <a:lnTo>
                    <a:pt x="777239" y="0"/>
                  </a:lnTo>
                  <a:lnTo>
                    <a:pt x="767714" y="2159"/>
                  </a:lnTo>
                  <a:lnTo>
                    <a:pt x="759967" y="8000"/>
                  </a:lnTo>
                  <a:lnTo>
                    <a:pt x="754760" y="16637"/>
                  </a:lnTo>
                  <a:lnTo>
                    <a:pt x="752855" y="27431"/>
                  </a:lnTo>
                  <a:lnTo>
                    <a:pt x="754760" y="38353"/>
                  </a:lnTo>
                  <a:lnTo>
                    <a:pt x="759967" y="47625"/>
                  </a:lnTo>
                  <a:lnTo>
                    <a:pt x="767714" y="53975"/>
                  </a:lnTo>
                  <a:lnTo>
                    <a:pt x="777239" y="56387"/>
                  </a:lnTo>
                  <a:lnTo>
                    <a:pt x="787145" y="53975"/>
                  </a:lnTo>
                  <a:lnTo>
                    <a:pt x="795401" y="47625"/>
                  </a:lnTo>
                  <a:lnTo>
                    <a:pt x="800988" y="38353"/>
                  </a:lnTo>
                  <a:lnTo>
                    <a:pt x="803147" y="27431"/>
                  </a:lnTo>
                  <a:close/>
                </a:path>
                <a:path w="1591310" h="1565275">
                  <a:moveTo>
                    <a:pt x="50291" y="1534668"/>
                  </a:moveTo>
                  <a:lnTo>
                    <a:pt x="48132" y="1523111"/>
                  </a:lnTo>
                  <a:lnTo>
                    <a:pt x="42544" y="1513839"/>
                  </a:lnTo>
                  <a:lnTo>
                    <a:pt x="34289" y="1507870"/>
                  </a:lnTo>
                  <a:lnTo>
                    <a:pt x="24383" y="1505712"/>
                  </a:lnTo>
                  <a:lnTo>
                    <a:pt x="14858" y="1507870"/>
                  </a:lnTo>
                  <a:lnTo>
                    <a:pt x="7111" y="1513839"/>
                  </a:lnTo>
                  <a:lnTo>
                    <a:pt x="1904" y="1523111"/>
                  </a:lnTo>
                  <a:lnTo>
                    <a:pt x="0" y="1534668"/>
                  </a:lnTo>
                  <a:lnTo>
                    <a:pt x="1904" y="1546478"/>
                  </a:lnTo>
                  <a:lnTo>
                    <a:pt x="7111" y="1556131"/>
                  </a:lnTo>
                  <a:lnTo>
                    <a:pt x="14858" y="1562734"/>
                  </a:lnTo>
                  <a:lnTo>
                    <a:pt x="24383" y="1565148"/>
                  </a:lnTo>
                  <a:lnTo>
                    <a:pt x="34289" y="1562734"/>
                  </a:lnTo>
                  <a:lnTo>
                    <a:pt x="42544" y="1556131"/>
                  </a:lnTo>
                  <a:lnTo>
                    <a:pt x="48132" y="1546478"/>
                  </a:lnTo>
                  <a:lnTo>
                    <a:pt x="50291" y="1534668"/>
                  </a:lnTo>
                  <a:close/>
                </a:path>
                <a:path w="1591310" h="1565275">
                  <a:moveTo>
                    <a:pt x="1591055" y="1534668"/>
                  </a:moveTo>
                  <a:lnTo>
                    <a:pt x="1588896" y="1523111"/>
                  </a:lnTo>
                  <a:lnTo>
                    <a:pt x="1583054" y="1513839"/>
                  </a:lnTo>
                  <a:lnTo>
                    <a:pt x="1574291" y="1507870"/>
                  </a:lnTo>
                  <a:lnTo>
                    <a:pt x="1563623" y="1505712"/>
                  </a:lnTo>
                  <a:lnTo>
                    <a:pt x="1553209" y="1507870"/>
                  </a:lnTo>
                  <a:lnTo>
                    <a:pt x="1544954" y="1513839"/>
                  </a:lnTo>
                  <a:lnTo>
                    <a:pt x="1539620" y="1523111"/>
                  </a:lnTo>
                  <a:lnTo>
                    <a:pt x="1537715" y="1534668"/>
                  </a:lnTo>
                  <a:lnTo>
                    <a:pt x="1539620" y="1546478"/>
                  </a:lnTo>
                  <a:lnTo>
                    <a:pt x="1544954" y="1556131"/>
                  </a:lnTo>
                  <a:lnTo>
                    <a:pt x="1553209" y="1562734"/>
                  </a:lnTo>
                  <a:lnTo>
                    <a:pt x="1563623" y="1565148"/>
                  </a:lnTo>
                  <a:lnTo>
                    <a:pt x="1574291" y="1562734"/>
                  </a:lnTo>
                  <a:lnTo>
                    <a:pt x="1583054" y="1556131"/>
                  </a:lnTo>
                  <a:lnTo>
                    <a:pt x="1588896" y="1546478"/>
                  </a:lnTo>
                  <a:lnTo>
                    <a:pt x="1591055" y="153466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000750" y="3434842"/>
            <a:ext cx="2495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200" spc="-80" dirty="0">
                <a:latin typeface="Times New Roman"/>
                <a:cs typeface="Times New Roman"/>
              </a:rPr>
              <a:t>3</a:t>
            </a:r>
            <a:r>
              <a:rPr sz="1200" i="1" spc="-80" dirty="0">
                <a:latin typeface="Times New Roman"/>
                <a:cs typeface="Times New Roman"/>
              </a:rPr>
              <a:t>V</a:t>
            </a:r>
            <a:r>
              <a:rPr sz="1050" spc="-120" baseline="-19841" dirty="0">
                <a:latin typeface="Times New Roman"/>
                <a:cs typeface="Times New Roman"/>
              </a:rPr>
              <a:t>0</a:t>
            </a:r>
            <a:endParaRPr sz="1050" baseline="-19841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15255" y="3072764"/>
            <a:ext cx="113664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300" i="1" spc="-5" dirty="0">
                <a:latin typeface="Times New Roman"/>
                <a:cs typeface="Times New Roman"/>
              </a:rPr>
              <a:t>R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76570" y="4647438"/>
            <a:ext cx="99060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350" i="1" dirty="0">
                <a:latin typeface="Times New Roman"/>
                <a:cs typeface="Times New Roman"/>
              </a:rPr>
              <a:t>S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28971" y="4271009"/>
            <a:ext cx="127635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350" i="1" dirty="0">
                <a:latin typeface="Times New Roman"/>
                <a:cs typeface="Times New Roman"/>
              </a:rPr>
              <a:t>N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21888" y="4035374"/>
            <a:ext cx="18288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250" i="1" spc="45" dirty="0">
                <a:latin typeface="Times New Roman"/>
                <a:cs typeface="Times New Roman"/>
              </a:rPr>
              <a:t>I</a:t>
            </a:r>
            <a:r>
              <a:rPr sz="1125" i="1" spc="67" baseline="-18518" dirty="0">
                <a:latin typeface="Times New Roman"/>
                <a:cs typeface="Times New Roman"/>
              </a:rPr>
              <a:t>L</a:t>
            </a:r>
            <a:endParaRPr sz="1125" baseline="-18518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26535" y="4538217"/>
            <a:ext cx="12573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700" i="1" spc="30" dirty="0">
                <a:latin typeface="Times New Roman"/>
                <a:cs typeface="Times New Roman"/>
              </a:rPr>
              <a:t>G</a:t>
            </a:r>
            <a:r>
              <a:rPr sz="700" spc="-5" dirty="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467100" y="4434585"/>
            <a:ext cx="635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57828" y="4234941"/>
            <a:ext cx="12128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700" i="1" spc="-5" dirty="0">
                <a:latin typeface="Times New Roman"/>
                <a:cs typeface="Times New Roman"/>
              </a:rPr>
              <a:t>G</a:t>
            </a:r>
            <a:r>
              <a:rPr sz="700" spc="-5" dirty="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98391" y="4130167"/>
            <a:ext cx="635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866008" y="3268598"/>
            <a:ext cx="1067435" cy="1560830"/>
            <a:chOff x="2866008" y="3268598"/>
            <a:chExt cx="1067435" cy="1560830"/>
          </a:xfrm>
        </p:grpSpPr>
        <p:sp>
          <p:nvSpPr>
            <p:cNvPr id="28" name="object 28"/>
            <p:cNvSpPr/>
            <p:nvPr/>
          </p:nvSpPr>
          <p:spPr>
            <a:xfrm>
              <a:off x="3416172" y="4597526"/>
              <a:ext cx="512445" cy="227329"/>
            </a:xfrm>
            <a:custGeom>
              <a:avLst/>
              <a:gdLst/>
              <a:ahLst/>
              <a:cxnLst/>
              <a:rect l="l" t="t" r="r" b="b"/>
              <a:pathLst>
                <a:path w="512445" h="227329">
                  <a:moveTo>
                    <a:pt x="512063" y="227075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329304" y="4553330"/>
              <a:ext cx="113030" cy="91440"/>
            </a:xfrm>
            <a:custGeom>
              <a:avLst/>
              <a:gdLst/>
              <a:ahLst/>
              <a:cxnLst/>
              <a:rect l="l" t="t" r="r" b="b"/>
              <a:pathLst>
                <a:path w="113029" h="91439">
                  <a:moveTo>
                    <a:pt x="112775" y="0"/>
                  </a:moveTo>
                  <a:lnTo>
                    <a:pt x="0" y="4572"/>
                  </a:lnTo>
                  <a:lnTo>
                    <a:pt x="71628" y="91440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85108" y="4022978"/>
              <a:ext cx="55244" cy="449580"/>
            </a:xfrm>
            <a:custGeom>
              <a:avLst/>
              <a:gdLst/>
              <a:ahLst/>
              <a:cxnLst/>
              <a:rect l="l" t="t" r="r" b="b"/>
              <a:pathLst>
                <a:path w="55245" h="449579">
                  <a:moveTo>
                    <a:pt x="0" y="0"/>
                  </a:moveTo>
                  <a:lnTo>
                    <a:pt x="54863" y="44958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91204" y="4463414"/>
              <a:ext cx="99060" cy="106680"/>
            </a:xfrm>
            <a:custGeom>
              <a:avLst/>
              <a:gdLst/>
              <a:ahLst/>
              <a:cxnLst/>
              <a:rect l="l" t="t" r="r" b="b"/>
              <a:pathLst>
                <a:path w="99060" h="106679">
                  <a:moveTo>
                    <a:pt x="99060" y="0"/>
                  </a:moveTo>
                  <a:lnTo>
                    <a:pt x="0" y="12192"/>
                  </a:lnTo>
                  <a:lnTo>
                    <a:pt x="62484" y="106680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274440" y="3315842"/>
              <a:ext cx="382905" cy="231775"/>
            </a:xfrm>
            <a:custGeom>
              <a:avLst/>
              <a:gdLst/>
              <a:ahLst/>
              <a:cxnLst/>
              <a:rect l="l" t="t" r="r" b="b"/>
              <a:pathLst>
                <a:path w="382904" h="231775">
                  <a:moveTo>
                    <a:pt x="0" y="231648"/>
                  </a:moveTo>
                  <a:lnTo>
                    <a:pt x="382524" y="0"/>
                  </a:lnTo>
                </a:path>
              </a:pathLst>
            </a:custGeom>
            <a:ln w="91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628008" y="3268598"/>
              <a:ext cx="113030" cy="94615"/>
            </a:xfrm>
            <a:custGeom>
              <a:avLst/>
              <a:gdLst/>
              <a:ahLst/>
              <a:cxnLst/>
              <a:rect l="l" t="t" r="r" b="b"/>
              <a:pathLst>
                <a:path w="113029" h="94614">
                  <a:moveTo>
                    <a:pt x="112775" y="0"/>
                  </a:moveTo>
                  <a:lnTo>
                    <a:pt x="0" y="9143"/>
                  </a:lnTo>
                  <a:lnTo>
                    <a:pt x="51815" y="94487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46780" y="3328034"/>
              <a:ext cx="681355" cy="414655"/>
            </a:xfrm>
            <a:custGeom>
              <a:avLst/>
              <a:gdLst/>
              <a:ahLst/>
              <a:cxnLst/>
              <a:rect l="l" t="t" r="r" b="b"/>
              <a:pathLst>
                <a:path w="681354" h="414654">
                  <a:moveTo>
                    <a:pt x="681228" y="0"/>
                  </a:moveTo>
                  <a:lnTo>
                    <a:pt x="0" y="41452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866008" y="3696842"/>
              <a:ext cx="111760" cy="96520"/>
            </a:xfrm>
            <a:custGeom>
              <a:avLst/>
              <a:gdLst/>
              <a:ahLst/>
              <a:cxnLst/>
              <a:rect l="l" t="t" r="r" b="b"/>
              <a:pathLst>
                <a:path w="111760" h="96520">
                  <a:moveTo>
                    <a:pt x="59436" y="0"/>
                  </a:moveTo>
                  <a:lnTo>
                    <a:pt x="0" y="96011"/>
                  </a:lnTo>
                  <a:lnTo>
                    <a:pt x="111252" y="85343"/>
                  </a:lnTo>
                  <a:lnTo>
                    <a:pt x="594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596640" y="3410204"/>
            <a:ext cx="45148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i="1" spc="5" dirty="0">
                <a:latin typeface="Times New Roman"/>
                <a:cs typeface="Times New Roman"/>
              </a:rPr>
              <a:t>B</a:t>
            </a:r>
            <a:r>
              <a:rPr sz="1200" i="1" spc="10" dirty="0">
                <a:latin typeface="Times New Roman"/>
                <a:cs typeface="Times New Roman"/>
              </a:rPr>
              <a:t>loqu</a:t>
            </a:r>
            <a:r>
              <a:rPr sz="1200" i="1" dirty="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236150" y="3859720"/>
            <a:ext cx="913130" cy="1190625"/>
            <a:chOff x="3236150" y="3859720"/>
            <a:chExt cx="913130" cy="1190625"/>
          </a:xfrm>
        </p:grpSpPr>
        <p:sp>
          <p:nvSpPr>
            <p:cNvPr id="38" name="object 38"/>
            <p:cNvSpPr/>
            <p:nvPr/>
          </p:nvSpPr>
          <p:spPr>
            <a:xfrm>
              <a:off x="3240913" y="3864483"/>
              <a:ext cx="641985" cy="547370"/>
            </a:xfrm>
            <a:custGeom>
              <a:avLst/>
              <a:gdLst/>
              <a:ahLst/>
              <a:cxnLst/>
              <a:rect l="l" t="t" r="r" b="b"/>
              <a:pathLst>
                <a:path w="641985" h="547370">
                  <a:moveTo>
                    <a:pt x="0" y="132588"/>
                  </a:moveTo>
                  <a:lnTo>
                    <a:pt x="211836" y="0"/>
                  </a:lnTo>
                </a:path>
                <a:path w="641985" h="547370">
                  <a:moveTo>
                    <a:pt x="454151" y="547116"/>
                  </a:moveTo>
                  <a:lnTo>
                    <a:pt x="641603" y="42519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371977" y="4583811"/>
              <a:ext cx="233679" cy="462280"/>
            </a:xfrm>
            <a:custGeom>
              <a:avLst/>
              <a:gdLst/>
              <a:ahLst/>
              <a:cxnLst/>
              <a:rect l="l" t="t" r="r" b="b"/>
              <a:pathLst>
                <a:path w="233679" h="462279">
                  <a:moveTo>
                    <a:pt x="0" y="0"/>
                  </a:moveTo>
                  <a:lnTo>
                    <a:pt x="233172" y="461771"/>
                  </a:lnTo>
                </a:path>
              </a:pathLst>
            </a:custGeom>
            <a:ln w="914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827653" y="4222623"/>
              <a:ext cx="264160" cy="521334"/>
            </a:xfrm>
            <a:custGeom>
              <a:avLst/>
              <a:gdLst/>
              <a:ahLst/>
              <a:cxnLst/>
              <a:rect l="l" t="t" r="r" b="b"/>
              <a:pathLst>
                <a:path w="264160" h="521335">
                  <a:moveTo>
                    <a:pt x="0" y="0"/>
                  </a:moveTo>
                  <a:lnTo>
                    <a:pt x="263651" y="521207"/>
                  </a:lnTo>
                </a:path>
              </a:pathLst>
            </a:custGeom>
            <a:ln w="9142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656965" y="4841367"/>
              <a:ext cx="257810" cy="165100"/>
            </a:xfrm>
            <a:custGeom>
              <a:avLst/>
              <a:gdLst/>
              <a:ahLst/>
              <a:cxnLst/>
              <a:rect l="l" t="t" r="r" b="b"/>
              <a:pathLst>
                <a:path w="257810" h="165100">
                  <a:moveTo>
                    <a:pt x="257556" y="0"/>
                  </a:moveTo>
                  <a:lnTo>
                    <a:pt x="0" y="164591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606673" y="4975479"/>
              <a:ext cx="71755" cy="60960"/>
            </a:xfrm>
            <a:custGeom>
              <a:avLst/>
              <a:gdLst/>
              <a:ahLst/>
              <a:cxnLst/>
              <a:rect l="l" t="t" r="r" b="b"/>
              <a:pathLst>
                <a:path w="71754" h="60960">
                  <a:moveTo>
                    <a:pt x="38100" y="0"/>
                  </a:moveTo>
                  <a:lnTo>
                    <a:pt x="0" y="60960"/>
                  </a:lnTo>
                  <a:lnTo>
                    <a:pt x="71627" y="54864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958717" y="4740783"/>
              <a:ext cx="94615" cy="64135"/>
            </a:xfrm>
            <a:custGeom>
              <a:avLst/>
              <a:gdLst/>
              <a:ahLst/>
              <a:cxnLst/>
              <a:rect l="l" t="t" r="r" b="b"/>
              <a:pathLst>
                <a:path w="94614" h="64135">
                  <a:moveTo>
                    <a:pt x="0" y="64008"/>
                  </a:moveTo>
                  <a:lnTo>
                    <a:pt x="94487" y="0"/>
                  </a:lnTo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031869" y="4710303"/>
              <a:ext cx="71755" cy="62865"/>
            </a:xfrm>
            <a:custGeom>
              <a:avLst/>
              <a:gdLst/>
              <a:ahLst/>
              <a:cxnLst/>
              <a:rect l="l" t="t" r="r" b="b"/>
              <a:pathLst>
                <a:path w="71754" h="62864">
                  <a:moveTo>
                    <a:pt x="71627" y="0"/>
                  </a:moveTo>
                  <a:lnTo>
                    <a:pt x="0" y="7620"/>
                  </a:lnTo>
                  <a:lnTo>
                    <a:pt x="36575" y="62484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623437" y="4771263"/>
              <a:ext cx="104139" cy="192405"/>
            </a:xfrm>
            <a:custGeom>
              <a:avLst/>
              <a:gdLst/>
              <a:ahLst/>
              <a:cxnLst/>
              <a:rect l="l" t="t" r="r" b="b"/>
              <a:pathLst>
                <a:path w="104139" h="192404">
                  <a:moveTo>
                    <a:pt x="103632" y="192024"/>
                  </a:moveTo>
                  <a:lnTo>
                    <a:pt x="74549" y="182625"/>
                  </a:lnTo>
                  <a:lnTo>
                    <a:pt x="48513" y="155956"/>
                  </a:lnTo>
                  <a:lnTo>
                    <a:pt x="26670" y="114935"/>
                  </a:lnTo>
                  <a:lnTo>
                    <a:pt x="10033" y="62103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591433" y="4710303"/>
              <a:ext cx="66040" cy="66040"/>
            </a:xfrm>
            <a:custGeom>
              <a:avLst/>
              <a:gdLst/>
              <a:ahLst/>
              <a:cxnLst/>
              <a:rect l="l" t="t" r="r" b="b"/>
              <a:pathLst>
                <a:path w="66039" h="66039">
                  <a:moveTo>
                    <a:pt x="30479" y="0"/>
                  </a:moveTo>
                  <a:lnTo>
                    <a:pt x="0" y="65532"/>
                  </a:lnTo>
                  <a:lnTo>
                    <a:pt x="65531" y="62484"/>
                  </a:lnTo>
                  <a:lnTo>
                    <a:pt x="304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8613" y="4521327"/>
              <a:ext cx="260603" cy="164592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4180332" y="4494021"/>
            <a:ext cx="50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Times New Roman"/>
                <a:cs typeface="Times New Roman"/>
              </a:rPr>
              <a:t>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099559" y="4397121"/>
            <a:ext cx="10160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Symbol"/>
                <a:cs typeface="Symbol"/>
              </a:rPr>
              <a:t>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377184" y="4790694"/>
            <a:ext cx="860425" cy="372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1540"/>
              </a:lnSpc>
              <a:spcBef>
                <a:spcPts val="105"/>
              </a:spcBef>
              <a:tabLst>
                <a:tab pos="408305" algn="l"/>
              </a:tabLst>
            </a:pPr>
            <a:r>
              <a:rPr sz="1350" spc="-15" dirty="0">
                <a:latin typeface="Symbol"/>
                <a:cs typeface="Symbol"/>
              </a:rPr>
              <a:t></a:t>
            </a:r>
            <a:r>
              <a:rPr sz="1125" spc="-22" baseline="-18518" dirty="0">
                <a:latin typeface="Times New Roman"/>
                <a:cs typeface="Times New Roman"/>
              </a:rPr>
              <a:t>2	</a:t>
            </a:r>
            <a:r>
              <a:rPr sz="1300" i="1" spc="-5" dirty="0">
                <a:latin typeface="Times New Roman"/>
                <a:cs typeface="Times New Roman"/>
              </a:rPr>
              <a:t>T</a:t>
            </a:r>
            <a:endParaRPr sz="1300">
              <a:latin typeface="Times New Roman"/>
              <a:cs typeface="Times New Roman"/>
            </a:endParaRPr>
          </a:p>
          <a:p>
            <a:pPr marL="306070">
              <a:lnSpc>
                <a:spcPts val="1180"/>
              </a:lnSpc>
            </a:pPr>
            <a:r>
              <a:rPr sz="1000" i="1" spc="30" dirty="0">
                <a:latin typeface="Times New Roman"/>
                <a:cs typeface="Times New Roman"/>
              </a:rPr>
              <a:t>I</a:t>
            </a:r>
            <a:r>
              <a:rPr sz="825" i="1" baseline="-20202" dirty="0">
                <a:latin typeface="Times New Roman"/>
                <a:cs typeface="Times New Roman"/>
              </a:rPr>
              <a:t>G</a:t>
            </a:r>
            <a:r>
              <a:rPr sz="825" i="1" spc="-67" baseline="-20202" dirty="0">
                <a:latin typeface="Times New Roman"/>
                <a:cs typeface="Times New Roman"/>
              </a:rPr>
              <a:t> </a:t>
            </a:r>
            <a:r>
              <a:rPr sz="825" baseline="-20202" dirty="0">
                <a:latin typeface="Times New Roman"/>
                <a:cs typeface="Times New Roman"/>
              </a:rPr>
              <a:t>2</a:t>
            </a:r>
            <a:r>
              <a:rPr sz="825" spc="44" baseline="-20202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Symbol"/>
                <a:cs typeface="Symbol"/>
              </a:rPr>
              <a:t></a:t>
            </a:r>
            <a:r>
              <a:rPr sz="1000" spc="15" dirty="0">
                <a:latin typeface="Times New Roman"/>
                <a:cs typeface="Times New Roman"/>
              </a:rPr>
              <a:t>c</a:t>
            </a:r>
            <a:r>
              <a:rPr sz="1000" spc="20" dirty="0">
                <a:latin typeface="Times New Roman"/>
                <a:cs typeface="Times New Roman"/>
              </a:rPr>
              <a:t>o</a:t>
            </a:r>
            <a:r>
              <a:rPr sz="1000" spc="15" dirty="0">
                <a:latin typeface="Times New Roman"/>
                <a:cs typeface="Times New Roman"/>
              </a:rPr>
              <a:t>s</a:t>
            </a:r>
            <a:r>
              <a:rPr sz="1050" spc="30" dirty="0">
                <a:latin typeface="Symbol"/>
                <a:cs typeface="Symbol"/>
              </a:rPr>
              <a:t></a:t>
            </a:r>
            <a:r>
              <a:rPr sz="825" baseline="-20202" dirty="0">
                <a:latin typeface="Times New Roman"/>
                <a:cs typeface="Times New Roman"/>
              </a:rPr>
              <a:t>2</a:t>
            </a:r>
            <a:endParaRPr sz="825" baseline="-20202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061967" y="4620259"/>
            <a:ext cx="5207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950" i="1" dirty="0">
                <a:latin typeface="Times New Roman"/>
                <a:cs typeface="Times New Roman"/>
              </a:rPr>
              <a:t>I</a:t>
            </a:r>
            <a:r>
              <a:rPr sz="825" i="1" baseline="-20202" dirty="0">
                <a:latin typeface="Times New Roman"/>
                <a:cs typeface="Times New Roman"/>
              </a:rPr>
              <a:t>G</a:t>
            </a:r>
            <a:r>
              <a:rPr sz="825" baseline="-20202" dirty="0">
                <a:latin typeface="Times New Roman"/>
                <a:cs typeface="Times New Roman"/>
              </a:rPr>
              <a:t>1</a:t>
            </a:r>
            <a:r>
              <a:rPr sz="825" spc="-52" baseline="-20202" dirty="0">
                <a:latin typeface="Times New Roman"/>
                <a:cs typeface="Times New Roman"/>
              </a:rPr>
              <a:t> </a:t>
            </a:r>
            <a:r>
              <a:rPr sz="950" spc="5" dirty="0">
                <a:latin typeface="Symbol"/>
                <a:cs typeface="Symbol"/>
              </a:rPr>
              <a:t></a:t>
            </a:r>
            <a:r>
              <a:rPr sz="950" spc="5" dirty="0">
                <a:latin typeface="Times New Roman"/>
                <a:cs typeface="Times New Roman"/>
              </a:rPr>
              <a:t>cos</a:t>
            </a:r>
            <a:r>
              <a:rPr sz="1000" spc="5" dirty="0">
                <a:latin typeface="Symbol"/>
                <a:cs typeface="Symbol"/>
              </a:rPr>
              <a:t></a:t>
            </a:r>
            <a:r>
              <a:rPr sz="825" spc="7" baseline="-20202" dirty="0">
                <a:latin typeface="Times New Roman"/>
                <a:cs typeface="Times New Roman"/>
              </a:rPr>
              <a:t>1</a:t>
            </a:r>
            <a:endParaRPr sz="825" baseline="-20202">
              <a:latin typeface="Times New Roman"/>
              <a:cs typeface="Times New Roman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2328037" y="2837307"/>
            <a:ext cx="4117975" cy="3022600"/>
            <a:chOff x="2328037" y="2837307"/>
            <a:chExt cx="4117975" cy="3022600"/>
          </a:xfrm>
        </p:grpSpPr>
        <p:sp>
          <p:nvSpPr>
            <p:cNvPr id="53" name="object 53"/>
            <p:cNvSpPr/>
            <p:nvPr/>
          </p:nvSpPr>
          <p:spPr>
            <a:xfrm>
              <a:off x="2334133" y="2843402"/>
              <a:ext cx="4105910" cy="3009900"/>
            </a:xfrm>
            <a:custGeom>
              <a:avLst/>
              <a:gdLst/>
              <a:ahLst/>
              <a:cxnLst/>
              <a:rect l="l" t="t" r="r" b="b"/>
              <a:pathLst>
                <a:path w="4105910" h="3009900">
                  <a:moveTo>
                    <a:pt x="0" y="0"/>
                  </a:moveTo>
                  <a:lnTo>
                    <a:pt x="0" y="3009874"/>
                  </a:lnTo>
                  <a:lnTo>
                    <a:pt x="4105655" y="3009874"/>
                  </a:lnTo>
                  <a:lnTo>
                    <a:pt x="4105655" y="0"/>
                  </a:lnTo>
                  <a:lnTo>
                    <a:pt x="0" y="0"/>
                  </a:lnTo>
                  <a:close/>
                </a:path>
              </a:pathLst>
            </a:custGeom>
            <a:ln w="12190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367661" y="2876930"/>
              <a:ext cx="4038600" cy="2943225"/>
            </a:xfrm>
            <a:custGeom>
              <a:avLst/>
              <a:gdLst/>
              <a:ahLst/>
              <a:cxnLst/>
              <a:rect l="l" t="t" r="r" b="b"/>
              <a:pathLst>
                <a:path w="4038600" h="2943225">
                  <a:moveTo>
                    <a:pt x="0" y="0"/>
                  </a:moveTo>
                  <a:lnTo>
                    <a:pt x="0" y="2942818"/>
                  </a:lnTo>
                  <a:lnTo>
                    <a:pt x="4038600" y="2942818"/>
                  </a:lnTo>
                  <a:lnTo>
                    <a:pt x="4038600" y="0"/>
                  </a:lnTo>
                  <a:lnTo>
                    <a:pt x="0" y="0"/>
                  </a:lnTo>
                  <a:close/>
                </a:path>
              </a:pathLst>
            </a:custGeom>
            <a:ln w="33528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35711"/>
            <a:ext cx="62274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dirty="0"/>
              <a:t>neutro</a:t>
            </a:r>
            <a:r>
              <a:rPr sz="2400" spc="-45" dirty="0"/>
              <a:t> </a:t>
            </a:r>
            <a:r>
              <a:rPr sz="2400" dirty="0"/>
              <a:t>sensible</a:t>
            </a:r>
            <a:r>
              <a:rPr sz="2400" spc="-160" dirty="0"/>
              <a:t> </a:t>
            </a:r>
            <a:r>
              <a:rPr sz="2400" dirty="0"/>
              <a:t>X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77748" y="1152636"/>
            <a:ext cx="8143240" cy="139573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Bobinas</a:t>
            </a:r>
            <a:r>
              <a:rPr sz="1700" b="1" spc="-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Petersen</a:t>
            </a:r>
            <a:r>
              <a:rPr sz="1700" b="1" spc="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V</a:t>
            </a:r>
            <a:r>
              <a:rPr sz="1700" b="1" spc="-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7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Método</a:t>
            </a:r>
            <a:r>
              <a:rPr sz="1700" b="1" spc="-5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990037"/>
                </a:solidFill>
                <a:latin typeface="Arial"/>
                <a:cs typeface="Arial"/>
              </a:rPr>
              <a:t>Watimetrico</a:t>
            </a:r>
            <a:r>
              <a:rPr sz="1700" b="1" spc="-3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ó</a:t>
            </a:r>
            <a:r>
              <a:rPr sz="1700" b="1" spc="-3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I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x</a:t>
            </a:r>
            <a:r>
              <a:rPr sz="1800" b="1" spc="-1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cos</a:t>
            </a:r>
            <a:r>
              <a:rPr sz="1800" b="1" spc="2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</a:t>
            </a:r>
            <a:endParaRPr sz="1800">
              <a:latin typeface="Symbol"/>
              <a:cs typeface="Symbol"/>
            </a:endParaRPr>
          </a:p>
          <a:p>
            <a:pPr marL="387350" marR="5080" indent="-375285" algn="just">
              <a:lnSpc>
                <a:spcPct val="95300"/>
              </a:lnSpc>
              <a:spcBef>
                <a:spcPts val="690"/>
              </a:spcBef>
              <a:buChar char="•"/>
              <a:tabLst>
                <a:tab pos="387985" algn="l"/>
              </a:tabLst>
            </a:pPr>
            <a:r>
              <a:rPr sz="1500" spc="-5" dirty="0">
                <a:latin typeface="Microsoft Sans Serif"/>
                <a:cs typeface="Microsoft Sans Serif"/>
              </a:rPr>
              <a:t>En los sistemas puestos a </a:t>
            </a:r>
            <a:r>
              <a:rPr sz="1500" spc="-10" dirty="0">
                <a:latin typeface="Microsoft Sans Serif"/>
                <a:cs typeface="Microsoft Sans Serif"/>
              </a:rPr>
              <a:t>tierra </a:t>
            </a:r>
            <a:r>
              <a:rPr sz="1500" spc="-5" dirty="0">
                <a:latin typeface="Microsoft Sans Serif"/>
                <a:cs typeface="Microsoft Sans Serif"/>
              </a:rPr>
              <a:t>mediante bobinas </a:t>
            </a:r>
            <a:r>
              <a:rPr sz="1500" spc="-15" dirty="0">
                <a:latin typeface="Microsoft Sans Serif"/>
                <a:cs typeface="Microsoft Sans Serif"/>
              </a:rPr>
              <a:t>de </a:t>
            </a:r>
            <a:r>
              <a:rPr sz="1500" spc="-5" dirty="0">
                <a:latin typeface="Microsoft Sans Serif"/>
                <a:cs typeface="Microsoft Sans Serif"/>
              </a:rPr>
              <a:t>Petersen </a:t>
            </a:r>
            <a:r>
              <a:rPr sz="17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700" spc="42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las </a:t>
            </a:r>
            <a:r>
              <a:rPr sz="1500" spc="-5" dirty="0">
                <a:latin typeface="Microsoft Sans Serif"/>
                <a:cs typeface="Microsoft Sans Serif"/>
              </a:rPr>
              <a:t>corrientes de </a:t>
            </a:r>
            <a:r>
              <a:rPr sz="1500" spc="-10" dirty="0">
                <a:latin typeface="Microsoft Sans Serif"/>
                <a:cs typeface="Microsoft Sans Serif"/>
              </a:rPr>
              <a:t>falta 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que </a:t>
            </a:r>
            <a:r>
              <a:rPr sz="1500" spc="-5" dirty="0">
                <a:latin typeface="Microsoft Sans Serif"/>
                <a:cs typeface="Microsoft Sans Serif"/>
              </a:rPr>
              <a:t>circulan </a:t>
            </a:r>
            <a:r>
              <a:rPr sz="1500" dirty="0">
                <a:latin typeface="Microsoft Sans Serif"/>
                <a:cs typeface="Microsoft Sans Serif"/>
              </a:rPr>
              <a:t>a </a:t>
            </a:r>
            <a:r>
              <a:rPr sz="1500" spc="-5" dirty="0">
                <a:latin typeface="Microsoft Sans Serif"/>
                <a:cs typeface="Microsoft Sans Serif"/>
              </a:rPr>
              <a:t>tierra </a:t>
            </a:r>
            <a:r>
              <a:rPr sz="1500" dirty="0">
                <a:latin typeface="Microsoft Sans Serif"/>
                <a:cs typeface="Microsoft Sans Serif"/>
              </a:rPr>
              <a:t>son muy </a:t>
            </a:r>
            <a:r>
              <a:rPr sz="1500" spc="-5" dirty="0">
                <a:latin typeface="Microsoft Sans Serif"/>
                <a:cs typeface="Microsoft Sans Serif"/>
              </a:rPr>
              <a:t>pequeñas </a:t>
            </a:r>
            <a:r>
              <a:rPr sz="1500" dirty="0">
                <a:latin typeface="Microsoft Sans Serif"/>
                <a:cs typeface="Microsoft Sans Serif"/>
              </a:rPr>
              <a:t>y muy </a:t>
            </a:r>
            <a:r>
              <a:rPr sz="1500" spc="-5" dirty="0">
                <a:latin typeface="Microsoft Sans Serif"/>
                <a:cs typeface="Microsoft Sans Serif"/>
              </a:rPr>
              <a:t>similares </a:t>
            </a:r>
            <a:r>
              <a:rPr sz="1500" dirty="0">
                <a:latin typeface="Microsoft Sans Serif"/>
                <a:cs typeface="Microsoft Sans Serif"/>
              </a:rPr>
              <a:t>a</a:t>
            </a:r>
            <a:r>
              <a:rPr sz="1500" spc="39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las corrientes de</a:t>
            </a:r>
            <a:r>
              <a:rPr sz="1500" spc="39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desequilibrio </a:t>
            </a:r>
            <a:r>
              <a:rPr sz="1500" dirty="0">
                <a:latin typeface="Microsoft Sans Serif"/>
                <a:cs typeface="Microsoft Sans Serif"/>
              </a:rPr>
              <a:t> que </a:t>
            </a:r>
            <a:r>
              <a:rPr sz="1500" spc="-5" dirty="0">
                <a:latin typeface="Microsoft Sans Serif"/>
                <a:cs typeface="Microsoft Sans Serif"/>
              </a:rPr>
              <a:t>circulan </a:t>
            </a:r>
            <a:r>
              <a:rPr sz="1500" dirty="0">
                <a:latin typeface="Microsoft Sans Serif"/>
                <a:cs typeface="Microsoft Sans Serif"/>
              </a:rPr>
              <a:t>por </a:t>
            </a:r>
            <a:r>
              <a:rPr sz="1500" spc="-15" dirty="0">
                <a:latin typeface="Microsoft Sans Serif"/>
                <a:cs typeface="Microsoft Sans Serif"/>
              </a:rPr>
              <a:t>el </a:t>
            </a:r>
            <a:r>
              <a:rPr sz="1500" dirty="0">
                <a:latin typeface="Microsoft Sans Serif"/>
                <a:cs typeface="Microsoft Sans Serif"/>
              </a:rPr>
              <a:t>neutro </a:t>
            </a:r>
            <a:r>
              <a:rPr sz="17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7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por </a:t>
            </a:r>
            <a:r>
              <a:rPr sz="1500" spc="-5" dirty="0">
                <a:latin typeface="Microsoft Sans Serif"/>
                <a:cs typeface="Microsoft Sans Serif"/>
              </a:rPr>
              <a:t>lo </a:t>
            </a:r>
            <a:r>
              <a:rPr sz="1500" dirty="0">
                <a:latin typeface="Microsoft Sans Serif"/>
                <a:cs typeface="Microsoft Sans Serif"/>
              </a:rPr>
              <a:t>que son </a:t>
            </a:r>
            <a:r>
              <a:rPr sz="1500" spc="5" dirty="0">
                <a:latin typeface="Microsoft Sans Serif"/>
                <a:cs typeface="Microsoft Sans Serif"/>
              </a:rPr>
              <a:t>difíciles </a:t>
            </a:r>
            <a:r>
              <a:rPr sz="1500" spc="-15" dirty="0">
                <a:latin typeface="Microsoft Sans Serif"/>
                <a:cs typeface="Microsoft Sans Serif"/>
              </a:rPr>
              <a:t>de </a:t>
            </a:r>
            <a:r>
              <a:rPr sz="1500" spc="-5" dirty="0">
                <a:latin typeface="Microsoft Sans Serif"/>
                <a:cs typeface="Microsoft Sans Serif"/>
              </a:rPr>
              <a:t>detectar </a:t>
            </a:r>
            <a:r>
              <a:rPr sz="17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7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500" b="1" spc="-5" dirty="0">
                <a:solidFill>
                  <a:srgbClr val="990037"/>
                </a:solidFill>
                <a:latin typeface="Arial"/>
                <a:cs typeface="Arial"/>
              </a:rPr>
              <a:t>método </a:t>
            </a:r>
            <a:r>
              <a:rPr sz="1500" b="1" spc="-10" dirty="0">
                <a:solidFill>
                  <a:srgbClr val="990037"/>
                </a:solidFill>
                <a:latin typeface="Arial"/>
                <a:cs typeface="Arial"/>
              </a:rPr>
              <a:t>del </a:t>
            </a:r>
            <a:r>
              <a:rPr sz="1500" b="1" spc="-5" dirty="0">
                <a:solidFill>
                  <a:srgbClr val="990037"/>
                </a:solidFill>
                <a:latin typeface="Arial"/>
                <a:cs typeface="Arial"/>
              </a:rPr>
              <a:t>coseno </a:t>
            </a:r>
            <a:r>
              <a:rPr sz="1500" b="1" dirty="0">
                <a:solidFill>
                  <a:srgbClr val="990037"/>
                </a:solidFill>
                <a:latin typeface="Arial"/>
                <a:cs typeface="Arial"/>
              </a:rPr>
              <a:t>ó </a:t>
            </a:r>
            <a:r>
              <a:rPr sz="1500" b="1" spc="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990037"/>
                </a:solidFill>
                <a:latin typeface="Arial"/>
                <a:cs typeface="Arial"/>
              </a:rPr>
              <a:t>watimetrico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223637" y="3071343"/>
            <a:ext cx="3613785" cy="3279775"/>
            <a:chOff x="5223637" y="3071343"/>
            <a:chExt cx="3613785" cy="32797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8416" y="3234293"/>
              <a:ext cx="3301495" cy="292467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229732" y="3077438"/>
              <a:ext cx="3601720" cy="3267710"/>
            </a:xfrm>
            <a:custGeom>
              <a:avLst/>
              <a:gdLst/>
              <a:ahLst/>
              <a:cxnLst/>
              <a:rect l="l" t="t" r="r" b="b"/>
              <a:pathLst>
                <a:path w="3601720" h="3267710">
                  <a:moveTo>
                    <a:pt x="0" y="3267455"/>
                  </a:moveTo>
                  <a:lnTo>
                    <a:pt x="3601212" y="3267455"/>
                  </a:lnTo>
                  <a:lnTo>
                    <a:pt x="3601212" y="0"/>
                  </a:lnTo>
                  <a:lnTo>
                    <a:pt x="0" y="0"/>
                  </a:lnTo>
                  <a:lnTo>
                    <a:pt x="0" y="3267455"/>
                  </a:lnTo>
                  <a:close/>
                </a:path>
              </a:pathLst>
            </a:custGeom>
            <a:ln w="12190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63260" y="3110966"/>
              <a:ext cx="3534410" cy="3200400"/>
            </a:xfrm>
            <a:custGeom>
              <a:avLst/>
              <a:gdLst/>
              <a:ahLst/>
              <a:cxnLst/>
              <a:rect l="l" t="t" r="r" b="b"/>
              <a:pathLst>
                <a:path w="3534409" h="3200400">
                  <a:moveTo>
                    <a:pt x="0" y="3200400"/>
                  </a:moveTo>
                  <a:lnTo>
                    <a:pt x="3534156" y="3200400"/>
                  </a:lnTo>
                  <a:lnTo>
                    <a:pt x="3534156" y="0"/>
                  </a:lnTo>
                  <a:lnTo>
                    <a:pt x="0" y="0"/>
                  </a:lnTo>
                  <a:lnTo>
                    <a:pt x="0" y="3200400"/>
                  </a:lnTo>
                  <a:close/>
                </a:path>
              </a:pathLst>
            </a:custGeom>
            <a:ln w="33527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1780" y="3510279"/>
            <a:ext cx="136525" cy="16827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1767" y="4982464"/>
            <a:ext cx="136525" cy="16827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97865" y="3018535"/>
            <a:ext cx="4389755" cy="285623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4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500" b="1" spc="-5" dirty="0">
                <a:solidFill>
                  <a:srgbClr val="000099"/>
                </a:solidFill>
                <a:latin typeface="Arial"/>
                <a:cs typeface="Arial"/>
              </a:rPr>
              <a:t>Método</a:t>
            </a:r>
            <a:r>
              <a:rPr sz="1500" b="1" spc="-7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00099"/>
                </a:solidFill>
                <a:latin typeface="Arial"/>
                <a:cs typeface="Arial"/>
              </a:rPr>
              <a:t>Watimetrico</a:t>
            </a:r>
            <a:endParaRPr sz="1500">
              <a:latin typeface="Arial"/>
              <a:cs typeface="Arial"/>
            </a:endParaRPr>
          </a:p>
          <a:p>
            <a:pPr marL="1152525" marR="5080" algn="just">
              <a:lnSpc>
                <a:spcPct val="97000"/>
              </a:lnSpc>
              <a:spcBef>
                <a:spcPts val="895"/>
              </a:spcBef>
            </a:pPr>
            <a:r>
              <a:rPr sz="1500" spc="-5" dirty="0">
                <a:latin typeface="Microsoft Sans Serif"/>
                <a:cs typeface="Microsoft Sans Serif"/>
              </a:rPr>
              <a:t>Existe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una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diferencia</a:t>
            </a:r>
            <a:r>
              <a:rPr sz="1500" spc="38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</a:t>
            </a:r>
            <a:r>
              <a:rPr sz="1500" spc="4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ángulos 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entre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la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intensidad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de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un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feeder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en </a:t>
            </a:r>
            <a:r>
              <a:rPr sz="1500" spc="-38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falta </a:t>
            </a:r>
            <a:r>
              <a:rPr sz="1500" dirty="0">
                <a:latin typeface="Microsoft Sans Serif"/>
                <a:cs typeface="Microsoft Sans Serif"/>
              </a:rPr>
              <a:t>y </a:t>
            </a:r>
            <a:r>
              <a:rPr sz="1500" spc="-10" dirty="0">
                <a:latin typeface="Microsoft Sans Serif"/>
                <a:cs typeface="Microsoft Sans Serif"/>
              </a:rPr>
              <a:t>feeders </a:t>
            </a:r>
            <a:r>
              <a:rPr sz="1500" spc="-5" dirty="0">
                <a:latin typeface="Microsoft Sans Serif"/>
                <a:cs typeface="Microsoft Sans Serif"/>
              </a:rPr>
              <a:t>sanos </a:t>
            </a:r>
            <a:r>
              <a:rPr sz="17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7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da </a:t>
            </a:r>
            <a:r>
              <a:rPr sz="1500" spc="-5" dirty="0">
                <a:latin typeface="Microsoft Sans Serif"/>
                <a:cs typeface="Microsoft Sans Serif"/>
              </a:rPr>
              <a:t>lugar a </a:t>
            </a:r>
            <a:r>
              <a:rPr sz="17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700" spc="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una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componentes</a:t>
            </a:r>
            <a:r>
              <a:rPr sz="1500" spc="38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activas</a:t>
            </a:r>
            <a:r>
              <a:rPr sz="1500" spc="38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 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corriente </a:t>
            </a:r>
            <a:r>
              <a:rPr sz="1500" dirty="0">
                <a:latin typeface="Microsoft Sans Serif"/>
                <a:cs typeface="Microsoft Sans Serif"/>
              </a:rPr>
              <a:t>en </a:t>
            </a:r>
            <a:r>
              <a:rPr sz="1500" spc="-5" dirty="0">
                <a:latin typeface="Microsoft Sans Serif"/>
                <a:cs typeface="Microsoft Sans Serif"/>
              </a:rPr>
              <a:t>oposición de fase unas </a:t>
            </a:r>
            <a:r>
              <a:rPr sz="1500" dirty="0">
                <a:latin typeface="Microsoft Sans Serif"/>
                <a:cs typeface="Microsoft Sans Serif"/>
              </a:rPr>
              <a:t>a 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otras</a:t>
            </a:r>
            <a:endParaRPr sz="1500">
              <a:latin typeface="Microsoft Sans Serif"/>
              <a:cs typeface="Microsoft Sans Serif"/>
            </a:endParaRPr>
          </a:p>
          <a:p>
            <a:pPr marL="1152525" marR="6985" algn="just">
              <a:lnSpc>
                <a:spcPct val="96000"/>
              </a:lnSpc>
              <a:spcBef>
                <a:spcPts val="900"/>
              </a:spcBef>
            </a:pPr>
            <a:r>
              <a:rPr sz="1500" dirty="0">
                <a:latin typeface="Microsoft Sans Serif"/>
                <a:cs typeface="Microsoft Sans Serif"/>
              </a:rPr>
              <a:t>A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través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la</a:t>
            </a:r>
            <a:r>
              <a:rPr sz="1500" spc="38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dirección</a:t>
            </a:r>
            <a:r>
              <a:rPr sz="1500" spc="38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de</a:t>
            </a:r>
            <a:r>
              <a:rPr sz="1500" spc="380" dirty="0">
                <a:latin typeface="Microsoft Sans Serif"/>
                <a:cs typeface="Microsoft Sans Serif"/>
              </a:rPr>
              <a:t> </a:t>
            </a:r>
            <a:r>
              <a:rPr sz="1500" spc="-15" dirty="0">
                <a:latin typeface="Microsoft Sans Serif"/>
                <a:cs typeface="Microsoft Sans Serif"/>
              </a:rPr>
              <a:t>la </a:t>
            </a:r>
            <a:r>
              <a:rPr sz="1500" spc="-10" dirty="0">
                <a:latin typeface="Microsoft Sans Serif"/>
                <a:cs typeface="Microsoft Sans Serif"/>
              </a:rPr>
              <a:t> potencia </a:t>
            </a:r>
            <a:r>
              <a:rPr sz="17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7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se determina si la falta </a:t>
            </a:r>
            <a:r>
              <a:rPr sz="1500" spc="-15" dirty="0">
                <a:latin typeface="Microsoft Sans Serif"/>
                <a:cs typeface="Microsoft Sans Serif"/>
              </a:rPr>
              <a:t>es 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en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el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feeder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o</a:t>
            </a:r>
            <a:r>
              <a:rPr sz="1500" dirty="0">
                <a:latin typeface="Microsoft Sans Serif"/>
                <a:cs typeface="Microsoft Sans Serif"/>
              </a:rPr>
              <a:t> en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otro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punto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del </a:t>
            </a:r>
            <a:r>
              <a:rPr sz="1500" spc="-5" dirty="0">
                <a:latin typeface="Microsoft Sans Serif"/>
                <a:cs typeface="Microsoft Sans Serif"/>
              </a:rPr>
              <a:t> sistema</a:t>
            </a: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17119"/>
            <a:ext cx="63461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dirty="0"/>
              <a:t>neutro</a:t>
            </a:r>
            <a:r>
              <a:rPr sz="2400" spc="-45" dirty="0"/>
              <a:t> </a:t>
            </a:r>
            <a:r>
              <a:rPr sz="2400" dirty="0"/>
              <a:t>sensible</a:t>
            </a:r>
            <a:r>
              <a:rPr sz="2400" spc="-145" dirty="0"/>
              <a:t> </a:t>
            </a:r>
            <a:r>
              <a:rPr sz="2400" spc="-5" dirty="0"/>
              <a:t>XI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77748" y="1145565"/>
            <a:ext cx="8006080" cy="1720850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Bobinas</a:t>
            </a:r>
            <a:r>
              <a:rPr sz="1700" b="1" spc="-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Petersen</a:t>
            </a:r>
            <a:r>
              <a:rPr sz="1700" b="1" spc="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V</a:t>
            </a:r>
            <a:r>
              <a:rPr sz="1700" b="1" spc="-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7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Método</a:t>
            </a:r>
            <a:r>
              <a:rPr sz="1700" b="1" spc="-5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990037"/>
                </a:solidFill>
                <a:latin typeface="Arial"/>
                <a:cs typeface="Arial"/>
              </a:rPr>
              <a:t>Watimetrico</a:t>
            </a:r>
            <a:r>
              <a:rPr sz="1700" b="1" spc="-3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ó</a:t>
            </a:r>
            <a:r>
              <a:rPr sz="1700" b="1" spc="-3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I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x</a:t>
            </a:r>
            <a:r>
              <a:rPr sz="1800" b="1" spc="-1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cos</a:t>
            </a:r>
            <a:r>
              <a:rPr sz="1800" b="1" spc="2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</a:t>
            </a:r>
            <a:endParaRPr sz="1800">
              <a:latin typeface="Symbol"/>
              <a:cs typeface="Symbol"/>
            </a:endParaRPr>
          </a:p>
          <a:p>
            <a:pPr marL="299085" indent="-287020">
              <a:lnSpc>
                <a:spcPct val="100000"/>
              </a:lnSpc>
              <a:spcBef>
                <a:spcPts val="80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500" b="1" dirty="0">
                <a:solidFill>
                  <a:srgbClr val="000099"/>
                </a:solidFill>
                <a:latin typeface="Arial"/>
                <a:cs typeface="Arial"/>
              </a:rPr>
              <a:t>Método</a:t>
            </a:r>
            <a:r>
              <a:rPr sz="1500" b="1" spc="-10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000099"/>
                </a:solidFill>
                <a:latin typeface="Arial"/>
                <a:cs typeface="Arial"/>
              </a:rPr>
              <a:t>Watimetrico</a:t>
            </a:r>
            <a:endParaRPr sz="1500">
              <a:latin typeface="Arial"/>
              <a:cs typeface="Arial"/>
            </a:endParaRPr>
          </a:p>
          <a:p>
            <a:pPr marL="1152525" marR="5080">
              <a:lnSpc>
                <a:spcPct val="104500"/>
              </a:lnSpc>
              <a:spcBef>
                <a:spcPts val="655"/>
              </a:spcBef>
            </a:pP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faltas hacia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delante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ángulo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entre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corriente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tensión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desplazada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ángulo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máximo par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debe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estar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entre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97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263.</a:t>
            </a:r>
            <a:endParaRPr sz="1600">
              <a:latin typeface="Microsoft Sans Serif"/>
              <a:cs typeface="Microsoft Sans Serif"/>
            </a:endParaRPr>
          </a:p>
          <a:p>
            <a:pPr marL="202565" algn="ctr">
              <a:lnSpc>
                <a:spcPct val="100000"/>
              </a:lnSpc>
              <a:spcBef>
                <a:spcPts val="1035"/>
              </a:spcBef>
            </a:pPr>
            <a:r>
              <a:rPr sz="1600" spc="-10" dirty="0">
                <a:latin typeface="Microsoft Sans Serif"/>
                <a:cs typeface="Microsoft Sans Serif"/>
              </a:rPr>
              <a:t>97&lt;Ang(I0)-angulo(V0)+Ángulo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característico&lt;263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18030" y="2935604"/>
            <a:ext cx="5790565" cy="89725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3800"/>
              </a:lnSpc>
              <a:spcBef>
                <a:spcPts val="20"/>
              </a:spcBef>
            </a:pP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faltas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hacia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detrás</a:t>
            </a:r>
            <a:r>
              <a:rPr sz="1600" spc="9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8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ángulo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entre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9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corriente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1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9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tensión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ángulo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máximo par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debe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estar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entre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277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83.</a:t>
            </a:r>
            <a:endParaRPr sz="1600">
              <a:latin typeface="Microsoft Sans Serif"/>
              <a:cs typeface="Microsoft Sans Serif"/>
            </a:endParaRPr>
          </a:p>
          <a:p>
            <a:pPr marL="134620" algn="ctr">
              <a:lnSpc>
                <a:spcPct val="100000"/>
              </a:lnSpc>
              <a:spcBef>
                <a:spcPts val="1035"/>
              </a:spcBef>
            </a:pPr>
            <a:r>
              <a:rPr sz="1600" spc="-5" dirty="0">
                <a:latin typeface="Microsoft Sans Serif"/>
                <a:cs typeface="Microsoft Sans Serif"/>
              </a:rPr>
              <a:t>277&lt;Ang(I0)-angulo(V0)+Ángulo</a:t>
            </a:r>
            <a:r>
              <a:rPr sz="1600" spc="-9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característico&lt;83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45756" y="2935604"/>
            <a:ext cx="10610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Microsoft Sans Serif"/>
                <a:cs typeface="Microsoft Sans Serif"/>
              </a:rPr>
              <a:t>desplazada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52499" y="3911346"/>
            <a:ext cx="7168515" cy="1980564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78105" marR="640715">
              <a:lnSpc>
                <a:spcPct val="101899"/>
              </a:lnSpc>
              <a:spcBef>
                <a:spcPts val="60"/>
              </a:spcBef>
            </a:pPr>
            <a:r>
              <a:rPr sz="1600" spc="-5" dirty="0">
                <a:latin typeface="Microsoft Sans Serif"/>
                <a:cs typeface="Microsoft Sans Serif"/>
              </a:rPr>
              <a:t>La potencia P=Vn·Ins·cos(</a:t>
            </a:r>
            <a:r>
              <a:rPr sz="1600" spc="-5" dirty="0">
                <a:latin typeface="Symbol"/>
                <a:cs typeface="Symbol"/>
              </a:rPr>
              <a:t></a:t>
            </a:r>
            <a:r>
              <a:rPr sz="1600" spc="-5" dirty="0">
                <a:latin typeface="Microsoft Sans Serif"/>
                <a:cs typeface="Microsoft Sans Serif"/>
              </a:rPr>
              <a:t>-</a:t>
            </a:r>
            <a:r>
              <a:rPr sz="1600" spc="-5" dirty="0">
                <a:latin typeface="Symbol"/>
                <a:cs typeface="Symbol"/>
              </a:rPr>
              <a:t></a:t>
            </a:r>
            <a:r>
              <a:rPr sz="1600" spc="-5" dirty="0">
                <a:latin typeface="Microsoft Sans Serif"/>
                <a:cs typeface="Microsoft Sans Serif"/>
              </a:rPr>
              <a:t>c) debe superar </a:t>
            </a:r>
            <a:r>
              <a:rPr sz="1600" spc="-10" dirty="0">
                <a:latin typeface="Microsoft Sans Serif"/>
                <a:cs typeface="Microsoft Sans Serif"/>
              </a:rPr>
              <a:t>el </a:t>
            </a:r>
            <a:r>
              <a:rPr sz="1600" spc="-5" dirty="0">
                <a:latin typeface="Microsoft Sans Serif"/>
                <a:cs typeface="Microsoft Sans Serif"/>
              </a:rPr>
              <a:t>umbral </a:t>
            </a:r>
            <a:r>
              <a:rPr sz="1600" spc="10" dirty="0">
                <a:latin typeface="Microsoft Sans Serif"/>
                <a:cs typeface="Microsoft Sans Serif"/>
              </a:rPr>
              <a:t>mínimo </a:t>
            </a:r>
            <a:r>
              <a:rPr sz="1600" spc="-5" dirty="0">
                <a:latin typeface="Microsoft Sans Serif"/>
                <a:cs typeface="Microsoft Sans Serif"/>
              </a:rPr>
              <a:t>de P en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valor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absoluto.</a:t>
            </a:r>
            <a:endParaRPr sz="1600">
              <a:latin typeface="Microsoft Sans Serif"/>
              <a:cs typeface="Microsoft Sans Serif"/>
            </a:endParaRPr>
          </a:p>
          <a:p>
            <a:pPr marL="754380" indent="-287020">
              <a:lnSpc>
                <a:spcPct val="100000"/>
              </a:lnSpc>
              <a:spcBef>
                <a:spcPts val="1135"/>
              </a:spcBef>
              <a:buChar char="•"/>
              <a:tabLst>
                <a:tab pos="754380" algn="l"/>
                <a:tab pos="755015" algn="l"/>
              </a:tabLst>
            </a:pPr>
            <a:r>
              <a:rPr sz="1400" spc="-5" dirty="0">
                <a:latin typeface="Microsoft Sans Serif"/>
                <a:cs typeface="Microsoft Sans Serif"/>
              </a:rPr>
              <a:t>Si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el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signo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P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es</a:t>
            </a:r>
            <a:r>
              <a:rPr sz="1400" spc="-5" dirty="0">
                <a:latin typeface="Microsoft Sans Serif"/>
                <a:cs typeface="Microsoft Sans Serif"/>
              </a:rPr>
              <a:t> negativo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la</a:t>
            </a:r>
            <a:r>
              <a:rPr sz="1400" spc="-5" dirty="0">
                <a:latin typeface="Microsoft Sans Serif"/>
                <a:cs typeface="Microsoft Sans Serif"/>
              </a:rPr>
              <a:t> falta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es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hacia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delante</a:t>
            </a:r>
            <a:endParaRPr sz="1400">
              <a:latin typeface="Microsoft Sans Serif"/>
              <a:cs typeface="Microsoft Sans Serif"/>
            </a:endParaRPr>
          </a:p>
          <a:p>
            <a:pPr marL="754380" indent="-287020">
              <a:lnSpc>
                <a:spcPct val="100000"/>
              </a:lnSpc>
              <a:spcBef>
                <a:spcPts val="900"/>
              </a:spcBef>
              <a:buChar char="•"/>
              <a:tabLst>
                <a:tab pos="754380" algn="l"/>
                <a:tab pos="755015" algn="l"/>
              </a:tabLst>
            </a:pPr>
            <a:r>
              <a:rPr sz="1400" spc="-5" dirty="0">
                <a:latin typeface="Microsoft Sans Serif"/>
                <a:cs typeface="Microsoft Sans Serif"/>
              </a:rPr>
              <a:t>Si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es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positivo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es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hacia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atrás.</a:t>
            </a:r>
            <a:endParaRPr sz="1400">
              <a:latin typeface="Microsoft Sans Serif"/>
              <a:cs typeface="Microsoft Sans Serif"/>
            </a:endParaRPr>
          </a:p>
          <a:p>
            <a:pPr marL="78105">
              <a:lnSpc>
                <a:spcPct val="100000"/>
              </a:lnSpc>
              <a:spcBef>
                <a:spcPts val="795"/>
              </a:spcBef>
            </a:pP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ecuación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implementar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calcular</a:t>
            </a:r>
            <a:r>
              <a:rPr sz="1600" spc="-5" dirty="0">
                <a:latin typeface="Microsoft Sans Serif"/>
                <a:cs typeface="Microsoft Sans Serif"/>
              </a:rPr>
              <a:t> P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siguiente: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93065" algn="l"/>
              </a:tabLst>
            </a:pPr>
            <a:r>
              <a:rPr sz="1600" spc="-5" dirty="0">
                <a:latin typeface="Times New Roman"/>
                <a:cs typeface="Times New Roman"/>
              </a:rPr>
              <a:t>P	</a:t>
            </a:r>
            <a:r>
              <a:rPr sz="3300" spc="-37" baseline="3787" dirty="0">
                <a:latin typeface="Symbol"/>
                <a:cs typeface="Symbol"/>
              </a:rPr>
              <a:t></a:t>
            </a:r>
            <a:r>
              <a:rPr sz="1600" spc="-25" dirty="0">
                <a:latin typeface="Times New Roman"/>
                <a:cs typeface="Times New Roman"/>
              </a:rPr>
              <a:t>Re(V)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Symbol"/>
                <a:cs typeface="Symbol"/>
              </a:rPr>
              <a:t>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cos</a:t>
            </a:r>
            <a:r>
              <a:rPr sz="3300" spc="-44" baseline="3787" dirty="0">
                <a:latin typeface="Symbol"/>
                <a:cs typeface="Symbol"/>
              </a:rPr>
              <a:t></a:t>
            </a:r>
            <a:r>
              <a:rPr sz="1600" spc="-30" dirty="0">
                <a:latin typeface="Symbol"/>
                <a:cs typeface="Symbol"/>
              </a:rPr>
              <a:t></a:t>
            </a:r>
            <a:r>
              <a:rPr sz="3300" spc="-44" baseline="3787" dirty="0">
                <a:latin typeface="Symbol"/>
                <a:cs typeface="Symbol"/>
              </a:rPr>
              <a:t></a:t>
            </a:r>
            <a:r>
              <a:rPr sz="3300" spc="-82" baseline="3787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Symbol"/>
                <a:cs typeface="Symbol"/>
              </a:rPr>
              <a:t>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Im(V)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Symbol"/>
                <a:cs typeface="Symbol"/>
              </a:rPr>
              <a:t></a:t>
            </a:r>
            <a:r>
              <a:rPr sz="1600" spc="-105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Times New Roman"/>
                <a:cs typeface="Times New Roman"/>
              </a:rPr>
              <a:t>sin</a:t>
            </a:r>
            <a:r>
              <a:rPr sz="3300" spc="-67" baseline="3787" dirty="0">
                <a:latin typeface="Symbol"/>
                <a:cs typeface="Symbol"/>
              </a:rPr>
              <a:t></a:t>
            </a:r>
            <a:r>
              <a:rPr sz="1600" spc="-45" dirty="0">
                <a:latin typeface="Symbol"/>
                <a:cs typeface="Symbol"/>
              </a:rPr>
              <a:t></a:t>
            </a:r>
            <a:r>
              <a:rPr sz="3300" spc="-67" baseline="3787" dirty="0">
                <a:latin typeface="Symbol"/>
                <a:cs typeface="Symbol"/>
              </a:rPr>
              <a:t></a:t>
            </a:r>
            <a:r>
              <a:rPr sz="3300" spc="-517" baseline="3787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Symbol"/>
                <a:cs typeface="Symbol"/>
              </a:rPr>
              <a:t></a:t>
            </a:r>
            <a:r>
              <a:rPr sz="1600" spc="-114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Re(I)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Symbol"/>
                <a:cs typeface="Symbol"/>
              </a:rPr>
              <a:t>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3300" spc="-60" baseline="3787" dirty="0">
                <a:latin typeface="Symbol"/>
                <a:cs typeface="Symbol"/>
              </a:rPr>
              <a:t></a:t>
            </a:r>
            <a:r>
              <a:rPr sz="1600" spc="-40" dirty="0">
                <a:latin typeface="Times New Roman"/>
                <a:cs typeface="Times New Roman"/>
              </a:rPr>
              <a:t>Im(V)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Symbol"/>
                <a:cs typeface="Symbol"/>
              </a:rPr>
              <a:t>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cos</a:t>
            </a:r>
            <a:r>
              <a:rPr sz="3300" spc="-37" baseline="3787" dirty="0">
                <a:latin typeface="Symbol"/>
                <a:cs typeface="Symbol"/>
              </a:rPr>
              <a:t></a:t>
            </a:r>
            <a:r>
              <a:rPr sz="1600" spc="-25" dirty="0">
                <a:latin typeface="Symbol"/>
                <a:cs typeface="Symbol"/>
              </a:rPr>
              <a:t></a:t>
            </a:r>
            <a:r>
              <a:rPr sz="3300" spc="-37" baseline="3787" dirty="0">
                <a:latin typeface="Symbol"/>
                <a:cs typeface="Symbol"/>
              </a:rPr>
              <a:t></a:t>
            </a:r>
            <a:r>
              <a:rPr sz="3300" spc="-97" baseline="3787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Symbol"/>
                <a:cs typeface="Symbol"/>
              </a:rPr>
              <a:t>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Re(V)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Symbol"/>
                <a:cs typeface="Symbol"/>
              </a:rPr>
              <a:t>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Times New Roman"/>
                <a:cs typeface="Times New Roman"/>
              </a:rPr>
              <a:t>sin</a:t>
            </a:r>
            <a:r>
              <a:rPr sz="3300" spc="-67" baseline="3787" dirty="0">
                <a:latin typeface="Symbol"/>
                <a:cs typeface="Symbol"/>
              </a:rPr>
              <a:t></a:t>
            </a:r>
            <a:r>
              <a:rPr sz="1600" spc="-45" dirty="0">
                <a:latin typeface="Symbol"/>
                <a:cs typeface="Symbol"/>
              </a:rPr>
              <a:t></a:t>
            </a:r>
            <a:r>
              <a:rPr sz="3300" spc="-67" baseline="3787" dirty="0">
                <a:latin typeface="Symbol"/>
                <a:cs typeface="Symbol"/>
              </a:rPr>
              <a:t></a:t>
            </a:r>
            <a:r>
              <a:rPr sz="3300" spc="-525" baseline="3787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Symbol"/>
                <a:cs typeface="Symbol"/>
              </a:rPr>
              <a:t>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Im(I)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17119"/>
            <a:ext cx="64649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dirty="0"/>
              <a:t>neutro</a:t>
            </a:r>
            <a:r>
              <a:rPr sz="2400" spc="-45" dirty="0"/>
              <a:t> </a:t>
            </a:r>
            <a:r>
              <a:rPr sz="2400" dirty="0"/>
              <a:t>sensible</a:t>
            </a:r>
            <a:r>
              <a:rPr sz="2400" spc="-145" dirty="0"/>
              <a:t> </a:t>
            </a:r>
            <a:r>
              <a:rPr sz="2400" spc="-5" dirty="0"/>
              <a:t>XII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8511" y="1973960"/>
            <a:ext cx="146050" cy="177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8524" y="2757297"/>
            <a:ext cx="146050" cy="1778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458333" y="3668839"/>
            <a:ext cx="3350260" cy="2931160"/>
            <a:chOff x="5458333" y="3668839"/>
            <a:chExt cx="3350260" cy="2931160"/>
          </a:xfrm>
        </p:grpSpPr>
        <p:sp>
          <p:nvSpPr>
            <p:cNvPr id="6" name="object 6"/>
            <p:cNvSpPr/>
            <p:nvPr/>
          </p:nvSpPr>
          <p:spPr>
            <a:xfrm>
              <a:off x="5464429" y="3674935"/>
              <a:ext cx="3337560" cy="2918460"/>
            </a:xfrm>
            <a:custGeom>
              <a:avLst/>
              <a:gdLst/>
              <a:ahLst/>
              <a:cxnLst/>
              <a:rect l="l" t="t" r="r" b="b"/>
              <a:pathLst>
                <a:path w="3337559" h="2918459">
                  <a:moveTo>
                    <a:pt x="0" y="2918460"/>
                  </a:moveTo>
                  <a:lnTo>
                    <a:pt x="3337559" y="2918460"/>
                  </a:lnTo>
                  <a:lnTo>
                    <a:pt x="3337559" y="0"/>
                  </a:lnTo>
                  <a:lnTo>
                    <a:pt x="0" y="0"/>
                  </a:lnTo>
                  <a:lnTo>
                    <a:pt x="0" y="2918460"/>
                  </a:lnTo>
                  <a:close/>
                </a:path>
              </a:pathLst>
            </a:custGeom>
            <a:ln w="12192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97957" y="3708463"/>
              <a:ext cx="3270885" cy="2851785"/>
            </a:xfrm>
            <a:custGeom>
              <a:avLst/>
              <a:gdLst/>
              <a:ahLst/>
              <a:cxnLst/>
              <a:rect l="l" t="t" r="r" b="b"/>
              <a:pathLst>
                <a:path w="3270884" h="2851784">
                  <a:moveTo>
                    <a:pt x="0" y="2851404"/>
                  </a:moveTo>
                  <a:lnTo>
                    <a:pt x="3270504" y="2851404"/>
                  </a:lnTo>
                  <a:lnTo>
                    <a:pt x="3270504" y="0"/>
                  </a:lnTo>
                  <a:lnTo>
                    <a:pt x="0" y="0"/>
                  </a:lnTo>
                  <a:lnTo>
                    <a:pt x="0" y="2851404"/>
                  </a:lnTo>
                  <a:close/>
                </a:path>
              </a:pathLst>
            </a:custGeom>
            <a:ln w="33527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77789" y="3904600"/>
              <a:ext cx="2887941" cy="2554682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755" y="3726560"/>
            <a:ext cx="146050" cy="1778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755" y="5402910"/>
            <a:ext cx="146050" cy="17780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54304" y="1149147"/>
            <a:ext cx="8322945" cy="492887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Bobinas</a:t>
            </a:r>
            <a:r>
              <a:rPr sz="1700" b="1" spc="-2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Petersen</a:t>
            </a:r>
            <a:r>
              <a:rPr sz="1700" b="1" spc="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V</a:t>
            </a:r>
            <a:r>
              <a:rPr sz="1700" b="1" spc="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spc="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700" spc="-1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Método</a:t>
            </a:r>
            <a:r>
              <a:rPr sz="1700" b="1" spc="-5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990037"/>
                </a:solidFill>
                <a:latin typeface="Arial"/>
                <a:cs typeface="Arial"/>
              </a:rPr>
              <a:t>Watimetrico</a:t>
            </a:r>
            <a:r>
              <a:rPr sz="1700" b="1" spc="-2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ó</a:t>
            </a:r>
            <a:r>
              <a:rPr sz="1700" b="1" spc="-3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I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x</a:t>
            </a:r>
            <a:r>
              <a:rPr sz="1800" b="1" spc="-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cos</a:t>
            </a:r>
            <a:r>
              <a:rPr sz="1800" b="1" spc="2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</a:t>
            </a:r>
            <a:endParaRPr sz="1800">
              <a:latin typeface="Symbol"/>
              <a:cs typeface="Symbol"/>
            </a:endParaRPr>
          </a:p>
          <a:p>
            <a:pPr marL="299085" indent="-287020">
              <a:lnSpc>
                <a:spcPct val="100000"/>
              </a:lnSpc>
              <a:spcBef>
                <a:spcPts val="50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500" b="1" spc="-5" dirty="0">
                <a:solidFill>
                  <a:srgbClr val="000099"/>
                </a:solidFill>
                <a:latin typeface="Arial"/>
                <a:cs typeface="Arial"/>
              </a:rPr>
              <a:t>Método</a:t>
            </a:r>
            <a:r>
              <a:rPr sz="1500" b="1" spc="-6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I</a:t>
            </a:r>
            <a:r>
              <a:rPr sz="1800" b="1" spc="-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x</a:t>
            </a:r>
            <a:r>
              <a:rPr sz="1800" b="1" spc="-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cos</a:t>
            </a:r>
            <a:r>
              <a:rPr sz="1800" b="1" spc="-6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99"/>
                </a:solidFill>
                <a:latin typeface="Symbol"/>
                <a:cs typeface="Symbol"/>
              </a:rPr>
              <a:t></a:t>
            </a:r>
            <a:endParaRPr sz="1800">
              <a:latin typeface="Symbol"/>
              <a:cs typeface="Symbol"/>
            </a:endParaRPr>
          </a:p>
          <a:p>
            <a:pPr marL="1152525" marR="5080" indent="50165" algn="just">
              <a:lnSpc>
                <a:spcPct val="92900"/>
              </a:lnSpc>
              <a:spcBef>
                <a:spcPts val="805"/>
              </a:spcBef>
            </a:pP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corriente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mínima 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4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mínima=Ins·cos(</a:t>
            </a:r>
            <a:r>
              <a:rPr sz="1600" spc="-5" dirty="0">
                <a:latin typeface="Symbol"/>
                <a:cs typeface="Symbol"/>
              </a:rPr>
              <a:t></a:t>
            </a:r>
            <a:r>
              <a:rPr sz="1600" spc="-5" dirty="0">
                <a:latin typeface="Microsoft Sans Serif"/>
                <a:cs typeface="Microsoft Sans Serif"/>
              </a:rPr>
              <a:t>-</a:t>
            </a:r>
            <a:r>
              <a:rPr sz="1600" spc="-5" dirty="0">
                <a:latin typeface="Symbol"/>
                <a:cs typeface="Symbol"/>
              </a:rPr>
              <a:t></a:t>
            </a:r>
            <a:r>
              <a:rPr sz="1600" spc="-5" dirty="0">
                <a:latin typeface="Microsoft Sans Serif"/>
                <a:cs typeface="Microsoft Sans Serif"/>
              </a:rPr>
              <a:t>c) </a:t>
            </a:r>
            <a:r>
              <a:rPr sz="1600" dirty="0">
                <a:latin typeface="Microsoft Sans Serif"/>
                <a:cs typeface="Microsoft Sans Serif"/>
              </a:rPr>
              <a:t>debe </a:t>
            </a:r>
            <a:r>
              <a:rPr sz="1600" spc="-5" dirty="0">
                <a:latin typeface="Microsoft Sans Serif"/>
                <a:cs typeface="Microsoft Sans Serif"/>
              </a:rPr>
              <a:t>superar </a:t>
            </a:r>
            <a:r>
              <a:rPr sz="1600" spc="-15" dirty="0">
                <a:latin typeface="Microsoft Sans Serif"/>
                <a:cs typeface="Microsoft Sans Serif"/>
              </a:rPr>
              <a:t>el</a:t>
            </a:r>
            <a:r>
              <a:rPr sz="1600" spc="39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umbral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mínimo 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valor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absoluto.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Si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el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signo</a:t>
            </a:r>
            <a:r>
              <a:rPr sz="1600" spc="-10" dirty="0">
                <a:latin typeface="Microsoft Sans Serif"/>
                <a:cs typeface="Microsoft Sans Serif"/>
              </a:rPr>
              <a:t> es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negativo</a:t>
            </a:r>
            <a:r>
              <a:rPr sz="1600" spc="-5" dirty="0">
                <a:latin typeface="Microsoft Sans Serif"/>
                <a:cs typeface="Microsoft Sans Serif"/>
              </a:rPr>
              <a:t> 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hacia</a:t>
            </a:r>
            <a:r>
              <a:rPr sz="1600" spc="39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delante.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Si</a:t>
            </a:r>
            <a:r>
              <a:rPr sz="1600" spc="39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es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positivo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hacia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atrás.</a:t>
            </a:r>
            <a:endParaRPr sz="1600">
              <a:latin typeface="Microsoft Sans Serif"/>
              <a:cs typeface="Microsoft Sans Serif"/>
            </a:endParaRPr>
          </a:p>
          <a:p>
            <a:pPr marL="1152525" marR="9525" algn="just">
              <a:lnSpc>
                <a:spcPts val="1800"/>
              </a:lnSpc>
              <a:spcBef>
                <a:spcPts val="840"/>
              </a:spcBef>
            </a:pPr>
            <a:r>
              <a:rPr sz="1600" spc="-5" dirty="0">
                <a:latin typeface="Microsoft Sans Serif"/>
                <a:cs typeface="Microsoft Sans Serif"/>
              </a:rPr>
              <a:t>Para </a:t>
            </a:r>
            <a:r>
              <a:rPr sz="1600" spc="-10" dirty="0">
                <a:latin typeface="Microsoft Sans Serif"/>
                <a:cs typeface="Microsoft Sans Serif"/>
              </a:rPr>
              <a:t>faltas hacia delante </a:t>
            </a:r>
            <a:r>
              <a:rPr sz="1600" spc="-15" dirty="0">
                <a:latin typeface="Microsoft Sans Serif"/>
                <a:cs typeface="Microsoft Sans Serif"/>
              </a:rPr>
              <a:t>el </a:t>
            </a:r>
            <a:r>
              <a:rPr sz="1600" spc="-10" dirty="0">
                <a:latin typeface="Microsoft Sans Serif"/>
                <a:cs typeface="Microsoft Sans Serif"/>
              </a:rPr>
              <a:t>ángulo </a:t>
            </a:r>
            <a:r>
              <a:rPr sz="1600" spc="-5" dirty="0">
                <a:latin typeface="Microsoft Sans Serif"/>
                <a:cs typeface="Microsoft Sans Serif"/>
              </a:rPr>
              <a:t>entre la </a:t>
            </a:r>
            <a:r>
              <a:rPr sz="1600" spc="-10" dirty="0">
                <a:latin typeface="Microsoft Sans Serif"/>
                <a:cs typeface="Microsoft Sans Serif"/>
              </a:rPr>
              <a:t>corriente </a:t>
            </a:r>
            <a:r>
              <a:rPr sz="1600" spc="-5" dirty="0">
                <a:latin typeface="Microsoft Sans Serif"/>
                <a:cs typeface="Microsoft Sans Serif"/>
              </a:rPr>
              <a:t>y la </a:t>
            </a:r>
            <a:r>
              <a:rPr sz="1600" spc="-10" dirty="0">
                <a:latin typeface="Microsoft Sans Serif"/>
                <a:cs typeface="Microsoft Sans Serif"/>
              </a:rPr>
              <a:t>tensión </a:t>
            </a:r>
            <a:r>
              <a:rPr sz="1600" spc="-15" dirty="0">
                <a:latin typeface="Microsoft Sans Serif"/>
                <a:cs typeface="Microsoft Sans Serif"/>
              </a:rPr>
              <a:t>desplazada </a:t>
            </a:r>
            <a:r>
              <a:rPr sz="1600" spc="-25" dirty="0">
                <a:latin typeface="Microsoft Sans Serif"/>
                <a:cs typeface="Microsoft Sans Serif"/>
              </a:rPr>
              <a:t>el 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ángulo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máximo par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debe estar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entre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97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9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263.</a:t>
            </a:r>
            <a:endParaRPr sz="1600">
              <a:latin typeface="Microsoft Sans Serif"/>
              <a:cs typeface="Microsoft Sans Serif"/>
            </a:endParaRPr>
          </a:p>
          <a:p>
            <a:pPr marL="1841500" algn="just">
              <a:lnSpc>
                <a:spcPct val="100000"/>
              </a:lnSpc>
              <a:spcBef>
                <a:spcPts val="560"/>
              </a:spcBef>
            </a:pPr>
            <a:r>
              <a:rPr sz="1600" spc="-10" dirty="0">
                <a:latin typeface="Microsoft Sans Serif"/>
                <a:cs typeface="Microsoft Sans Serif"/>
              </a:rPr>
              <a:t>97&lt;Ang(I0)-angulo(V0)+Ángulo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característico&lt;263</a:t>
            </a:r>
            <a:endParaRPr sz="1600">
              <a:latin typeface="Microsoft Sans Serif"/>
              <a:cs typeface="Microsoft Sans Serif"/>
            </a:endParaRPr>
          </a:p>
          <a:p>
            <a:pPr marL="1200150" marR="3444240" algn="just">
              <a:lnSpc>
                <a:spcPts val="1800"/>
              </a:lnSpc>
              <a:spcBef>
                <a:spcPts val="1545"/>
              </a:spcBef>
            </a:pPr>
            <a:r>
              <a:rPr sz="1600" spc="-5" dirty="0">
                <a:latin typeface="Microsoft Sans Serif"/>
                <a:cs typeface="Microsoft Sans Serif"/>
              </a:rPr>
              <a:t>Para </a:t>
            </a:r>
            <a:r>
              <a:rPr sz="1600" spc="-10" dirty="0">
                <a:latin typeface="Microsoft Sans Serif"/>
                <a:cs typeface="Microsoft Sans Serif"/>
              </a:rPr>
              <a:t>faltas </a:t>
            </a:r>
            <a:r>
              <a:rPr sz="1600" spc="-15" dirty="0">
                <a:latin typeface="Microsoft Sans Serif"/>
                <a:cs typeface="Microsoft Sans Serif"/>
              </a:rPr>
              <a:t>hacia </a:t>
            </a:r>
            <a:r>
              <a:rPr sz="1600" spc="-5" dirty="0">
                <a:latin typeface="Microsoft Sans Serif"/>
                <a:cs typeface="Microsoft Sans Serif"/>
              </a:rPr>
              <a:t>detrás </a:t>
            </a:r>
            <a:r>
              <a:rPr sz="1600" spc="-15" dirty="0">
                <a:latin typeface="Microsoft Sans Serif"/>
                <a:cs typeface="Microsoft Sans Serif"/>
              </a:rPr>
              <a:t>el ángulo</a:t>
            </a:r>
            <a:r>
              <a:rPr sz="1600" spc="39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entre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-10" dirty="0">
                <a:latin typeface="Microsoft Sans Serif"/>
                <a:cs typeface="Microsoft Sans Serif"/>
              </a:rPr>
              <a:t> corriente</a:t>
            </a:r>
            <a:r>
              <a:rPr sz="1600" spc="-5" dirty="0">
                <a:latin typeface="Microsoft Sans Serif"/>
                <a:cs typeface="Microsoft Sans Serif"/>
              </a:rPr>
              <a:t> y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tensión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desplazada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el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ángulo de máximo </a:t>
            </a:r>
            <a:r>
              <a:rPr sz="1600" spc="-5" dirty="0">
                <a:latin typeface="Microsoft Sans Serif"/>
                <a:cs typeface="Microsoft Sans Serif"/>
              </a:rPr>
              <a:t>par debe estar </a:t>
            </a:r>
            <a:r>
              <a:rPr sz="1600" dirty="0">
                <a:latin typeface="Microsoft Sans Serif"/>
                <a:cs typeface="Microsoft Sans Serif"/>
              </a:rPr>
              <a:t>entre 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277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83.</a:t>
            </a:r>
            <a:endParaRPr sz="1600">
              <a:latin typeface="Microsoft Sans Serif"/>
              <a:cs typeface="Microsoft Sans Serif"/>
            </a:endParaRPr>
          </a:p>
          <a:p>
            <a:pPr marL="1888489">
              <a:lnSpc>
                <a:spcPct val="100000"/>
              </a:lnSpc>
              <a:spcBef>
                <a:spcPts val="560"/>
              </a:spcBef>
            </a:pPr>
            <a:r>
              <a:rPr sz="1600" spc="-10" dirty="0">
                <a:latin typeface="Microsoft Sans Serif"/>
                <a:cs typeface="Microsoft Sans Serif"/>
              </a:rPr>
              <a:t>277&lt;Ang(I0)-angulo(V0)+Ángulo</a:t>
            </a:r>
            <a:endParaRPr sz="1600">
              <a:latin typeface="Microsoft Sans Serif"/>
              <a:cs typeface="Microsoft Sans Serif"/>
            </a:endParaRPr>
          </a:p>
          <a:p>
            <a:pPr marL="1888489">
              <a:lnSpc>
                <a:spcPct val="100000"/>
              </a:lnSpc>
              <a:spcBef>
                <a:spcPts val="675"/>
              </a:spcBef>
            </a:pPr>
            <a:r>
              <a:rPr sz="1600" dirty="0">
                <a:latin typeface="Microsoft Sans Serif"/>
                <a:cs typeface="Microsoft Sans Serif"/>
              </a:rPr>
              <a:t>característico&lt;83</a:t>
            </a:r>
            <a:endParaRPr sz="1600">
              <a:latin typeface="Microsoft Sans Serif"/>
              <a:cs typeface="Microsoft Sans Serif"/>
            </a:endParaRPr>
          </a:p>
          <a:p>
            <a:pPr marL="1200150" marR="3443604" algn="just">
              <a:lnSpc>
                <a:spcPts val="1800"/>
              </a:lnSpc>
              <a:spcBef>
                <a:spcPts val="1025"/>
              </a:spcBef>
            </a:pP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zona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disparo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dependerá</a:t>
            </a:r>
            <a:r>
              <a:rPr sz="1600" spc="409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del </a:t>
            </a:r>
            <a:r>
              <a:rPr sz="1600" spc="-10" dirty="0">
                <a:latin typeface="Microsoft Sans Serif"/>
                <a:cs typeface="Microsoft Sans Serif"/>
              </a:rPr>
              <a:t> ángulo </a:t>
            </a:r>
            <a:r>
              <a:rPr sz="1600" spc="-5" dirty="0">
                <a:latin typeface="Microsoft Sans Serif"/>
                <a:cs typeface="Microsoft Sans Serif"/>
              </a:rPr>
              <a:t>entre </a:t>
            </a:r>
            <a:r>
              <a:rPr sz="1600" spc="-15" dirty="0">
                <a:latin typeface="Microsoft Sans Serif"/>
                <a:cs typeface="Microsoft Sans Serif"/>
              </a:rPr>
              <a:t>la </a:t>
            </a:r>
            <a:r>
              <a:rPr sz="1600" spc="-10" dirty="0">
                <a:latin typeface="Microsoft Sans Serif"/>
                <a:cs typeface="Microsoft Sans Serif"/>
              </a:rPr>
              <a:t>tensión homopolar </a:t>
            </a:r>
            <a:r>
              <a:rPr sz="1600" spc="-5" dirty="0">
                <a:latin typeface="Microsoft Sans Serif"/>
                <a:cs typeface="Microsoft Sans Serif"/>
              </a:rPr>
              <a:t>y la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intensidad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homopolar.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07975"/>
            <a:ext cx="6584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dirty="0"/>
              <a:t>neutro</a:t>
            </a:r>
            <a:r>
              <a:rPr sz="2400" spc="-40" dirty="0"/>
              <a:t> </a:t>
            </a:r>
            <a:r>
              <a:rPr sz="2400" dirty="0"/>
              <a:t>sensible</a:t>
            </a:r>
            <a:r>
              <a:rPr sz="2400" spc="-130" dirty="0"/>
              <a:t> </a:t>
            </a:r>
            <a:r>
              <a:rPr sz="2400" spc="-10" dirty="0"/>
              <a:t>XIII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196232"/>
            <a:ext cx="7995284" cy="2878455"/>
          </a:xfrm>
          <a:prstGeom prst="rect">
            <a:avLst/>
          </a:prstGeom>
        </p:spPr>
        <p:txBody>
          <a:bodyPr vert="horz" wrap="square" lIns="0" tIns="156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Método</a:t>
            </a:r>
            <a:r>
              <a:rPr sz="1800" b="1" spc="-5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I</a:t>
            </a:r>
            <a:r>
              <a:rPr sz="1800" b="1" spc="-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x</a:t>
            </a:r>
            <a:r>
              <a:rPr sz="1800" b="1" spc="-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sen</a:t>
            </a:r>
            <a:r>
              <a:rPr sz="1800" b="1" spc="-2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</a:t>
            </a:r>
            <a:endParaRPr sz="18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600" b="1" spc="-10" dirty="0">
                <a:solidFill>
                  <a:srgbClr val="000099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105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En sistemas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b="1" spc="-15" dirty="0">
                <a:solidFill>
                  <a:srgbClr val="990037"/>
                </a:solidFill>
                <a:latin typeface="Arial"/>
                <a:cs typeface="Arial"/>
              </a:rPr>
              <a:t>Neutro</a:t>
            </a:r>
            <a:r>
              <a:rPr sz="1600" b="1" spc="2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aislado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Microsoft Sans Serif"/>
              <a:buChar char="•"/>
            </a:pPr>
            <a:endParaRPr sz="2500">
              <a:latin typeface="Arial"/>
              <a:cs typeface="Arial"/>
            </a:endParaRPr>
          </a:p>
          <a:p>
            <a:pPr marL="12700" marR="5080">
              <a:lnSpc>
                <a:spcPct val="122900"/>
              </a:lnSpc>
              <a:spcBef>
                <a:spcPts val="5"/>
              </a:spcBef>
            </a:pPr>
            <a:r>
              <a:rPr sz="1700" dirty="0">
                <a:latin typeface="Microsoft Sans Serif"/>
                <a:cs typeface="Microsoft Sans Serif"/>
              </a:rPr>
              <a:t>Para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Sistemas de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neutro</a:t>
            </a:r>
            <a:r>
              <a:rPr sz="1700" spc="4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aislado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también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se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pueden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utilizar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los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siguientes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métodos </a:t>
            </a:r>
            <a:r>
              <a:rPr sz="1700" spc="-434" dirty="0">
                <a:latin typeface="Microsoft Sans Serif"/>
                <a:cs typeface="Microsoft Sans Serif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ya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vistos</a:t>
            </a:r>
            <a:endParaRPr sz="17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844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Angu</a:t>
            </a:r>
            <a:r>
              <a:rPr sz="1600" spc="-15" dirty="0">
                <a:latin typeface="Microsoft Sans Serif"/>
                <a:cs typeface="Microsoft Sans Serif"/>
              </a:rPr>
              <a:t>l</a:t>
            </a:r>
            <a:r>
              <a:rPr sz="1600" spc="-5" dirty="0">
                <a:latin typeface="Microsoft Sans Serif"/>
                <a:cs typeface="Microsoft Sans Serif"/>
              </a:rPr>
              <a:t>ar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1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</a:t>
            </a:r>
            <a:r>
              <a:rPr sz="1600" spc="-130" dirty="0">
                <a:latin typeface="Microsoft Sans Serif"/>
                <a:cs typeface="Microsoft Sans Serif"/>
              </a:rPr>
              <a:t>T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-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8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90º</a:t>
            </a:r>
            <a:endParaRPr sz="16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Neutro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aislado.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76777" y="4230751"/>
            <a:ext cx="1828164" cy="1689100"/>
            <a:chOff x="3176777" y="4230751"/>
            <a:chExt cx="1828164" cy="1689100"/>
          </a:xfrm>
        </p:grpSpPr>
        <p:sp>
          <p:nvSpPr>
            <p:cNvPr id="5" name="object 5"/>
            <p:cNvSpPr/>
            <p:nvPr/>
          </p:nvSpPr>
          <p:spPr>
            <a:xfrm>
              <a:off x="3285108" y="5759310"/>
              <a:ext cx="1652270" cy="1905"/>
            </a:xfrm>
            <a:custGeom>
              <a:avLst/>
              <a:gdLst/>
              <a:ahLst/>
              <a:cxnLst/>
              <a:rect l="l" t="t" r="r" b="b"/>
              <a:pathLst>
                <a:path w="1652270" h="1904">
                  <a:moveTo>
                    <a:pt x="0" y="0"/>
                  </a:moveTo>
                  <a:lnTo>
                    <a:pt x="1652015" y="1523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34076" y="5727306"/>
              <a:ext cx="68580" cy="68580"/>
            </a:xfrm>
            <a:custGeom>
              <a:avLst/>
              <a:gdLst/>
              <a:ahLst/>
              <a:cxnLst/>
              <a:rect l="l" t="t" r="r" b="b"/>
              <a:pathLst>
                <a:path w="68579" h="68579">
                  <a:moveTo>
                    <a:pt x="0" y="0"/>
                  </a:moveTo>
                  <a:lnTo>
                    <a:pt x="0" y="68580"/>
                  </a:lnTo>
                  <a:lnTo>
                    <a:pt x="68580" y="335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85108" y="4296283"/>
              <a:ext cx="0" cy="1470660"/>
            </a:xfrm>
            <a:custGeom>
              <a:avLst/>
              <a:gdLst/>
              <a:ahLst/>
              <a:cxnLst/>
              <a:rect l="l" t="t" r="r" b="b"/>
              <a:pathLst>
                <a:path h="1470660">
                  <a:moveTo>
                    <a:pt x="0" y="1470647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51580" y="4230751"/>
              <a:ext cx="68580" cy="70485"/>
            </a:xfrm>
            <a:custGeom>
              <a:avLst/>
              <a:gdLst/>
              <a:ahLst/>
              <a:cxnLst/>
              <a:rect l="l" t="t" r="r" b="b"/>
              <a:pathLst>
                <a:path w="68579" h="70485">
                  <a:moveTo>
                    <a:pt x="35052" y="0"/>
                  </a:moveTo>
                  <a:lnTo>
                    <a:pt x="0" y="70104"/>
                  </a:lnTo>
                  <a:lnTo>
                    <a:pt x="68580" y="70104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08780" y="4271899"/>
              <a:ext cx="330835" cy="1087120"/>
            </a:xfrm>
            <a:custGeom>
              <a:avLst/>
              <a:gdLst/>
              <a:ahLst/>
              <a:cxnLst/>
              <a:rect l="l" t="t" r="r" b="b"/>
              <a:pathLst>
                <a:path w="330835" h="1087120">
                  <a:moveTo>
                    <a:pt x="9144" y="0"/>
                  </a:moveTo>
                  <a:lnTo>
                    <a:pt x="9144" y="752856"/>
                  </a:lnTo>
                </a:path>
                <a:path w="330835" h="1087120">
                  <a:moveTo>
                    <a:pt x="0" y="755903"/>
                  </a:moveTo>
                  <a:lnTo>
                    <a:pt x="330708" y="1086612"/>
                  </a:lnTo>
                </a:path>
              </a:pathLst>
            </a:custGeom>
            <a:ln w="12192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37964" y="5351272"/>
              <a:ext cx="958850" cy="0"/>
            </a:xfrm>
            <a:custGeom>
              <a:avLst/>
              <a:gdLst/>
              <a:ahLst/>
              <a:cxnLst/>
              <a:rect l="l" t="t" r="r" b="b"/>
              <a:pathLst>
                <a:path w="958850">
                  <a:moveTo>
                    <a:pt x="0" y="0"/>
                  </a:moveTo>
                  <a:lnTo>
                    <a:pt x="958596" y="0"/>
                  </a:lnTo>
                </a:path>
              </a:pathLst>
            </a:custGeom>
            <a:ln w="16000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79952" y="5036947"/>
              <a:ext cx="538480" cy="1905"/>
            </a:xfrm>
            <a:custGeom>
              <a:avLst/>
              <a:gdLst/>
              <a:ahLst/>
              <a:cxnLst/>
              <a:rect l="l" t="t" r="r" b="b"/>
              <a:pathLst>
                <a:path w="538479" h="1904">
                  <a:moveTo>
                    <a:pt x="537972" y="0"/>
                  </a:moveTo>
                  <a:lnTo>
                    <a:pt x="0" y="1523"/>
                  </a:lnTo>
                </a:path>
              </a:pathLst>
            </a:custGeom>
            <a:ln w="6096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79952" y="5342509"/>
              <a:ext cx="859790" cy="3175"/>
            </a:xfrm>
            <a:custGeom>
              <a:avLst/>
              <a:gdLst/>
              <a:ahLst/>
              <a:cxnLst/>
              <a:rect l="l" t="t" r="r" b="b"/>
              <a:pathLst>
                <a:path w="859789" h="3175">
                  <a:moveTo>
                    <a:pt x="0" y="0"/>
                  </a:moveTo>
                  <a:lnTo>
                    <a:pt x="859536" y="0"/>
                  </a:lnTo>
                </a:path>
                <a:path w="859789" h="3175">
                  <a:moveTo>
                    <a:pt x="0" y="3047"/>
                  </a:moveTo>
                  <a:lnTo>
                    <a:pt x="859536" y="3047"/>
                  </a:lnTo>
                </a:path>
              </a:pathLst>
            </a:custGeom>
            <a:ln w="3175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17925" y="5036947"/>
              <a:ext cx="321945" cy="879475"/>
            </a:xfrm>
            <a:custGeom>
              <a:avLst/>
              <a:gdLst/>
              <a:ahLst/>
              <a:cxnLst/>
              <a:rect l="l" t="t" r="r" b="b"/>
              <a:pathLst>
                <a:path w="321945" h="879475">
                  <a:moveTo>
                    <a:pt x="0" y="0"/>
                  </a:moveTo>
                  <a:lnTo>
                    <a:pt x="0" y="879335"/>
                  </a:lnTo>
                </a:path>
                <a:path w="321945" h="879475">
                  <a:moveTo>
                    <a:pt x="320039" y="307847"/>
                  </a:moveTo>
                  <a:lnTo>
                    <a:pt x="321563" y="856475"/>
                  </a:lnTo>
                </a:path>
              </a:pathLst>
            </a:custGeom>
            <a:ln w="6096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25545" y="4255134"/>
              <a:ext cx="1274445" cy="1111250"/>
            </a:xfrm>
            <a:custGeom>
              <a:avLst/>
              <a:gdLst/>
              <a:ahLst/>
              <a:cxnLst/>
              <a:rect l="l" t="t" r="r" b="b"/>
              <a:pathLst>
                <a:path w="1274445" h="1111250">
                  <a:moveTo>
                    <a:pt x="1274051" y="309372"/>
                  </a:moveTo>
                  <a:lnTo>
                    <a:pt x="1266444" y="309372"/>
                  </a:lnTo>
                  <a:lnTo>
                    <a:pt x="1266444" y="0"/>
                  </a:lnTo>
                  <a:lnTo>
                    <a:pt x="0" y="0"/>
                  </a:lnTo>
                  <a:lnTo>
                    <a:pt x="0" y="777240"/>
                  </a:lnTo>
                  <a:lnTo>
                    <a:pt x="0" y="778764"/>
                  </a:lnTo>
                  <a:lnTo>
                    <a:pt x="1524" y="778764"/>
                  </a:lnTo>
                  <a:lnTo>
                    <a:pt x="289560" y="1065491"/>
                  </a:lnTo>
                  <a:lnTo>
                    <a:pt x="289560" y="1088136"/>
                  </a:lnTo>
                  <a:lnTo>
                    <a:pt x="312305" y="1088136"/>
                  </a:lnTo>
                  <a:lnTo>
                    <a:pt x="335280" y="1110996"/>
                  </a:lnTo>
                  <a:lnTo>
                    <a:pt x="333692" y="1088136"/>
                  </a:lnTo>
                  <a:lnTo>
                    <a:pt x="1274051" y="1088136"/>
                  </a:lnTo>
                  <a:lnTo>
                    <a:pt x="1274051" y="309372"/>
                  </a:lnTo>
                  <a:close/>
                </a:path>
              </a:pathLst>
            </a:custGeom>
            <a:solidFill>
              <a:srgbClr val="9937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686939" y="3999852"/>
            <a:ext cx="2781300" cy="22479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267335">
              <a:lnSpc>
                <a:spcPct val="100000"/>
              </a:lnSpc>
            </a:pPr>
            <a:r>
              <a:rPr sz="900" spc="-5" dirty="0">
                <a:latin typeface="Microsoft Sans Serif"/>
                <a:cs typeface="Microsoft Sans Serif"/>
              </a:rPr>
              <a:t>VG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Microsoft Sans Serif"/>
              <a:cs typeface="Microsoft Sans Serif"/>
            </a:endParaRPr>
          </a:p>
          <a:p>
            <a:pPr marL="1461770" marR="875665" indent="-73660">
              <a:lnSpc>
                <a:spcPct val="100000"/>
              </a:lnSpc>
            </a:pPr>
            <a:r>
              <a:rPr sz="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Reg</a:t>
            </a:r>
            <a:r>
              <a:rPr sz="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i</a:t>
            </a:r>
            <a:r>
              <a:rPr sz="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ón</a:t>
            </a:r>
            <a:r>
              <a:rPr sz="9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de  disparo</a:t>
            </a:r>
            <a:endParaRPr sz="900">
              <a:latin typeface="Microsoft Sans Serif"/>
              <a:cs typeface="Microsoft Sans Serif"/>
            </a:endParaRPr>
          </a:p>
          <a:p>
            <a:pPr marL="183515">
              <a:lnSpc>
                <a:spcPct val="100000"/>
              </a:lnSpc>
              <a:spcBef>
                <a:spcPts val="575"/>
              </a:spcBef>
            </a:pPr>
            <a:r>
              <a:rPr sz="900" spc="-20" dirty="0">
                <a:latin typeface="Microsoft Sans Serif"/>
                <a:cs typeface="Microsoft Sans Serif"/>
              </a:rPr>
              <a:t>VH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83515">
              <a:lnSpc>
                <a:spcPct val="100000"/>
              </a:lnSpc>
            </a:pPr>
            <a:r>
              <a:rPr sz="900" spc="-20" dirty="0">
                <a:latin typeface="Microsoft Sans Serif"/>
                <a:cs typeface="Microsoft Sans Serif"/>
              </a:rPr>
              <a:t>VL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>
              <a:latin typeface="Microsoft Sans Serif"/>
              <a:cs typeface="Microsoft Sans Serif"/>
            </a:endParaRPr>
          </a:p>
          <a:p>
            <a:pPr marL="1941195" algn="ctr">
              <a:lnSpc>
                <a:spcPts val="990"/>
              </a:lnSpc>
              <a:spcBef>
                <a:spcPts val="570"/>
              </a:spcBef>
            </a:pPr>
            <a:r>
              <a:rPr sz="900" dirty="0">
                <a:latin typeface="Microsoft Sans Serif"/>
                <a:cs typeface="Microsoft Sans Serif"/>
              </a:rPr>
              <a:t>IG</a:t>
            </a:r>
            <a:endParaRPr sz="900">
              <a:latin typeface="Microsoft Sans Serif"/>
              <a:cs typeface="Microsoft Sans Serif"/>
            </a:endParaRPr>
          </a:p>
          <a:p>
            <a:pPr marR="459740" algn="ctr">
              <a:lnSpc>
                <a:spcPts val="990"/>
              </a:lnSpc>
              <a:tabLst>
                <a:tab pos="322580" algn="l"/>
              </a:tabLst>
            </a:pPr>
            <a:r>
              <a:rPr sz="900" dirty="0">
                <a:latin typeface="Microsoft Sans Serif"/>
                <a:cs typeface="Microsoft Sans Serif"/>
              </a:rPr>
              <a:t>IL	</a:t>
            </a:r>
            <a:r>
              <a:rPr sz="1350" spc="-7" baseline="-9259" dirty="0">
                <a:latin typeface="Times New Roman"/>
                <a:cs typeface="Times New Roman"/>
              </a:rPr>
              <a:t>IH</a:t>
            </a:r>
            <a:endParaRPr sz="1350" baseline="-9259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705989" y="4018902"/>
            <a:ext cx="2743200" cy="2209800"/>
          </a:xfrm>
          <a:custGeom>
            <a:avLst/>
            <a:gdLst/>
            <a:ahLst/>
            <a:cxnLst/>
            <a:rect l="l" t="t" r="r" b="b"/>
            <a:pathLst>
              <a:path w="2743200" h="2209800">
                <a:moveTo>
                  <a:pt x="0" y="2209800"/>
                </a:moveTo>
                <a:lnTo>
                  <a:pt x="2743200" y="2209800"/>
                </a:lnTo>
                <a:lnTo>
                  <a:pt x="2743200" y="0"/>
                </a:lnTo>
                <a:lnTo>
                  <a:pt x="0" y="0"/>
                </a:lnTo>
                <a:lnTo>
                  <a:pt x="0" y="2209800"/>
                </a:lnTo>
                <a:close/>
              </a:path>
            </a:pathLst>
          </a:custGeom>
          <a:ln w="38098">
            <a:solidFill>
              <a:srgbClr val="9937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26567"/>
            <a:ext cx="6583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dirty="0"/>
              <a:t>neutro</a:t>
            </a:r>
            <a:r>
              <a:rPr sz="2400" spc="-45" dirty="0"/>
              <a:t> </a:t>
            </a:r>
            <a:r>
              <a:rPr sz="2400" dirty="0"/>
              <a:t>sensible</a:t>
            </a:r>
            <a:r>
              <a:rPr sz="2400" spc="-145" dirty="0"/>
              <a:t> </a:t>
            </a:r>
            <a:r>
              <a:rPr sz="2400" spc="-5" dirty="0"/>
              <a:t>XIV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60349" y="1144347"/>
            <a:ext cx="6022340" cy="1430020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Método</a:t>
            </a:r>
            <a:r>
              <a:rPr sz="1800" b="1" spc="-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I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x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 sen</a:t>
            </a:r>
            <a:r>
              <a:rPr sz="1800" b="1" spc="-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</a:t>
            </a:r>
            <a:r>
              <a:rPr sz="18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1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990037"/>
                </a:solidFill>
                <a:latin typeface="Arial"/>
                <a:cs typeface="Arial"/>
              </a:rPr>
              <a:t>Aplicación</a:t>
            </a:r>
            <a:r>
              <a:rPr sz="1800" b="1" spc="4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a</a:t>
            </a:r>
            <a:r>
              <a:rPr sz="1800" b="1" spc="-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sistemas</a:t>
            </a:r>
            <a:r>
              <a:rPr sz="1800" b="1" spc="-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aislados</a:t>
            </a:r>
            <a:r>
              <a:rPr sz="1800" b="1" spc="12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815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Ante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 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baja pero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Vfase aumenta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2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Sólo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2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MT</a:t>
            </a:r>
            <a:endParaRPr sz="16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705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tensión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fase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sana se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multiplica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Symbol"/>
                <a:cs typeface="Symbol"/>
              </a:rPr>
              <a:t></a:t>
            </a:r>
            <a:r>
              <a:rPr sz="1600" spc="-5" dirty="0">
                <a:latin typeface="Microsoft Sans Serif"/>
                <a:cs typeface="Microsoft Sans Serif"/>
              </a:rPr>
              <a:t>3.</a:t>
            </a:r>
            <a:endParaRPr sz="16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700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neutro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retrasa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90º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respecto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tensión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neutro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6370" y="2941434"/>
            <a:ext cx="8612505" cy="3512820"/>
            <a:chOff x="316370" y="2941434"/>
            <a:chExt cx="8612505" cy="35128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34676" y="3296479"/>
              <a:ext cx="2918827" cy="276516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0468" y="3200514"/>
              <a:ext cx="4978400" cy="30353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22465" y="2947530"/>
              <a:ext cx="8600440" cy="3500754"/>
            </a:xfrm>
            <a:custGeom>
              <a:avLst/>
              <a:gdLst/>
              <a:ahLst/>
              <a:cxnLst/>
              <a:rect l="l" t="t" r="r" b="b"/>
              <a:pathLst>
                <a:path w="8600440" h="3500754">
                  <a:moveTo>
                    <a:pt x="0" y="3500628"/>
                  </a:moveTo>
                  <a:lnTo>
                    <a:pt x="8599932" y="3500628"/>
                  </a:lnTo>
                  <a:lnTo>
                    <a:pt x="8599932" y="0"/>
                  </a:lnTo>
                  <a:lnTo>
                    <a:pt x="0" y="0"/>
                  </a:lnTo>
                  <a:lnTo>
                    <a:pt x="0" y="3500628"/>
                  </a:lnTo>
                  <a:close/>
                </a:path>
              </a:pathLst>
            </a:custGeom>
            <a:ln w="12190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5993" y="2981058"/>
              <a:ext cx="8533130" cy="3434079"/>
            </a:xfrm>
            <a:custGeom>
              <a:avLst/>
              <a:gdLst/>
              <a:ahLst/>
              <a:cxnLst/>
              <a:rect l="l" t="t" r="r" b="b"/>
              <a:pathLst>
                <a:path w="8533130" h="3434079">
                  <a:moveTo>
                    <a:pt x="0" y="3433572"/>
                  </a:moveTo>
                  <a:lnTo>
                    <a:pt x="8532876" y="3433572"/>
                  </a:lnTo>
                  <a:lnTo>
                    <a:pt x="8532876" y="0"/>
                  </a:lnTo>
                  <a:lnTo>
                    <a:pt x="0" y="0"/>
                  </a:lnTo>
                  <a:lnTo>
                    <a:pt x="0" y="3433572"/>
                  </a:lnTo>
                  <a:close/>
                </a:path>
              </a:pathLst>
            </a:custGeom>
            <a:ln w="33526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89635"/>
            <a:ext cx="64649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dirty="0"/>
              <a:t>neutro</a:t>
            </a:r>
            <a:r>
              <a:rPr sz="2400" spc="-45" dirty="0"/>
              <a:t> </a:t>
            </a:r>
            <a:r>
              <a:rPr sz="2400" dirty="0"/>
              <a:t>sensible</a:t>
            </a:r>
            <a:r>
              <a:rPr sz="2400" spc="-145" dirty="0"/>
              <a:t> </a:t>
            </a:r>
            <a:r>
              <a:rPr sz="2400" spc="-5" dirty="0"/>
              <a:t>XV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9952" y="2568575"/>
            <a:ext cx="127000" cy="1555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9952" y="3117214"/>
            <a:ext cx="127000" cy="15557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782945" y="1434211"/>
            <a:ext cx="3133725" cy="3043555"/>
            <a:chOff x="5782945" y="1434211"/>
            <a:chExt cx="3133725" cy="304355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1545" y="1584052"/>
              <a:ext cx="2704215" cy="278995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799709" y="1450975"/>
              <a:ext cx="3100070" cy="3009900"/>
            </a:xfrm>
            <a:custGeom>
              <a:avLst/>
              <a:gdLst/>
              <a:ahLst/>
              <a:cxnLst/>
              <a:rect l="l" t="t" r="r" b="b"/>
              <a:pathLst>
                <a:path w="3100070" h="3009900">
                  <a:moveTo>
                    <a:pt x="0" y="3009900"/>
                  </a:moveTo>
                  <a:lnTo>
                    <a:pt x="3099816" y="3009900"/>
                  </a:lnTo>
                  <a:lnTo>
                    <a:pt x="3099816" y="0"/>
                  </a:lnTo>
                  <a:lnTo>
                    <a:pt x="0" y="0"/>
                  </a:lnTo>
                  <a:lnTo>
                    <a:pt x="0" y="3009900"/>
                  </a:lnTo>
                  <a:close/>
                </a:path>
              </a:pathLst>
            </a:custGeom>
            <a:ln w="33528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698110" y="6158610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35"/>
                </a:lnTo>
              </a:path>
            </a:pathLst>
          </a:custGeom>
          <a:ln w="10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59654" y="6158610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35"/>
                </a:lnTo>
              </a:path>
            </a:pathLst>
          </a:custGeom>
          <a:ln w="10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29764" y="6173838"/>
            <a:ext cx="43180" cy="17145"/>
          </a:xfrm>
          <a:custGeom>
            <a:avLst/>
            <a:gdLst/>
            <a:ahLst/>
            <a:cxnLst/>
            <a:rect l="l" t="t" r="r" b="b"/>
            <a:pathLst>
              <a:path w="43180" h="17145">
                <a:moveTo>
                  <a:pt x="42672" y="0"/>
                </a:moveTo>
                <a:lnTo>
                  <a:pt x="0" y="0"/>
                </a:lnTo>
                <a:lnTo>
                  <a:pt x="0" y="16763"/>
                </a:lnTo>
                <a:lnTo>
                  <a:pt x="42672" y="16763"/>
                </a:lnTo>
                <a:lnTo>
                  <a:pt x="426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33044" y="1143992"/>
            <a:ext cx="7367270" cy="5233035"/>
          </a:xfrm>
          <a:prstGeom prst="rect">
            <a:avLst/>
          </a:prstGeom>
        </p:spPr>
        <p:txBody>
          <a:bodyPr vert="horz" wrap="square" lIns="0" tIns="12319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70"/>
              </a:spcBef>
            </a:pP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Método</a:t>
            </a:r>
            <a:r>
              <a:rPr sz="1800" b="1" spc="-6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I</a:t>
            </a:r>
            <a:r>
              <a:rPr sz="1800" b="1" spc="-2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x</a:t>
            </a:r>
            <a:r>
              <a:rPr sz="1800" b="1" spc="-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sen</a:t>
            </a:r>
            <a:r>
              <a:rPr sz="1800" b="1" spc="-3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</a:t>
            </a:r>
            <a:endParaRPr sz="1800">
              <a:latin typeface="Symbol"/>
              <a:cs typeface="Symbol"/>
            </a:endParaRPr>
          </a:p>
          <a:p>
            <a:pPr marL="400050" marR="3066415" indent="-375285">
              <a:lnSpc>
                <a:spcPct val="105000"/>
              </a:lnSpc>
              <a:spcBef>
                <a:spcPts val="665"/>
              </a:spcBef>
              <a:buChar char="•"/>
              <a:tabLst>
                <a:tab pos="400050" algn="l"/>
                <a:tab pos="4006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La corriente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mínima=Ins·sen(</a:t>
            </a:r>
            <a:r>
              <a:rPr sz="1600" spc="-5" dirty="0">
                <a:latin typeface="Symbol"/>
                <a:cs typeface="Symbol"/>
              </a:rPr>
              <a:t></a:t>
            </a:r>
            <a:r>
              <a:rPr sz="1600" spc="-5" dirty="0">
                <a:latin typeface="Microsoft Sans Serif"/>
                <a:cs typeface="Microsoft Sans Serif"/>
              </a:rPr>
              <a:t>-</a:t>
            </a:r>
            <a:r>
              <a:rPr sz="1600" spc="-5" dirty="0">
                <a:latin typeface="Symbol"/>
                <a:cs typeface="Symbol"/>
              </a:rPr>
              <a:t></a:t>
            </a:r>
            <a:r>
              <a:rPr sz="1600" spc="-5" dirty="0">
                <a:latin typeface="Microsoft Sans Serif"/>
                <a:cs typeface="Microsoft Sans Serif"/>
              </a:rPr>
              <a:t>c)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debe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superar </a:t>
            </a:r>
            <a:r>
              <a:rPr sz="1600" spc="-10" dirty="0">
                <a:latin typeface="Microsoft Sans Serif"/>
                <a:cs typeface="Microsoft Sans Serif"/>
              </a:rPr>
              <a:t>el </a:t>
            </a:r>
            <a:r>
              <a:rPr sz="1600" spc="-5" dirty="0">
                <a:latin typeface="Microsoft Sans Serif"/>
                <a:cs typeface="Microsoft Sans Serif"/>
              </a:rPr>
              <a:t>umbral </a:t>
            </a:r>
            <a:r>
              <a:rPr sz="1600" spc="10" dirty="0">
                <a:latin typeface="Microsoft Sans Serif"/>
                <a:cs typeface="Microsoft Sans Serif"/>
              </a:rPr>
              <a:t>mínimo </a:t>
            </a:r>
            <a:r>
              <a:rPr sz="1600" spc="-5" dirty="0">
                <a:latin typeface="Microsoft Sans Serif"/>
                <a:cs typeface="Microsoft Sans Serif"/>
              </a:rPr>
              <a:t>ajustado en valor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absoluto.</a:t>
            </a:r>
            <a:endParaRPr sz="1600">
              <a:latin typeface="Microsoft Sans Serif"/>
              <a:cs typeface="Microsoft Sans Serif"/>
            </a:endParaRPr>
          </a:p>
          <a:p>
            <a:pPr marL="1165225" marR="3155950">
              <a:lnSpc>
                <a:spcPct val="103699"/>
              </a:lnSpc>
              <a:spcBef>
                <a:spcPts val="835"/>
              </a:spcBef>
            </a:pPr>
            <a:r>
              <a:rPr sz="1400" spc="-5" dirty="0">
                <a:latin typeface="Microsoft Sans Serif"/>
                <a:cs typeface="Microsoft Sans Serif"/>
              </a:rPr>
              <a:t>Si el </a:t>
            </a:r>
            <a:r>
              <a:rPr sz="1400" dirty="0">
                <a:latin typeface="Microsoft Sans Serif"/>
                <a:cs typeface="Microsoft Sans Serif"/>
              </a:rPr>
              <a:t>signo es </a:t>
            </a:r>
            <a:r>
              <a:rPr sz="1400" spc="-15" dirty="0">
                <a:latin typeface="Microsoft Sans Serif"/>
                <a:cs typeface="Microsoft Sans Serif"/>
              </a:rPr>
              <a:t>negativo </a:t>
            </a:r>
            <a:r>
              <a:rPr sz="1400" spc="-5" dirty="0">
                <a:latin typeface="Microsoft Sans Serif"/>
                <a:cs typeface="Microsoft Sans Serif"/>
              </a:rPr>
              <a:t>la falta es </a:t>
            </a:r>
            <a:r>
              <a:rPr sz="1400" dirty="0">
                <a:latin typeface="Microsoft Sans Serif"/>
                <a:cs typeface="Microsoft Sans Serif"/>
              </a:rPr>
              <a:t>hacia </a:t>
            </a:r>
            <a:r>
              <a:rPr sz="1400" spc="-36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delante.</a:t>
            </a:r>
            <a:endParaRPr sz="1400">
              <a:latin typeface="Microsoft Sans Serif"/>
              <a:cs typeface="Microsoft Sans Serif"/>
            </a:endParaRPr>
          </a:p>
          <a:p>
            <a:pPr marL="1165225">
              <a:lnSpc>
                <a:spcPct val="100000"/>
              </a:lnSpc>
              <a:spcBef>
                <a:spcPts val="1019"/>
              </a:spcBef>
            </a:pPr>
            <a:r>
              <a:rPr sz="1400" spc="-5" dirty="0">
                <a:latin typeface="Microsoft Sans Serif"/>
                <a:cs typeface="Microsoft Sans Serif"/>
              </a:rPr>
              <a:t>Si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es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positivo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es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hacia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atrás.</a:t>
            </a:r>
            <a:endParaRPr sz="1400">
              <a:latin typeface="Microsoft Sans Serif"/>
              <a:cs typeface="Microsoft Sans Serif"/>
            </a:endParaRPr>
          </a:p>
          <a:p>
            <a:pPr marL="400050" marR="2849880" indent="-375285">
              <a:lnSpc>
                <a:spcPct val="105100"/>
              </a:lnSpc>
              <a:spcBef>
                <a:spcPts val="650"/>
              </a:spcBef>
              <a:buChar char="•"/>
              <a:tabLst>
                <a:tab pos="400050" algn="l"/>
                <a:tab pos="4006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Para faltas hacia delante </a:t>
            </a:r>
            <a:r>
              <a:rPr sz="1600" spc="-10" dirty="0">
                <a:latin typeface="Microsoft Sans Serif"/>
                <a:cs typeface="Microsoft Sans Serif"/>
              </a:rPr>
              <a:t>el </a:t>
            </a:r>
            <a:r>
              <a:rPr sz="1600" spc="-5" dirty="0">
                <a:latin typeface="Microsoft Sans Serif"/>
                <a:cs typeface="Microsoft Sans Serif"/>
              </a:rPr>
              <a:t>ángulo entre </a:t>
            </a:r>
            <a:r>
              <a:rPr sz="1600" spc="-10" dirty="0">
                <a:latin typeface="Microsoft Sans Serif"/>
                <a:cs typeface="Microsoft Sans Serif"/>
              </a:rPr>
              <a:t>la </a:t>
            </a:r>
            <a:r>
              <a:rPr sz="1600" spc="-5" dirty="0">
                <a:latin typeface="Microsoft Sans Serif"/>
                <a:cs typeface="Microsoft Sans Serif"/>
              </a:rPr>
              <a:t> corriente y </a:t>
            </a:r>
            <a:r>
              <a:rPr sz="1600" spc="-10" dirty="0">
                <a:latin typeface="Microsoft Sans Serif"/>
                <a:cs typeface="Microsoft Sans Serif"/>
              </a:rPr>
              <a:t>la </a:t>
            </a:r>
            <a:r>
              <a:rPr sz="1600" spc="-5" dirty="0">
                <a:latin typeface="Microsoft Sans Serif"/>
                <a:cs typeface="Microsoft Sans Serif"/>
              </a:rPr>
              <a:t>tensión desplazada </a:t>
            </a:r>
            <a:r>
              <a:rPr sz="1600" spc="-10" dirty="0">
                <a:latin typeface="Microsoft Sans Serif"/>
                <a:cs typeface="Microsoft Sans Serif"/>
              </a:rPr>
              <a:t>el </a:t>
            </a:r>
            <a:r>
              <a:rPr sz="1600" spc="-5" dirty="0">
                <a:latin typeface="Microsoft Sans Serif"/>
                <a:cs typeface="Microsoft Sans Serif"/>
              </a:rPr>
              <a:t>ángulo de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máximo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debe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estar</a:t>
            </a:r>
            <a:r>
              <a:rPr sz="1600" spc="-5" dirty="0">
                <a:latin typeface="Microsoft Sans Serif"/>
                <a:cs typeface="Microsoft Sans Serif"/>
              </a:rPr>
              <a:t> entre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187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353.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Microsoft Sans Serif"/>
              <a:buChar char="•"/>
            </a:pPr>
            <a:endParaRPr sz="1500">
              <a:latin typeface="Microsoft Sans Serif"/>
              <a:cs typeface="Microsoft Sans Serif"/>
            </a:endParaRPr>
          </a:p>
          <a:p>
            <a:pPr marL="569595">
              <a:lnSpc>
                <a:spcPct val="100000"/>
              </a:lnSpc>
            </a:pPr>
            <a:r>
              <a:rPr sz="1600" spc="-10" dirty="0">
                <a:latin typeface="Microsoft Sans Serif"/>
                <a:cs typeface="Microsoft Sans Serif"/>
              </a:rPr>
              <a:t>187&lt;Ang(I0)-angulo(V0)+Ángulo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característico&lt;353</a:t>
            </a:r>
            <a:endParaRPr sz="1600">
              <a:latin typeface="Microsoft Sans Serif"/>
              <a:cs typeface="Microsoft Sans Serif"/>
            </a:endParaRPr>
          </a:p>
          <a:p>
            <a:pPr marL="400050" indent="-375285">
              <a:lnSpc>
                <a:spcPct val="100000"/>
              </a:lnSpc>
              <a:spcBef>
                <a:spcPts val="840"/>
              </a:spcBef>
              <a:buChar char="•"/>
              <a:tabLst>
                <a:tab pos="400050" algn="l"/>
                <a:tab pos="4006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faltas hacia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detrás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ángulo </a:t>
            </a:r>
            <a:r>
              <a:rPr sz="1600" spc="-5" dirty="0">
                <a:latin typeface="Microsoft Sans Serif"/>
                <a:cs typeface="Microsoft Sans Serif"/>
              </a:rPr>
              <a:t>entre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corriente y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tensión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desplazada</a:t>
            </a:r>
            <a:r>
              <a:rPr sz="1600" spc="-8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el</a:t>
            </a:r>
            <a:endParaRPr sz="1600">
              <a:latin typeface="Microsoft Sans Serif"/>
              <a:cs typeface="Microsoft Sans Serif"/>
            </a:endParaRPr>
          </a:p>
          <a:p>
            <a:pPr marL="400050">
              <a:lnSpc>
                <a:spcPct val="100000"/>
              </a:lnSpc>
              <a:spcBef>
                <a:spcPts val="85"/>
              </a:spcBef>
            </a:pPr>
            <a:r>
              <a:rPr sz="1600" spc="-5" dirty="0">
                <a:latin typeface="Microsoft Sans Serif"/>
                <a:cs typeface="Microsoft Sans Serif"/>
              </a:rPr>
              <a:t>ángulo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máximo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debe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estar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entre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7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173.</a:t>
            </a:r>
            <a:endParaRPr sz="1600">
              <a:latin typeface="Microsoft Sans Serif"/>
              <a:cs typeface="Microsoft Sans Serif"/>
            </a:endParaRPr>
          </a:p>
          <a:p>
            <a:pPr marL="595630">
              <a:lnSpc>
                <a:spcPct val="100000"/>
              </a:lnSpc>
              <a:spcBef>
                <a:spcPts val="1035"/>
              </a:spcBef>
            </a:pPr>
            <a:r>
              <a:rPr sz="1600" spc="-10" dirty="0">
                <a:latin typeface="Microsoft Sans Serif"/>
                <a:cs typeface="Microsoft Sans Serif"/>
              </a:rPr>
              <a:t>7&lt;Ang(I0)-angulo(V0)+Ángulo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característico&lt;173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50">
              <a:latin typeface="Microsoft Sans Serif"/>
              <a:cs typeface="Microsoft Sans Serif"/>
            </a:endParaRPr>
          </a:p>
          <a:p>
            <a:pPr marL="615315">
              <a:lnSpc>
                <a:spcPct val="100000"/>
              </a:lnSpc>
              <a:spcBef>
                <a:spcPts val="5"/>
              </a:spcBef>
            </a:pPr>
            <a:r>
              <a:rPr sz="1875" spc="-67" baseline="-33333" dirty="0">
                <a:latin typeface="Times New Roman"/>
                <a:cs typeface="Times New Roman"/>
              </a:rPr>
              <a:t>I·sin</a:t>
            </a:r>
            <a:r>
              <a:rPr sz="2625" spc="-67" baseline="-17460" dirty="0">
                <a:latin typeface="Symbol"/>
                <a:cs typeface="Symbol"/>
              </a:rPr>
              <a:t></a:t>
            </a:r>
            <a:r>
              <a:rPr sz="1875" spc="-67" baseline="-33333" dirty="0">
                <a:latin typeface="Times New Roman"/>
                <a:cs typeface="Times New Roman"/>
              </a:rPr>
              <a:t>v</a:t>
            </a:r>
            <a:r>
              <a:rPr sz="1875" spc="-217" baseline="-33333" dirty="0">
                <a:latin typeface="Times New Roman"/>
                <a:cs typeface="Times New Roman"/>
              </a:rPr>
              <a:t> </a:t>
            </a:r>
            <a:r>
              <a:rPr sz="1875" spc="-7" baseline="-33333" dirty="0">
                <a:latin typeface="Symbol"/>
                <a:cs typeface="Symbol"/>
              </a:rPr>
              <a:t></a:t>
            </a:r>
            <a:r>
              <a:rPr sz="1875" spc="52" baseline="-33333" dirty="0">
                <a:latin typeface="Times New Roman"/>
                <a:cs typeface="Times New Roman"/>
              </a:rPr>
              <a:t> </a:t>
            </a:r>
            <a:r>
              <a:rPr sz="1875" spc="-7" baseline="-33333" dirty="0">
                <a:latin typeface="Times New Roman"/>
                <a:cs typeface="Times New Roman"/>
              </a:rPr>
              <a:t>i</a:t>
            </a:r>
            <a:r>
              <a:rPr sz="1875" spc="-157" baseline="-33333" dirty="0">
                <a:latin typeface="Times New Roman"/>
                <a:cs typeface="Times New Roman"/>
              </a:rPr>
              <a:t> </a:t>
            </a:r>
            <a:r>
              <a:rPr sz="1875" spc="-7" baseline="-33333" dirty="0">
                <a:latin typeface="Symbol"/>
                <a:cs typeface="Symbol"/>
              </a:rPr>
              <a:t></a:t>
            </a:r>
            <a:r>
              <a:rPr sz="1875" spc="37" baseline="-33333" dirty="0">
                <a:latin typeface="Times New Roman"/>
                <a:cs typeface="Times New Roman"/>
              </a:rPr>
              <a:t> </a:t>
            </a:r>
            <a:r>
              <a:rPr sz="1875" spc="-15" baseline="-33333" dirty="0">
                <a:latin typeface="Symbol"/>
                <a:cs typeface="Symbol"/>
              </a:rPr>
              <a:t></a:t>
            </a:r>
            <a:r>
              <a:rPr sz="2625" spc="-15" baseline="-17460" dirty="0">
                <a:latin typeface="Symbol"/>
                <a:cs typeface="Symbol"/>
              </a:rPr>
              <a:t></a:t>
            </a:r>
            <a:r>
              <a:rPr sz="2625" u="sng" spc="1185" baseline="476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25" u="sng" spc="-37" baseline="4761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1250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Im(V)</a:t>
            </a:r>
            <a:r>
              <a:rPr sz="1250" u="sng" spc="-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u="sng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</a:t>
            </a:r>
            <a:r>
              <a:rPr sz="1250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cos</a:t>
            </a:r>
            <a:r>
              <a:rPr sz="2625" u="sng" spc="-30" baseline="4761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1250" u="sng" spc="-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</a:t>
            </a:r>
            <a:r>
              <a:rPr sz="2625" u="sng" spc="-30" baseline="4761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</a:t>
            </a:r>
            <a:r>
              <a:rPr sz="2625" u="sng" spc="-120" baseline="476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u="sng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</a:t>
            </a:r>
            <a:r>
              <a:rPr sz="125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Re(V)</a:t>
            </a:r>
            <a:r>
              <a:rPr sz="1250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u="sng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</a:t>
            </a:r>
            <a:r>
              <a:rPr sz="1250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sin</a:t>
            </a:r>
            <a:r>
              <a:rPr sz="2625" u="sng" spc="-67" baseline="4761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1250" u="sng" spc="-4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</a:t>
            </a:r>
            <a:r>
              <a:rPr sz="2625" u="sng" spc="-67" baseline="4761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</a:t>
            </a:r>
            <a:r>
              <a:rPr sz="2625" u="sng" spc="-315" baseline="476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u="sng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</a:t>
            </a:r>
            <a:r>
              <a:rPr sz="1250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Re(I)</a:t>
            </a:r>
            <a:r>
              <a:rPr sz="1250" u="sng" spc="1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u="sng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</a:t>
            </a:r>
            <a:r>
              <a:rPr sz="125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25" u="sng" spc="-22" baseline="4761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12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Re(V)</a:t>
            </a:r>
            <a:r>
              <a:rPr sz="1250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u="sng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</a:t>
            </a:r>
            <a:r>
              <a:rPr sz="1250" u="sng" spc="-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cos</a:t>
            </a:r>
            <a:r>
              <a:rPr sz="2625" u="sng" spc="-30" baseline="4761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1250" u="sng" spc="-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</a:t>
            </a:r>
            <a:r>
              <a:rPr sz="2625" u="sng" spc="-30" baseline="4761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</a:t>
            </a:r>
            <a:r>
              <a:rPr sz="2625" u="sng" spc="-82" baseline="476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u="sng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</a:t>
            </a:r>
            <a:r>
              <a:rPr sz="1250" u="sng" spc="1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Im(V)</a:t>
            </a:r>
            <a:r>
              <a:rPr sz="1250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u="sng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</a:t>
            </a:r>
            <a:r>
              <a:rPr sz="1250" u="sng" spc="-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sin</a:t>
            </a:r>
            <a:r>
              <a:rPr sz="2625" u="sng" spc="-67" baseline="4761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1250" u="sng" spc="-4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</a:t>
            </a:r>
            <a:r>
              <a:rPr sz="2625" u="sng" spc="-67" baseline="4761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</a:t>
            </a:r>
            <a:r>
              <a:rPr sz="2625" u="sng" spc="-315" baseline="476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u="sng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</a:t>
            </a:r>
            <a:r>
              <a:rPr sz="1250" u="sng" spc="-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Im(I)</a:t>
            </a:r>
            <a:endParaRPr sz="1250">
              <a:latin typeface="Times New Roman"/>
              <a:cs typeface="Times New Roman"/>
            </a:endParaRPr>
          </a:p>
          <a:p>
            <a:pPr marL="1538605" algn="ctr">
              <a:lnSpc>
                <a:spcPct val="100000"/>
              </a:lnSpc>
              <a:spcBef>
                <a:spcPts val="305"/>
              </a:spcBef>
            </a:pPr>
            <a:r>
              <a:rPr sz="1250" spc="-5" dirty="0">
                <a:latin typeface="Times New Roman"/>
                <a:cs typeface="Times New Roman"/>
              </a:rPr>
              <a:t>V</a:t>
            </a:r>
            <a:endParaRPr sz="12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10411" y="1821514"/>
            <a:ext cx="5671820" cy="2868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8145" marR="5080" indent="-386080">
              <a:lnSpc>
                <a:spcPct val="122500"/>
              </a:lnSpc>
              <a:spcBef>
                <a:spcPts val="100"/>
              </a:spcBef>
            </a:pPr>
            <a:r>
              <a:rPr spc="-10" dirty="0"/>
              <a:t>SOBREINTENSIDAD </a:t>
            </a:r>
            <a:r>
              <a:rPr spc="-5" dirty="0"/>
              <a:t> </a:t>
            </a:r>
            <a:r>
              <a:rPr spc="-35" dirty="0"/>
              <a:t>CONTROLADA</a:t>
            </a:r>
            <a:r>
              <a:rPr spc="-100" dirty="0"/>
              <a:t> </a:t>
            </a:r>
            <a:r>
              <a:rPr spc="-10" dirty="0"/>
              <a:t>POR</a:t>
            </a:r>
          </a:p>
          <a:p>
            <a:pPr marL="2289810" marR="1356995" indent="-539750">
              <a:lnSpc>
                <a:spcPct val="106700"/>
              </a:lnSpc>
              <a:spcBef>
                <a:spcPts val="380"/>
              </a:spcBef>
            </a:pPr>
            <a:r>
              <a:rPr spc="-25" dirty="0"/>
              <a:t>TENS</a:t>
            </a:r>
            <a:r>
              <a:rPr spc="-10" dirty="0"/>
              <a:t>IÓN  (51V)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809" y="264667"/>
            <a:ext cx="68021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55" dirty="0"/>
              <a:t> </a:t>
            </a:r>
            <a:r>
              <a:rPr sz="2400" spc="-5" dirty="0"/>
              <a:t>controlada</a:t>
            </a:r>
            <a:r>
              <a:rPr sz="2400" spc="-55" dirty="0"/>
              <a:t> </a:t>
            </a:r>
            <a:r>
              <a:rPr sz="2400" spc="-5" dirty="0"/>
              <a:t>por</a:t>
            </a:r>
            <a:r>
              <a:rPr sz="2400" spc="-25" dirty="0"/>
              <a:t> </a:t>
            </a:r>
            <a:r>
              <a:rPr sz="2400" spc="-5" dirty="0"/>
              <a:t>tensión</a:t>
            </a:r>
            <a:r>
              <a:rPr sz="2400" spc="-60" dirty="0"/>
              <a:t> </a:t>
            </a:r>
            <a:r>
              <a:rPr sz="2400" dirty="0"/>
              <a:t>I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252" y="2675508"/>
            <a:ext cx="146050" cy="1778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60349" y="1381201"/>
            <a:ext cx="7974330" cy="209423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37185" marR="5080" indent="-325120" algn="just">
              <a:lnSpc>
                <a:spcPct val="101699"/>
              </a:lnSpc>
              <a:spcBef>
                <a:spcPts val="65"/>
              </a:spcBef>
              <a:buClr>
                <a:srgbClr val="000099"/>
              </a:buClr>
              <a:buFont typeface="Microsoft Sans Serif"/>
              <a:buChar char="•"/>
              <a:tabLst>
                <a:tab pos="395605" algn="l"/>
              </a:tabLst>
            </a:pPr>
            <a:r>
              <a:rPr dirty="0"/>
              <a:t>	</a:t>
            </a:r>
            <a:r>
              <a:rPr sz="1800" spc="-5" dirty="0">
                <a:latin typeface="Microsoft Sans Serif"/>
                <a:cs typeface="Microsoft Sans Serif"/>
              </a:rPr>
              <a:t>La </a:t>
            </a:r>
            <a:r>
              <a:rPr sz="1800" spc="-10" dirty="0">
                <a:latin typeface="Microsoft Sans Serif"/>
                <a:cs typeface="Microsoft Sans Serif"/>
              </a:rPr>
              <a:t>función </a:t>
            </a:r>
            <a:r>
              <a:rPr sz="1800" spc="-5" dirty="0">
                <a:latin typeface="Microsoft Sans Serif"/>
                <a:cs typeface="Microsoft Sans Serif"/>
              </a:rPr>
              <a:t>de </a:t>
            </a:r>
            <a:r>
              <a:rPr sz="1800" spc="-10" dirty="0">
                <a:latin typeface="Microsoft Sans Serif"/>
                <a:cs typeface="Microsoft Sans Serif"/>
              </a:rPr>
              <a:t>sobreintensidad controlada por </a:t>
            </a:r>
            <a:r>
              <a:rPr sz="1800" spc="-5" dirty="0">
                <a:latin typeface="Microsoft Sans Serif"/>
                <a:cs typeface="Microsoft Sans Serif"/>
              </a:rPr>
              <a:t>tensión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Es una función </a:t>
            </a:r>
            <a:r>
              <a:rPr sz="1800" spc="-35" dirty="0">
                <a:latin typeface="Microsoft Sans Serif"/>
                <a:cs typeface="Microsoft Sans Serif"/>
              </a:rPr>
              <a:t>de 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sobreintensidad </a:t>
            </a:r>
            <a:r>
              <a:rPr sz="1800" spc="-5" dirty="0">
                <a:latin typeface="Microsoft Sans Serif"/>
                <a:cs typeface="Microsoft Sans Serif"/>
              </a:rPr>
              <a:t>es </a:t>
            </a:r>
            <a:r>
              <a:rPr sz="1800" spc="-10" dirty="0">
                <a:latin typeface="Microsoft Sans Serif"/>
                <a:cs typeface="Microsoft Sans Serif"/>
              </a:rPr>
              <a:t>la </a:t>
            </a:r>
            <a:r>
              <a:rPr sz="1800" spc="-5" dirty="0">
                <a:latin typeface="Microsoft Sans Serif"/>
                <a:cs typeface="Microsoft Sans Serif"/>
              </a:rPr>
              <a:t>que </a:t>
            </a:r>
            <a:r>
              <a:rPr sz="1800" spc="-10" dirty="0">
                <a:latin typeface="Microsoft Sans Serif"/>
                <a:cs typeface="Microsoft Sans Serif"/>
              </a:rPr>
              <a:t>el </a:t>
            </a:r>
            <a:r>
              <a:rPr sz="1800" spc="-5" dirty="0">
                <a:latin typeface="Microsoft Sans Serif"/>
                <a:cs typeface="Microsoft Sans Serif"/>
              </a:rPr>
              <a:t>valor </a:t>
            </a:r>
            <a:r>
              <a:rPr sz="1800" spc="-10" dirty="0">
                <a:latin typeface="Microsoft Sans Serif"/>
                <a:cs typeface="Microsoft Sans Serif"/>
              </a:rPr>
              <a:t>del </a:t>
            </a:r>
            <a:r>
              <a:rPr sz="1800" spc="-15" dirty="0">
                <a:latin typeface="Microsoft Sans Serif"/>
                <a:cs typeface="Microsoft Sans Serif"/>
              </a:rPr>
              <a:t>ajuste </a:t>
            </a:r>
            <a:r>
              <a:rPr sz="1800" spc="-5" dirty="0">
                <a:latin typeface="Microsoft Sans Serif"/>
                <a:cs typeface="Microsoft Sans Serif"/>
              </a:rPr>
              <a:t>de </a:t>
            </a:r>
            <a:r>
              <a:rPr sz="1800" spc="-10" dirty="0">
                <a:latin typeface="Microsoft Sans Serif"/>
                <a:cs typeface="Microsoft Sans Serif"/>
              </a:rPr>
              <a:t>la intensidad </a:t>
            </a:r>
            <a:r>
              <a:rPr sz="1800" spc="-5" dirty="0">
                <a:latin typeface="Microsoft Sans Serif"/>
                <a:cs typeface="Microsoft Sans Serif"/>
              </a:rPr>
              <a:t>de </a:t>
            </a:r>
            <a:r>
              <a:rPr sz="1800" spc="-10" dirty="0">
                <a:latin typeface="Microsoft Sans Serif"/>
                <a:cs typeface="Microsoft Sans Serif"/>
              </a:rPr>
              <a:t>arranque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15" dirty="0">
                <a:latin typeface="Microsoft Sans Serif"/>
                <a:cs typeface="Microsoft Sans Serif"/>
              </a:rPr>
              <a:t>varía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valor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tensión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medida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 algn="just">
              <a:lnSpc>
                <a:spcPct val="100000"/>
              </a:lnSpc>
              <a:spcBef>
                <a:spcPts val="645"/>
              </a:spcBef>
              <a:buFont typeface="Microsoft Sans Serif"/>
              <a:buChar char="•"/>
              <a:tabLst>
                <a:tab pos="299720" algn="l"/>
              </a:tabLst>
            </a:pPr>
            <a:r>
              <a:rPr sz="1800" b="1" spc="-5" dirty="0">
                <a:solidFill>
                  <a:srgbClr val="A20027"/>
                </a:solidFill>
                <a:latin typeface="Arial"/>
                <a:cs typeface="Arial"/>
              </a:rPr>
              <a:t>Dos</a:t>
            </a:r>
            <a:r>
              <a:rPr sz="1800" b="1" spc="-25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formas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</a:t>
            </a:r>
            <a:r>
              <a:rPr sz="1800" spc="-15" dirty="0">
                <a:latin typeface="Microsoft Sans Serif"/>
                <a:cs typeface="Microsoft Sans Serif"/>
              </a:rPr>
              <a:t>o</a:t>
            </a:r>
            <a:r>
              <a:rPr sz="1800" spc="-5" dirty="0">
                <a:latin typeface="Microsoft Sans Serif"/>
                <a:cs typeface="Microsoft Sans Serif"/>
              </a:rPr>
              <a:t>si</a:t>
            </a:r>
            <a:r>
              <a:rPr sz="1800" spc="-15" dirty="0">
                <a:latin typeface="Microsoft Sans Serif"/>
                <a:cs typeface="Microsoft Sans Serif"/>
              </a:rPr>
              <a:t>b</a:t>
            </a:r>
            <a:r>
              <a:rPr sz="1800" spc="-5" dirty="0">
                <a:latin typeface="Microsoft Sans Serif"/>
                <a:cs typeface="Microsoft Sans Serif"/>
              </a:rPr>
              <a:t>l</a:t>
            </a:r>
            <a:r>
              <a:rPr sz="1800" spc="-20" dirty="0">
                <a:latin typeface="Microsoft Sans Serif"/>
                <a:cs typeface="Microsoft Sans Serif"/>
              </a:rPr>
              <a:t>e</a:t>
            </a:r>
            <a:r>
              <a:rPr sz="1800" dirty="0">
                <a:latin typeface="Microsoft Sans Serif"/>
                <a:cs typeface="Microsoft Sans Serif"/>
              </a:rPr>
              <a:t>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</a:t>
            </a:r>
            <a:r>
              <a:rPr sz="1800" spc="-5" dirty="0">
                <a:latin typeface="Microsoft Sans Serif"/>
                <a:cs typeface="Microsoft Sans Serif"/>
              </a:rPr>
              <a:t>e</a:t>
            </a:r>
            <a:r>
              <a:rPr sz="1800" spc="-114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act</a:t>
            </a:r>
            <a:r>
              <a:rPr sz="1800" spc="-10" dirty="0">
                <a:latin typeface="Microsoft Sans Serif"/>
                <a:cs typeface="Microsoft Sans Serif"/>
              </a:rPr>
              <a:t>u</a:t>
            </a:r>
            <a:r>
              <a:rPr sz="1800" dirty="0">
                <a:latin typeface="Microsoft Sans Serif"/>
                <a:cs typeface="Microsoft Sans Serif"/>
              </a:rPr>
              <a:t>ar:</a:t>
            </a:r>
            <a:endParaRPr sz="1800">
              <a:latin typeface="Microsoft Sans Serif"/>
              <a:cs typeface="Microsoft Sans Serif"/>
            </a:endParaRPr>
          </a:p>
          <a:p>
            <a:pPr marL="958850">
              <a:lnSpc>
                <a:spcPct val="100000"/>
              </a:lnSpc>
              <a:spcBef>
                <a:spcPts val="500"/>
              </a:spcBef>
            </a:pPr>
            <a:r>
              <a:rPr sz="1600" b="1" spc="-20" dirty="0">
                <a:solidFill>
                  <a:srgbClr val="000099"/>
                </a:solidFill>
                <a:latin typeface="Arial"/>
                <a:cs typeface="Arial"/>
              </a:rPr>
              <a:t>Sobreintensidad</a:t>
            </a:r>
            <a:r>
              <a:rPr sz="1600" b="1" spc="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controlada</a:t>
            </a:r>
            <a:r>
              <a:rPr sz="1600" b="1" spc="-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0099"/>
                </a:solidFill>
                <a:latin typeface="Arial"/>
                <a:cs typeface="Arial"/>
              </a:rPr>
              <a:t>por</a:t>
            </a:r>
            <a:r>
              <a:rPr sz="1600" b="1" spc="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tensión</a:t>
            </a:r>
            <a:endParaRPr sz="1600">
              <a:latin typeface="Arial"/>
              <a:cs typeface="Arial"/>
            </a:endParaRPr>
          </a:p>
          <a:p>
            <a:pPr marL="1542415" marR="305435" lvl="1" indent="-434340">
              <a:lnSpc>
                <a:spcPts val="2320"/>
              </a:lnSpc>
              <a:buChar char="•"/>
              <a:tabLst>
                <a:tab pos="1542415" algn="l"/>
                <a:tab pos="1543050" algn="l"/>
              </a:tabLst>
            </a:pPr>
            <a:r>
              <a:rPr sz="1500" dirty="0">
                <a:latin typeface="Microsoft Sans Serif"/>
                <a:cs typeface="Microsoft Sans Serif"/>
              </a:rPr>
              <a:t>Cuando </a:t>
            </a:r>
            <a:r>
              <a:rPr sz="1500" spc="-5" dirty="0">
                <a:latin typeface="Microsoft Sans Serif"/>
                <a:cs typeface="Microsoft Sans Serif"/>
              </a:rPr>
              <a:t>el valor </a:t>
            </a:r>
            <a:r>
              <a:rPr sz="1500" spc="-10" dirty="0">
                <a:latin typeface="Microsoft Sans Serif"/>
                <a:cs typeface="Microsoft Sans Serif"/>
              </a:rPr>
              <a:t>de </a:t>
            </a:r>
            <a:r>
              <a:rPr sz="1500" spc="-5" dirty="0">
                <a:latin typeface="Microsoft Sans Serif"/>
                <a:cs typeface="Microsoft Sans Serif"/>
              </a:rPr>
              <a:t>la tensión </a:t>
            </a:r>
            <a:r>
              <a:rPr sz="1500" spc="-10" dirty="0">
                <a:latin typeface="Microsoft Sans Serif"/>
                <a:cs typeface="Microsoft Sans Serif"/>
              </a:rPr>
              <a:t>es </a:t>
            </a:r>
            <a:r>
              <a:rPr sz="1500" spc="-5" dirty="0">
                <a:latin typeface="Microsoft Sans Serif"/>
                <a:cs typeface="Microsoft Sans Serif"/>
              </a:rPr>
              <a:t>inferior a un valor </a:t>
            </a:r>
            <a:r>
              <a:rPr sz="1500" dirty="0">
                <a:latin typeface="Microsoft Sans Serif"/>
                <a:cs typeface="Microsoft Sans Serif"/>
              </a:rPr>
              <a:t>programado </a:t>
            </a:r>
            <a:r>
              <a:rPr sz="1500" spc="-5" dirty="0">
                <a:latin typeface="Microsoft Sans Serif"/>
                <a:cs typeface="Microsoft Sans Serif"/>
              </a:rPr>
              <a:t>(</a:t>
            </a:r>
            <a:r>
              <a:rPr sz="1500" b="1" spc="-5" dirty="0">
                <a:solidFill>
                  <a:srgbClr val="990037"/>
                </a:solidFill>
                <a:latin typeface="Arial"/>
                <a:cs typeface="Arial"/>
              </a:rPr>
              <a:t>V</a:t>
            </a:r>
            <a:r>
              <a:rPr sz="1500" spc="-5" dirty="0">
                <a:latin typeface="Microsoft Sans Serif"/>
                <a:cs typeface="Microsoft Sans Serif"/>
              </a:rPr>
              <a:t>) </a:t>
            </a:r>
            <a:r>
              <a:rPr sz="14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4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los </a:t>
            </a:r>
            <a:r>
              <a:rPr sz="1500" spc="-38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ajustes</a:t>
            </a:r>
            <a:r>
              <a:rPr sz="1500" spc="-3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la </a:t>
            </a:r>
            <a:r>
              <a:rPr sz="1500" spc="-5" dirty="0">
                <a:latin typeface="Microsoft Sans Serif"/>
                <a:cs typeface="Microsoft Sans Serif"/>
              </a:rPr>
              <a:t>función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sobreintensidad</a:t>
            </a:r>
            <a:r>
              <a:rPr sz="1500" spc="-3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cambias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(</a:t>
            </a:r>
            <a:r>
              <a:rPr sz="1500" spc="15" dirty="0">
                <a:latin typeface="Microsoft Sans Serif"/>
                <a:cs typeface="Microsoft Sans Serif"/>
              </a:rPr>
              <a:t> </a:t>
            </a:r>
            <a:r>
              <a:rPr sz="1500" b="1" dirty="0">
                <a:solidFill>
                  <a:srgbClr val="990037"/>
                </a:solidFill>
                <a:latin typeface="Arial"/>
                <a:cs typeface="Arial"/>
              </a:rPr>
              <a:t>I</a:t>
            </a:r>
            <a:r>
              <a:rPr sz="1500" b="1" spc="-1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4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990037"/>
                </a:solidFill>
                <a:latin typeface="Arial"/>
                <a:cs typeface="Arial"/>
              </a:rPr>
              <a:t>I´</a:t>
            </a:r>
            <a:r>
              <a:rPr sz="1500" b="1" spc="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)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92245" y="4320159"/>
            <a:ext cx="1740535" cy="1397635"/>
            <a:chOff x="3992245" y="4320159"/>
            <a:chExt cx="1740535" cy="1397635"/>
          </a:xfrm>
        </p:grpSpPr>
        <p:sp>
          <p:nvSpPr>
            <p:cNvPr id="6" name="object 6"/>
            <p:cNvSpPr/>
            <p:nvPr/>
          </p:nvSpPr>
          <p:spPr>
            <a:xfrm>
              <a:off x="4018153" y="4365879"/>
              <a:ext cx="0" cy="1326515"/>
            </a:xfrm>
            <a:custGeom>
              <a:avLst/>
              <a:gdLst/>
              <a:ahLst/>
              <a:cxnLst/>
              <a:rect l="l" t="t" r="r" b="b"/>
              <a:pathLst>
                <a:path h="1326514">
                  <a:moveTo>
                    <a:pt x="0" y="0"/>
                  </a:moveTo>
                  <a:lnTo>
                    <a:pt x="0" y="132593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92245" y="4320159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51815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18153" y="5691809"/>
              <a:ext cx="1670685" cy="0"/>
            </a:xfrm>
            <a:custGeom>
              <a:avLst/>
              <a:gdLst/>
              <a:ahLst/>
              <a:cxnLst/>
              <a:rect l="l" t="t" r="r" b="b"/>
              <a:pathLst>
                <a:path w="1670685">
                  <a:moveTo>
                    <a:pt x="1670304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680837" y="5665901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0" y="0"/>
                  </a:moveTo>
                  <a:lnTo>
                    <a:pt x="0" y="51815"/>
                  </a:lnTo>
                  <a:lnTo>
                    <a:pt x="51815" y="259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18153" y="4777359"/>
              <a:ext cx="1600200" cy="457200"/>
            </a:xfrm>
            <a:custGeom>
              <a:avLst/>
              <a:gdLst/>
              <a:ahLst/>
              <a:cxnLst/>
              <a:rect l="l" t="t" r="r" b="b"/>
              <a:pathLst>
                <a:path w="1600200" h="457200">
                  <a:moveTo>
                    <a:pt x="0" y="457200"/>
                  </a:moveTo>
                  <a:lnTo>
                    <a:pt x="914400" y="457200"/>
                  </a:lnTo>
                </a:path>
                <a:path w="1600200" h="457200">
                  <a:moveTo>
                    <a:pt x="914400" y="0"/>
                  </a:moveTo>
                  <a:lnTo>
                    <a:pt x="914400" y="457200"/>
                  </a:lnTo>
                </a:path>
                <a:path w="1600200" h="457200">
                  <a:moveTo>
                    <a:pt x="1600200" y="0"/>
                  </a:moveTo>
                  <a:lnTo>
                    <a:pt x="914400" y="0"/>
                  </a:lnTo>
                </a:path>
              </a:pathLst>
            </a:custGeom>
            <a:ln w="45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932553" y="5234495"/>
              <a:ext cx="0" cy="442595"/>
            </a:xfrm>
            <a:custGeom>
              <a:avLst/>
              <a:gdLst/>
              <a:ahLst/>
              <a:cxnLst/>
              <a:rect l="l" t="t" r="r" b="b"/>
              <a:pathLst>
                <a:path h="442595">
                  <a:moveTo>
                    <a:pt x="0" y="0"/>
                  </a:moveTo>
                  <a:lnTo>
                    <a:pt x="0" y="442137"/>
                  </a:lnTo>
                </a:path>
              </a:pathLst>
            </a:custGeom>
            <a:ln w="4572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33393" y="4777359"/>
              <a:ext cx="899160" cy="0"/>
            </a:xfrm>
            <a:custGeom>
              <a:avLst/>
              <a:gdLst/>
              <a:ahLst/>
              <a:cxnLst/>
              <a:rect l="l" t="t" r="r" b="b"/>
              <a:pathLst>
                <a:path w="899160">
                  <a:moveTo>
                    <a:pt x="0" y="0"/>
                  </a:moveTo>
                  <a:lnTo>
                    <a:pt x="899160" y="0"/>
                  </a:lnTo>
                </a:path>
              </a:pathLst>
            </a:custGeom>
            <a:ln w="4572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416172" y="3783761"/>
            <a:ext cx="3075940" cy="2428240"/>
          </a:xfrm>
          <a:prstGeom prst="rect">
            <a:avLst/>
          </a:prstGeom>
          <a:ln w="22858">
            <a:solidFill>
              <a:srgbClr val="00009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521334" marR="2040255" indent="-128270">
              <a:lnSpc>
                <a:spcPct val="100000"/>
              </a:lnSpc>
            </a:pPr>
            <a:r>
              <a:rPr sz="1000" spc="-5" dirty="0">
                <a:latin typeface="Microsoft Sans Serif"/>
                <a:cs typeface="Microsoft Sans Serif"/>
              </a:rPr>
              <a:t>Intensidad 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de </a:t>
            </a:r>
            <a:r>
              <a:rPr sz="1000" spc="-5" dirty="0">
                <a:latin typeface="Microsoft Sans Serif"/>
                <a:cs typeface="Microsoft Sans Serif"/>
              </a:rPr>
              <a:t> ar</a:t>
            </a:r>
            <a:r>
              <a:rPr sz="1000" dirty="0">
                <a:latin typeface="Microsoft Sans Serif"/>
                <a:cs typeface="Microsoft Sans Serif"/>
              </a:rPr>
              <a:t>r</a:t>
            </a:r>
            <a:r>
              <a:rPr sz="1000" spc="-5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n</a:t>
            </a:r>
            <a:r>
              <a:rPr sz="1000" spc="-5" dirty="0">
                <a:latin typeface="Microsoft Sans Serif"/>
                <a:cs typeface="Microsoft Sans Serif"/>
              </a:rPr>
              <a:t>q</a:t>
            </a:r>
            <a:r>
              <a:rPr sz="1000" spc="-10" dirty="0">
                <a:latin typeface="Microsoft Sans Serif"/>
                <a:cs typeface="Microsoft Sans Serif"/>
              </a:rPr>
              <a:t>u</a:t>
            </a:r>
            <a:r>
              <a:rPr sz="1000" spc="-5" dirty="0">
                <a:latin typeface="Microsoft Sans Serif"/>
                <a:cs typeface="Microsoft Sans Serif"/>
              </a:rPr>
              <a:t>e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413384">
              <a:lnSpc>
                <a:spcPct val="100000"/>
              </a:lnSpc>
            </a:pPr>
            <a:r>
              <a:rPr sz="1000" b="1" spc="-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marL="391795">
              <a:lnSpc>
                <a:spcPct val="100000"/>
              </a:lnSpc>
              <a:spcBef>
                <a:spcPts val="5"/>
              </a:spcBef>
            </a:pPr>
            <a:r>
              <a:rPr sz="1000" b="1" spc="-5" dirty="0">
                <a:solidFill>
                  <a:srgbClr val="FF0000"/>
                </a:solidFill>
                <a:latin typeface="Arial"/>
                <a:cs typeface="Arial"/>
              </a:rPr>
              <a:t>I´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Arial"/>
              <a:cs typeface="Arial"/>
            </a:endParaRPr>
          </a:p>
          <a:p>
            <a:pPr marR="285750" algn="r">
              <a:lnSpc>
                <a:spcPct val="100000"/>
              </a:lnSpc>
            </a:pPr>
            <a:r>
              <a:rPr sz="1000" spc="-5" dirty="0">
                <a:latin typeface="Microsoft Sans Serif"/>
                <a:cs typeface="Microsoft Sans Serif"/>
              </a:rPr>
              <a:t>Tensión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50">
              <a:latin typeface="Microsoft Sans Serif"/>
              <a:cs typeface="Microsoft Sans Serif"/>
            </a:endParaRPr>
          </a:p>
          <a:p>
            <a:pPr marR="22860" algn="ctr">
              <a:lnSpc>
                <a:spcPct val="100000"/>
              </a:lnSpc>
            </a:pPr>
            <a:r>
              <a:rPr sz="1000" b="1" spc="-5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859" y="262890"/>
            <a:ext cx="69208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55" dirty="0"/>
              <a:t> </a:t>
            </a:r>
            <a:r>
              <a:rPr sz="2400" spc="-5" dirty="0"/>
              <a:t>controlada</a:t>
            </a:r>
            <a:r>
              <a:rPr sz="2400" spc="-55" dirty="0"/>
              <a:t> </a:t>
            </a:r>
            <a:r>
              <a:rPr sz="2400" spc="-5" dirty="0"/>
              <a:t>por</a:t>
            </a:r>
            <a:r>
              <a:rPr sz="2400" spc="-25" dirty="0"/>
              <a:t> </a:t>
            </a:r>
            <a:r>
              <a:rPr sz="2400" spc="-5" dirty="0"/>
              <a:t>tensión</a:t>
            </a:r>
            <a:r>
              <a:rPr sz="2400" spc="-65" dirty="0"/>
              <a:t> </a:t>
            </a:r>
            <a:r>
              <a:rPr sz="2400" dirty="0"/>
              <a:t>II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7427" y="1674495"/>
            <a:ext cx="155575" cy="1905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60349" y="1208112"/>
            <a:ext cx="7486015" cy="127762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62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dirty="0">
                <a:solidFill>
                  <a:srgbClr val="A20027"/>
                </a:solidFill>
                <a:latin typeface="Arial"/>
                <a:cs typeface="Arial"/>
              </a:rPr>
              <a:t>Dos</a:t>
            </a:r>
            <a:r>
              <a:rPr sz="1800" b="1" spc="-30" dirty="0">
                <a:solidFill>
                  <a:srgbClr val="A20027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form</a:t>
            </a:r>
            <a:r>
              <a:rPr sz="1800" spc="-15" dirty="0">
                <a:latin typeface="Microsoft Sans Serif"/>
                <a:cs typeface="Microsoft Sans Serif"/>
              </a:rPr>
              <a:t>a</a:t>
            </a:r>
            <a:r>
              <a:rPr sz="1800" dirty="0">
                <a:latin typeface="Microsoft Sans Serif"/>
                <a:cs typeface="Microsoft Sans Serif"/>
              </a:rPr>
              <a:t>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po</a:t>
            </a:r>
            <a:r>
              <a:rPr sz="1800" spc="-5" dirty="0">
                <a:latin typeface="Microsoft Sans Serif"/>
                <a:cs typeface="Microsoft Sans Serif"/>
              </a:rPr>
              <a:t>si</a:t>
            </a:r>
            <a:r>
              <a:rPr sz="1800" spc="-20" dirty="0">
                <a:latin typeface="Microsoft Sans Serif"/>
                <a:cs typeface="Microsoft Sans Serif"/>
              </a:rPr>
              <a:t>b</a:t>
            </a:r>
            <a:r>
              <a:rPr sz="1800" spc="-5" dirty="0">
                <a:latin typeface="Microsoft Sans Serif"/>
                <a:cs typeface="Microsoft Sans Serif"/>
              </a:rPr>
              <a:t>l</a:t>
            </a:r>
            <a:r>
              <a:rPr sz="1800" spc="-25" dirty="0">
                <a:latin typeface="Microsoft Sans Serif"/>
                <a:cs typeface="Microsoft Sans Serif"/>
              </a:rPr>
              <a:t>e</a:t>
            </a:r>
            <a:r>
              <a:rPr sz="1800" dirty="0">
                <a:latin typeface="Microsoft Sans Serif"/>
                <a:cs typeface="Microsoft Sans Serif"/>
              </a:rPr>
              <a:t>s </a:t>
            </a:r>
            <a:r>
              <a:rPr sz="1800" spc="-10" dirty="0">
                <a:latin typeface="Microsoft Sans Serif"/>
                <a:cs typeface="Microsoft Sans Serif"/>
              </a:rPr>
              <a:t>d</a:t>
            </a:r>
            <a:r>
              <a:rPr sz="1800" dirty="0">
                <a:latin typeface="Microsoft Sans Serif"/>
                <a:cs typeface="Microsoft Sans Serif"/>
              </a:rPr>
              <a:t>e</a:t>
            </a:r>
            <a:r>
              <a:rPr sz="1800" spc="-114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</a:t>
            </a:r>
            <a:r>
              <a:rPr sz="1800" dirty="0">
                <a:latin typeface="Microsoft Sans Serif"/>
                <a:cs typeface="Microsoft Sans Serif"/>
              </a:rPr>
              <a:t>ctu</a:t>
            </a:r>
            <a:r>
              <a:rPr sz="1800" spc="-15" dirty="0">
                <a:latin typeface="Microsoft Sans Serif"/>
                <a:cs typeface="Microsoft Sans Serif"/>
              </a:rPr>
              <a:t>a</a:t>
            </a:r>
            <a:r>
              <a:rPr sz="1800" dirty="0">
                <a:latin typeface="Microsoft Sans Serif"/>
                <a:cs typeface="Microsoft Sans Serif"/>
              </a:rPr>
              <a:t>r:</a:t>
            </a:r>
            <a:endParaRPr sz="1800">
              <a:latin typeface="Microsoft Sans Serif"/>
              <a:cs typeface="Microsoft Sans Serif"/>
            </a:endParaRPr>
          </a:p>
          <a:p>
            <a:pPr marL="969644">
              <a:lnSpc>
                <a:spcPct val="100000"/>
              </a:lnSpc>
              <a:spcBef>
                <a:spcPts val="495"/>
              </a:spcBef>
            </a:pPr>
            <a:r>
              <a:rPr sz="1700" b="1" dirty="0">
                <a:solidFill>
                  <a:srgbClr val="000099"/>
                </a:solidFill>
                <a:latin typeface="Arial"/>
                <a:cs typeface="Arial"/>
              </a:rPr>
              <a:t>Sobreintensidad</a:t>
            </a:r>
            <a:r>
              <a:rPr sz="1700" b="1" spc="-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000099"/>
                </a:solidFill>
                <a:latin typeface="Arial"/>
                <a:cs typeface="Arial"/>
              </a:rPr>
              <a:t>restringida</a:t>
            </a:r>
            <a:r>
              <a:rPr sz="1700" b="1" spc="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000099"/>
                </a:solidFill>
                <a:latin typeface="Arial"/>
                <a:cs typeface="Arial"/>
              </a:rPr>
              <a:t>por</a:t>
            </a:r>
            <a:r>
              <a:rPr sz="1700" b="1" spc="-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000099"/>
                </a:solidFill>
                <a:latin typeface="Arial"/>
                <a:cs typeface="Arial"/>
              </a:rPr>
              <a:t>tensión</a:t>
            </a:r>
            <a:endParaRPr sz="1700">
              <a:latin typeface="Arial"/>
              <a:cs typeface="Arial"/>
            </a:endParaRPr>
          </a:p>
          <a:p>
            <a:pPr marL="1542415" marR="5080" lvl="1" indent="-434340">
              <a:lnSpc>
                <a:spcPts val="2390"/>
              </a:lnSpc>
              <a:buChar char="•"/>
              <a:tabLst>
                <a:tab pos="1542415" algn="l"/>
                <a:tab pos="1543050" algn="l"/>
              </a:tabLst>
            </a:pPr>
            <a:r>
              <a:rPr sz="1500" dirty="0">
                <a:latin typeface="Microsoft Sans Serif"/>
                <a:cs typeface="Microsoft Sans Serif"/>
              </a:rPr>
              <a:t>La </a:t>
            </a:r>
            <a:r>
              <a:rPr sz="1500" spc="-5" dirty="0">
                <a:latin typeface="Microsoft Sans Serif"/>
                <a:cs typeface="Microsoft Sans Serif"/>
              </a:rPr>
              <a:t>intensidad de arranque es restringida por la tensión compuesta </a:t>
            </a:r>
            <a:r>
              <a:rPr sz="1500" spc="-10" dirty="0">
                <a:latin typeface="Microsoft Sans Serif"/>
                <a:cs typeface="Microsoft Sans Serif"/>
              </a:rPr>
              <a:t>que </a:t>
            </a:r>
            <a:r>
              <a:rPr sz="1500" spc="-38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sirve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control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754501" y="3231260"/>
            <a:ext cx="2167255" cy="1926589"/>
            <a:chOff x="3754501" y="3231260"/>
            <a:chExt cx="2167255" cy="1926589"/>
          </a:xfrm>
        </p:grpSpPr>
        <p:sp>
          <p:nvSpPr>
            <p:cNvPr id="6" name="object 6"/>
            <p:cNvSpPr/>
            <p:nvPr/>
          </p:nvSpPr>
          <p:spPr>
            <a:xfrm>
              <a:off x="3799459" y="3319652"/>
              <a:ext cx="0" cy="1792605"/>
            </a:xfrm>
            <a:custGeom>
              <a:avLst/>
              <a:gdLst/>
              <a:ahLst/>
              <a:cxnLst/>
              <a:rect l="l" t="t" r="r" b="b"/>
              <a:pathLst>
                <a:path h="1792604">
                  <a:moveTo>
                    <a:pt x="0" y="0"/>
                  </a:moveTo>
                  <a:lnTo>
                    <a:pt x="0" y="1792224"/>
                  </a:lnTo>
                </a:path>
              </a:pathLst>
            </a:custGeom>
            <a:ln w="13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54501" y="3231260"/>
              <a:ext cx="90170" cy="91440"/>
            </a:xfrm>
            <a:custGeom>
              <a:avLst/>
              <a:gdLst/>
              <a:ahLst/>
              <a:cxnLst/>
              <a:rect l="l" t="t" r="r" b="b"/>
              <a:pathLst>
                <a:path w="90170" h="91439">
                  <a:moveTo>
                    <a:pt x="45720" y="0"/>
                  </a:moveTo>
                  <a:lnTo>
                    <a:pt x="0" y="91439"/>
                  </a:lnTo>
                  <a:lnTo>
                    <a:pt x="89915" y="91439"/>
                  </a:lnTo>
                  <a:lnTo>
                    <a:pt x="457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98697" y="5111114"/>
              <a:ext cx="2033270" cy="0"/>
            </a:xfrm>
            <a:custGeom>
              <a:avLst/>
              <a:gdLst/>
              <a:ahLst/>
              <a:cxnLst/>
              <a:rect l="l" t="t" r="r" b="b"/>
              <a:pathLst>
                <a:path w="2033270">
                  <a:moveTo>
                    <a:pt x="0" y="0"/>
                  </a:moveTo>
                  <a:lnTo>
                    <a:pt x="2033015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30189" y="5066156"/>
              <a:ext cx="91440" cy="91440"/>
            </a:xfrm>
            <a:custGeom>
              <a:avLst/>
              <a:gdLst/>
              <a:ahLst/>
              <a:cxnLst/>
              <a:rect l="l" t="t" r="r" b="b"/>
              <a:pathLst>
                <a:path w="91439" h="91439">
                  <a:moveTo>
                    <a:pt x="0" y="0"/>
                  </a:moveTo>
                  <a:lnTo>
                    <a:pt x="0" y="91440"/>
                  </a:lnTo>
                  <a:lnTo>
                    <a:pt x="91439" y="457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98697" y="3542156"/>
              <a:ext cx="1812036" cy="157124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818509" y="3549014"/>
              <a:ext cx="1312545" cy="0"/>
            </a:xfrm>
            <a:custGeom>
              <a:avLst/>
              <a:gdLst/>
              <a:ahLst/>
              <a:cxnLst/>
              <a:rect l="l" t="t" r="r" b="b"/>
              <a:pathLst>
                <a:path w="1312545">
                  <a:moveTo>
                    <a:pt x="0" y="0"/>
                  </a:moveTo>
                  <a:lnTo>
                    <a:pt x="1312164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867653" y="5156453"/>
            <a:ext cx="1809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b="1" spc="15" dirty="0">
                <a:latin typeface="Times New Roman"/>
                <a:cs typeface="Times New Roman"/>
              </a:rPr>
              <a:t>Vn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62908" y="5165597"/>
            <a:ext cx="3930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000" b="1" spc="10" dirty="0">
                <a:solidFill>
                  <a:srgbClr val="800080"/>
                </a:solidFill>
                <a:latin typeface="Times New Roman"/>
                <a:cs typeface="Times New Roman"/>
              </a:rPr>
              <a:t>0</a:t>
            </a:r>
            <a:r>
              <a:rPr sz="1000" b="1" spc="5" dirty="0">
                <a:solidFill>
                  <a:srgbClr val="800080"/>
                </a:solidFill>
                <a:latin typeface="Times New Roman"/>
                <a:cs typeface="Times New Roman"/>
              </a:rPr>
              <a:t>,</a:t>
            </a:r>
            <a:r>
              <a:rPr sz="1000" b="1" spc="-5" dirty="0">
                <a:solidFill>
                  <a:srgbClr val="800080"/>
                </a:solidFill>
                <a:latin typeface="Times New Roman"/>
                <a:cs typeface="Times New Roman"/>
              </a:rPr>
              <a:t>1</a:t>
            </a:r>
            <a:r>
              <a:rPr sz="1000" b="1" spc="-30" dirty="0">
                <a:solidFill>
                  <a:srgbClr val="800080"/>
                </a:solidFill>
                <a:latin typeface="Times New Roman"/>
                <a:cs typeface="Times New Roman"/>
              </a:rPr>
              <a:t> </a:t>
            </a:r>
            <a:r>
              <a:rPr sz="1000" b="1" spc="5" dirty="0">
                <a:solidFill>
                  <a:srgbClr val="800080"/>
                </a:solidFill>
                <a:latin typeface="Times New Roman"/>
                <a:cs typeface="Times New Roman"/>
              </a:rPr>
              <a:t>V</a:t>
            </a:r>
            <a:r>
              <a:rPr sz="975" b="1" spc="-7" baseline="-8547" dirty="0">
                <a:solidFill>
                  <a:srgbClr val="800080"/>
                </a:solidFill>
                <a:latin typeface="Times New Roman"/>
                <a:cs typeface="Times New Roman"/>
              </a:rPr>
              <a:t>n</a:t>
            </a:r>
            <a:endParaRPr sz="975" baseline="-8547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14721" y="5136641"/>
            <a:ext cx="3930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000" b="1" spc="10" dirty="0">
                <a:solidFill>
                  <a:srgbClr val="800080"/>
                </a:solidFill>
                <a:latin typeface="Times New Roman"/>
                <a:cs typeface="Times New Roman"/>
              </a:rPr>
              <a:t>0</a:t>
            </a:r>
            <a:r>
              <a:rPr sz="1000" b="1" spc="5" dirty="0">
                <a:solidFill>
                  <a:srgbClr val="800080"/>
                </a:solidFill>
                <a:latin typeface="Times New Roman"/>
                <a:cs typeface="Times New Roman"/>
              </a:rPr>
              <a:t>,</a:t>
            </a:r>
            <a:r>
              <a:rPr sz="1000" b="1" spc="-5" dirty="0">
                <a:solidFill>
                  <a:srgbClr val="800080"/>
                </a:solidFill>
                <a:latin typeface="Times New Roman"/>
                <a:cs typeface="Times New Roman"/>
              </a:rPr>
              <a:t>9</a:t>
            </a:r>
            <a:r>
              <a:rPr sz="1000" b="1" spc="-30" dirty="0">
                <a:solidFill>
                  <a:srgbClr val="800080"/>
                </a:solidFill>
                <a:latin typeface="Times New Roman"/>
                <a:cs typeface="Times New Roman"/>
              </a:rPr>
              <a:t> </a:t>
            </a:r>
            <a:r>
              <a:rPr sz="1000" b="1" spc="5" dirty="0">
                <a:solidFill>
                  <a:srgbClr val="800080"/>
                </a:solidFill>
                <a:latin typeface="Times New Roman"/>
                <a:cs typeface="Times New Roman"/>
              </a:rPr>
              <a:t>V</a:t>
            </a:r>
            <a:r>
              <a:rPr sz="975" b="1" spc="-7" baseline="-8547" dirty="0">
                <a:solidFill>
                  <a:srgbClr val="800080"/>
                </a:solidFill>
                <a:latin typeface="Times New Roman"/>
                <a:cs typeface="Times New Roman"/>
              </a:rPr>
              <a:t>n</a:t>
            </a:r>
            <a:endParaRPr sz="975" baseline="-8547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80511" y="4761433"/>
            <a:ext cx="6610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500" b="1" spc="15" baseline="5555" dirty="0">
                <a:solidFill>
                  <a:srgbClr val="800080"/>
                </a:solidFill>
                <a:latin typeface="Times New Roman"/>
                <a:cs typeface="Times New Roman"/>
              </a:rPr>
              <a:t>0</a:t>
            </a:r>
            <a:r>
              <a:rPr sz="1500" b="1" spc="7" baseline="5555" dirty="0">
                <a:solidFill>
                  <a:srgbClr val="800080"/>
                </a:solidFill>
                <a:latin typeface="Times New Roman"/>
                <a:cs typeface="Times New Roman"/>
              </a:rPr>
              <a:t>,</a:t>
            </a:r>
            <a:r>
              <a:rPr sz="1500" b="1" spc="-7" baseline="5555" dirty="0">
                <a:solidFill>
                  <a:srgbClr val="800080"/>
                </a:solidFill>
                <a:latin typeface="Times New Roman"/>
                <a:cs typeface="Times New Roman"/>
              </a:rPr>
              <a:t>1</a:t>
            </a:r>
            <a:r>
              <a:rPr sz="1500" b="1" spc="37" baseline="5555" dirty="0">
                <a:solidFill>
                  <a:srgbClr val="800080"/>
                </a:solidFill>
                <a:latin typeface="Times New Roman"/>
                <a:cs typeface="Times New Roman"/>
              </a:rPr>
              <a:t> </a:t>
            </a:r>
            <a:r>
              <a:rPr sz="1500" b="1" spc="-7" baseline="5555" dirty="0">
                <a:solidFill>
                  <a:srgbClr val="800080"/>
                </a:solidFill>
                <a:latin typeface="Times New Roman"/>
                <a:cs typeface="Times New Roman"/>
              </a:rPr>
              <a:t>I</a:t>
            </a:r>
            <a:r>
              <a:rPr sz="1500" b="1" spc="-75" baseline="5555" dirty="0">
                <a:solidFill>
                  <a:srgbClr val="800080"/>
                </a:solidFill>
                <a:latin typeface="Times New Roman"/>
                <a:cs typeface="Times New Roman"/>
              </a:rPr>
              <a:t> </a:t>
            </a:r>
            <a:r>
              <a:rPr sz="650" b="1" dirty="0">
                <a:solidFill>
                  <a:srgbClr val="800080"/>
                </a:solidFill>
                <a:latin typeface="Times New Roman"/>
                <a:cs typeface="Times New Roman"/>
              </a:rPr>
              <a:t>a</a:t>
            </a:r>
            <a:r>
              <a:rPr sz="650" b="1" spc="-5" dirty="0">
                <a:solidFill>
                  <a:srgbClr val="800080"/>
                </a:solidFill>
                <a:latin typeface="Times New Roman"/>
                <a:cs typeface="Times New Roman"/>
              </a:rPr>
              <a:t>r</a:t>
            </a:r>
            <a:r>
              <a:rPr sz="650" b="1" dirty="0">
                <a:solidFill>
                  <a:srgbClr val="800080"/>
                </a:solidFill>
                <a:latin typeface="Times New Roman"/>
                <a:cs typeface="Times New Roman"/>
              </a:rPr>
              <a:t>r</a:t>
            </a:r>
            <a:r>
              <a:rPr sz="650" b="1" spc="-5" dirty="0">
                <a:solidFill>
                  <a:srgbClr val="800080"/>
                </a:solidFill>
                <a:latin typeface="Times New Roman"/>
                <a:cs typeface="Times New Roman"/>
              </a:rPr>
              <a:t>a</a:t>
            </a:r>
            <a:r>
              <a:rPr sz="650" b="1" spc="-20" dirty="0">
                <a:solidFill>
                  <a:srgbClr val="800080"/>
                </a:solidFill>
                <a:latin typeface="Times New Roman"/>
                <a:cs typeface="Times New Roman"/>
              </a:rPr>
              <a:t>nqu</a:t>
            </a:r>
            <a:r>
              <a:rPr sz="650" b="1" dirty="0">
                <a:solidFill>
                  <a:srgbClr val="800080"/>
                </a:solidFill>
                <a:latin typeface="Times New Roman"/>
                <a:cs typeface="Times New Roman"/>
              </a:rPr>
              <a:t>e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30905" y="3048126"/>
            <a:ext cx="821690" cy="863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Times New Roman"/>
                <a:cs typeface="Times New Roman"/>
              </a:rPr>
              <a:t>I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de</a:t>
            </a:r>
            <a:r>
              <a:rPr sz="1000" b="1" spc="-65" dirty="0">
                <a:latin typeface="Times New Roman"/>
                <a:cs typeface="Times New Roman"/>
              </a:rPr>
              <a:t> </a:t>
            </a:r>
            <a:r>
              <a:rPr sz="1000" b="1" spc="5" dirty="0">
                <a:latin typeface="Times New Roman"/>
                <a:cs typeface="Times New Roman"/>
              </a:rPr>
              <a:t>arranque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143510" algn="ctr">
              <a:lnSpc>
                <a:spcPct val="100000"/>
              </a:lnSpc>
            </a:pPr>
            <a:r>
              <a:rPr sz="1500" b="1" spc="-7" baseline="5555" dirty="0">
                <a:solidFill>
                  <a:srgbClr val="800080"/>
                </a:solidFill>
                <a:latin typeface="Times New Roman"/>
                <a:cs typeface="Times New Roman"/>
              </a:rPr>
              <a:t>I</a:t>
            </a:r>
            <a:r>
              <a:rPr sz="1500" b="1" spc="-52" baseline="5555" dirty="0">
                <a:solidFill>
                  <a:srgbClr val="800080"/>
                </a:solidFill>
                <a:latin typeface="Times New Roman"/>
                <a:cs typeface="Times New Roman"/>
              </a:rPr>
              <a:t> </a:t>
            </a:r>
            <a:r>
              <a:rPr sz="650" b="1" spc="-10" dirty="0">
                <a:solidFill>
                  <a:srgbClr val="800080"/>
                </a:solidFill>
                <a:latin typeface="Times New Roman"/>
                <a:cs typeface="Times New Roman"/>
              </a:rPr>
              <a:t>arranque</a:t>
            </a: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145415" algn="ctr">
              <a:lnSpc>
                <a:spcPct val="100000"/>
              </a:lnSpc>
            </a:pPr>
            <a:r>
              <a:rPr sz="1500" b="1" spc="7" baseline="5555" dirty="0">
                <a:solidFill>
                  <a:srgbClr val="800080"/>
                </a:solidFill>
                <a:latin typeface="Times New Roman"/>
                <a:cs typeface="Times New Roman"/>
              </a:rPr>
              <a:t>0,9 </a:t>
            </a:r>
            <a:r>
              <a:rPr sz="1500" b="1" spc="-7" baseline="5555" dirty="0">
                <a:solidFill>
                  <a:srgbClr val="800080"/>
                </a:solidFill>
                <a:latin typeface="Times New Roman"/>
                <a:cs typeface="Times New Roman"/>
              </a:rPr>
              <a:t>I</a:t>
            </a:r>
            <a:r>
              <a:rPr sz="1500" b="1" spc="-82" baseline="5555" dirty="0">
                <a:solidFill>
                  <a:srgbClr val="800080"/>
                </a:solidFill>
                <a:latin typeface="Times New Roman"/>
                <a:cs typeface="Times New Roman"/>
              </a:rPr>
              <a:t> </a:t>
            </a:r>
            <a:r>
              <a:rPr sz="650" b="1" spc="-10" dirty="0">
                <a:solidFill>
                  <a:srgbClr val="800080"/>
                </a:solidFill>
                <a:latin typeface="Times New Roman"/>
                <a:cs typeface="Times New Roman"/>
              </a:rPr>
              <a:t>arranque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737231" y="2878468"/>
            <a:ext cx="3693160" cy="2764790"/>
            <a:chOff x="2737231" y="2878468"/>
            <a:chExt cx="3693160" cy="2764790"/>
          </a:xfrm>
        </p:grpSpPr>
        <p:sp>
          <p:nvSpPr>
            <p:cNvPr id="18" name="object 18"/>
            <p:cNvSpPr/>
            <p:nvPr/>
          </p:nvSpPr>
          <p:spPr>
            <a:xfrm>
              <a:off x="2741041" y="2882277"/>
              <a:ext cx="3685540" cy="2757170"/>
            </a:xfrm>
            <a:custGeom>
              <a:avLst/>
              <a:gdLst/>
              <a:ahLst/>
              <a:cxnLst/>
              <a:rect l="l" t="t" r="r" b="b"/>
              <a:pathLst>
                <a:path w="3685540" h="2757170">
                  <a:moveTo>
                    <a:pt x="0" y="2756916"/>
                  </a:moveTo>
                  <a:lnTo>
                    <a:pt x="3685031" y="2756916"/>
                  </a:lnTo>
                  <a:lnTo>
                    <a:pt x="3685031" y="0"/>
                  </a:lnTo>
                  <a:lnTo>
                    <a:pt x="0" y="0"/>
                  </a:lnTo>
                  <a:lnTo>
                    <a:pt x="0" y="2756916"/>
                  </a:lnTo>
                  <a:close/>
                </a:path>
              </a:pathLst>
            </a:custGeom>
            <a:ln w="7618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763901" y="2905125"/>
              <a:ext cx="3639820" cy="2711450"/>
            </a:xfrm>
            <a:custGeom>
              <a:avLst/>
              <a:gdLst/>
              <a:ahLst/>
              <a:cxnLst/>
              <a:rect l="l" t="t" r="r" b="b"/>
              <a:pathLst>
                <a:path w="3639820" h="2711450">
                  <a:moveTo>
                    <a:pt x="0" y="0"/>
                  </a:moveTo>
                  <a:lnTo>
                    <a:pt x="0" y="2711208"/>
                  </a:lnTo>
                  <a:lnTo>
                    <a:pt x="3639312" y="2711208"/>
                  </a:lnTo>
                  <a:lnTo>
                    <a:pt x="3639312" y="0"/>
                  </a:lnTo>
                  <a:lnTo>
                    <a:pt x="0" y="0"/>
                  </a:lnTo>
                  <a:close/>
                </a:path>
              </a:pathLst>
            </a:custGeom>
            <a:ln w="22860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258" y="262890"/>
            <a:ext cx="7037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55" dirty="0"/>
              <a:t> </a:t>
            </a:r>
            <a:r>
              <a:rPr sz="2400" spc="-5" dirty="0"/>
              <a:t>controlada</a:t>
            </a:r>
            <a:r>
              <a:rPr sz="2400" spc="-55" dirty="0"/>
              <a:t> </a:t>
            </a:r>
            <a:r>
              <a:rPr sz="2400" spc="-5" dirty="0"/>
              <a:t>por</a:t>
            </a:r>
            <a:r>
              <a:rPr sz="2400" spc="-25" dirty="0"/>
              <a:t> </a:t>
            </a:r>
            <a:r>
              <a:rPr sz="2400" spc="-5" dirty="0"/>
              <a:t>tensión</a:t>
            </a:r>
            <a:r>
              <a:rPr sz="2400" spc="-55" dirty="0"/>
              <a:t> </a:t>
            </a:r>
            <a:r>
              <a:rPr sz="2400" spc="-10" dirty="0"/>
              <a:t>III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6154" y="2375661"/>
            <a:ext cx="146050" cy="177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6154" y="2669794"/>
            <a:ext cx="146050" cy="177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6154" y="3686302"/>
            <a:ext cx="146050" cy="1778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42061" y="1243979"/>
            <a:ext cx="8011159" cy="377317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1800" b="1" spc="-10" dirty="0">
                <a:solidFill>
                  <a:srgbClr val="A20027"/>
                </a:solidFill>
                <a:latin typeface="Arial"/>
                <a:cs typeface="Arial"/>
              </a:rPr>
              <a:t>Aplicación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500"/>
              </a:spcBef>
              <a:buChar char="•"/>
              <a:tabLst>
                <a:tab pos="299085" algn="l"/>
                <a:tab pos="299720" algn="l"/>
              </a:tabLst>
            </a:pPr>
            <a:r>
              <a:rPr sz="1700" spc="10" dirty="0">
                <a:latin typeface="Microsoft Sans Serif"/>
                <a:cs typeface="Microsoft Sans Serif"/>
              </a:rPr>
              <a:t>Líneas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con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niveles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falta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similares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al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6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carga</a:t>
            </a:r>
            <a:endParaRPr sz="17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805"/>
              </a:spcBef>
              <a:buChar char="•"/>
              <a:tabLst>
                <a:tab pos="299085" algn="l"/>
                <a:tab pos="299720" algn="l"/>
              </a:tabLst>
            </a:pPr>
            <a:r>
              <a:rPr sz="1700" dirty="0">
                <a:latin typeface="Microsoft Sans Serif"/>
                <a:cs typeface="Microsoft Sans Serif"/>
              </a:rPr>
              <a:t>Generadores</a:t>
            </a:r>
            <a:endParaRPr sz="1700">
              <a:latin typeface="Microsoft Sans Serif"/>
              <a:cs typeface="Microsoft Sans Serif"/>
            </a:endParaRPr>
          </a:p>
          <a:p>
            <a:pPr marL="958850">
              <a:lnSpc>
                <a:spcPct val="100000"/>
              </a:lnSpc>
              <a:spcBef>
                <a:spcPts val="400"/>
              </a:spcBef>
            </a:pPr>
            <a:r>
              <a:rPr sz="1600" spc="-5" dirty="0">
                <a:latin typeface="Microsoft Sans Serif"/>
                <a:cs typeface="Microsoft Sans Serif"/>
              </a:rPr>
              <a:t>Como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backup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ante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faltas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externas</a:t>
            </a:r>
            <a:endParaRPr sz="1600">
              <a:latin typeface="Microsoft Sans Serif"/>
              <a:cs typeface="Microsoft Sans Serif"/>
            </a:endParaRPr>
          </a:p>
          <a:p>
            <a:pPr marL="958850">
              <a:lnSpc>
                <a:spcPct val="100000"/>
              </a:lnSpc>
              <a:spcBef>
                <a:spcPts val="405"/>
              </a:spcBef>
            </a:pP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evita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aplicación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una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función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sobreintensidad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“normal”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dado</a:t>
            </a:r>
            <a:r>
              <a:rPr sz="1600" spc="1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</a:t>
            </a:r>
            <a:endParaRPr sz="1600">
              <a:latin typeface="Microsoft Sans Serif"/>
              <a:cs typeface="Microsoft Sans Serif"/>
            </a:endParaRPr>
          </a:p>
          <a:p>
            <a:pPr marL="1395095" marR="5080" lvl="1" indent="-287020">
              <a:lnSpc>
                <a:spcPct val="101400"/>
              </a:lnSpc>
              <a:spcBef>
                <a:spcPts val="195"/>
              </a:spcBef>
              <a:buChar char="•"/>
              <a:tabLst>
                <a:tab pos="1395095" algn="l"/>
                <a:tab pos="1395730" algn="l"/>
              </a:tabLst>
            </a:pPr>
            <a:r>
              <a:rPr sz="1400" spc="-5" dirty="0">
                <a:latin typeface="Microsoft Sans Serif"/>
                <a:cs typeface="Microsoft Sans Serif"/>
              </a:rPr>
              <a:t>La </a:t>
            </a:r>
            <a:r>
              <a:rPr sz="1400" spc="-10" dirty="0">
                <a:latin typeface="Microsoft Sans Serif"/>
                <a:cs typeface="Microsoft Sans Serif"/>
              </a:rPr>
              <a:t>reactancia </a:t>
            </a:r>
            <a:r>
              <a:rPr sz="1400" spc="5" dirty="0">
                <a:latin typeface="Microsoft Sans Serif"/>
                <a:cs typeface="Microsoft Sans Serif"/>
              </a:rPr>
              <a:t>síncrona </a:t>
            </a:r>
            <a:r>
              <a:rPr sz="1400" spc="-5" dirty="0">
                <a:latin typeface="Microsoft Sans Serif"/>
                <a:cs typeface="Microsoft Sans Serif"/>
              </a:rPr>
              <a:t>del </a:t>
            </a:r>
            <a:r>
              <a:rPr sz="1400" spc="-15" dirty="0">
                <a:latin typeface="Microsoft Sans Serif"/>
                <a:cs typeface="Microsoft Sans Serif"/>
              </a:rPr>
              <a:t>generador </a:t>
            </a:r>
            <a:r>
              <a:rPr sz="1400" spc="-10" dirty="0">
                <a:latin typeface="Microsoft Sans Serif"/>
                <a:cs typeface="Microsoft Sans Serif"/>
              </a:rPr>
              <a:t>hace </a:t>
            </a:r>
            <a:r>
              <a:rPr sz="1400" spc="-5" dirty="0">
                <a:latin typeface="Microsoft Sans Serif"/>
                <a:cs typeface="Microsoft Sans Serif"/>
              </a:rPr>
              <a:t>que la </a:t>
            </a:r>
            <a:r>
              <a:rPr sz="1400" spc="-15" dirty="0">
                <a:latin typeface="Microsoft Sans Serif"/>
                <a:cs typeface="Microsoft Sans Serif"/>
              </a:rPr>
              <a:t>intensidad </a:t>
            </a:r>
            <a:r>
              <a:rPr sz="1400" spc="-10" dirty="0">
                <a:latin typeface="Microsoft Sans Serif"/>
                <a:cs typeface="Microsoft Sans Serif"/>
              </a:rPr>
              <a:t>de </a:t>
            </a:r>
            <a:r>
              <a:rPr sz="1400" spc="-5" dirty="0">
                <a:latin typeface="Microsoft Sans Serif"/>
                <a:cs typeface="Microsoft Sans Serif"/>
              </a:rPr>
              <a:t>falta </a:t>
            </a:r>
            <a:r>
              <a:rPr sz="1400" dirty="0">
                <a:latin typeface="Microsoft Sans Serif"/>
                <a:cs typeface="Microsoft Sans Serif"/>
              </a:rPr>
              <a:t>sea menor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que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intensidad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plena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carga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4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dificultad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parametrización</a:t>
            </a:r>
            <a:endParaRPr sz="1400">
              <a:latin typeface="Microsoft Sans Serif"/>
              <a:cs typeface="Microsoft Sans Serif"/>
            </a:endParaRPr>
          </a:p>
          <a:p>
            <a:pPr marL="1395095" lvl="1" indent="-287020">
              <a:lnSpc>
                <a:spcPct val="100000"/>
              </a:lnSpc>
              <a:spcBef>
                <a:spcPts val="395"/>
              </a:spcBef>
              <a:buChar char="•"/>
              <a:tabLst>
                <a:tab pos="1395095" algn="l"/>
                <a:tab pos="1395730" algn="l"/>
              </a:tabLst>
            </a:pPr>
            <a:r>
              <a:rPr sz="1400" spc="5" dirty="0">
                <a:latin typeface="Microsoft Sans Serif"/>
                <a:cs typeface="Microsoft Sans Serif"/>
              </a:rPr>
              <a:t>podría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desconectar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el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generador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red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ante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una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sobrecarga</a:t>
            </a:r>
            <a:endParaRPr sz="1400">
              <a:latin typeface="Microsoft Sans Serif"/>
              <a:cs typeface="Microsoft Sans Serif"/>
            </a:endParaRPr>
          </a:p>
          <a:p>
            <a:pPr marL="958850">
              <a:lnSpc>
                <a:spcPct val="100000"/>
              </a:lnSpc>
              <a:spcBef>
                <a:spcPts val="400"/>
              </a:spcBef>
            </a:pPr>
            <a:r>
              <a:rPr sz="1600" spc="-5" dirty="0">
                <a:latin typeface="Microsoft Sans Serif"/>
                <a:cs typeface="Microsoft Sans Serif"/>
              </a:rPr>
              <a:t>Cuando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produce</a:t>
            </a:r>
            <a:endParaRPr sz="1600">
              <a:latin typeface="Microsoft Sans Serif"/>
              <a:cs typeface="Microsoft Sans Serif"/>
            </a:endParaRPr>
          </a:p>
          <a:p>
            <a:pPr marL="1395095" lvl="1" indent="-287020">
              <a:lnSpc>
                <a:spcPct val="100000"/>
              </a:lnSpc>
              <a:spcBef>
                <a:spcPts val="405"/>
              </a:spcBef>
              <a:buChar char="•"/>
              <a:tabLst>
                <a:tab pos="1395095" algn="l"/>
                <a:tab pos="1395730" algn="l"/>
              </a:tabLst>
            </a:pPr>
            <a:r>
              <a:rPr sz="1400" spc="-5" dirty="0">
                <a:latin typeface="Microsoft Sans Serif"/>
                <a:cs typeface="Microsoft Sans Serif"/>
              </a:rPr>
              <a:t>una falta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externa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400" spc="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La </a:t>
            </a:r>
            <a:r>
              <a:rPr sz="1400" spc="-5" dirty="0">
                <a:latin typeface="Microsoft Sans Serif"/>
                <a:cs typeface="Microsoft Sans Serif"/>
              </a:rPr>
              <a:t>tensión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del </a:t>
            </a:r>
            <a:r>
              <a:rPr sz="1400" spc="-5" dirty="0">
                <a:latin typeface="Microsoft Sans Serif"/>
                <a:cs typeface="Microsoft Sans Serif"/>
              </a:rPr>
              <a:t>sistema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cae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mucho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y</a:t>
            </a:r>
            <a:r>
              <a:rPr sz="1400" spc="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rápidamente</a:t>
            </a:r>
            <a:endParaRPr sz="1400">
              <a:latin typeface="Microsoft Sans Serif"/>
              <a:cs typeface="Microsoft Sans Serif"/>
            </a:endParaRPr>
          </a:p>
          <a:p>
            <a:pPr marL="1395095" lvl="1" indent="-287020">
              <a:lnSpc>
                <a:spcPct val="100000"/>
              </a:lnSpc>
              <a:spcBef>
                <a:spcPts val="300"/>
              </a:spcBef>
              <a:buChar char="•"/>
              <a:tabLst>
                <a:tab pos="1395095" algn="l"/>
                <a:tab pos="1395730" algn="l"/>
              </a:tabLst>
            </a:pPr>
            <a:r>
              <a:rPr sz="1400" spc="-5" dirty="0">
                <a:latin typeface="Microsoft Sans Serif"/>
                <a:cs typeface="Microsoft Sans Serif"/>
              </a:rPr>
              <a:t>en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una</a:t>
            </a:r>
            <a:r>
              <a:rPr sz="1400" spc="-10" dirty="0">
                <a:latin typeface="Microsoft Sans Serif"/>
                <a:cs typeface="Microsoft Sans Serif"/>
              </a:rPr>
              <a:t> situación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de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sobrecarga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400" spc="1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la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tensión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cae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menos </a:t>
            </a:r>
            <a:r>
              <a:rPr sz="1400" dirty="0">
                <a:latin typeface="Microsoft Sans Serif"/>
                <a:cs typeface="Microsoft Sans Serif"/>
              </a:rPr>
              <a:t>y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esta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caída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es</a:t>
            </a:r>
            <a:r>
              <a:rPr sz="1400" spc="5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lenta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50">
              <a:latin typeface="Microsoft Sans Serif"/>
              <a:cs typeface="Microsoft Sans Serif"/>
            </a:endParaRPr>
          </a:p>
          <a:p>
            <a:pPr marL="1405890">
              <a:lnSpc>
                <a:spcPct val="100000"/>
              </a:lnSpc>
            </a:pP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La</a:t>
            </a:r>
            <a:r>
              <a:rPr sz="1600" b="1" spc="-1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función </a:t>
            </a:r>
            <a:r>
              <a:rPr sz="1600" b="1" spc="-15" dirty="0">
                <a:solidFill>
                  <a:srgbClr val="990037"/>
                </a:solidFill>
                <a:latin typeface="Arial"/>
                <a:cs typeface="Arial"/>
              </a:rPr>
              <a:t>51V</a:t>
            </a:r>
            <a:r>
              <a:rPr sz="1600" b="1" spc="-2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utiliza</a:t>
            </a:r>
            <a:r>
              <a:rPr sz="1600" spc="-15" dirty="0">
                <a:latin typeface="Microsoft Sans Serif"/>
                <a:cs typeface="Microsoft Sans Serif"/>
              </a:rPr>
              <a:t> 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valor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-5" dirty="0">
                <a:latin typeface="Microsoft Sans Serif"/>
                <a:cs typeface="Microsoft Sans Serif"/>
              </a:rPr>
              <a:t> tensión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detectar las</a:t>
            </a:r>
            <a:r>
              <a:rPr sz="1600" spc="1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212328" y="3875532"/>
            <a:ext cx="88900" cy="562610"/>
          </a:xfrm>
          <a:custGeom>
            <a:avLst/>
            <a:gdLst/>
            <a:ahLst/>
            <a:cxnLst/>
            <a:rect l="l" t="t" r="r" b="b"/>
            <a:pathLst>
              <a:path w="88900" h="562610">
                <a:moveTo>
                  <a:pt x="0" y="0"/>
                </a:moveTo>
                <a:lnTo>
                  <a:pt x="17272" y="3810"/>
                </a:lnTo>
                <a:lnTo>
                  <a:pt x="31242" y="13970"/>
                </a:lnTo>
                <a:lnTo>
                  <a:pt x="40767" y="28956"/>
                </a:lnTo>
                <a:lnTo>
                  <a:pt x="44323" y="47244"/>
                </a:lnTo>
                <a:lnTo>
                  <a:pt x="44323" y="234696"/>
                </a:lnTo>
                <a:lnTo>
                  <a:pt x="47751" y="252857"/>
                </a:lnTo>
                <a:lnTo>
                  <a:pt x="57150" y="267335"/>
                </a:lnTo>
                <a:lnTo>
                  <a:pt x="71247" y="276987"/>
                </a:lnTo>
                <a:lnTo>
                  <a:pt x="88519" y="280416"/>
                </a:lnTo>
                <a:lnTo>
                  <a:pt x="71247" y="284226"/>
                </a:lnTo>
                <a:lnTo>
                  <a:pt x="57150" y="294386"/>
                </a:lnTo>
                <a:lnTo>
                  <a:pt x="47751" y="309372"/>
                </a:lnTo>
                <a:lnTo>
                  <a:pt x="44323" y="327660"/>
                </a:lnTo>
                <a:lnTo>
                  <a:pt x="44323" y="515112"/>
                </a:lnTo>
                <a:lnTo>
                  <a:pt x="40767" y="533400"/>
                </a:lnTo>
                <a:lnTo>
                  <a:pt x="31242" y="548513"/>
                </a:lnTo>
                <a:lnTo>
                  <a:pt x="17272" y="558673"/>
                </a:lnTo>
                <a:lnTo>
                  <a:pt x="0" y="562356"/>
                </a:lnTo>
              </a:path>
            </a:pathLst>
          </a:custGeom>
          <a:ln w="28956">
            <a:solidFill>
              <a:srgbClr val="990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54643" y="4099559"/>
            <a:ext cx="228612" cy="1325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82471" y="4794503"/>
            <a:ext cx="228600" cy="132587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859" y="280796"/>
            <a:ext cx="703960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55" dirty="0"/>
              <a:t> </a:t>
            </a:r>
            <a:r>
              <a:rPr sz="2400" spc="-5" dirty="0"/>
              <a:t>controlada</a:t>
            </a:r>
            <a:r>
              <a:rPr sz="2400" spc="-55" dirty="0"/>
              <a:t> </a:t>
            </a:r>
            <a:r>
              <a:rPr sz="2400" spc="-5" dirty="0"/>
              <a:t>por</a:t>
            </a:r>
            <a:r>
              <a:rPr sz="2400" spc="-25" dirty="0"/>
              <a:t> </a:t>
            </a:r>
            <a:r>
              <a:rPr sz="2400" spc="-5" dirty="0"/>
              <a:t>tensión</a:t>
            </a:r>
            <a:r>
              <a:rPr sz="2400" spc="-65" dirty="0"/>
              <a:t> </a:t>
            </a:r>
            <a:r>
              <a:rPr sz="2400" dirty="0"/>
              <a:t>IV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252" y="2036572"/>
            <a:ext cx="136525" cy="1682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252" y="3895852"/>
            <a:ext cx="136525" cy="1682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252" y="5218684"/>
            <a:ext cx="136525" cy="16827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60349" y="1164336"/>
            <a:ext cx="8176895" cy="4737735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5"/>
              </a:spcBef>
            </a:pPr>
            <a:r>
              <a:rPr sz="1800" b="1" spc="-10" dirty="0">
                <a:solidFill>
                  <a:srgbClr val="A20027"/>
                </a:solidFill>
                <a:latin typeface="Arial"/>
                <a:cs typeface="Arial"/>
              </a:rPr>
              <a:t>Aplicación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795"/>
              </a:spcBef>
              <a:buChar char="•"/>
              <a:tabLst>
                <a:tab pos="299085" algn="l"/>
                <a:tab pos="299720" algn="l"/>
              </a:tabLst>
            </a:pPr>
            <a:r>
              <a:rPr sz="1700" dirty="0">
                <a:latin typeface="Microsoft Sans Serif"/>
                <a:cs typeface="Microsoft Sans Serif"/>
              </a:rPr>
              <a:t>Generadores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spc="-1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000099"/>
                </a:solidFill>
                <a:latin typeface="Arial"/>
                <a:cs typeface="Arial"/>
              </a:rPr>
              <a:t>Ajuste</a:t>
            </a:r>
            <a:r>
              <a:rPr sz="1800" b="1" spc="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sz="1800" b="1" spc="-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sobreintensidad</a:t>
            </a:r>
            <a:r>
              <a:rPr sz="1800" b="1" spc="-5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controlada</a:t>
            </a:r>
            <a:r>
              <a:rPr sz="1800" b="1" spc="-4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por</a:t>
            </a:r>
            <a:r>
              <a:rPr sz="1800" b="1" spc="1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tensión</a:t>
            </a:r>
            <a:endParaRPr sz="1800">
              <a:latin typeface="Arial"/>
              <a:cs typeface="Arial"/>
            </a:endParaRPr>
          </a:p>
          <a:p>
            <a:pPr marL="777240" marR="297815" indent="170180" algn="just">
              <a:lnSpc>
                <a:spcPts val="1910"/>
              </a:lnSpc>
              <a:spcBef>
                <a:spcPts val="560"/>
              </a:spcBef>
            </a:pPr>
            <a:r>
              <a:rPr sz="1500" dirty="0">
                <a:latin typeface="Microsoft Sans Serif"/>
                <a:cs typeface="Microsoft Sans Serif"/>
              </a:rPr>
              <a:t>Durante </a:t>
            </a:r>
            <a:r>
              <a:rPr sz="1500" spc="-5" dirty="0">
                <a:latin typeface="Microsoft Sans Serif"/>
                <a:cs typeface="Microsoft Sans Serif"/>
              </a:rPr>
              <a:t>sobrecargas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Cuando </a:t>
            </a:r>
            <a:r>
              <a:rPr sz="1600" spc="-10" dirty="0">
                <a:latin typeface="Microsoft Sans Serif"/>
                <a:cs typeface="Microsoft Sans Serif"/>
              </a:rPr>
              <a:t>la </a:t>
            </a:r>
            <a:r>
              <a:rPr sz="1600" spc="-5" dirty="0">
                <a:latin typeface="Microsoft Sans Serif"/>
                <a:cs typeface="Microsoft Sans Serif"/>
              </a:rPr>
              <a:t>tensión </a:t>
            </a:r>
            <a:r>
              <a:rPr sz="1600" spc="-20" dirty="0">
                <a:latin typeface="Microsoft Sans Serif"/>
                <a:cs typeface="Microsoft Sans Serif"/>
              </a:rPr>
              <a:t>del </a:t>
            </a:r>
            <a:r>
              <a:rPr sz="1600" spc="-5" dirty="0">
                <a:latin typeface="Microsoft Sans Serif"/>
                <a:cs typeface="Microsoft Sans Serif"/>
              </a:rPr>
              <a:t>sistema es normal </a:t>
            </a:r>
            <a:r>
              <a:rPr sz="1600" spc="-10" dirty="0">
                <a:latin typeface="Microsoft Sans Serif"/>
                <a:cs typeface="Microsoft Sans Serif"/>
              </a:rPr>
              <a:t>la </a:t>
            </a:r>
            <a:r>
              <a:rPr sz="1600" spc="-5" dirty="0">
                <a:latin typeface="Microsoft Sans Serif"/>
                <a:cs typeface="Microsoft Sans Serif"/>
              </a:rPr>
              <a:t>protección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sobreintensidad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debería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tener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ajuste</a:t>
            </a:r>
            <a:endParaRPr sz="1600">
              <a:latin typeface="Microsoft Sans Serif"/>
              <a:cs typeface="Microsoft Sans Serif"/>
            </a:endParaRPr>
          </a:p>
          <a:p>
            <a:pPr marL="1394460" lvl="1" indent="-287020" algn="just">
              <a:lnSpc>
                <a:spcPct val="100000"/>
              </a:lnSpc>
              <a:spcBef>
                <a:spcPts val="235"/>
              </a:spcBef>
              <a:buChar char="•"/>
              <a:tabLst>
                <a:tab pos="139509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Ajuste</a:t>
            </a:r>
            <a:r>
              <a:rPr sz="1600" spc="2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intensidad</a:t>
            </a:r>
            <a:r>
              <a:rPr sz="1600" spc="240" dirty="0"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4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2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encima</a:t>
            </a:r>
            <a:r>
              <a:rPr sz="1600" spc="2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7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2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intensidad</a:t>
            </a:r>
            <a:r>
              <a:rPr sz="1600" spc="26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plena</a:t>
            </a:r>
            <a:r>
              <a:rPr sz="1600" spc="23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carga</a:t>
            </a:r>
            <a:endParaRPr sz="1600">
              <a:latin typeface="Microsoft Sans Serif"/>
              <a:cs typeface="Microsoft Sans Serif"/>
            </a:endParaRPr>
          </a:p>
          <a:p>
            <a:pPr marL="1394460" algn="just">
              <a:lnSpc>
                <a:spcPct val="100000"/>
              </a:lnSpc>
            </a:pPr>
            <a:r>
              <a:rPr sz="14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latin typeface="Microsoft Sans Serif"/>
                <a:cs typeface="Microsoft Sans Serif"/>
              </a:rPr>
              <a:t>1.05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x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Iplena carga</a:t>
            </a:r>
            <a:endParaRPr sz="1600">
              <a:latin typeface="Microsoft Sans Serif"/>
              <a:cs typeface="Microsoft Sans Serif"/>
            </a:endParaRPr>
          </a:p>
          <a:p>
            <a:pPr marL="1394460" marR="5080" lvl="1" indent="-287020" algn="just">
              <a:lnSpc>
                <a:spcPct val="100000"/>
              </a:lnSpc>
              <a:spcBef>
                <a:spcPts val="395"/>
              </a:spcBef>
              <a:buChar char="•"/>
              <a:tabLst>
                <a:tab pos="139509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Característica </a:t>
            </a:r>
            <a:r>
              <a:rPr sz="1600" spc="-10" dirty="0">
                <a:latin typeface="Microsoft Sans Serif"/>
                <a:cs typeface="Microsoft Sans Serif"/>
              </a:rPr>
              <a:t>de tiempo </a:t>
            </a:r>
            <a:r>
              <a:rPr sz="1600" spc="-15" dirty="0">
                <a:latin typeface="Microsoft Sans Serif"/>
                <a:cs typeface="Microsoft Sans Serif"/>
              </a:rPr>
              <a:t>aquélla </a:t>
            </a:r>
            <a:r>
              <a:rPr sz="1600" spc="-5" dirty="0">
                <a:latin typeface="Microsoft Sans Serif"/>
                <a:cs typeface="Microsoft Sans Serif"/>
              </a:rPr>
              <a:t>que </a:t>
            </a:r>
            <a:r>
              <a:rPr sz="1600" spc="-10" dirty="0">
                <a:latin typeface="Microsoft Sans Serif"/>
                <a:cs typeface="Microsoft Sans Serif"/>
              </a:rPr>
              <a:t>evitase que </a:t>
            </a:r>
            <a:r>
              <a:rPr sz="1600" spc="-15" dirty="0">
                <a:latin typeface="Microsoft Sans Serif"/>
                <a:cs typeface="Microsoft Sans Serif"/>
              </a:rPr>
              <a:t>la </a:t>
            </a:r>
            <a:r>
              <a:rPr sz="1600" spc="-10" dirty="0">
                <a:latin typeface="Microsoft Sans Serif"/>
                <a:cs typeface="Microsoft Sans Serif"/>
              </a:rPr>
              <a:t>planta de generación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alimentase </a:t>
            </a:r>
            <a:r>
              <a:rPr sz="1600" spc="-5" dirty="0">
                <a:latin typeface="Microsoft Sans Serif"/>
                <a:cs typeface="Microsoft Sans Serif"/>
              </a:rPr>
              <a:t>una </a:t>
            </a:r>
            <a:r>
              <a:rPr sz="1600" spc="-10" dirty="0">
                <a:latin typeface="Microsoft Sans Serif"/>
                <a:cs typeface="Microsoft Sans Serif"/>
              </a:rPr>
              <a:t>falta</a:t>
            </a:r>
            <a:r>
              <a:rPr sz="1600" spc="-5" dirty="0">
                <a:latin typeface="Microsoft Sans Serif"/>
                <a:cs typeface="Microsoft Sans Serif"/>
              </a:rPr>
              <a:t> remota externa </a:t>
            </a:r>
            <a:r>
              <a:rPr sz="1600" spc="-10" dirty="0">
                <a:latin typeface="Microsoft Sans Serif"/>
                <a:cs typeface="Microsoft Sans Serif"/>
              </a:rPr>
              <a:t>durante</a:t>
            </a:r>
            <a:r>
              <a:rPr sz="1600" spc="-5" dirty="0">
                <a:latin typeface="Microsoft Sans Serif"/>
                <a:cs typeface="Microsoft Sans Serif"/>
              </a:rPr>
              <a:t> un </a:t>
            </a:r>
            <a:r>
              <a:rPr sz="1600" spc="-10" dirty="0">
                <a:latin typeface="Microsoft Sans Serif"/>
                <a:cs typeface="Microsoft Sans Serif"/>
              </a:rPr>
              <a:t>periodo</a:t>
            </a:r>
            <a:r>
              <a:rPr sz="1600" spc="-5" dirty="0">
                <a:latin typeface="Microsoft Sans Serif"/>
                <a:cs typeface="Microsoft Sans Serif"/>
              </a:rPr>
              <a:t> de </a:t>
            </a:r>
            <a:r>
              <a:rPr sz="1600" spc="-15" dirty="0">
                <a:latin typeface="Microsoft Sans Serif"/>
                <a:cs typeface="Microsoft Sans Serif"/>
              </a:rPr>
              <a:t>tiempo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que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excediese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los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limites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planta.</a:t>
            </a:r>
            <a:endParaRPr sz="1600">
              <a:latin typeface="Microsoft Sans Serif"/>
              <a:cs typeface="Microsoft Sans Serif"/>
            </a:endParaRPr>
          </a:p>
          <a:p>
            <a:pPr marL="777240" marR="213360" indent="170180" algn="just">
              <a:lnSpc>
                <a:spcPct val="100000"/>
              </a:lnSpc>
              <a:spcBef>
                <a:spcPts val="480"/>
              </a:spcBef>
            </a:pPr>
            <a:r>
              <a:rPr sz="1500" spc="-5" dirty="0">
                <a:latin typeface="Microsoft Sans Serif"/>
                <a:cs typeface="Microsoft Sans Serif"/>
              </a:rPr>
              <a:t>Ante faltas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el </a:t>
            </a:r>
            <a:r>
              <a:rPr sz="1500" spc="-10" dirty="0">
                <a:latin typeface="Microsoft Sans Serif"/>
                <a:cs typeface="Microsoft Sans Serif"/>
              </a:rPr>
              <a:t>nivel </a:t>
            </a:r>
            <a:r>
              <a:rPr sz="1500" spc="-5" dirty="0">
                <a:latin typeface="Microsoft Sans Serif"/>
                <a:cs typeface="Microsoft Sans Serif"/>
              </a:rPr>
              <a:t>de tensión </a:t>
            </a:r>
            <a:r>
              <a:rPr sz="1500" spc="15" dirty="0">
                <a:latin typeface="Microsoft Sans Serif"/>
                <a:cs typeface="Microsoft Sans Serif"/>
              </a:rPr>
              <a:t>sería </a:t>
            </a:r>
            <a:r>
              <a:rPr sz="1500" spc="-5" dirty="0">
                <a:latin typeface="Microsoft Sans Serif"/>
                <a:cs typeface="Microsoft Sans Serif"/>
              </a:rPr>
              <a:t>menor que el valor de tensión ajustado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se </a:t>
            </a:r>
            <a:r>
              <a:rPr sz="1500" spc="-385" dirty="0">
                <a:latin typeface="Microsoft Sans Serif"/>
                <a:cs typeface="Microsoft Sans Serif"/>
              </a:rPr>
              <a:t> </a:t>
            </a:r>
            <a:r>
              <a:rPr sz="1500" spc="5" dirty="0">
                <a:latin typeface="Microsoft Sans Serif"/>
                <a:cs typeface="Microsoft Sans Serif"/>
              </a:rPr>
              <a:t>trabajaría</a:t>
            </a:r>
            <a:r>
              <a:rPr sz="1500" spc="-4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con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segundo</a:t>
            </a:r>
            <a:r>
              <a:rPr sz="1500" spc="-3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grupo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</a:t>
            </a:r>
            <a:r>
              <a:rPr sz="1500" spc="1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ajustes</a:t>
            </a:r>
            <a:endParaRPr sz="1500">
              <a:latin typeface="Microsoft Sans Serif"/>
              <a:cs typeface="Microsoft Sans Serif"/>
            </a:endParaRPr>
          </a:p>
          <a:p>
            <a:pPr marL="1394460" lvl="1" indent="-287020" algn="just">
              <a:lnSpc>
                <a:spcPts val="1875"/>
              </a:lnSpc>
              <a:spcBef>
                <a:spcPts val="390"/>
              </a:spcBef>
              <a:buChar char="•"/>
              <a:tabLst>
                <a:tab pos="139509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Ajuste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intensidad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400" spc="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Típicamente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60%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 </a:t>
            </a:r>
            <a:r>
              <a:rPr sz="1400" spc="-15" dirty="0">
                <a:latin typeface="Microsoft Sans Serif"/>
                <a:cs typeface="Microsoft Sans Serif"/>
              </a:rPr>
              <a:t>intensidad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 falta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en </a:t>
            </a:r>
            <a:r>
              <a:rPr sz="1400" spc="-10" dirty="0">
                <a:latin typeface="Microsoft Sans Serif"/>
                <a:cs typeface="Microsoft Sans Serif"/>
              </a:rPr>
              <a:t>bornas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del</a:t>
            </a:r>
            <a:endParaRPr sz="1400">
              <a:latin typeface="Microsoft Sans Serif"/>
              <a:cs typeface="Microsoft Sans Serif"/>
            </a:endParaRPr>
          </a:p>
          <a:p>
            <a:pPr marL="1394460">
              <a:lnSpc>
                <a:spcPts val="1635"/>
              </a:lnSpc>
            </a:pPr>
            <a:r>
              <a:rPr sz="1400" spc="-15" dirty="0">
                <a:latin typeface="Microsoft Sans Serif"/>
                <a:cs typeface="Microsoft Sans Serif"/>
              </a:rPr>
              <a:t>generador</a:t>
            </a:r>
            <a:endParaRPr sz="1400">
              <a:latin typeface="Microsoft Sans Serif"/>
              <a:cs typeface="Microsoft Sans Serif"/>
            </a:endParaRPr>
          </a:p>
          <a:p>
            <a:pPr marL="1394460" lvl="1" indent="-287020">
              <a:lnSpc>
                <a:spcPct val="100000"/>
              </a:lnSpc>
              <a:spcBef>
                <a:spcPts val="400"/>
              </a:spcBef>
              <a:buChar char="•"/>
              <a:tabLst>
                <a:tab pos="1394460" algn="l"/>
                <a:tab pos="1395095" algn="l"/>
              </a:tabLst>
            </a:pPr>
            <a:r>
              <a:rPr sz="1600" dirty="0">
                <a:latin typeface="Microsoft Sans Serif"/>
                <a:cs typeface="Microsoft Sans Serif"/>
              </a:rPr>
              <a:t>Característica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tiempo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400" spc="1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coordinada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relé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aguas</a:t>
            </a:r>
            <a:r>
              <a:rPr sz="1600" spc="19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abajo</a:t>
            </a:r>
            <a:endParaRPr sz="1600">
              <a:latin typeface="Microsoft Sans Serif"/>
              <a:cs typeface="Microsoft Sans Serif"/>
            </a:endParaRPr>
          </a:p>
          <a:p>
            <a:pPr marL="777240" marR="41275" indent="170180">
              <a:lnSpc>
                <a:spcPct val="100000"/>
              </a:lnSpc>
              <a:spcBef>
                <a:spcPts val="395"/>
              </a:spcBef>
            </a:pPr>
            <a:r>
              <a:rPr sz="1500" spc="-5" dirty="0">
                <a:latin typeface="Microsoft Sans Serif"/>
                <a:cs typeface="Microsoft Sans Serif"/>
              </a:rPr>
              <a:t>Ajuste </a:t>
            </a:r>
            <a:r>
              <a:rPr sz="1500" spc="-10" dirty="0">
                <a:latin typeface="Microsoft Sans Serif"/>
                <a:cs typeface="Microsoft Sans Serif"/>
              </a:rPr>
              <a:t>de </a:t>
            </a:r>
            <a:r>
              <a:rPr sz="1500" spc="-5" dirty="0">
                <a:latin typeface="Microsoft Sans Serif"/>
                <a:cs typeface="Microsoft Sans Serif"/>
              </a:rPr>
              <a:t>la tensión de referencia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 </a:t>
            </a:r>
            <a:r>
              <a:rPr sz="1500" dirty="0">
                <a:latin typeface="Microsoft Sans Serif"/>
                <a:cs typeface="Microsoft Sans Serif"/>
              </a:rPr>
              <a:t>tensión </a:t>
            </a:r>
            <a:r>
              <a:rPr sz="1500" spc="-5" dirty="0">
                <a:latin typeface="Microsoft Sans Serif"/>
                <a:cs typeface="Microsoft Sans Serif"/>
              </a:rPr>
              <a:t>compuesta </a:t>
            </a:r>
            <a:r>
              <a:rPr sz="1500" spc="10" dirty="0">
                <a:latin typeface="Microsoft Sans Serif"/>
                <a:cs typeface="Microsoft Sans Serif"/>
              </a:rPr>
              <a:t>mínima </a:t>
            </a:r>
            <a:r>
              <a:rPr sz="1500" spc="-5" dirty="0">
                <a:latin typeface="Microsoft Sans Serif"/>
                <a:cs typeface="Microsoft Sans Serif"/>
              </a:rPr>
              <a:t>para una falta 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cercana</a:t>
            </a:r>
            <a:r>
              <a:rPr sz="1500" spc="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monofásica</a:t>
            </a:r>
            <a:r>
              <a:rPr sz="1500" spc="6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a</a:t>
            </a:r>
            <a:r>
              <a:rPr sz="1500" spc="8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tierra</a:t>
            </a:r>
            <a:r>
              <a:rPr sz="1500" spc="3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es</a:t>
            </a:r>
            <a:r>
              <a:rPr sz="1500" spc="6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del</a:t>
            </a:r>
            <a:r>
              <a:rPr sz="1500" spc="4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57%</a:t>
            </a:r>
            <a:r>
              <a:rPr sz="1500" spc="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15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1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ajuste</a:t>
            </a:r>
            <a:r>
              <a:rPr sz="1600" spc="1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debe</a:t>
            </a:r>
            <a:r>
              <a:rPr sz="1600" spc="9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ser</a:t>
            </a:r>
            <a:r>
              <a:rPr sz="1600" spc="114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menor</a:t>
            </a:r>
            <a:r>
              <a:rPr sz="1600" spc="1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</a:t>
            </a:r>
            <a:r>
              <a:rPr sz="1600" spc="9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este</a:t>
            </a:r>
            <a:r>
              <a:rPr sz="1600" spc="1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valor</a:t>
            </a:r>
            <a:endParaRPr sz="1600">
              <a:latin typeface="Microsoft Sans Serif"/>
              <a:cs typeface="Microsoft Sans Serif"/>
            </a:endParaRPr>
          </a:p>
          <a:p>
            <a:pPr marL="777240">
              <a:lnSpc>
                <a:spcPct val="100000"/>
              </a:lnSpc>
            </a:pP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2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típicamente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30%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3494" y="310134"/>
            <a:ext cx="69195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Sobreintensidad</a:t>
            </a:r>
            <a:r>
              <a:rPr sz="2400" spc="-70" dirty="0"/>
              <a:t> </a:t>
            </a:r>
            <a:r>
              <a:rPr sz="2400" dirty="0"/>
              <a:t>controlada</a:t>
            </a:r>
            <a:r>
              <a:rPr sz="2400" spc="-70" dirty="0"/>
              <a:t> </a:t>
            </a:r>
            <a:r>
              <a:rPr sz="2400" dirty="0"/>
              <a:t>por</a:t>
            </a:r>
            <a:r>
              <a:rPr sz="2400" spc="-40" dirty="0"/>
              <a:t> </a:t>
            </a:r>
            <a:r>
              <a:rPr sz="2400" dirty="0"/>
              <a:t>tensión</a:t>
            </a:r>
            <a:r>
              <a:rPr sz="2400" spc="-135" dirty="0"/>
              <a:t> </a:t>
            </a:r>
            <a:r>
              <a:rPr sz="2400" dirty="0"/>
              <a:t>V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840985" y="4986654"/>
            <a:ext cx="2498090" cy="61150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387350" marR="5080" indent="-375285">
              <a:lnSpc>
                <a:spcPts val="2210"/>
              </a:lnSpc>
              <a:spcBef>
                <a:spcPts val="335"/>
              </a:spcBef>
            </a:pPr>
            <a:r>
              <a:rPr sz="2000" spc="-5" dirty="0">
                <a:latin typeface="Microsoft Sans Serif"/>
                <a:cs typeface="Microsoft Sans Serif"/>
              </a:rPr>
              <a:t>Corriente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cortocircuito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generador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29323" y="1274787"/>
            <a:ext cx="4026535" cy="4396740"/>
            <a:chOff x="329323" y="1274787"/>
            <a:chExt cx="4026535" cy="43967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4040" y="1478838"/>
              <a:ext cx="3530098" cy="414215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43801" y="1289265"/>
              <a:ext cx="3997960" cy="4368165"/>
            </a:xfrm>
            <a:custGeom>
              <a:avLst/>
              <a:gdLst/>
              <a:ahLst/>
              <a:cxnLst/>
              <a:rect l="l" t="t" r="r" b="b"/>
              <a:pathLst>
                <a:path w="3997960" h="4368165">
                  <a:moveTo>
                    <a:pt x="0" y="4367784"/>
                  </a:moveTo>
                  <a:lnTo>
                    <a:pt x="3997452" y="4367784"/>
                  </a:lnTo>
                  <a:lnTo>
                    <a:pt x="3997452" y="0"/>
                  </a:lnTo>
                  <a:lnTo>
                    <a:pt x="0" y="0"/>
                  </a:lnTo>
                  <a:lnTo>
                    <a:pt x="0" y="4367784"/>
                  </a:lnTo>
                  <a:close/>
                </a:path>
              </a:pathLst>
            </a:custGeom>
            <a:ln w="28956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572127" y="1890522"/>
            <a:ext cx="4030979" cy="2929255"/>
            <a:chOff x="4572127" y="1890522"/>
            <a:chExt cx="4030979" cy="292925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00536" y="2016279"/>
              <a:ext cx="3707970" cy="279879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586605" y="1905000"/>
              <a:ext cx="4002404" cy="2900680"/>
            </a:xfrm>
            <a:custGeom>
              <a:avLst/>
              <a:gdLst/>
              <a:ahLst/>
              <a:cxnLst/>
              <a:rect l="l" t="t" r="r" b="b"/>
              <a:pathLst>
                <a:path w="4002404" h="2900679">
                  <a:moveTo>
                    <a:pt x="0" y="2900172"/>
                  </a:moveTo>
                  <a:lnTo>
                    <a:pt x="4002024" y="2900172"/>
                  </a:lnTo>
                  <a:lnTo>
                    <a:pt x="4002024" y="0"/>
                  </a:lnTo>
                  <a:lnTo>
                    <a:pt x="0" y="0"/>
                  </a:lnTo>
                  <a:lnTo>
                    <a:pt x="0" y="2900172"/>
                  </a:lnTo>
                  <a:close/>
                </a:path>
              </a:pathLst>
            </a:custGeom>
            <a:ln w="28956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4349" rIns="0" bIns="0" rtlCol="0">
            <a:spAutoFit/>
          </a:bodyPr>
          <a:lstStyle/>
          <a:p>
            <a:pPr marL="504190" marR="5080" indent="-141605">
              <a:lnSpc>
                <a:spcPct val="133000"/>
              </a:lnSpc>
              <a:spcBef>
                <a:spcPts val="100"/>
              </a:spcBef>
            </a:pPr>
            <a:r>
              <a:rPr spc="-5" dirty="0"/>
              <a:t>DESEQUILIBRIO</a:t>
            </a:r>
            <a:r>
              <a:rPr spc="-100" dirty="0"/>
              <a:t> </a:t>
            </a:r>
            <a:r>
              <a:rPr spc="-10" dirty="0"/>
              <a:t>DE </a:t>
            </a:r>
            <a:r>
              <a:rPr spc="-1320" dirty="0"/>
              <a:t> </a:t>
            </a:r>
            <a:r>
              <a:rPr spc="-30" dirty="0"/>
              <a:t>INTENSIDADES</a:t>
            </a:r>
          </a:p>
          <a:p>
            <a:pPr marL="20955" marR="223520" algn="ctr">
              <a:lnSpc>
                <a:spcPct val="100000"/>
              </a:lnSpc>
              <a:spcBef>
                <a:spcPts val="805"/>
              </a:spcBef>
            </a:pPr>
            <a:r>
              <a:rPr spc="-10" dirty="0"/>
              <a:t>(46)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132" y="253746"/>
            <a:ext cx="51435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Desequilibrio</a:t>
            </a:r>
            <a:r>
              <a:rPr sz="2400" spc="-75" dirty="0"/>
              <a:t> </a:t>
            </a:r>
            <a:r>
              <a:rPr sz="2400" dirty="0"/>
              <a:t>de</a:t>
            </a:r>
            <a:r>
              <a:rPr sz="2400" spc="-30" dirty="0"/>
              <a:t> </a:t>
            </a:r>
            <a:r>
              <a:rPr sz="2400" spc="-5" dirty="0"/>
              <a:t>intensidades</a:t>
            </a:r>
            <a:r>
              <a:rPr sz="2400" spc="-130" dirty="0"/>
              <a:t> </a:t>
            </a:r>
            <a:r>
              <a:rPr sz="2400" dirty="0"/>
              <a:t>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137920"/>
            <a:ext cx="7287895" cy="77851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0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Sistema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trifásico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totalmente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equilibrado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spc="1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No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existe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circulación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I2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805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Sistema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trifásico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desequilibrado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circulación</a:t>
            </a:r>
            <a:r>
              <a:rPr sz="1800" spc="9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I2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4735957"/>
            <a:ext cx="146050" cy="177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5092572"/>
            <a:ext cx="146050" cy="1777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5447652"/>
            <a:ext cx="146050" cy="1778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5802744"/>
            <a:ext cx="146050" cy="1778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6159360"/>
            <a:ext cx="146050" cy="1778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36549" y="4178474"/>
            <a:ext cx="6555105" cy="2159635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5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Causas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 </a:t>
            </a:r>
            <a:r>
              <a:rPr sz="1800" spc="-10" dirty="0">
                <a:latin typeface="Microsoft Sans Serif"/>
                <a:cs typeface="Microsoft Sans Serif"/>
              </a:rPr>
              <a:t>desequilibrio</a:t>
            </a:r>
            <a:endParaRPr sz="1800">
              <a:latin typeface="Microsoft Sans Serif"/>
              <a:cs typeface="Microsoft Sans Serif"/>
            </a:endParaRPr>
          </a:p>
          <a:p>
            <a:pPr marL="1152525" marR="5080">
              <a:lnSpc>
                <a:spcPts val="2800"/>
              </a:lnSpc>
              <a:spcBef>
                <a:spcPts val="110"/>
              </a:spcBef>
            </a:pPr>
            <a:r>
              <a:rPr sz="1600" spc="-10" dirty="0">
                <a:latin typeface="Microsoft Sans Serif"/>
                <a:cs typeface="Microsoft Sans Serif"/>
              </a:rPr>
              <a:t>Distribución desequilibrada </a:t>
            </a:r>
            <a:r>
              <a:rPr sz="1600" spc="-5" dirty="0">
                <a:latin typeface="Microsoft Sans Serif"/>
                <a:cs typeface="Microsoft Sans Serif"/>
              </a:rPr>
              <a:t>de cargas monofásicas en </a:t>
            </a:r>
            <a:r>
              <a:rPr sz="1600" spc="-10" dirty="0">
                <a:latin typeface="Microsoft Sans Serif"/>
                <a:cs typeface="Microsoft Sans Serif"/>
              </a:rPr>
              <a:t>la </a:t>
            </a:r>
            <a:r>
              <a:rPr sz="1600" spc="-5" dirty="0">
                <a:latin typeface="Microsoft Sans Serif"/>
                <a:cs typeface="Microsoft Sans Serif"/>
              </a:rPr>
              <a:t>red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Reenganches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monofásicos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695"/>
              </a:spcBef>
            </a:pPr>
            <a:r>
              <a:rPr sz="1600" spc="-15" dirty="0">
                <a:latin typeface="Microsoft Sans Serif"/>
                <a:cs typeface="Microsoft Sans Serif"/>
              </a:rPr>
              <a:t>Transposición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incorrecta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fases</a:t>
            </a:r>
            <a:endParaRPr sz="1600">
              <a:latin typeface="Microsoft Sans Serif"/>
              <a:cs typeface="Microsoft Sans Serif"/>
            </a:endParaRPr>
          </a:p>
          <a:p>
            <a:pPr marL="1152525" marR="1003300">
              <a:lnSpc>
                <a:spcPts val="2800"/>
              </a:lnSpc>
            </a:pPr>
            <a:r>
              <a:rPr sz="1600" spc="-5" dirty="0">
                <a:latin typeface="Microsoft Sans Serif"/>
                <a:cs typeface="Microsoft Sans Serif"/>
              </a:rPr>
              <a:t>Quema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fusibles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bancos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condensadores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Apertura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las fases,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etc.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587372" y="2575179"/>
            <a:ext cx="1028700" cy="1143000"/>
            <a:chOff x="1587372" y="2575179"/>
            <a:chExt cx="1028700" cy="1143000"/>
          </a:xfrm>
        </p:grpSpPr>
        <p:sp>
          <p:nvSpPr>
            <p:cNvPr id="11" name="object 11"/>
            <p:cNvSpPr/>
            <p:nvPr/>
          </p:nvSpPr>
          <p:spPr>
            <a:xfrm>
              <a:off x="1613280" y="2613279"/>
              <a:ext cx="431800" cy="647700"/>
            </a:xfrm>
            <a:custGeom>
              <a:avLst/>
              <a:gdLst/>
              <a:ahLst/>
              <a:cxnLst/>
              <a:rect l="l" t="t" r="r" b="b"/>
              <a:pathLst>
                <a:path w="431800" h="647700">
                  <a:moveTo>
                    <a:pt x="0" y="0"/>
                  </a:moveTo>
                  <a:lnTo>
                    <a:pt x="431292" y="64770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87372" y="2575179"/>
              <a:ext cx="50800" cy="58419"/>
            </a:xfrm>
            <a:custGeom>
              <a:avLst/>
              <a:gdLst/>
              <a:ahLst/>
              <a:cxnLst/>
              <a:rect l="l" t="t" r="r" b="b"/>
              <a:pathLst>
                <a:path w="50800" h="58419">
                  <a:moveTo>
                    <a:pt x="0" y="0"/>
                  </a:moveTo>
                  <a:lnTo>
                    <a:pt x="7620" y="57912"/>
                  </a:lnTo>
                  <a:lnTo>
                    <a:pt x="50291" y="28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044572" y="3260979"/>
              <a:ext cx="527685" cy="0"/>
            </a:xfrm>
            <a:custGeom>
              <a:avLst/>
              <a:gdLst/>
              <a:ahLst/>
              <a:cxnLst/>
              <a:rect l="l" t="t" r="r" b="b"/>
              <a:pathLst>
                <a:path w="527685">
                  <a:moveTo>
                    <a:pt x="0" y="0"/>
                  </a:moveTo>
                  <a:lnTo>
                    <a:pt x="52730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64256" y="3235071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69" h="52070">
                  <a:moveTo>
                    <a:pt x="0" y="0"/>
                  </a:moveTo>
                  <a:lnTo>
                    <a:pt x="0" y="51815"/>
                  </a:lnTo>
                  <a:lnTo>
                    <a:pt x="51816" y="259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42464" y="3260979"/>
              <a:ext cx="102235" cy="414655"/>
            </a:xfrm>
            <a:custGeom>
              <a:avLst/>
              <a:gdLst/>
              <a:ahLst/>
              <a:cxnLst/>
              <a:rect l="l" t="t" r="r" b="b"/>
              <a:pathLst>
                <a:path w="102235" h="414654">
                  <a:moveTo>
                    <a:pt x="102108" y="0"/>
                  </a:moveTo>
                  <a:lnTo>
                    <a:pt x="0" y="414528"/>
                  </a:lnTo>
                </a:path>
              </a:pathLst>
            </a:custGeom>
            <a:ln w="45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918080" y="3661791"/>
              <a:ext cx="50800" cy="56515"/>
            </a:xfrm>
            <a:custGeom>
              <a:avLst/>
              <a:gdLst/>
              <a:ahLst/>
              <a:cxnLst/>
              <a:rect l="l" t="t" r="r" b="b"/>
              <a:pathLst>
                <a:path w="50800" h="56514">
                  <a:moveTo>
                    <a:pt x="0" y="0"/>
                  </a:moveTo>
                  <a:lnTo>
                    <a:pt x="12192" y="56387"/>
                  </a:lnTo>
                  <a:lnTo>
                    <a:pt x="50292" y="137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655317" y="2337561"/>
            <a:ext cx="163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I</a:t>
            </a:r>
            <a:r>
              <a:rPr sz="1200" b="1" baseline="-20833" dirty="0">
                <a:latin typeface="Arial"/>
                <a:cs typeface="Arial"/>
              </a:rPr>
              <a:t>3</a:t>
            </a:r>
            <a:endParaRPr sz="1200" baseline="-20833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13229" y="3366261"/>
            <a:ext cx="163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I</a:t>
            </a:r>
            <a:r>
              <a:rPr sz="1200" b="1" baseline="-20833" dirty="0">
                <a:latin typeface="Arial"/>
                <a:cs typeface="Arial"/>
              </a:rPr>
              <a:t>2</a:t>
            </a:r>
            <a:endParaRPr sz="1200" baseline="-20833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27985" y="2909061"/>
            <a:ext cx="163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I</a:t>
            </a:r>
            <a:r>
              <a:rPr sz="1200" b="1" baseline="-20833" dirty="0">
                <a:latin typeface="Arial"/>
                <a:cs typeface="Arial"/>
              </a:rPr>
              <a:t>1</a:t>
            </a:r>
            <a:endParaRPr sz="1200" baseline="-20833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988940" y="2689479"/>
            <a:ext cx="1056640" cy="1172210"/>
            <a:chOff x="4988940" y="2689479"/>
            <a:chExt cx="1056640" cy="1172210"/>
          </a:xfrm>
        </p:grpSpPr>
        <p:sp>
          <p:nvSpPr>
            <p:cNvPr id="21" name="object 21"/>
            <p:cNvSpPr/>
            <p:nvPr/>
          </p:nvSpPr>
          <p:spPr>
            <a:xfrm>
              <a:off x="5359272" y="3260979"/>
              <a:ext cx="641985" cy="0"/>
            </a:xfrm>
            <a:custGeom>
              <a:avLst/>
              <a:gdLst/>
              <a:ahLst/>
              <a:cxnLst/>
              <a:rect l="l" t="t" r="r" b="b"/>
              <a:pathLst>
                <a:path w="641985">
                  <a:moveTo>
                    <a:pt x="0" y="0"/>
                  </a:moveTo>
                  <a:lnTo>
                    <a:pt x="64160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993256" y="3235071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0" y="0"/>
                  </a:moveTo>
                  <a:lnTo>
                    <a:pt x="0" y="51815"/>
                  </a:lnTo>
                  <a:lnTo>
                    <a:pt x="51815" y="259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40756" y="2729103"/>
              <a:ext cx="347980" cy="561340"/>
            </a:xfrm>
            <a:custGeom>
              <a:avLst/>
              <a:gdLst/>
              <a:ahLst/>
              <a:cxnLst/>
              <a:rect l="l" t="t" r="r" b="b"/>
              <a:pathLst>
                <a:path w="347979" h="561339">
                  <a:moveTo>
                    <a:pt x="347471" y="560832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016372" y="2689479"/>
              <a:ext cx="50800" cy="58419"/>
            </a:xfrm>
            <a:custGeom>
              <a:avLst/>
              <a:gdLst/>
              <a:ahLst/>
              <a:cxnLst/>
              <a:rect l="l" t="t" r="r" b="b"/>
              <a:pathLst>
                <a:path w="50800" h="58419">
                  <a:moveTo>
                    <a:pt x="0" y="0"/>
                  </a:moveTo>
                  <a:lnTo>
                    <a:pt x="6096" y="57912"/>
                  </a:lnTo>
                  <a:lnTo>
                    <a:pt x="50291" y="304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013324" y="3260979"/>
              <a:ext cx="346075" cy="561340"/>
            </a:xfrm>
            <a:custGeom>
              <a:avLst/>
              <a:gdLst/>
              <a:ahLst/>
              <a:cxnLst/>
              <a:rect l="l" t="t" r="r" b="b"/>
              <a:pathLst>
                <a:path w="346075" h="561339">
                  <a:moveTo>
                    <a:pt x="345948" y="0"/>
                  </a:moveTo>
                  <a:lnTo>
                    <a:pt x="0" y="560832"/>
                  </a:lnTo>
                </a:path>
              </a:pathLst>
            </a:custGeom>
            <a:ln w="45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988940" y="3803523"/>
              <a:ext cx="50800" cy="58419"/>
            </a:xfrm>
            <a:custGeom>
              <a:avLst/>
              <a:gdLst/>
              <a:ahLst/>
              <a:cxnLst/>
              <a:rect l="l" t="t" r="r" b="b"/>
              <a:pathLst>
                <a:path w="50800" h="58420">
                  <a:moveTo>
                    <a:pt x="6096" y="0"/>
                  </a:moveTo>
                  <a:lnTo>
                    <a:pt x="0" y="57912"/>
                  </a:lnTo>
                  <a:lnTo>
                    <a:pt x="50292" y="27431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038597" y="2395473"/>
            <a:ext cx="5524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I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81270" y="2497582"/>
            <a:ext cx="9715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800" b="1" spc="-5" dirty="0">
                <a:latin typeface="Arial"/>
                <a:cs typeface="Arial"/>
              </a:rPr>
              <a:t>2i</a:t>
            </a:r>
            <a:endParaRPr sz="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13297" y="2960878"/>
            <a:ext cx="1911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800" b="1" spc="-7" baseline="16203" dirty="0">
                <a:latin typeface="Arial"/>
                <a:cs typeface="Arial"/>
              </a:rPr>
              <a:t>I</a:t>
            </a:r>
            <a:r>
              <a:rPr sz="800" b="1" spc="-5" dirty="0">
                <a:latin typeface="Arial"/>
                <a:cs typeface="Arial"/>
              </a:rPr>
              <a:t>1i</a:t>
            </a:r>
            <a:endParaRPr sz="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41797" y="3647058"/>
            <a:ext cx="1911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800" b="1" spc="-7" baseline="16203" dirty="0">
                <a:latin typeface="Arial"/>
                <a:cs typeface="Arial"/>
              </a:rPr>
              <a:t>I</a:t>
            </a:r>
            <a:r>
              <a:rPr sz="800" b="1" spc="-5" dirty="0">
                <a:latin typeface="Arial"/>
                <a:cs typeface="Arial"/>
              </a:rPr>
              <a:t>3i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274440" y="2689479"/>
            <a:ext cx="1056640" cy="1172210"/>
            <a:chOff x="3274440" y="2689479"/>
            <a:chExt cx="1056640" cy="1172210"/>
          </a:xfrm>
        </p:grpSpPr>
        <p:sp>
          <p:nvSpPr>
            <p:cNvPr id="32" name="object 32"/>
            <p:cNvSpPr/>
            <p:nvPr/>
          </p:nvSpPr>
          <p:spPr>
            <a:xfrm>
              <a:off x="3644772" y="3260979"/>
              <a:ext cx="641985" cy="0"/>
            </a:xfrm>
            <a:custGeom>
              <a:avLst/>
              <a:gdLst/>
              <a:ahLst/>
              <a:cxnLst/>
              <a:rect l="l" t="t" r="r" b="b"/>
              <a:pathLst>
                <a:path w="641985">
                  <a:moveTo>
                    <a:pt x="0" y="0"/>
                  </a:moveTo>
                  <a:lnTo>
                    <a:pt x="64160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278756" y="3235071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0" y="0"/>
                  </a:moveTo>
                  <a:lnTo>
                    <a:pt x="0" y="51815"/>
                  </a:lnTo>
                  <a:lnTo>
                    <a:pt x="51815" y="259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326256" y="2729103"/>
              <a:ext cx="347980" cy="561340"/>
            </a:xfrm>
            <a:custGeom>
              <a:avLst/>
              <a:gdLst/>
              <a:ahLst/>
              <a:cxnLst/>
              <a:rect l="l" t="t" r="r" b="b"/>
              <a:pathLst>
                <a:path w="347979" h="561339">
                  <a:moveTo>
                    <a:pt x="347471" y="560832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301872" y="2689479"/>
              <a:ext cx="50800" cy="58419"/>
            </a:xfrm>
            <a:custGeom>
              <a:avLst/>
              <a:gdLst/>
              <a:ahLst/>
              <a:cxnLst/>
              <a:rect l="l" t="t" r="r" b="b"/>
              <a:pathLst>
                <a:path w="50800" h="58419">
                  <a:moveTo>
                    <a:pt x="0" y="0"/>
                  </a:moveTo>
                  <a:lnTo>
                    <a:pt x="6096" y="57912"/>
                  </a:lnTo>
                  <a:lnTo>
                    <a:pt x="50291" y="304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98824" y="3260979"/>
              <a:ext cx="346075" cy="561340"/>
            </a:xfrm>
            <a:custGeom>
              <a:avLst/>
              <a:gdLst/>
              <a:ahLst/>
              <a:cxnLst/>
              <a:rect l="l" t="t" r="r" b="b"/>
              <a:pathLst>
                <a:path w="346075" h="561339">
                  <a:moveTo>
                    <a:pt x="345948" y="0"/>
                  </a:moveTo>
                  <a:lnTo>
                    <a:pt x="0" y="56083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274440" y="3803523"/>
              <a:ext cx="50800" cy="58419"/>
            </a:xfrm>
            <a:custGeom>
              <a:avLst/>
              <a:gdLst/>
              <a:ahLst/>
              <a:cxnLst/>
              <a:rect l="l" t="t" r="r" b="b"/>
              <a:pathLst>
                <a:path w="50800" h="58420">
                  <a:moveTo>
                    <a:pt x="6096" y="0"/>
                  </a:moveTo>
                  <a:lnTo>
                    <a:pt x="0" y="57912"/>
                  </a:lnTo>
                  <a:lnTo>
                    <a:pt x="50292" y="27431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307079" y="2395473"/>
            <a:ext cx="5524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I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349752" y="2497582"/>
            <a:ext cx="13144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800" b="1" spc="-5" dirty="0">
                <a:latin typeface="Arial"/>
                <a:cs typeface="Arial"/>
              </a:rPr>
              <a:t>3d</a:t>
            </a:r>
            <a:endParaRPr sz="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081779" y="2960878"/>
            <a:ext cx="224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800" b="1" spc="-7" baseline="16203" dirty="0">
                <a:latin typeface="Arial"/>
                <a:cs typeface="Arial"/>
              </a:rPr>
              <a:t>I</a:t>
            </a:r>
            <a:r>
              <a:rPr sz="800" b="1" spc="-5" dirty="0">
                <a:latin typeface="Arial"/>
                <a:cs typeface="Arial"/>
              </a:rPr>
              <a:t>1d</a:t>
            </a:r>
            <a:endParaRPr sz="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510279" y="3647058"/>
            <a:ext cx="224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800" b="1" spc="-7" baseline="16203" dirty="0">
                <a:latin typeface="Arial"/>
                <a:cs typeface="Arial"/>
              </a:rPr>
              <a:t>I</a:t>
            </a:r>
            <a:r>
              <a:rPr sz="800" b="1" spc="-5" dirty="0">
                <a:latin typeface="Arial"/>
                <a:cs typeface="Arial"/>
              </a:rPr>
              <a:t>2d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2842132" y="2803779"/>
            <a:ext cx="4574540" cy="1031240"/>
            <a:chOff x="2842132" y="2803779"/>
            <a:chExt cx="4574540" cy="1031240"/>
          </a:xfrm>
        </p:grpSpPr>
        <p:sp>
          <p:nvSpPr>
            <p:cNvPr id="43" name="object 43"/>
            <p:cNvSpPr/>
            <p:nvPr/>
          </p:nvSpPr>
          <p:spPr>
            <a:xfrm>
              <a:off x="2844672" y="2841879"/>
              <a:ext cx="4318000" cy="762000"/>
            </a:xfrm>
            <a:custGeom>
              <a:avLst/>
              <a:gdLst/>
              <a:ahLst/>
              <a:cxnLst/>
              <a:rect l="l" t="t" r="r" b="b"/>
              <a:pathLst>
                <a:path w="4318000" h="762000">
                  <a:moveTo>
                    <a:pt x="0" y="362712"/>
                  </a:moveTo>
                  <a:lnTo>
                    <a:pt x="228600" y="362712"/>
                  </a:lnTo>
                </a:path>
                <a:path w="4318000" h="762000">
                  <a:moveTo>
                    <a:pt x="0" y="477012"/>
                  </a:moveTo>
                  <a:lnTo>
                    <a:pt x="228600" y="477012"/>
                  </a:lnTo>
                </a:path>
                <a:path w="4318000" h="762000">
                  <a:moveTo>
                    <a:pt x="1714500" y="419100"/>
                  </a:moveTo>
                  <a:lnTo>
                    <a:pt x="1943100" y="419100"/>
                  </a:lnTo>
                </a:path>
                <a:path w="4318000" h="762000">
                  <a:moveTo>
                    <a:pt x="1828800" y="533400"/>
                  </a:moveTo>
                  <a:lnTo>
                    <a:pt x="1828800" y="304800"/>
                  </a:lnTo>
                </a:path>
                <a:path w="4318000" h="762000">
                  <a:moveTo>
                    <a:pt x="3429000" y="419100"/>
                  </a:moveTo>
                  <a:lnTo>
                    <a:pt x="3657600" y="419100"/>
                  </a:lnTo>
                </a:path>
                <a:path w="4318000" h="762000">
                  <a:moveTo>
                    <a:pt x="3543300" y="533400"/>
                  </a:moveTo>
                  <a:lnTo>
                    <a:pt x="3543300" y="304800"/>
                  </a:lnTo>
                </a:path>
                <a:path w="4318000" h="762000">
                  <a:moveTo>
                    <a:pt x="4317492" y="0"/>
                  </a:moveTo>
                  <a:lnTo>
                    <a:pt x="3771900" y="76200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137780" y="2803779"/>
              <a:ext cx="50800" cy="58419"/>
            </a:xfrm>
            <a:custGeom>
              <a:avLst/>
              <a:gdLst/>
              <a:ahLst/>
              <a:cxnLst/>
              <a:rect l="l" t="t" r="r" b="b"/>
              <a:pathLst>
                <a:path w="50800" h="58419">
                  <a:moveTo>
                    <a:pt x="50292" y="0"/>
                  </a:moveTo>
                  <a:lnTo>
                    <a:pt x="0" y="27432"/>
                  </a:lnTo>
                  <a:lnTo>
                    <a:pt x="41148" y="57912"/>
                  </a:lnTo>
                  <a:lnTo>
                    <a:pt x="502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730873" y="2956179"/>
              <a:ext cx="546100" cy="762000"/>
            </a:xfrm>
            <a:custGeom>
              <a:avLst/>
              <a:gdLst/>
              <a:ahLst/>
              <a:cxnLst/>
              <a:rect l="l" t="t" r="r" b="b"/>
              <a:pathLst>
                <a:path w="546100" h="762000">
                  <a:moveTo>
                    <a:pt x="545592" y="0"/>
                  </a:moveTo>
                  <a:lnTo>
                    <a:pt x="0" y="76200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252080" y="2918079"/>
              <a:ext cx="50800" cy="58419"/>
            </a:xfrm>
            <a:custGeom>
              <a:avLst/>
              <a:gdLst/>
              <a:ahLst/>
              <a:cxnLst/>
              <a:rect l="l" t="t" r="r" b="b"/>
              <a:pathLst>
                <a:path w="50800" h="58419">
                  <a:moveTo>
                    <a:pt x="50292" y="0"/>
                  </a:moveTo>
                  <a:lnTo>
                    <a:pt x="0" y="27432"/>
                  </a:lnTo>
                  <a:lnTo>
                    <a:pt x="41148" y="57912"/>
                  </a:lnTo>
                  <a:lnTo>
                    <a:pt x="502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845173" y="3070479"/>
              <a:ext cx="546100" cy="762000"/>
            </a:xfrm>
            <a:custGeom>
              <a:avLst/>
              <a:gdLst/>
              <a:ahLst/>
              <a:cxnLst/>
              <a:rect l="l" t="t" r="r" b="b"/>
              <a:pathLst>
                <a:path w="546100" h="762000">
                  <a:moveTo>
                    <a:pt x="545592" y="0"/>
                  </a:moveTo>
                  <a:lnTo>
                    <a:pt x="0" y="76200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366380" y="3032379"/>
              <a:ext cx="50800" cy="58419"/>
            </a:xfrm>
            <a:custGeom>
              <a:avLst/>
              <a:gdLst/>
              <a:ahLst/>
              <a:cxnLst/>
              <a:rect l="l" t="t" r="r" b="b"/>
              <a:pathLst>
                <a:path w="50800" h="58419">
                  <a:moveTo>
                    <a:pt x="50292" y="0"/>
                  </a:moveTo>
                  <a:lnTo>
                    <a:pt x="0" y="27432"/>
                  </a:lnTo>
                  <a:lnTo>
                    <a:pt x="41148" y="57912"/>
                  </a:lnTo>
                  <a:lnTo>
                    <a:pt x="502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7171563" y="2451862"/>
            <a:ext cx="505459" cy="72834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R="291465" algn="ctr">
              <a:lnSpc>
                <a:spcPct val="100000"/>
              </a:lnSpc>
              <a:spcBef>
                <a:spcPts val="505"/>
              </a:spcBef>
            </a:pPr>
            <a:r>
              <a:rPr sz="1800" b="1" spc="-7" baseline="16203" dirty="0">
                <a:latin typeface="Arial"/>
                <a:cs typeface="Arial"/>
              </a:rPr>
              <a:t>I</a:t>
            </a:r>
            <a:r>
              <a:rPr sz="800" b="1" spc="-5" dirty="0">
                <a:latin typeface="Arial"/>
                <a:cs typeface="Arial"/>
              </a:rPr>
              <a:t>30</a:t>
            </a:r>
            <a:endParaRPr sz="800">
              <a:latin typeface="Arial"/>
              <a:cs typeface="Arial"/>
            </a:endParaRPr>
          </a:p>
          <a:p>
            <a:pPr marR="5080" algn="ctr">
              <a:lnSpc>
                <a:spcPct val="100000"/>
              </a:lnSpc>
              <a:spcBef>
                <a:spcPts val="409"/>
              </a:spcBef>
            </a:pPr>
            <a:r>
              <a:rPr sz="1800" b="1" spc="-7" baseline="16203" dirty="0">
                <a:latin typeface="Arial"/>
                <a:cs typeface="Arial"/>
              </a:rPr>
              <a:t>I</a:t>
            </a:r>
            <a:r>
              <a:rPr sz="800" b="1" spc="-5" dirty="0">
                <a:latin typeface="Arial"/>
                <a:cs typeface="Arial"/>
              </a:rPr>
              <a:t>20</a:t>
            </a:r>
            <a:endParaRPr sz="800">
              <a:latin typeface="Arial"/>
              <a:cs typeface="Arial"/>
            </a:endParaRPr>
          </a:p>
          <a:p>
            <a:pPr marL="273685" algn="ctr">
              <a:lnSpc>
                <a:spcPct val="100000"/>
              </a:lnSpc>
              <a:spcBef>
                <a:spcPts val="395"/>
              </a:spcBef>
            </a:pPr>
            <a:r>
              <a:rPr sz="1800" b="1" spc="-7" baseline="16203" dirty="0">
                <a:latin typeface="Arial"/>
                <a:cs typeface="Arial"/>
              </a:rPr>
              <a:t>I</a:t>
            </a:r>
            <a:r>
              <a:rPr sz="800" b="1" spc="-5" dirty="0">
                <a:latin typeface="Arial"/>
                <a:cs typeface="Arial"/>
              </a:rPr>
              <a:t>10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248295" y="2109597"/>
            <a:ext cx="6678295" cy="2019300"/>
            <a:chOff x="1248295" y="2109597"/>
            <a:chExt cx="6678295" cy="2019300"/>
          </a:xfrm>
        </p:grpSpPr>
        <p:sp>
          <p:nvSpPr>
            <p:cNvPr id="51" name="object 51"/>
            <p:cNvSpPr/>
            <p:nvPr/>
          </p:nvSpPr>
          <p:spPr>
            <a:xfrm>
              <a:off x="2221357" y="2462403"/>
              <a:ext cx="394970" cy="455930"/>
            </a:xfrm>
            <a:custGeom>
              <a:avLst/>
              <a:gdLst/>
              <a:ahLst/>
              <a:cxnLst/>
              <a:rect l="l" t="t" r="r" b="b"/>
              <a:pathLst>
                <a:path w="394969" h="455930">
                  <a:moveTo>
                    <a:pt x="0" y="0"/>
                  </a:moveTo>
                  <a:lnTo>
                    <a:pt x="67056" y="7620"/>
                  </a:lnTo>
                  <a:lnTo>
                    <a:pt x="126492" y="21336"/>
                  </a:lnTo>
                  <a:lnTo>
                    <a:pt x="181356" y="42672"/>
                  </a:lnTo>
                  <a:lnTo>
                    <a:pt x="230124" y="70104"/>
                  </a:lnTo>
                  <a:lnTo>
                    <a:pt x="272795" y="105156"/>
                  </a:lnTo>
                  <a:lnTo>
                    <a:pt x="307848" y="146304"/>
                  </a:lnTo>
                  <a:lnTo>
                    <a:pt x="338328" y="195072"/>
                  </a:lnTo>
                  <a:lnTo>
                    <a:pt x="361188" y="249936"/>
                  </a:lnTo>
                  <a:lnTo>
                    <a:pt x="379475" y="312420"/>
                  </a:lnTo>
                  <a:lnTo>
                    <a:pt x="390144" y="381000"/>
                  </a:lnTo>
                  <a:lnTo>
                    <a:pt x="393192" y="417575"/>
                  </a:lnTo>
                  <a:lnTo>
                    <a:pt x="394716" y="45567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158872" y="2427351"/>
              <a:ext cx="71755" cy="70485"/>
            </a:xfrm>
            <a:custGeom>
              <a:avLst/>
              <a:gdLst/>
              <a:ahLst/>
              <a:cxnLst/>
              <a:rect l="l" t="t" r="r" b="b"/>
              <a:pathLst>
                <a:path w="71755" h="70485">
                  <a:moveTo>
                    <a:pt x="71627" y="0"/>
                  </a:moveTo>
                  <a:lnTo>
                    <a:pt x="0" y="33527"/>
                  </a:lnTo>
                  <a:lnTo>
                    <a:pt x="70103" y="70103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536056" y="2462403"/>
              <a:ext cx="394970" cy="455930"/>
            </a:xfrm>
            <a:custGeom>
              <a:avLst/>
              <a:gdLst/>
              <a:ahLst/>
              <a:cxnLst/>
              <a:rect l="l" t="t" r="r" b="b"/>
              <a:pathLst>
                <a:path w="394970" h="455930">
                  <a:moveTo>
                    <a:pt x="0" y="0"/>
                  </a:moveTo>
                  <a:lnTo>
                    <a:pt x="67055" y="7620"/>
                  </a:lnTo>
                  <a:lnTo>
                    <a:pt x="126491" y="21336"/>
                  </a:lnTo>
                  <a:lnTo>
                    <a:pt x="181355" y="42672"/>
                  </a:lnTo>
                  <a:lnTo>
                    <a:pt x="230123" y="70104"/>
                  </a:lnTo>
                  <a:lnTo>
                    <a:pt x="272795" y="105156"/>
                  </a:lnTo>
                  <a:lnTo>
                    <a:pt x="307847" y="146304"/>
                  </a:lnTo>
                  <a:lnTo>
                    <a:pt x="338327" y="195072"/>
                  </a:lnTo>
                  <a:lnTo>
                    <a:pt x="361188" y="249936"/>
                  </a:lnTo>
                  <a:lnTo>
                    <a:pt x="379475" y="312420"/>
                  </a:lnTo>
                  <a:lnTo>
                    <a:pt x="390143" y="381000"/>
                  </a:lnTo>
                  <a:lnTo>
                    <a:pt x="393191" y="417575"/>
                  </a:lnTo>
                  <a:lnTo>
                    <a:pt x="394715" y="45567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473573" y="2427351"/>
              <a:ext cx="71755" cy="70485"/>
            </a:xfrm>
            <a:custGeom>
              <a:avLst/>
              <a:gdLst/>
              <a:ahLst/>
              <a:cxnLst/>
              <a:rect l="l" t="t" r="r" b="b"/>
              <a:pathLst>
                <a:path w="71754" h="70485">
                  <a:moveTo>
                    <a:pt x="71627" y="0"/>
                  </a:moveTo>
                  <a:lnTo>
                    <a:pt x="0" y="33527"/>
                  </a:lnTo>
                  <a:lnTo>
                    <a:pt x="70103" y="70103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821557" y="2462403"/>
              <a:ext cx="394970" cy="455930"/>
            </a:xfrm>
            <a:custGeom>
              <a:avLst/>
              <a:gdLst/>
              <a:ahLst/>
              <a:cxnLst/>
              <a:rect l="l" t="t" r="r" b="b"/>
              <a:pathLst>
                <a:path w="394970" h="455930">
                  <a:moveTo>
                    <a:pt x="0" y="0"/>
                  </a:moveTo>
                  <a:lnTo>
                    <a:pt x="67055" y="7620"/>
                  </a:lnTo>
                  <a:lnTo>
                    <a:pt x="126491" y="21336"/>
                  </a:lnTo>
                  <a:lnTo>
                    <a:pt x="181355" y="42672"/>
                  </a:lnTo>
                  <a:lnTo>
                    <a:pt x="230123" y="70104"/>
                  </a:lnTo>
                  <a:lnTo>
                    <a:pt x="272795" y="105156"/>
                  </a:lnTo>
                  <a:lnTo>
                    <a:pt x="307847" y="146304"/>
                  </a:lnTo>
                  <a:lnTo>
                    <a:pt x="338327" y="195072"/>
                  </a:lnTo>
                  <a:lnTo>
                    <a:pt x="361188" y="249936"/>
                  </a:lnTo>
                  <a:lnTo>
                    <a:pt x="379475" y="312420"/>
                  </a:lnTo>
                  <a:lnTo>
                    <a:pt x="390143" y="381000"/>
                  </a:lnTo>
                  <a:lnTo>
                    <a:pt x="393191" y="417575"/>
                  </a:lnTo>
                  <a:lnTo>
                    <a:pt x="394715" y="45567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759073" y="2427351"/>
              <a:ext cx="71755" cy="70485"/>
            </a:xfrm>
            <a:custGeom>
              <a:avLst/>
              <a:gdLst/>
              <a:ahLst/>
              <a:cxnLst/>
              <a:rect l="l" t="t" r="r" b="b"/>
              <a:pathLst>
                <a:path w="71754" h="70485">
                  <a:moveTo>
                    <a:pt x="71627" y="0"/>
                  </a:moveTo>
                  <a:lnTo>
                    <a:pt x="0" y="33527"/>
                  </a:lnTo>
                  <a:lnTo>
                    <a:pt x="70103" y="70103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364856" y="2462403"/>
              <a:ext cx="394970" cy="455930"/>
            </a:xfrm>
            <a:custGeom>
              <a:avLst/>
              <a:gdLst/>
              <a:ahLst/>
              <a:cxnLst/>
              <a:rect l="l" t="t" r="r" b="b"/>
              <a:pathLst>
                <a:path w="394970" h="455930">
                  <a:moveTo>
                    <a:pt x="0" y="0"/>
                  </a:moveTo>
                  <a:lnTo>
                    <a:pt x="67056" y="7620"/>
                  </a:lnTo>
                  <a:lnTo>
                    <a:pt x="126492" y="21336"/>
                  </a:lnTo>
                  <a:lnTo>
                    <a:pt x="181356" y="42672"/>
                  </a:lnTo>
                  <a:lnTo>
                    <a:pt x="230124" y="70104"/>
                  </a:lnTo>
                  <a:lnTo>
                    <a:pt x="272796" y="105156"/>
                  </a:lnTo>
                  <a:lnTo>
                    <a:pt x="307848" y="146304"/>
                  </a:lnTo>
                  <a:lnTo>
                    <a:pt x="338327" y="195072"/>
                  </a:lnTo>
                  <a:lnTo>
                    <a:pt x="361188" y="249936"/>
                  </a:lnTo>
                  <a:lnTo>
                    <a:pt x="379475" y="312420"/>
                  </a:lnTo>
                  <a:lnTo>
                    <a:pt x="390144" y="381000"/>
                  </a:lnTo>
                  <a:lnTo>
                    <a:pt x="393192" y="417575"/>
                  </a:lnTo>
                  <a:lnTo>
                    <a:pt x="394716" y="45567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302373" y="2427351"/>
              <a:ext cx="71755" cy="70485"/>
            </a:xfrm>
            <a:custGeom>
              <a:avLst/>
              <a:gdLst/>
              <a:ahLst/>
              <a:cxnLst/>
              <a:rect l="l" t="t" r="r" b="b"/>
              <a:pathLst>
                <a:path w="71754" h="70485">
                  <a:moveTo>
                    <a:pt x="71627" y="0"/>
                  </a:moveTo>
                  <a:lnTo>
                    <a:pt x="0" y="33527"/>
                  </a:lnTo>
                  <a:lnTo>
                    <a:pt x="70103" y="70103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267345" y="2128647"/>
              <a:ext cx="6640195" cy="1981200"/>
            </a:xfrm>
            <a:custGeom>
              <a:avLst/>
              <a:gdLst/>
              <a:ahLst/>
              <a:cxnLst/>
              <a:rect l="l" t="t" r="r" b="b"/>
              <a:pathLst>
                <a:path w="6640195" h="1981200">
                  <a:moveTo>
                    <a:pt x="0" y="1981200"/>
                  </a:moveTo>
                  <a:lnTo>
                    <a:pt x="6640068" y="1981200"/>
                  </a:lnTo>
                  <a:lnTo>
                    <a:pt x="6640068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ln w="38100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132" y="262890"/>
            <a:ext cx="52609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Desequilibrio</a:t>
            </a:r>
            <a:r>
              <a:rPr sz="2400" spc="-75" dirty="0"/>
              <a:t> </a:t>
            </a:r>
            <a:r>
              <a:rPr sz="2400" dirty="0"/>
              <a:t>de</a:t>
            </a:r>
            <a:r>
              <a:rPr sz="2400" spc="-30" dirty="0"/>
              <a:t> </a:t>
            </a:r>
            <a:r>
              <a:rPr sz="2400" spc="-5" dirty="0"/>
              <a:t>intensidades</a:t>
            </a:r>
            <a:r>
              <a:rPr sz="2400" spc="-120" dirty="0"/>
              <a:t> </a:t>
            </a:r>
            <a:r>
              <a:rPr sz="2400" spc="-10" dirty="0"/>
              <a:t>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612749" y="1384553"/>
            <a:ext cx="1843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  <a:tab pos="817244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La	</a:t>
            </a:r>
            <a:r>
              <a:rPr sz="1800" spc="-10" dirty="0">
                <a:latin typeface="Microsoft Sans Serif"/>
                <a:cs typeface="Microsoft Sans Serif"/>
              </a:rPr>
              <a:t>existencia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10992" y="1384553"/>
            <a:ext cx="5768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1959" algn="l"/>
                <a:tab pos="1899920" algn="l"/>
                <a:tab pos="2327910" algn="l"/>
                <a:tab pos="3786504" algn="l"/>
                <a:tab pos="4214495" algn="l"/>
                <a:tab pos="4568190" algn="l"/>
                <a:tab pos="553021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d</a:t>
            </a:r>
            <a:r>
              <a:rPr sz="1800" spc="-5" dirty="0">
                <a:latin typeface="Microsoft Sans Serif"/>
                <a:cs typeface="Microsoft Sans Serif"/>
              </a:rPr>
              <a:t>e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5" dirty="0">
                <a:latin typeface="Microsoft Sans Serif"/>
                <a:cs typeface="Microsoft Sans Serif"/>
              </a:rPr>
              <a:t>d</a:t>
            </a:r>
            <a:r>
              <a:rPr sz="1800" spc="-15" dirty="0">
                <a:latin typeface="Microsoft Sans Serif"/>
                <a:cs typeface="Microsoft Sans Serif"/>
              </a:rPr>
              <a:t>e</a:t>
            </a:r>
            <a:r>
              <a:rPr sz="1800" spc="-5" dirty="0">
                <a:latin typeface="Microsoft Sans Serif"/>
                <a:cs typeface="Microsoft Sans Serif"/>
              </a:rPr>
              <a:t>se</a:t>
            </a:r>
            <a:r>
              <a:rPr sz="1800" spc="-15" dirty="0">
                <a:latin typeface="Microsoft Sans Serif"/>
                <a:cs typeface="Microsoft Sans Serif"/>
              </a:rPr>
              <a:t>q</a:t>
            </a:r>
            <a:r>
              <a:rPr sz="1800" spc="-10" dirty="0">
                <a:latin typeface="Microsoft Sans Serif"/>
                <a:cs typeface="Microsoft Sans Serif"/>
              </a:rPr>
              <a:t>u</a:t>
            </a:r>
            <a:r>
              <a:rPr sz="1800" spc="-15" dirty="0">
                <a:latin typeface="Microsoft Sans Serif"/>
                <a:cs typeface="Microsoft Sans Serif"/>
              </a:rPr>
              <a:t>il</a:t>
            </a:r>
            <a:r>
              <a:rPr sz="1800" spc="-25" dirty="0">
                <a:latin typeface="Microsoft Sans Serif"/>
                <a:cs typeface="Microsoft Sans Serif"/>
              </a:rPr>
              <a:t>i</a:t>
            </a:r>
            <a:r>
              <a:rPr sz="1800" spc="-5" dirty="0">
                <a:latin typeface="Microsoft Sans Serif"/>
                <a:cs typeface="Microsoft Sans Serif"/>
              </a:rPr>
              <a:t>br</a:t>
            </a:r>
            <a:r>
              <a:rPr sz="1800" spc="-15" dirty="0">
                <a:latin typeface="Microsoft Sans Serif"/>
                <a:cs typeface="Microsoft Sans Serif"/>
              </a:rPr>
              <a:t>i</a:t>
            </a:r>
            <a:r>
              <a:rPr sz="1800" spc="-5" dirty="0">
                <a:latin typeface="Microsoft Sans Serif"/>
                <a:cs typeface="Microsoft Sans Serif"/>
              </a:rPr>
              <a:t>o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d</a:t>
            </a:r>
            <a:r>
              <a:rPr sz="1800" spc="-5" dirty="0">
                <a:latin typeface="Microsoft Sans Serif"/>
                <a:cs typeface="Microsoft Sans Serif"/>
              </a:rPr>
              <a:t>e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5" dirty="0">
                <a:latin typeface="Microsoft Sans Serif"/>
                <a:cs typeface="Microsoft Sans Serif"/>
              </a:rPr>
              <a:t>i</a:t>
            </a:r>
            <a:r>
              <a:rPr sz="1800" spc="-20" dirty="0">
                <a:latin typeface="Microsoft Sans Serif"/>
                <a:cs typeface="Microsoft Sans Serif"/>
              </a:rPr>
              <a:t>n</a:t>
            </a:r>
            <a:r>
              <a:rPr sz="1800" spc="-5" dirty="0">
                <a:latin typeface="Microsoft Sans Serif"/>
                <a:cs typeface="Microsoft Sans Serif"/>
              </a:rPr>
              <a:t>te</a:t>
            </a:r>
            <a:r>
              <a:rPr sz="1800" spc="-15" dirty="0">
                <a:latin typeface="Microsoft Sans Serif"/>
                <a:cs typeface="Microsoft Sans Serif"/>
              </a:rPr>
              <a:t>n</a:t>
            </a:r>
            <a:r>
              <a:rPr sz="1800" spc="-5" dirty="0">
                <a:latin typeface="Microsoft Sans Serif"/>
                <a:cs typeface="Microsoft Sans Serif"/>
              </a:rPr>
              <a:t>si</a:t>
            </a:r>
            <a:r>
              <a:rPr sz="1800" spc="-15" dirty="0">
                <a:latin typeface="Microsoft Sans Serif"/>
                <a:cs typeface="Microsoft Sans Serif"/>
              </a:rPr>
              <a:t>d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-15" dirty="0">
                <a:latin typeface="Microsoft Sans Serif"/>
                <a:cs typeface="Microsoft Sans Serif"/>
              </a:rPr>
              <a:t>d</a:t>
            </a:r>
            <a:r>
              <a:rPr sz="1800" spc="-5" dirty="0">
                <a:latin typeface="Microsoft Sans Serif"/>
                <a:cs typeface="Microsoft Sans Serif"/>
              </a:rPr>
              <a:t>es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25" dirty="0">
                <a:latin typeface="Microsoft Sans Serif"/>
                <a:cs typeface="Microsoft Sans Serif"/>
              </a:rPr>
              <a:t>e</a:t>
            </a:r>
            <a:r>
              <a:rPr sz="1800" spc="-5" dirty="0">
                <a:latin typeface="Microsoft Sans Serif"/>
                <a:cs typeface="Microsoft Sans Serif"/>
              </a:rPr>
              <a:t>n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e</a:t>
            </a:r>
            <a:r>
              <a:rPr sz="1800" spc="-15" dirty="0">
                <a:latin typeface="Microsoft Sans Serif"/>
                <a:cs typeface="Microsoft Sans Serif"/>
              </a:rPr>
              <a:t>l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5" dirty="0">
                <a:latin typeface="Microsoft Sans Serif"/>
                <a:cs typeface="Microsoft Sans Serif"/>
              </a:rPr>
              <a:t>siste</a:t>
            </a:r>
            <a:r>
              <a:rPr sz="1800" spc="-10" dirty="0">
                <a:latin typeface="Microsoft Sans Serif"/>
                <a:cs typeface="Microsoft Sans Serif"/>
              </a:rPr>
              <a:t>m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749" y="1658873"/>
            <a:ext cx="7773670" cy="2379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sobrecalentamientos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55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-10" dirty="0">
                <a:solidFill>
                  <a:srgbClr val="000099"/>
                </a:solidFill>
                <a:latin typeface="Arial"/>
                <a:cs typeface="Arial"/>
              </a:rPr>
              <a:t>Aplicación 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función</a:t>
            </a:r>
            <a:r>
              <a:rPr sz="1800" b="1" spc="-4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46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spc="-1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Proteger</a:t>
            </a:r>
            <a:r>
              <a:rPr sz="1800" b="1" spc="-3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ante</a:t>
            </a:r>
            <a:r>
              <a:rPr sz="1800" b="1" spc="7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desequilibrios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0099"/>
              </a:buClr>
              <a:buFont typeface="Microsoft Sans Serif"/>
              <a:buChar char="•"/>
            </a:pPr>
            <a:endParaRPr sz="2200">
              <a:latin typeface="Arial"/>
              <a:cs typeface="Arial"/>
            </a:endParaRPr>
          </a:p>
          <a:p>
            <a:pPr marL="387350" marR="5080" indent="-375285" algn="just">
              <a:lnSpc>
                <a:spcPct val="100800"/>
              </a:lnSpc>
              <a:spcBef>
                <a:spcPts val="1295"/>
              </a:spcBef>
              <a:buFont typeface="Microsoft Sans Serif"/>
              <a:buChar char="•"/>
              <a:tabLst>
                <a:tab pos="387985" algn="l"/>
              </a:tabLst>
            </a:pPr>
            <a:r>
              <a:rPr sz="1800" b="1" spc="-10" dirty="0">
                <a:solidFill>
                  <a:srgbClr val="000099"/>
                </a:solidFill>
                <a:latin typeface="Arial"/>
                <a:cs typeface="Arial"/>
              </a:rPr>
              <a:t>Funcionamiento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800" spc="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Exactamente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igual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que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protección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de 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sobreintensidad </a:t>
            </a:r>
            <a:r>
              <a:rPr sz="1800" spc="-5" dirty="0">
                <a:latin typeface="Microsoft Sans Serif"/>
                <a:cs typeface="Microsoft Sans Serif"/>
              </a:rPr>
              <a:t>de fases tomando </a:t>
            </a:r>
            <a:r>
              <a:rPr sz="1800" spc="-10" dirty="0">
                <a:latin typeface="Microsoft Sans Serif"/>
                <a:cs typeface="Microsoft Sans Serif"/>
              </a:rPr>
              <a:t>como medida </a:t>
            </a:r>
            <a:r>
              <a:rPr sz="1800" spc="-5" dirty="0">
                <a:latin typeface="Microsoft Sans Serif"/>
                <a:cs typeface="Microsoft Sans Serif"/>
              </a:rPr>
              <a:t>de </a:t>
            </a:r>
            <a:r>
              <a:rPr sz="1800" spc="-10" dirty="0">
                <a:latin typeface="Microsoft Sans Serif"/>
                <a:cs typeface="Microsoft Sans Serif"/>
              </a:rPr>
              <a:t>entrada </a:t>
            </a:r>
            <a:r>
              <a:rPr sz="1800" spc="-5" dirty="0">
                <a:latin typeface="Microsoft Sans Serif"/>
                <a:cs typeface="Microsoft Sans Serif"/>
              </a:rPr>
              <a:t>3 </a:t>
            </a:r>
            <a:r>
              <a:rPr sz="1800" spc="-10" dirty="0">
                <a:latin typeface="Microsoft Sans Serif"/>
                <a:cs typeface="Microsoft Sans Serif"/>
              </a:rPr>
              <a:t>veces </a:t>
            </a:r>
            <a:r>
              <a:rPr sz="1800" spc="-15" dirty="0">
                <a:latin typeface="Microsoft Sans Serif"/>
                <a:cs typeface="Microsoft Sans Serif"/>
              </a:rPr>
              <a:t>el </a:t>
            </a:r>
            <a:r>
              <a:rPr sz="1800" spc="-10" dirty="0">
                <a:latin typeface="Microsoft Sans Serif"/>
                <a:cs typeface="Microsoft Sans Serif"/>
              </a:rPr>
              <a:t> módulo</a:t>
            </a:r>
            <a:r>
              <a:rPr sz="1800" spc="-5" dirty="0">
                <a:latin typeface="Microsoft Sans Serif"/>
                <a:cs typeface="Microsoft Sans Serif"/>
              </a:rPr>
              <a:t> 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intensidad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secuencia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inversa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80892" y="4632325"/>
            <a:ext cx="3134995" cy="532130"/>
          </a:xfrm>
          <a:custGeom>
            <a:avLst/>
            <a:gdLst/>
            <a:ahLst/>
            <a:cxnLst/>
            <a:rect l="l" t="t" r="r" b="b"/>
            <a:pathLst>
              <a:path w="3134995" h="532129">
                <a:moveTo>
                  <a:pt x="0" y="0"/>
                </a:moveTo>
                <a:lnTo>
                  <a:pt x="0" y="531876"/>
                </a:lnTo>
              </a:path>
              <a:path w="3134995" h="532129">
                <a:moveTo>
                  <a:pt x="345947" y="0"/>
                </a:moveTo>
                <a:lnTo>
                  <a:pt x="345947" y="531876"/>
                </a:lnTo>
              </a:path>
              <a:path w="3134995" h="532129">
                <a:moveTo>
                  <a:pt x="736092" y="0"/>
                </a:moveTo>
                <a:lnTo>
                  <a:pt x="736092" y="531876"/>
                </a:lnTo>
              </a:path>
              <a:path w="3134995" h="532129">
                <a:moveTo>
                  <a:pt x="3134868" y="0"/>
                </a:moveTo>
                <a:lnTo>
                  <a:pt x="3134868" y="531876"/>
                </a:lnTo>
              </a:path>
            </a:pathLst>
          </a:custGeom>
          <a:ln w="143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064250" y="4856733"/>
            <a:ext cx="10033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i="1" spc="-5" dirty="0">
                <a:latin typeface="Times New Roman"/>
                <a:cs typeface="Times New Roman"/>
              </a:rPr>
              <a:t>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11750" y="4856733"/>
            <a:ext cx="11112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i="1" spc="-5" dirty="0">
                <a:latin typeface="Times New Roman"/>
                <a:cs typeface="Times New Roman"/>
              </a:rPr>
              <a:t>b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06596" y="4856733"/>
            <a:ext cx="11112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i="1" spc="-5" dirty="0">
                <a:latin typeface="Times New Roman"/>
                <a:cs typeface="Times New Roman"/>
              </a:rPr>
              <a:t>a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09870" y="4618735"/>
            <a:ext cx="73215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0" indent="-254635">
              <a:lnSpc>
                <a:spcPct val="100000"/>
              </a:lnSpc>
              <a:spcBef>
                <a:spcPts val="100"/>
              </a:spcBef>
              <a:buFont typeface="Symbol"/>
              <a:buChar char=""/>
              <a:tabLst>
                <a:tab pos="254635" algn="l"/>
              </a:tabLst>
            </a:pPr>
            <a:r>
              <a:rPr sz="2700" i="1" dirty="0">
                <a:latin typeface="Times New Roman"/>
                <a:cs typeface="Times New Roman"/>
              </a:rPr>
              <a:t>a</a:t>
            </a:r>
            <a:r>
              <a:rPr sz="2700" i="1" spc="-3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Symbol"/>
                <a:cs typeface="Symbol"/>
              </a:rPr>
              <a:t></a:t>
            </a:r>
            <a:r>
              <a:rPr sz="2700" spc="-29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I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58867" y="4615637"/>
            <a:ext cx="111760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50" dirty="0">
                <a:latin typeface="Times New Roman"/>
                <a:cs typeface="Times New Roman"/>
              </a:rPr>
              <a:t>2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87573" y="4618735"/>
            <a:ext cx="2432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846455" algn="l"/>
                <a:tab pos="1176655" algn="l"/>
                <a:tab pos="1518285" algn="l"/>
                <a:tab pos="2149475" algn="l"/>
              </a:tabLst>
            </a:pPr>
            <a:r>
              <a:rPr sz="2700" spc="125" dirty="0">
                <a:latin typeface="Times New Roman"/>
                <a:cs typeface="Times New Roman"/>
              </a:rPr>
              <a:t>3</a:t>
            </a:r>
            <a:r>
              <a:rPr sz="2700" dirty="0">
                <a:latin typeface="Symbol"/>
                <a:cs typeface="Symbol"/>
              </a:rPr>
              <a:t></a:t>
            </a:r>
            <a:r>
              <a:rPr sz="2700" spc="235" dirty="0">
                <a:latin typeface="Times New Roman"/>
                <a:cs typeface="Times New Roman"/>
              </a:rPr>
              <a:t> </a:t>
            </a:r>
            <a:r>
              <a:rPr sz="2700" i="1" spc="120" dirty="0">
                <a:latin typeface="Times New Roman"/>
                <a:cs typeface="Times New Roman"/>
              </a:rPr>
              <a:t>I</a:t>
            </a:r>
            <a:r>
              <a:rPr sz="2325" spc="-7" baseline="-19713" dirty="0">
                <a:latin typeface="Times New Roman"/>
                <a:cs typeface="Times New Roman"/>
              </a:rPr>
              <a:t>2</a:t>
            </a:r>
            <a:r>
              <a:rPr sz="2325" baseline="-19713" dirty="0">
                <a:latin typeface="Times New Roman"/>
                <a:cs typeface="Times New Roman"/>
              </a:rPr>
              <a:t>	</a:t>
            </a:r>
            <a:r>
              <a:rPr sz="2700" dirty="0">
                <a:latin typeface="Symbol"/>
                <a:cs typeface="Symbol"/>
              </a:rPr>
              <a:t></a:t>
            </a:r>
            <a:r>
              <a:rPr sz="2700" dirty="0">
                <a:latin typeface="Times New Roman"/>
                <a:cs typeface="Times New Roman"/>
              </a:rPr>
              <a:t>	</a:t>
            </a:r>
            <a:r>
              <a:rPr sz="2700" i="1" dirty="0">
                <a:latin typeface="Times New Roman"/>
                <a:cs typeface="Times New Roman"/>
              </a:rPr>
              <a:t>I	</a:t>
            </a:r>
            <a:r>
              <a:rPr sz="2700" dirty="0">
                <a:latin typeface="Symbol"/>
                <a:cs typeface="Symbol"/>
              </a:rPr>
              <a:t></a:t>
            </a:r>
            <a:r>
              <a:rPr sz="2700" spc="-15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a	</a:t>
            </a:r>
            <a:r>
              <a:rPr sz="2700" dirty="0">
                <a:latin typeface="Symbol"/>
                <a:cs typeface="Symbol"/>
              </a:rPr>
              <a:t></a:t>
            </a:r>
            <a:r>
              <a:rPr sz="2700" spc="-330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I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573401" y="4441825"/>
            <a:ext cx="3837940" cy="847725"/>
          </a:xfrm>
          <a:custGeom>
            <a:avLst/>
            <a:gdLst/>
            <a:ahLst/>
            <a:cxnLst/>
            <a:rect l="l" t="t" r="r" b="b"/>
            <a:pathLst>
              <a:path w="3837940" h="847725">
                <a:moveTo>
                  <a:pt x="0" y="847344"/>
                </a:moveTo>
                <a:lnTo>
                  <a:pt x="3837432" y="847344"/>
                </a:lnTo>
                <a:lnTo>
                  <a:pt x="3837432" y="0"/>
                </a:lnTo>
                <a:lnTo>
                  <a:pt x="0" y="0"/>
                </a:lnTo>
                <a:lnTo>
                  <a:pt x="0" y="847344"/>
                </a:lnTo>
                <a:close/>
              </a:path>
            </a:pathLst>
          </a:custGeom>
          <a:ln w="38100">
            <a:solidFill>
              <a:srgbClr val="990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53746"/>
            <a:ext cx="53797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Desequilibrio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30" dirty="0"/>
              <a:t> </a:t>
            </a:r>
            <a:r>
              <a:rPr sz="2400" dirty="0"/>
              <a:t>intensidades</a:t>
            </a:r>
            <a:r>
              <a:rPr sz="2400" spc="-185" dirty="0"/>
              <a:t> </a:t>
            </a:r>
            <a:r>
              <a:rPr sz="2400" spc="-10" dirty="0"/>
              <a:t>III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1743836"/>
            <a:ext cx="146050" cy="177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2353310"/>
            <a:ext cx="146050" cy="177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2961385"/>
            <a:ext cx="146050" cy="1778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3318002"/>
            <a:ext cx="146050" cy="1778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3674617"/>
            <a:ext cx="146050" cy="1778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4663821"/>
            <a:ext cx="146050" cy="1778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5018913"/>
            <a:ext cx="146050" cy="1778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5375478"/>
            <a:ext cx="146050" cy="1778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5732094"/>
            <a:ext cx="146050" cy="1778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36549" y="1184448"/>
            <a:ext cx="8119109" cy="473837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800" b="1" spc="-15" dirty="0">
                <a:solidFill>
                  <a:srgbClr val="990037"/>
                </a:solidFill>
                <a:latin typeface="Arial"/>
                <a:cs typeface="Arial"/>
              </a:rPr>
              <a:t>Ventajas</a:t>
            </a:r>
            <a:endParaRPr sz="1800">
              <a:latin typeface="Arial"/>
              <a:cs typeface="Arial"/>
            </a:endParaRPr>
          </a:p>
          <a:p>
            <a:pPr marL="1152525">
              <a:lnSpc>
                <a:spcPct val="100000"/>
              </a:lnSpc>
              <a:spcBef>
                <a:spcPts val="755"/>
              </a:spcBef>
            </a:pPr>
            <a:r>
              <a:rPr sz="1600" spc="-5" dirty="0">
                <a:latin typeface="Microsoft Sans Serif"/>
                <a:cs typeface="Microsoft Sans Serif"/>
              </a:rPr>
              <a:t>Ofrece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mayor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sensibilidad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unidad 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sobreintensidad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detectando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faltas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75"/>
              </a:spcBef>
            </a:pPr>
            <a:r>
              <a:rPr sz="1600" spc="-5" dirty="0">
                <a:latin typeface="Microsoft Sans Serif"/>
                <a:cs typeface="Microsoft Sans Serif"/>
              </a:rPr>
              <a:t>no-trifásicas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valores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menores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Intensidad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plena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carga</a:t>
            </a:r>
            <a:endParaRPr sz="1600">
              <a:latin typeface="Microsoft Sans Serif"/>
              <a:cs typeface="Microsoft Sans Serif"/>
            </a:endParaRPr>
          </a:p>
          <a:p>
            <a:pPr marL="1152525" marR="323215">
              <a:lnSpc>
                <a:spcPct val="103699"/>
              </a:lnSpc>
              <a:spcBef>
                <a:spcPts val="805"/>
              </a:spcBef>
            </a:pPr>
            <a:r>
              <a:rPr sz="1600" spc="-5" dirty="0">
                <a:latin typeface="Microsoft Sans Serif"/>
                <a:cs typeface="Microsoft Sans Serif"/>
              </a:rPr>
              <a:t>Mejor comportamiento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ante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faltas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resistivas</a:t>
            </a:r>
            <a:r>
              <a:rPr sz="1600" spc="-15" dirty="0">
                <a:latin typeface="Microsoft Sans Serif"/>
                <a:cs typeface="Microsoft Sans Serif"/>
              </a:rPr>
              <a:t> que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I0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al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final</a:t>
            </a:r>
            <a:r>
              <a:rPr sz="1600" spc="-5" dirty="0">
                <a:latin typeface="Microsoft Sans Serif"/>
                <a:cs typeface="Microsoft Sans Serif"/>
              </a:rPr>
              <a:t> 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líneas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largas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(Z2&lt;Z0)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885"/>
              </a:spcBef>
            </a:pPr>
            <a:r>
              <a:rPr sz="1600" spc="-10" dirty="0">
                <a:latin typeface="Microsoft Sans Serif"/>
                <a:cs typeface="Microsoft Sans Serif"/>
              </a:rPr>
              <a:t>Insensible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acoplamiento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secuencia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cero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líneas</a:t>
            </a:r>
            <a:r>
              <a:rPr sz="1600" spc="-5" dirty="0">
                <a:latin typeface="Microsoft Sans Serif"/>
                <a:cs typeface="Microsoft Sans Serif"/>
              </a:rPr>
              <a:t> paralelas.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880"/>
              </a:spcBef>
            </a:pPr>
            <a:r>
              <a:rPr sz="1600" spc="-5" dirty="0">
                <a:latin typeface="Microsoft Sans Serif"/>
                <a:cs typeface="Microsoft Sans Serif"/>
              </a:rPr>
              <a:t>No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afectado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carga.</a:t>
            </a:r>
            <a:endParaRPr sz="1600">
              <a:latin typeface="Microsoft Sans Serif"/>
              <a:cs typeface="Microsoft Sans Serif"/>
            </a:endParaRPr>
          </a:p>
          <a:p>
            <a:pPr marL="1152525" marR="83185">
              <a:lnSpc>
                <a:spcPct val="104400"/>
              </a:lnSpc>
              <a:spcBef>
                <a:spcPts val="790"/>
              </a:spcBef>
            </a:pPr>
            <a:r>
              <a:rPr sz="1600" spc="-5" dirty="0">
                <a:latin typeface="Microsoft Sans Serif"/>
                <a:cs typeface="Microsoft Sans Serif"/>
              </a:rPr>
              <a:t>Preferible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sobre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secuencia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cero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fuente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secuencia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homopolar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fuerte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(Z2s&gt;Z0s)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800" b="1" spc="-10" dirty="0">
                <a:solidFill>
                  <a:srgbClr val="990037"/>
                </a:solidFill>
                <a:latin typeface="Arial"/>
                <a:cs typeface="Arial"/>
              </a:rPr>
              <a:t>Desventajas</a:t>
            </a:r>
            <a:endParaRPr sz="1800">
              <a:latin typeface="Arial"/>
              <a:cs typeface="Arial"/>
            </a:endParaRPr>
          </a:p>
          <a:p>
            <a:pPr marL="1152525">
              <a:lnSpc>
                <a:spcPct val="100000"/>
              </a:lnSpc>
              <a:spcBef>
                <a:spcPts val="910"/>
              </a:spcBef>
            </a:pPr>
            <a:r>
              <a:rPr sz="1600" spc="-5" dirty="0">
                <a:latin typeface="Microsoft Sans Serif"/>
                <a:cs typeface="Microsoft Sans Serif"/>
              </a:rPr>
              <a:t>Afectada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cambios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fuente</a:t>
            </a:r>
            <a:endParaRPr sz="1600">
              <a:latin typeface="Microsoft Sans Serif"/>
              <a:cs typeface="Microsoft Sans Serif"/>
            </a:endParaRPr>
          </a:p>
          <a:p>
            <a:pPr marL="1152525" marR="2995930">
              <a:lnSpc>
                <a:spcPts val="2800"/>
              </a:lnSpc>
              <a:spcBef>
                <a:spcPts val="105"/>
              </a:spcBef>
            </a:pPr>
            <a:r>
              <a:rPr sz="1600" spc="-5" dirty="0">
                <a:latin typeface="Microsoft Sans Serif"/>
                <a:cs typeface="Microsoft Sans Serif"/>
              </a:rPr>
              <a:t>Afectada por desbalance normal de la carga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Afectada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aperturas y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fase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abierta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690"/>
              </a:spcBef>
            </a:pPr>
            <a:r>
              <a:rPr sz="1600" spc="-5" dirty="0">
                <a:latin typeface="Microsoft Sans Serif"/>
                <a:cs typeface="Microsoft Sans Serif"/>
              </a:rPr>
              <a:t>Hay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coordinarlo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 los elementos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fase y</a:t>
            </a:r>
            <a:r>
              <a:rPr sz="1600" spc="1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89940"/>
            <a:ext cx="53809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Desequilibrio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30" dirty="0"/>
              <a:t> </a:t>
            </a:r>
            <a:r>
              <a:rPr sz="2400" dirty="0"/>
              <a:t>intensidades</a:t>
            </a:r>
            <a:r>
              <a:rPr sz="2400" spc="-185" dirty="0"/>
              <a:t> </a:t>
            </a:r>
            <a:r>
              <a:rPr sz="2400" spc="-10" dirty="0"/>
              <a:t>IV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2328798" y="1373886"/>
            <a:ext cx="38169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Faltas</a:t>
            </a:r>
            <a:r>
              <a:rPr sz="1600" b="1" spc="-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en</a:t>
            </a:r>
            <a:r>
              <a:rPr sz="1600" b="1" spc="-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sistema</a:t>
            </a:r>
            <a:r>
              <a:rPr sz="1600" b="1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sz="1600" b="1" spc="-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distribución</a:t>
            </a:r>
            <a:r>
              <a:rPr sz="1600" b="1" spc="-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radial</a:t>
            </a:r>
            <a:endParaRPr sz="16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504314" y="2227198"/>
          <a:ext cx="5553074" cy="36651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3600"/>
                <a:gridCol w="1371600"/>
                <a:gridCol w="961389"/>
                <a:gridCol w="1086485"/>
              </a:tblGrid>
              <a:tr h="368808"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Tipo</a:t>
                      </a:r>
                      <a:r>
                        <a:rPr sz="120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falta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00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sz="1800" b="1" spc="-7" baseline="1157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fase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562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00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sz="1800" b="1" spc="-7" baseline="1157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3I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1800" b="1" spc="-7" baseline="1157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/I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fase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562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003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sz="1800" b="1" spc="-7" baseline="1157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3I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1800" b="1" spc="-7" baseline="1157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/I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fase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562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0037"/>
                    </a:solidFill>
                  </a:tcPr>
                </a:tc>
              </a:tr>
              <a:tr h="37185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200" b="1" spc="-15" dirty="0">
                          <a:latin typeface="Arial"/>
                          <a:cs typeface="Arial"/>
                        </a:rPr>
                        <a:t>Trifásica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V/</a:t>
                      </a:r>
                      <a:r>
                        <a:rPr sz="1200" dirty="0">
                          <a:latin typeface="Symbol"/>
                          <a:cs typeface="Symbol"/>
                        </a:rPr>
                        <a:t>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1200" spc="-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Z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06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93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93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33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Doble</a:t>
                      </a:r>
                      <a:r>
                        <a:rPr sz="12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fase</a:t>
                      </a:r>
                      <a:r>
                        <a:rPr sz="12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2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5" dirty="0">
                          <a:latin typeface="Arial"/>
                          <a:cs typeface="Arial"/>
                        </a:rPr>
                        <a:t>tierra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200" dirty="0">
                          <a:latin typeface="Symbol"/>
                          <a:cs typeface="Symbol"/>
                        </a:rPr>
                        <a:t></a:t>
                      </a:r>
                      <a:r>
                        <a:rPr sz="12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Symbol"/>
                          <a:cs typeface="Symbol"/>
                        </a:rPr>
                        <a:t>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06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200" dirty="0">
                          <a:latin typeface="Symbol"/>
                          <a:cs typeface="Symbol"/>
                        </a:rPr>
                        <a:t></a:t>
                      </a:r>
                      <a:r>
                        <a:rPr sz="12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Symbol"/>
                          <a:cs typeface="Symbol"/>
                        </a:rPr>
                        <a:t>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06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7951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Bifásica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V/2Z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81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200" spc="-5" dirty="0">
                          <a:latin typeface="Symbol"/>
                          <a:cs typeface="Symbol"/>
                        </a:rPr>
                        <a:t>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93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81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8807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Monofásica</a:t>
                      </a:r>
                      <a:r>
                        <a:rPr sz="12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2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5" dirty="0">
                          <a:latin typeface="Arial"/>
                          <a:cs typeface="Arial"/>
                        </a:rPr>
                        <a:t>tierra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81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81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marL="90805" marR="217170">
                        <a:lnSpc>
                          <a:spcPct val="103800"/>
                        </a:lnSpc>
                        <a:spcBef>
                          <a:spcPts val="215"/>
                        </a:spcBef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Bifásica</a:t>
                      </a:r>
                      <a:r>
                        <a:rPr sz="12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2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12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secundario </a:t>
                      </a:r>
                      <a:r>
                        <a:rPr sz="1200" b="1" spc="-3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de un transformador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triángulo/estrella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1.5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93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93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44498">
                <a:tc>
                  <a:txBody>
                    <a:bodyPr/>
                    <a:lstStyle/>
                    <a:p>
                      <a:pPr marL="90805" marR="276225">
                        <a:lnSpc>
                          <a:spcPct val="104000"/>
                        </a:lnSpc>
                        <a:spcBef>
                          <a:spcPts val="200"/>
                        </a:spcBef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Monofásica</a:t>
                      </a:r>
                      <a:r>
                        <a:rPr sz="12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5" dirty="0">
                          <a:latin typeface="Arial"/>
                          <a:cs typeface="Arial"/>
                        </a:rPr>
                        <a:t>tierra</a:t>
                      </a:r>
                      <a:r>
                        <a:rPr sz="12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el </a:t>
                      </a:r>
                      <a:r>
                        <a:rPr sz="1200" b="1" spc="-3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secundario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de un </a:t>
                      </a:r>
                      <a:r>
                        <a:rPr sz="12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transformador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triángulo/estrella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200" spc="-5" dirty="0">
                          <a:latin typeface="Symbol"/>
                          <a:cs typeface="Symbol"/>
                        </a:rPr>
                        <a:t>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93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81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40" y="4827285"/>
            <a:ext cx="979582" cy="946265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26567"/>
            <a:ext cx="52622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Desequilibr</a:t>
            </a:r>
            <a:r>
              <a:rPr sz="2400" spc="-10" dirty="0"/>
              <a:t>i</a:t>
            </a:r>
            <a:r>
              <a:rPr sz="2400" dirty="0"/>
              <a:t>o</a:t>
            </a:r>
            <a:r>
              <a:rPr sz="2400" spc="-45" dirty="0"/>
              <a:t> </a:t>
            </a:r>
            <a:r>
              <a:rPr sz="2400" dirty="0"/>
              <a:t>de</a:t>
            </a:r>
            <a:r>
              <a:rPr sz="2400" spc="-15" dirty="0"/>
              <a:t> </a:t>
            </a:r>
            <a:r>
              <a:rPr sz="2400" dirty="0"/>
              <a:t>in</a:t>
            </a:r>
            <a:r>
              <a:rPr sz="2400" spc="5" dirty="0"/>
              <a:t>t</a:t>
            </a:r>
            <a:r>
              <a:rPr sz="2400" dirty="0"/>
              <a:t>ensidades</a:t>
            </a:r>
            <a:r>
              <a:rPr sz="2400" spc="-190" dirty="0"/>
              <a:t> </a:t>
            </a:r>
            <a:r>
              <a:rPr sz="2400" dirty="0"/>
              <a:t>V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47649" y="1356105"/>
            <a:ext cx="8367395" cy="3775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0099"/>
                </a:solidFill>
                <a:latin typeface="Arial"/>
                <a:cs typeface="Arial"/>
              </a:rPr>
              <a:t>Ajuste</a:t>
            </a:r>
            <a:r>
              <a:rPr sz="1800" b="1" spc="-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sz="1800" b="1" spc="-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la</a:t>
            </a:r>
            <a:r>
              <a:rPr sz="1800" b="1" spc="-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función</a:t>
            </a:r>
            <a:endParaRPr sz="1800">
              <a:latin typeface="Arial"/>
              <a:cs typeface="Arial"/>
            </a:endParaRPr>
          </a:p>
          <a:p>
            <a:pPr marL="476250" marR="106680" indent="-375285" algn="just">
              <a:lnSpc>
                <a:spcPct val="107100"/>
              </a:lnSpc>
              <a:spcBef>
                <a:spcPts val="1635"/>
              </a:spcBef>
              <a:buChar char="•"/>
              <a:tabLst>
                <a:tab pos="476884" algn="l"/>
              </a:tabLst>
            </a:pPr>
            <a:r>
              <a:rPr sz="1700" dirty="0">
                <a:latin typeface="Microsoft Sans Serif"/>
                <a:cs typeface="Microsoft Sans Serif"/>
              </a:rPr>
              <a:t>La tabla muestra que </a:t>
            </a:r>
            <a:r>
              <a:rPr sz="1700" spc="-5" dirty="0">
                <a:latin typeface="Microsoft Sans Serif"/>
                <a:cs typeface="Microsoft Sans Serif"/>
              </a:rPr>
              <a:t>la </a:t>
            </a:r>
            <a:r>
              <a:rPr sz="1700" spc="-10" dirty="0">
                <a:latin typeface="Microsoft Sans Serif"/>
                <a:cs typeface="Microsoft Sans Serif"/>
              </a:rPr>
              <a:t>relación </a:t>
            </a:r>
            <a:r>
              <a:rPr sz="1700" dirty="0">
                <a:latin typeface="Microsoft Sans Serif"/>
                <a:cs typeface="Microsoft Sans Serif"/>
              </a:rPr>
              <a:t>3I</a:t>
            </a:r>
            <a:r>
              <a:rPr sz="1650" baseline="-15151" dirty="0">
                <a:latin typeface="Microsoft Sans Serif"/>
                <a:cs typeface="Microsoft Sans Serif"/>
              </a:rPr>
              <a:t>2</a:t>
            </a:r>
            <a:r>
              <a:rPr sz="1700" dirty="0">
                <a:latin typeface="Microsoft Sans Serif"/>
                <a:cs typeface="Microsoft Sans Serif"/>
              </a:rPr>
              <a:t>/I</a:t>
            </a:r>
            <a:r>
              <a:rPr sz="1650" baseline="-15151" dirty="0">
                <a:latin typeface="Microsoft Sans Serif"/>
                <a:cs typeface="Microsoft Sans Serif"/>
              </a:rPr>
              <a:t>fase </a:t>
            </a:r>
            <a:r>
              <a:rPr sz="1700" dirty="0">
                <a:latin typeface="Microsoft Sans Serif"/>
                <a:cs typeface="Microsoft Sans Serif"/>
              </a:rPr>
              <a:t>no excede </a:t>
            </a:r>
            <a:r>
              <a:rPr sz="1700" spc="-5" dirty="0">
                <a:latin typeface="Microsoft Sans Serif"/>
                <a:cs typeface="Microsoft Sans Serif"/>
              </a:rPr>
              <a:t>nunca </a:t>
            </a:r>
            <a:r>
              <a:rPr sz="1700" dirty="0">
                <a:latin typeface="Symbol"/>
                <a:cs typeface="Symbol"/>
              </a:rPr>
              <a:t></a:t>
            </a:r>
            <a:r>
              <a:rPr sz="1700" dirty="0">
                <a:latin typeface="Microsoft Sans Serif"/>
                <a:cs typeface="Microsoft Sans Serif"/>
              </a:rPr>
              <a:t>3 </a:t>
            </a:r>
            <a:r>
              <a:rPr sz="1700" spc="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700" spc="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si </a:t>
            </a:r>
            <a:r>
              <a:rPr sz="1700" dirty="0">
                <a:latin typeface="Microsoft Sans Serif"/>
                <a:cs typeface="Microsoft Sans Serif"/>
              </a:rPr>
              <a:t>se </a:t>
            </a:r>
            <a:r>
              <a:rPr sz="1700" spc="-10" dirty="0">
                <a:latin typeface="Microsoft Sans Serif"/>
                <a:cs typeface="Microsoft Sans Serif"/>
              </a:rPr>
              <a:t>ajusta </a:t>
            </a:r>
            <a:r>
              <a:rPr sz="1700" spc="-15" dirty="0">
                <a:latin typeface="Microsoft Sans Serif"/>
                <a:cs typeface="Microsoft Sans Serif"/>
              </a:rPr>
              <a:t>la 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función </a:t>
            </a:r>
            <a:r>
              <a:rPr sz="1700" spc="5" dirty="0">
                <a:latin typeface="Microsoft Sans Serif"/>
                <a:cs typeface="Microsoft Sans Serif"/>
              </a:rPr>
              <a:t>46 </a:t>
            </a:r>
            <a:r>
              <a:rPr sz="1700" spc="-5" dirty="0">
                <a:latin typeface="Microsoft Sans Serif"/>
                <a:cs typeface="Microsoft Sans Serif"/>
              </a:rPr>
              <a:t>igual </a:t>
            </a:r>
            <a:r>
              <a:rPr sz="1700" dirty="0">
                <a:latin typeface="Microsoft Sans Serif"/>
                <a:cs typeface="Microsoft Sans Serif"/>
              </a:rPr>
              <a:t>o </a:t>
            </a:r>
            <a:r>
              <a:rPr sz="1700" spc="5" dirty="0">
                <a:latin typeface="Symbol"/>
                <a:cs typeface="Symbol"/>
              </a:rPr>
              <a:t></a:t>
            </a:r>
            <a:r>
              <a:rPr sz="1700" spc="5" dirty="0">
                <a:latin typeface="Microsoft Sans Serif"/>
                <a:cs typeface="Microsoft Sans Serif"/>
              </a:rPr>
              <a:t>3 </a:t>
            </a:r>
            <a:r>
              <a:rPr sz="1700" dirty="0">
                <a:latin typeface="Microsoft Sans Serif"/>
                <a:cs typeface="Microsoft Sans Serif"/>
              </a:rPr>
              <a:t>veces </a:t>
            </a:r>
            <a:r>
              <a:rPr sz="1700" spc="5" dirty="0">
                <a:latin typeface="Microsoft Sans Serif"/>
                <a:cs typeface="Microsoft Sans Serif"/>
              </a:rPr>
              <a:t>por </a:t>
            </a:r>
            <a:r>
              <a:rPr sz="1700" dirty="0">
                <a:latin typeface="Microsoft Sans Serif"/>
                <a:cs typeface="Microsoft Sans Serif"/>
              </a:rPr>
              <a:t>encima </a:t>
            </a:r>
            <a:r>
              <a:rPr sz="1700" spc="5" dirty="0">
                <a:latin typeface="Microsoft Sans Serif"/>
                <a:cs typeface="Microsoft Sans Serif"/>
              </a:rPr>
              <a:t>que </a:t>
            </a:r>
            <a:r>
              <a:rPr sz="1700" spc="-5" dirty="0">
                <a:latin typeface="Microsoft Sans Serif"/>
                <a:cs typeface="Microsoft Sans Serif"/>
              </a:rPr>
              <a:t>la función </a:t>
            </a:r>
            <a:r>
              <a:rPr sz="1700" dirty="0">
                <a:latin typeface="Microsoft Sans Serif"/>
                <a:cs typeface="Microsoft Sans Serif"/>
              </a:rPr>
              <a:t>50/51 </a:t>
            </a:r>
            <a:r>
              <a:rPr sz="17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7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no proporciona 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sensibilidad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adicional</a:t>
            </a:r>
            <a:endParaRPr sz="1700">
              <a:latin typeface="Microsoft Sans Serif"/>
              <a:cs typeface="Microsoft Sans Serif"/>
            </a:endParaRPr>
          </a:p>
          <a:p>
            <a:pPr marL="476250" marR="106680" indent="-375285" algn="just">
              <a:lnSpc>
                <a:spcPct val="107100"/>
              </a:lnSpc>
              <a:spcBef>
                <a:spcPts val="805"/>
              </a:spcBef>
              <a:buChar char="•"/>
              <a:tabLst>
                <a:tab pos="476884" algn="l"/>
              </a:tabLst>
            </a:pPr>
            <a:r>
              <a:rPr sz="1700" spc="-5" dirty="0">
                <a:latin typeface="Microsoft Sans Serif"/>
                <a:cs typeface="Microsoft Sans Serif"/>
              </a:rPr>
              <a:t>Falta</a:t>
            </a:r>
            <a:r>
              <a:rPr sz="1700" spc="26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monofásica</a:t>
            </a:r>
            <a:r>
              <a:rPr sz="1700" spc="27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</a:t>
            </a:r>
            <a:r>
              <a:rPr sz="1700" spc="27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tierra</a:t>
            </a:r>
            <a:r>
              <a:rPr sz="1700" spc="27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3I</a:t>
            </a:r>
            <a:r>
              <a:rPr sz="1650" spc="-7" baseline="-15151" dirty="0">
                <a:latin typeface="Microsoft Sans Serif"/>
                <a:cs typeface="Microsoft Sans Serif"/>
              </a:rPr>
              <a:t>2</a:t>
            </a:r>
            <a:r>
              <a:rPr sz="1700" spc="-5" dirty="0">
                <a:latin typeface="Microsoft Sans Serif"/>
                <a:cs typeface="Microsoft Sans Serif"/>
              </a:rPr>
              <a:t>/I</a:t>
            </a:r>
            <a:r>
              <a:rPr sz="1650" spc="-7" baseline="-15151" dirty="0">
                <a:latin typeface="Microsoft Sans Serif"/>
                <a:cs typeface="Microsoft Sans Serif"/>
              </a:rPr>
              <a:t>fase</a:t>
            </a:r>
            <a:r>
              <a:rPr sz="1650" spc="195" baseline="-15151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=</a:t>
            </a:r>
            <a:r>
              <a:rPr sz="1700" spc="27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3I</a:t>
            </a:r>
            <a:r>
              <a:rPr sz="1650" baseline="-15151" dirty="0">
                <a:latin typeface="Microsoft Sans Serif"/>
                <a:cs typeface="Microsoft Sans Serif"/>
              </a:rPr>
              <a:t>0</a:t>
            </a:r>
            <a:r>
              <a:rPr sz="1700" dirty="0">
                <a:latin typeface="Microsoft Sans Serif"/>
                <a:cs typeface="Microsoft Sans Serif"/>
              </a:rPr>
              <a:t>/I</a:t>
            </a:r>
            <a:r>
              <a:rPr sz="1650" baseline="-15151" dirty="0">
                <a:latin typeface="Microsoft Sans Serif"/>
                <a:cs typeface="Microsoft Sans Serif"/>
              </a:rPr>
              <a:t>fase</a:t>
            </a:r>
            <a:r>
              <a:rPr sz="1650" spc="172" baseline="-15151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=</a:t>
            </a:r>
            <a:r>
              <a:rPr sz="1700" spc="27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1</a:t>
            </a:r>
            <a:r>
              <a:rPr sz="1700" spc="27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=</a:t>
            </a:r>
            <a:r>
              <a:rPr sz="1700" spc="27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3I</a:t>
            </a:r>
            <a:r>
              <a:rPr sz="1650" spc="-7" baseline="-15151" dirty="0">
                <a:latin typeface="Microsoft Sans Serif"/>
                <a:cs typeface="Microsoft Sans Serif"/>
              </a:rPr>
              <a:t>2</a:t>
            </a:r>
            <a:r>
              <a:rPr sz="1700" spc="-5" dirty="0">
                <a:latin typeface="Microsoft Sans Serif"/>
                <a:cs typeface="Microsoft Sans Serif"/>
              </a:rPr>
              <a:t>/</a:t>
            </a:r>
            <a:r>
              <a:rPr sz="1700" spc="27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3I</a:t>
            </a:r>
            <a:r>
              <a:rPr sz="1650" spc="-7" baseline="-15151" dirty="0">
                <a:latin typeface="Microsoft Sans Serif"/>
                <a:cs typeface="Microsoft Sans Serif"/>
              </a:rPr>
              <a:t>0</a:t>
            </a:r>
            <a:r>
              <a:rPr sz="1650" spc="217" baseline="-15151" dirty="0"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700" spc="3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</a:t>
            </a:r>
            <a:r>
              <a:rPr sz="1700" spc="26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función</a:t>
            </a:r>
            <a:r>
              <a:rPr sz="1700" spc="27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46</a:t>
            </a:r>
            <a:r>
              <a:rPr sz="1700" spc="27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habrá </a:t>
            </a:r>
            <a:r>
              <a:rPr sz="1700" spc="-4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que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ajustarla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igual</a:t>
            </a:r>
            <a:r>
              <a:rPr sz="1700" dirty="0">
                <a:latin typeface="Microsoft Sans Serif"/>
                <a:cs typeface="Microsoft Sans Serif"/>
              </a:rPr>
              <a:t> o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superior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</a:t>
            </a:r>
            <a:r>
              <a:rPr sz="1700" dirty="0">
                <a:latin typeface="Microsoft Sans Serif"/>
                <a:cs typeface="Microsoft Sans Serif"/>
              </a:rPr>
              <a:t> funcion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50N/51N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700" spc="1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para</a:t>
            </a:r>
            <a:r>
              <a:rPr sz="1700" dirty="0">
                <a:latin typeface="Microsoft Sans Serif"/>
                <a:cs typeface="Microsoft Sans Serif"/>
              </a:rPr>
              <a:t> evitar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ser</a:t>
            </a:r>
            <a:r>
              <a:rPr sz="1700" spc="4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mas </a:t>
            </a:r>
            <a:r>
              <a:rPr sz="1700" spc="-4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sensible que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unidad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tierra</a:t>
            </a:r>
            <a:endParaRPr sz="1700">
              <a:latin typeface="Microsoft Sans Serif"/>
              <a:cs typeface="Microsoft Sans Serif"/>
            </a:endParaRPr>
          </a:p>
          <a:p>
            <a:pPr marL="476250" marR="107314" indent="-375285" algn="just">
              <a:lnSpc>
                <a:spcPct val="108000"/>
              </a:lnSpc>
              <a:spcBef>
                <a:spcPts val="795"/>
              </a:spcBef>
              <a:buChar char="•"/>
              <a:tabLst>
                <a:tab pos="476884" algn="l"/>
              </a:tabLst>
            </a:pPr>
            <a:r>
              <a:rPr sz="1700" dirty="0">
                <a:latin typeface="Microsoft Sans Serif"/>
                <a:cs typeface="Microsoft Sans Serif"/>
              </a:rPr>
              <a:t>En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un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sistema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eléctrico</a:t>
            </a:r>
            <a:r>
              <a:rPr sz="1700" dirty="0">
                <a:latin typeface="Microsoft Sans Serif"/>
                <a:cs typeface="Microsoft Sans Serif"/>
              </a:rPr>
              <a:t> por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debajo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donde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esté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instalada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</a:t>
            </a:r>
            <a:r>
              <a:rPr sz="1700" spc="44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función</a:t>
            </a:r>
            <a:r>
              <a:rPr sz="1700" spc="4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46 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existirán</a:t>
            </a:r>
            <a:r>
              <a:rPr sz="1700" spc="-5" dirty="0">
                <a:latin typeface="Microsoft Sans Serif"/>
                <a:cs typeface="Microsoft Sans Serif"/>
              </a:rPr>
              <a:t> otras </a:t>
            </a:r>
            <a:r>
              <a:rPr sz="1700" dirty="0">
                <a:latin typeface="Microsoft Sans Serif"/>
                <a:cs typeface="Microsoft Sans Serif"/>
              </a:rPr>
              <a:t>protecciones, reclosers, </a:t>
            </a:r>
            <a:r>
              <a:rPr sz="1700" spc="-5" dirty="0">
                <a:latin typeface="Microsoft Sans Serif"/>
                <a:cs typeface="Microsoft Sans Serif"/>
              </a:rPr>
              <a:t>fusibles, </a:t>
            </a:r>
            <a:r>
              <a:rPr sz="1700" dirty="0">
                <a:latin typeface="Microsoft Sans Serif"/>
                <a:cs typeface="Microsoft Sans Serif"/>
              </a:rPr>
              <a:t>etc. </a:t>
            </a:r>
            <a:r>
              <a:rPr sz="17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700" spc="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Si</a:t>
            </a:r>
            <a:r>
              <a:rPr sz="1700" spc="44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</a:t>
            </a:r>
            <a:r>
              <a:rPr sz="1700" spc="4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unidad</a:t>
            </a:r>
            <a:r>
              <a:rPr sz="1700" spc="450" dirty="0">
                <a:latin typeface="Microsoft Sans Serif"/>
                <a:cs typeface="Microsoft Sans Serif"/>
              </a:rPr>
              <a:t> </a:t>
            </a:r>
            <a:r>
              <a:rPr sz="1700" spc="5" dirty="0">
                <a:latin typeface="Microsoft Sans Serif"/>
                <a:cs typeface="Microsoft Sans Serif"/>
              </a:rPr>
              <a:t>de </a:t>
            </a:r>
            <a:r>
              <a:rPr sz="1700" spc="-5" dirty="0">
                <a:latin typeface="Microsoft Sans Serif"/>
                <a:cs typeface="Microsoft Sans Serif"/>
              </a:rPr>
              <a:t>tierra </a:t>
            </a:r>
            <a:r>
              <a:rPr sz="1700" dirty="0">
                <a:latin typeface="Microsoft Sans Serif"/>
                <a:cs typeface="Microsoft Sans Serif"/>
              </a:rPr>
              <a:t> esta coordinada </a:t>
            </a:r>
            <a:r>
              <a:rPr sz="1700" spc="-5" dirty="0">
                <a:latin typeface="Microsoft Sans Serif"/>
                <a:cs typeface="Microsoft Sans Serif"/>
              </a:rPr>
              <a:t>con los </a:t>
            </a:r>
            <a:r>
              <a:rPr sz="1700" dirty="0">
                <a:latin typeface="Microsoft Sans Serif"/>
                <a:cs typeface="Microsoft Sans Serif"/>
              </a:rPr>
              <a:t>relés </a:t>
            </a:r>
            <a:r>
              <a:rPr sz="1700" spc="-5" dirty="0">
                <a:latin typeface="Microsoft Sans Serif"/>
                <a:cs typeface="Microsoft Sans Serif"/>
              </a:rPr>
              <a:t>aguas </a:t>
            </a:r>
            <a:r>
              <a:rPr sz="1700" dirty="0">
                <a:latin typeface="Microsoft Sans Serif"/>
                <a:cs typeface="Microsoft Sans Serif"/>
              </a:rPr>
              <a:t>abajo ajustando </a:t>
            </a:r>
            <a:r>
              <a:rPr sz="1700" spc="-5" dirty="0">
                <a:latin typeface="Microsoft Sans Serif"/>
                <a:cs typeface="Microsoft Sans Serif"/>
              </a:rPr>
              <a:t>la función </a:t>
            </a:r>
            <a:r>
              <a:rPr sz="1700" dirty="0">
                <a:latin typeface="Microsoft Sans Serif"/>
                <a:cs typeface="Microsoft Sans Serif"/>
              </a:rPr>
              <a:t>46 a </a:t>
            </a:r>
            <a:r>
              <a:rPr sz="1700" spc="5" dirty="0">
                <a:latin typeface="Symbol"/>
                <a:cs typeface="Symbol"/>
              </a:rPr>
              <a:t></a:t>
            </a:r>
            <a:r>
              <a:rPr sz="1700" spc="5" dirty="0">
                <a:latin typeface="Microsoft Sans Serif"/>
                <a:cs typeface="Microsoft Sans Serif"/>
              </a:rPr>
              <a:t>3 </a:t>
            </a:r>
            <a:r>
              <a:rPr sz="1700" spc="-10" dirty="0">
                <a:latin typeface="Microsoft Sans Serif"/>
                <a:cs typeface="Microsoft Sans Serif"/>
              </a:rPr>
              <a:t>el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ajuste 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del </a:t>
            </a:r>
            <a:r>
              <a:rPr sz="1700" dirty="0">
                <a:latin typeface="Microsoft Sans Serif"/>
                <a:cs typeface="Microsoft Sans Serif"/>
              </a:rPr>
              <a:t>elemento </a:t>
            </a:r>
            <a:r>
              <a:rPr sz="1700" spc="5" dirty="0">
                <a:latin typeface="Microsoft Sans Serif"/>
                <a:cs typeface="Microsoft Sans Serif"/>
              </a:rPr>
              <a:t>de </a:t>
            </a:r>
            <a:r>
              <a:rPr sz="1700" spc="-5" dirty="0">
                <a:latin typeface="Microsoft Sans Serif"/>
                <a:cs typeface="Microsoft Sans Serif"/>
              </a:rPr>
              <a:t>tierra </a:t>
            </a:r>
            <a:r>
              <a:rPr sz="1700" dirty="0">
                <a:latin typeface="Microsoft Sans Serif"/>
                <a:cs typeface="Microsoft Sans Serif"/>
              </a:rPr>
              <a:t>se obtiene coordinación de esta </a:t>
            </a:r>
            <a:r>
              <a:rPr sz="1700" spc="-5" dirty="0">
                <a:latin typeface="Microsoft Sans Serif"/>
                <a:cs typeface="Microsoft Sans Serif"/>
              </a:rPr>
              <a:t>función </a:t>
            </a:r>
            <a:r>
              <a:rPr sz="1700" dirty="0">
                <a:latin typeface="Microsoft Sans Serif"/>
                <a:cs typeface="Microsoft Sans Serif"/>
              </a:rPr>
              <a:t>con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equipos de 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aguas</a:t>
            </a:r>
            <a:r>
              <a:rPr sz="1700" spc="9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abajo</a:t>
            </a:r>
            <a:endParaRPr sz="1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98780"/>
            <a:ext cx="53816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Desequilibrio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5" dirty="0"/>
              <a:t> intensidades</a:t>
            </a:r>
            <a:r>
              <a:rPr sz="2400" spc="-170" dirty="0"/>
              <a:t> </a:t>
            </a:r>
            <a:r>
              <a:rPr sz="2400" spc="-10" dirty="0"/>
              <a:t>VI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271062"/>
            <a:ext cx="7917815" cy="3107690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Método</a:t>
            </a:r>
            <a:r>
              <a:rPr sz="1800" b="1" spc="-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para</a:t>
            </a:r>
            <a:r>
              <a:rPr sz="1800" b="1" spc="-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ajustar</a:t>
            </a:r>
            <a:r>
              <a:rPr sz="1800" b="1" spc="-4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la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función</a:t>
            </a:r>
            <a:endParaRPr sz="1800">
              <a:latin typeface="Arial"/>
              <a:cs typeface="Arial"/>
            </a:endParaRPr>
          </a:p>
          <a:p>
            <a:pPr marL="299085" indent="-287020" algn="just">
              <a:lnSpc>
                <a:spcPct val="100000"/>
              </a:lnSpc>
              <a:spcBef>
                <a:spcPts val="1100"/>
              </a:spcBef>
              <a:buChar char="•"/>
              <a:tabLst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Comenzar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-5" dirty="0">
                <a:latin typeface="Microsoft Sans Serif"/>
                <a:cs typeface="Microsoft Sans Serif"/>
              </a:rPr>
              <a:t> elemento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46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mas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lejano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aguas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abajo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1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ejemplo</a:t>
            </a:r>
            <a:r>
              <a:rPr sz="1600" spc="1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recloser</a:t>
            </a:r>
            <a:endParaRPr sz="1600">
              <a:latin typeface="Microsoft Sans Serif"/>
              <a:cs typeface="Microsoft Sans Serif"/>
            </a:endParaRPr>
          </a:p>
          <a:p>
            <a:pPr marL="387350" marR="446405" indent="-375285" algn="just">
              <a:lnSpc>
                <a:spcPct val="114399"/>
              </a:lnSpc>
              <a:spcBef>
                <a:spcPts val="615"/>
              </a:spcBef>
              <a:buChar char="•"/>
              <a:tabLst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Determinar </a:t>
            </a:r>
            <a:r>
              <a:rPr sz="1600" spc="-10" dirty="0">
                <a:latin typeface="Microsoft Sans Serif"/>
                <a:cs typeface="Microsoft Sans Serif"/>
              </a:rPr>
              <a:t>la </a:t>
            </a:r>
            <a:r>
              <a:rPr sz="1600" spc="-5" dirty="0">
                <a:latin typeface="Microsoft Sans Serif"/>
                <a:cs typeface="Microsoft Sans Serif"/>
              </a:rPr>
              <a:t>función 50/51 </a:t>
            </a:r>
            <a:r>
              <a:rPr sz="1600" spc="-10" dirty="0">
                <a:latin typeface="Microsoft Sans Serif"/>
                <a:cs typeface="Microsoft Sans Serif"/>
              </a:rPr>
              <a:t>instalada </a:t>
            </a:r>
            <a:r>
              <a:rPr sz="1600" spc="-5" dirty="0">
                <a:latin typeface="Microsoft Sans Serif"/>
                <a:cs typeface="Microsoft Sans Serif"/>
              </a:rPr>
              <a:t>aguas debajo de </a:t>
            </a:r>
            <a:r>
              <a:rPr sz="1600" spc="-10" dirty="0">
                <a:latin typeface="Microsoft Sans Serif"/>
                <a:cs typeface="Microsoft Sans Serif"/>
              </a:rPr>
              <a:t>la </a:t>
            </a:r>
            <a:r>
              <a:rPr sz="1600" spc="-5" dirty="0">
                <a:latin typeface="Microsoft Sans Serif"/>
                <a:cs typeface="Microsoft Sans Serif"/>
              </a:rPr>
              <a:t>46 mas critica para </a:t>
            </a:r>
            <a:r>
              <a:rPr sz="1600" spc="-10" dirty="0">
                <a:latin typeface="Microsoft Sans Serif"/>
                <a:cs typeface="Microsoft Sans Serif"/>
              </a:rPr>
              <a:t>la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coordinación</a:t>
            </a:r>
            <a:endParaRPr sz="1600">
              <a:latin typeface="Microsoft Sans Serif"/>
              <a:cs typeface="Microsoft Sans Serif"/>
            </a:endParaRPr>
          </a:p>
          <a:p>
            <a:pPr marL="387350" marR="5080" indent="-375285" algn="just">
              <a:lnSpc>
                <a:spcPct val="114999"/>
              </a:lnSpc>
              <a:spcBef>
                <a:spcPts val="795"/>
              </a:spcBef>
              <a:buChar char="•"/>
              <a:tabLst>
                <a:tab pos="387985" algn="l"/>
              </a:tabLst>
            </a:pPr>
            <a:r>
              <a:rPr sz="1600" spc="-15" dirty="0">
                <a:latin typeface="Microsoft Sans Serif"/>
                <a:cs typeface="Microsoft Sans Serif"/>
              </a:rPr>
              <a:t>Determinar, </a:t>
            </a:r>
            <a:r>
              <a:rPr sz="1600" spc="-10" dirty="0">
                <a:latin typeface="Microsoft Sans Serif"/>
                <a:cs typeface="Microsoft Sans Serif"/>
              </a:rPr>
              <a:t>ignorando </a:t>
            </a:r>
            <a:r>
              <a:rPr sz="1600" spc="-5" dirty="0">
                <a:latin typeface="Microsoft Sans Serif"/>
                <a:cs typeface="Microsoft Sans Serif"/>
              </a:rPr>
              <a:t>la carga, </a:t>
            </a:r>
            <a:r>
              <a:rPr sz="1600" spc="-15" dirty="0">
                <a:latin typeface="Microsoft Sans Serif"/>
                <a:cs typeface="Microsoft Sans Serif"/>
              </a:rPr>
              <a:t>cual </a:t>
            </a:r>
            <a:r>
              <a:rPr sz="1600" spc="10" dirty="0">
                <a:latin typeface="Microsoft Sans Serif"/>
                <a:cs typeface="Microsoft Sans Serif"/>
              </a:rPr>
              <a:t>sería </a:t>
            </a:r>
            <a:r>
              <a:rPr sz="1600" spc="-15" dirty="0">
                <a:latin typeface="Microsoft Sans Serif"/>
                <a:cs typeface="Microsoft Sans Serif"/>
              </a:rPr>
              <a:t>el ajuste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una función 50/51 para que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estuviese </a:t>
            </a:r>
            <a:r>
              <a:rPr sz="1600" spc="-5" dirty="0">
                <a:latin typeface="Microsoft Sans Serif"/>
                <a:cs typeface="Microsoft Sans Serif"/>
              </a:rPr>
              <a:t>correctamente </a:t>
            </a:r>
            <a:r>
              <a:rPr sz="1600" spc="-10" dirty="0">
                <a:latin typeface="Microsoft Sans Serif"/>
                <a:cs typeface="Microsoft Sans Serif"/>
              </a:rPr>
              <a:t>coordinada con </a:t>
            </a:r>
            <a:r>
              <a:rPr sz="1600" spc="-5" dirty="0">
                <a:latin typeface="Microsoft Sans Serif"/>
                <a:cs typeface="Microsoft Sans Serif"/>
              </a:rPr>
              <a:t>la </a:t>
            </a:r>
            <a:r>
              <a:rPr sz="1600" spc="-15" dirty="0">
                <a:latin typeface="Microsoft Sans Serif"/>
                <a:cs typeface="Microsoft Sans Serif"/>
              </a:rPr>
              <a:t>función </a:t>
            </a:r>
            <a:r>
              <a:rPr sz="1600" spc="-5" dirty="0">
                <a:latin typeface="Microsoft Sans Serif"/>
                <a:cs typeface="Microsoft Sans Serif"/>
              </a:rPr>
              <a:t>50/51 </a:t>
            </a:r>
            <a:r>
              <a:rPr sz="1600" spc="-10" dirty="0">
                <a:latin typeface="Microsoft Sans Serif"/>
                <a:cs typeface="Microsoft Sans Serif"/>
              </a:rPr>
              <a:t>critica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aguas abajo. </a:t>
            </a:r>
            <a:r>
              <a:rPr sz="1600" spc="-20" dirty="0">
                <a:latin typeface="Microsoft Sans Serif"/>
                <a:cs typeface="Microsoft Sans Serif"/>
              </a:rPr>
              <a:t>Si </a:t>
            </a:r>
            <a:r>
              <a:rPr sz="1600" spc="-15" dirty="0">
                <a:latin typeface="Microsoft Sans Serif"/>
                <a:cs typeface="Microsoft Sans Serif"/>
              </a:rPr>
              <a:t> el </a:t>
            </a:r>
            <a:r>
              <a:rPr sz="1600" spc="-10" dirty="0">
                <a:latin typeface="Microsoft Sans Serif"/>
                <a:cs typeface="Microsoft Sans Serif"/>
              </a:rPr>
              <a:t>elemento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tierra </a:t>
            </a:r>
            <a:r>
              <a:rPr sz="1600" spc="-5" dirty="0">
                <a:latin typeface="Microsoft Sans Serif"/>
                <a:cs typeface="Microsoft Sans Serif"/>
              </a:rPr>
              <a:t>esta </a:t>
            </a:r>
            <a:r>
              <a:rPr sz="1600" spc="-10" dirty="0">
                <a:latin typeface="Microsoft Sans Serif"/>
                <a:cs typeface="Microsoft Sans Serif"/>
              </a:rPr>
              <a:t>coordinando con todos los elementos aguas abajo, esta </a:t>
            </a:r>
            <a:r>
              <a:rPr sz="1600" spc="-5" dirty="0">
                <a:latin typeface="Microsoft Sans Serif"/>
                <a:cs typeface="Microsoft Sans Serif"/>
              </a:rPr>
              <a:t> función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50/51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ajustaría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 misma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curva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elemento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14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tierra</a:t>
            </a:r>
            <a:endParaRPr sz="1600">
              <a:latin typeface="Microsoft Sans Serif"/>
              <a:cs typeface="Microsoft Sans Serif"/>
            </a:endParaRPr>
          </a:p>
          <a:p>
            <a:pPr marL="299085" indent="-287020" algn="just">
              <a:lnSpc>
                <a:spcPct val="100000"/>
              </a:lnSpc>
              <a:spcBef>
                <a:spcPts val="1285"/>
              </a:spcBef>
              <a:buChar char="•"/>
              <a:tabLst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Estos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ajustes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función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50/51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 </a:t>
            </a:r>
            <a:r>
              <a:rPr sz="1600" spc="-10" dirty="0">
                <a:latin typeface="Microsoft Sans Serif"/>
                <a:cs typeface="Microsoft Sans Serif"/>
              </a:rPr>
              <a:t>multiplican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Symbol"/>
                <a:cs typeface="Symbol"/>
              </a:rPr>
              <a:t></a:t>
            </a:r>
            <a:r>
              <a:rPr sz="1600" spc="-5" dirty="0">
                <a:latin typeface="Microsoft Sans Serif"/>
                <a:cs typeface="Microsoft Sans Serif"/>
              </a:rPr>
              <a:t>3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69719" y="2350769"/>
            <a:ext cx="41503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00007A"/>
                </a:solidFill>
                <a:latin typeface="Arial Black"/>
                <a:cs typeface="Arial Black"/>
              </a:rPr>
              <a:t>FASE</a:t>
            </a:r>
            <a:r>
              <a:rPr sz="4000" spc="-155" dirty="0">
                <a:solidFill>
                  <a:srgbClr val="00007A"/>
                </a:solidFill>
                <a:latin typeface="Arial Black"/>
                <a:cs typeface="Arial Black"/>
              </a:rPr>
              <a:t> </a:t>
            </a:r>
            <a:r>
              <a:rPr sz="4000" spc="-20" dirty="0">
                <a:solidFill>
                  <a:srgbClr val="00007A"/>
                </a:solidFill>
                <a:latin typeface="Arial Black"/>
                <a:cs typeface="Arial Black"/>
              </a:rPr>
              <a:t>ABIERTA</a:t>
            </a:r>
            <a:endParaRPr sz="4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5101" y="3113023"/>
            <a:ext cx="18237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00007A"/>
                </a:solidFill>
                <a:latin typeface="Arial Black"/>
                <a:cs typeface="Arial Black"/>
              </a:rPr>
              <a:t>(</a:t>
            </a:r>
            <a:r>
              <a:rPr sz="4000" spc="-30" dirty="0">
                <a:solidFill>
                  <a:srgbClr val="00007A"/>
                </a:solidFill>
                <a:latin typeface="Arial Black"/>
                <a:cs typeface="Arial Black"/>
              </a:rPr>
              <a:t>4</a:t>
            </a:r>
            <a:r>
              <a:rPr sz="4000" spc="-20" dirty="0">
                <a:solidFill>
                  <a:srgbClr val="00007A"/>
                </a:solidFill>
                <a:latin typeface="Arial Black"/>
                <a:cs typeface="Arial Black"/>
              </a:rPr>
              <a:t>6FA</a:t>
            </a:r>
            <a:r>
              <a:rPr sz="4000" spc="-5" dirty="0">
                <a:solidFill>
                  <a:srgbClr val="00007A"/>
                </a:solidFill>
                <a:latin typeface="Arial Black"/>
                <a:cs typeface="Arial Black"/>
              </a:rPr>
              <a:t>)</a:t>
            </a:r>
            <a:endParaRPr sz="4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2988" y="244602"/>
            <a:ext cx="23437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Fase</a:t>
            </a:r>
            <a:r>
              <a:rPr sz="2400" spc="-75" dirty="0"/>
              <a:t> </a:t>
            </a:r>
            <a:r>
              <a:rPr sz="2400" dirty="0"/>
              <a:t>Abierta</a:t>
            </a:r>
            <a:r>
              <a:rPr sz="2400" spc="-160" dirty="0"/>
              <a:t> </a:t>
            </a:r>
            <a:r>
              <a:rPr sz="2400" dirty="0"/>
              <a:t>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18312" y="1295095"/>
            <a:ext cx="8034020" cy="4113529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1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700" b="1" dirty="0">
                <a:solidFill>
                  <a:srgbClr val="000099"/>
                </a:solidFill>
                <a:latin typeface="Arial"/>
                <a:cs typeface="Arial"/>
              </a:rPr>
              <a:t>Función</a:t>
            </a:r>
            <a:r>
              <a:rPr sz="1700" b="1" spc="-3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700" spc="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700" spc="-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Detectar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situaciones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fase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abierta</a:t>
            </a:r>
            <a:endParaRPr sz="17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910"/>
              </a:spcBef>
              <a:buChar char="•"/>
              <a:tabLst>
                <a:tab pos="299085" algn="l"/>
                <a:tab pos="299720" algn="l"/>
              </a:tabLst>
            </a:pPr>
            <a:r>
              <a:rPr sz="1700" dirty="0">
                <a:latin typeface="Microsoft Sans Serif"/>
                <a:cs typeface="Microsoft Sans Serif"/>
              </a:rPr>
              <a:t>Estas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faltas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pueden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deberse</a:t>
            </a:r>
            <a:r>
              <a:rPr sz="1700" spc="-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a:</a:t>
            </a:r>
            <a:endParaRPr sz="17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905"/>
              </a:spcBef>
            </a:pPr>
            <a:r>
              <a:rPr sz="1600" spc="-5" dirty="0">
                <a:latin typeface="Microsoft Sans Serif"/>
                <a:cs typeface="Microsoft Sans Serif"/>
              </a:rPr>
              <a:t>Conductores</a:t>
            </a:r>
            <a:r>
              <a:rPr sz="1600" spc="-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rotos</a:t>
            </a:r>
            <a:endParaRPr sz="1600">
              <a:latin typeface="Microsoft Sans Serif"/>
              <a:cs typeface="Microsoft Sans Serif"/>
            </a:endParaRPr>
          </a:p>
          <a:p>
            <a:pPr marL="1152525" marR="3646170">
              <a:lnSpc>
                <a:spcPts val="2800"/>
              </a:lnSpc>
              <a:spcBef>
                <a:spcPts val="105"/>
              </a:spcBef>
            </a:pPr>
            <a:r>
              <a:rPr sz="1600" spc="-10" dirty="0">
                <a:latin typeface="Microsoft Sans Serif"/>
                <a:cs typeface="Microsoft Sans Serif"/>
              </a:rPr>
              <a:t>Mal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funcionamiento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interruptores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Operación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fusibles.</a:t>
            </a:r>
            <a:endParaRPr sz="16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685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Las faltas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serie 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faltas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fase</a:t>
            </a:r>
            <a:r>
              <a:rPr sz="1800" spc="-15" dirty="0">
                <a:latin typeface="Microsoft Sans Serif"/>
                <a:cs typeface="Microsoft Sans Serif"/>
              </a:rPr>
              <a:t> abierta</a:t>
            </a:r>
            <a:endParaRPr sz="18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825"/>
              </a:spcBef>
            </a:pPr>
            <a:r>
              <a:rPr sz="1600" spc="-5" dirty="0">
                <a:latin typeface="Microsoft Sans Serif"/>
                <a:cs typeface="Microsoft Sans Serif"/>
              </a:rPr>
              <a:t>no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son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detectables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relés 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sobrecorriente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normales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1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ya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 no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35"/>
              </a:spcBef>
            </a:pPr>
            <a:r>
              <a:rPr sz="1600" spc="-5" dirty="0">
                <a:latin typeface="Microsoft Sans Serif"/>
                <a:cs typeface="Microsoft Sans Serif"/>
              </a:rPr>
              <a:t>suponen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incremento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corriente.</a:t>
            </a:r>
            <a:endParaRPr sz="1600">
              <a:latin typeface="Microsoft Sans Serif"/>
              <a:cs typeface="Microsoft Sans Serif"/>
            </a:endParaRPr>
          </a:p>
          <a:p>
            <a:pPr marL="1152525" algn="just">
              <a:lnSpc>
                <a:spcPct val="100000"/>
              </a:lnSpc>
              <a:spcBef>
                <a:spcPts val="1019"/>
              </a:spcBef>
            </a:pPr>
            <a:r>
              <a:rPr sz="1600" spc="-5" dirty="0">
                <a:latin typeface="Microsoft Sans Serif"/>
                <a:cs typeface="Microsoft Sans Serif"/>
              </a:rPr>
              <a:t>Sólo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producen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desequilibrio</a:t>
            </a:r>
            <a:r>
              <a:rPr sz="1600" spc="-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2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detección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basada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8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I2.</a:t>
            </a:r>
            <a:endParaRPr sz="1600">
              <a:latin typeface="Microsoft Sans Serif"/>
              <a:cs typeface="Microsoft Sans Serif"/>
            </a:endParaRPr>
          </a:p>
          <a:p>
            <a:pPr marL="387350" marR="5080" indent="-375285" algn="just">
              <a:lnSpc>
                <a:spcPct val="102000"/>
              </a:lnSpc>
              <a:spcBef>
                <a:spcPts val="660"/>
              </a:spcBef>
              <a:buChar char="•"/>
              <a:tabLst>
                <a:tab pos="387985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No es </a:t>
            </a:r>
            <a:r>
              <a:rPr sz="1800" spc="-10" dirty="0">
                <a:latin typeface="Microsoft Sans Serif"/>
                <a:cs typeface="Microsoft Sans Serif"/>
              </a:rPr>
              <a:t>recomendable detectar la falta midiendo directamente </a:t>
            </a:r>
            <a:r>
              <a:rPr sz="1800" dirty="0">
                <a:latin typeface="Microsoft Sans Serif"/>
                <a:cs typeface="Microsoft Sans Serif"/>
              </a:rPr>
              <a:t>I2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ya </a:t>
            </a:r>
            <a:r>
              <a:rPr sz="1800" dirty="0">
                <a:latin typeface="Microsoft Sans Serif"/>
                <a:cs typeface="Microsoft Sans Serif"/>
              </a:rPr>
              <a:t>que 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puede</a:t>
            </a:r>
            <a:r>
              <a:rPr sz="1800" spc="27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ser</a:t>
            </a:r>
            <a:r>
              <a:rPr sz="1800" spc="29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inferior</a:t>
            </a:r>
            <a:r>
              <a:rPr sz="1800" spc="28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al</a:t>
            </a:r>
            <a:r>
              <a:rPr sz="1800" spc="27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desequilibrio</a:t>
            </a:r>
            <a:r>
              <a:rPr sz="1800" spc="2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28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plena</a:t>
            </a:r>
            <a:r>
              <a:rPr sz="1800" spc="2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carga</a:t>
            </a:r>
            <a:r>
              <a:rPr sz="1800" spc="27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(por</a:t>
            </a:r>
            <a:r>
              <a:rPr sz="1800" spc="28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errores</a:t>
            </a:r>
            <a:r>
              <a:rPr sz="1800" spc="27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28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los</a:t>
            </a:r>
            <a:r>
              <a:rPr sz="1800" spc="290" dirty="0">
                <a:latin typeface="Microsoft Sans Serif"/>
                <a:cs typeface="Microsoft Sans Serif"/>
              </a:rPr>
              <a:t> </a:t>
            </a:r>
            <a:r>
              <a:rPr sz="1800" spc="-55" dirty="0">
                <a:latin typeface="Microsoft Sans Serif"/>
                <a:cs typeface="Microsoft Sans Serif"/>
              </a:rPr>
              <a:t>CTs, </a:t>
            </a:r>
            <a:r>
              <a:rPr sz="1800" spc="-4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etc)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spc="-1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por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que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no</a:t>
            </a:r>
            <a:r>
              <a:rPr sz="1800" spc="5" dirty="0">
                <a:latin typeface="Microsoft Sans Serif"/>
                <a:cs typeface="Microsoft Sans Serif"/>
              </a:rPr>
              <a:t> funcionaría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con carga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baja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debido </a:t>
            </a:r>
            <a:r>
              <a:rPr sz="1800" spc="-10" dirty="0">
                <a:latin typeface="Microsoft Sans Serif"/>
                <a:cs typeface="Microsoft Sans Serif"/>
              </a:rPr>
              <a:t>al</a:t>
            </a:r>
            <a:r>
              <a:rPr sz="1800" spc="10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tarado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44602"/>
            <a:ext cx="24606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Fase</a:t>
            </a:r>
            <a:r>
              <a:rPr sz="2400" spc="-75" dirty="0"/>
              <a:t> </a:t>
            </a:r>
            <a:r>
              <a:rPr sz="2400" dirty="0"/>
              <a:t>Abierta</a:t>
            </a:r>
            <a:r>
              <a:rPr sz="2400" spc="-175" dirty="0"/>
              <a:t> </a:t>
            </a:r>
            <a:r>
              <a:rPr sz="2400" spc="-10" dirty="0"/>
              <a:t>II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19" y="1651254"/>
            <a:ext cx="146050" cy="177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19" y="2006345"/>
            <a:ext cx="146050" cy="1778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18312" y="1093449"/>
            <a:ext cx="4027804" cy="110617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6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Se</a:t>
            </a:r>
            <a:r>
              <a:rPr sz="1800" b="1" spc="-2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utiliza</a:t>
            </a:r>
            <a:r>
              <a:rPr sz="1800" b="1" spc="-3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función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fase</a:t>
            </a:r>
            <a:r>
              <a:rPr sz="1800" b="1" spc="-3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abierta:</a:t>
            </a:r>
            <a:endParaRPr sz="1800">
              <a:latin typeface="Arial"/>
              <a:cs typeface="Arial"/>
            </a:endParaRPr>
          </a:p>
          <a:p>
            <a:pPr marL="1152525" marR="1018540">
              <a:lnSpc>
                <a:spcPts val="2800"/>
              </a:lnSpc>
            </a:pPr>
            <a:r>
              <a:rPr sz="1600" spc="-5" dirty="0">
                <a:latin typeface="Microsoft Sans Serif"/>
                <a:cs typeface="Microsoft Sans Serif"/>
              </a:rPr>
              <a:t>Basada en I2/I1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Adaptable</a:t>
            </a:r>
            <a:r>
              <a:rPr sz="1600" spc="-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 la</a:t>
            </a:r>
            <a:r>
              <a:rPr sz="1600" spc="-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carga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8312" y="4925314"/>
            <a:ext cx="7776845" cy="105156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87350" marR="86360" indent="-375285">
              <a:lnSpc>
                <a:spcPts val="1700"/>
              </a:lnSpc>
              <a:spcBef>
                <a:spcPts val="440"/>
              </a:spcBef>
              <a:buChar char="•"/>
              <a:tabLst>
                <a:tab pos="387350" algn="l"/>
                <a:tab pos="387985" algn="l"/>
              </a:tabLst>
            </a:pPr>
            <a:r>
              <a:rPr sz="1700" dirty="0">
                <a:latin typeface="Microsoft Sans Serif"/>
                <a:cs typeface="Microsoft Sans Serif"/>
              </a:rPr>
              <a:t>Es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una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unidad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protección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tiempo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fijo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700" spc="-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El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relé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dispara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al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transcurrir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el </a:t>
            </a:r>
            <a:r>
              <a:rPr sz="1700" spc="-434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tiempo</a:t>
            </a:r>
            <a:r>
              <a:rPr sz="1700" dirty="0">
                <a:latin typeface="Microsoft Sans Serif"/>
                <a:cs typeface="Microsoft Sans Serif"/>
              </a:rPr>
              <a:t> programado</a:t>
            </a:r>
            <a:r>
              <a:rPr sz="1700" spc="-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desde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que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se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supera</a:t>
            </a:r>
            <a:r>
              <a:rPr sz="1700" spc="-5" dirty="0">
                <a:latin typeface="Microsoft Sans Serif"/>
                <a:cs typeface="Microsoft Sans Serif"/>
              </a:rPr>
              <a:t> el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valor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ajuste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7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arranque.</a:t>
            </a:r>
            <a:endParaRPr sz="1700">
              <a:latin typeface="Microsoft Sans Serif"/>
              <a:cs typeface="Microsoft Sans Serif"/>
            </a:endParaRPr>
          </a:p>
          <a:p>
            <a:pPr marL="387350" marR="5080" indent="-375285">
              <a:lnSpc>
                <a:spcPts val="1739"/>
              </a:lnSpc>
              <a:spcBef>
                <a:spcPts val="865"/>
              </a:spcBef>
              <a:buClr>
                <a:srgbClr val="000099"/>
              </a:buClr>
              <a:buChar char="•"/>
              <a:tabLst>
                <a:tab pos="407034" algn="l"/>
                <a:tab pos="408305" algn="l"/>
                <a:tab pos="800735" algn="l"/>
                <a:tab pos="5180965" algn="l"/>
              </a:tabLst>
            </a:pPr>
            <a:r>
              <a:rPr sz="1700" spc="-5" dirty="0">
                <a:latin typeface="Microsoft Sans Serif"/>
                <a:cs typeface="Microsoft Sans Serif"/>
              </a:rPr>
              <a:t>El	</a:t>
            </a:r>
            <a:r>
              <a:rPr sz="1700" dirty="0">
                <a:latin typeface="Microsoft Sans Serif"/>
                <a:cs typeface="Microsoft Sans Serif"/>
              </a:rPr>
              <a:t>valor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arranque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que</a:t>
            </a:r>
            <a:r>
              <a:rPr sz="1700" spc="6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se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ajusta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en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tanto</a:t>
            </a:r>
            <a:r>
              <a:rPr sz="1700" spc="-9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por	uno,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es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relación</a:t>
            </a:r>
            <a:r>
              <a:rPr sz="1700" spc="5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en 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módulos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intensidad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5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secuencia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inversa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entre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secuencia </a:t>
            </a:r>
            <a:r>
              <a:rPr sz="1700" spc="-5" dirty="0">
                <a:latin typeface="Microsoft Sans Serif"/>
                <a:cs typeface="Microsoft Sans Serif"/>
              </a:rPr>
              <a:t>directa.</a:t>
            </a:r>
            <a:endParaRPr sz="1700">
              <a:latin typeface="Microsoft Sans Serif"/>
              <a:cs typeface="Microsoft Sans Serif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4003" y="2460561"/>
            <a:ext cx="6499225" cy="2155825"/>
            <a:chOff x="1194003" y="2460561"/>
            <a:chExt cx="6499225" cy="2155825"/>
          </a:xfrm>
        </p:grpSpPr>
        <p:sp>
          <p:nvSpPr>
            <p:cNvPr id="8" name="object 8"/>
            <p:cNvSpPr/>
            <p:nvPr/>
          </p:nvSpPr>
          <p:spPr>
            <a:xfrm>
              <a:off x="1198765" y="2465323"/>
              <a:ext cx="6489700" cy="2146300"/>
            </a:xfrm>
            <a:custGeom>
              <a:avLst/>
              <a:gdLst/>
              <a:ahLst/>
              <a:cxnLst/>
              <a:rect l="l" t="t" r="r" b="b"/>
              <a:pathLst>
                <a:path w="6489700" h="2146300">
                  <a:moveTo>
                    <a:pt x="0" y="0"/>
                  </a:moveTo>
                  <a:lnTo>
                    <a:pt x="0" y="2145792"/>
                  </a:lnTo>
                  <a:lnTo>
                    <a:pt x="6489179" y="2145792"/>
                  </a:lnTo>
                  <a:lnTo>
                    <a:pt x="6489179" y="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18577" y="2485135"/>
              <a:ext cx="6448425" cy="2105025"/>
            </a:xfrm>
            <a:custGeom>
              <a:avLst/>
              <a:gdLst/>
              <a:ahLst/>
              <a:cxnLst/>
              <a:rect l="l" t="t" r="r" b="b"/>
              <a:pathLst>
                <a:path w="6448425" h="2105025">
                  <a:moveTo>
                    <a:pt x="0" y="0"/>
                  </a:moveTo>
                  <a:lnTo>
                    <a:pt x="0" y="2104644"/>
                  </a:lnTo>
                  <a:lnTo>
                    <a:pt x="6448031" y="2104644"/>
                  </a:lnTo>
                  <a:lnTo>
                    <a:pt x="6448031" y="0"/>
                  </a:lnTo>
                  <a:lnTo>
                    <a:pt x="0" y="0"/>
                  </a:lnTo>
                  <a:close/>
                </a:path>
              </a:pathLst>
            </a:custGeom>
            <a:ln w="16764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9913" y="2506471"/>
              <a:ext cx="6407150" cy="2063750"/>
            </a:xfrm>
            <a:custGeom>
              <a:avLst/>
              <a:gdLst/>
              <a:ahLst/>
              <a:cxnLst/>
              <a:rect l="l" t="t" r="r" b="b"/>
              <a:pathLst>
                <a:path w="6407150" h="2063750">
                  <a:moveTo>
                    <a:pt x="0" y="0"/>
                  </a:moveTo>
                  <a:lnTo>
                    <a:pt x="0" y="2063495"/>
                  </a:lnTo>
                  <a:lnTo>
                    <a:pt x="6406883" y="2063495"/>
                  </a:lnTo>
                  <a:lnTo>
                    <a:pt x="6406883" y="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419976" y="3596131"/>
              <a:ext cx="571500" cy="0"/>
            </a:xfrm>
            <a:custGeom>
              <a:avLst/>
              <a:gdLst/>
              <a:ahLst/>
              <a:cxnLst/>
              <a:rect l="l" t="t" r="r" b="b"/>
              <a:pathLst>
                <a:path w="571500">
                  <a:moveTo>
                    <a:pt x="0" y="0"/>
                  </a:moveTo>
                  <a:lnTo>
                    <a:pt x="571500" y="0"/>
                  </a:lnTo>
                </a:path>
              </a:pathLst>
            </a:custGeom>
            <a:ln w="40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986905" y="3571747"/>
              <a:ext cx="45720" cy="47625"/>
            </a:xfrm>
            <a:custGeom>
              <a:avLst/>
              <a:gdLst/>
              <a:ahLst/>
              <a:cxnLst/>
              <a:rect l="l" t="t" r="r" b="b"/>
              <a:pathLst>
                <a:path w="45720" h="47625">
                  <a:moveTo>
                    <a:pt x="0" y="0"/>
                  </a:moveTo>
                  <a:lnTo>
                    <a:pt x="0" y="47243"/>
                  </a:lnTo>
                  <a:lnTo>
                    <a:pt x="45720" y="24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34988" y="3117595"/>
              <a:ext cx="309880" cy="502920"/>
            </a:xfrm>
            <a:custGeom>
              <a:avLst/>
              <a:gdLst/>
              <a:ahLst/>
              <a:cxnLst/>
              <a:rect l="l" t="t" r="r" b="b"/>
              <a:pathLst>
                <a:path w="309879" h="502920">
                  <a:moveTo>
                    <a:pt x="309372" y="502919"/>
                  </a:moveTo>
                  <a:lnTo>
                    <a:pt x="0" y="0"/>
                  </a:lnTo>
                </a:path>
              </a:pathLst>
            </a:custGeom>
            <a:ln w="40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13652" y="3084067"/>
              <a:ext cx="43180" cy="52069"/>
            </a:xfrm>
            <a:custGeom>
              <a:avLst/>
              <a:gdLst/>
              <a:ahLst/>
              <a:cxnLst/>
              <a:rect l="l" t="t" r="r" b="b"/>
              <a:pathLst>
                <a:path w="43179" h="52069">
                  <a:moveTo>
                    <a:pt x="0" y="0"/>
                  </a:moveTo>
                  <a:lnTo>
                    <a:pt x="3048" y="51816"/>
                  </a:lnTo>
                  <a:lnTo>
                    <a:pt x="42672" y="27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09081" y="3596131"/>
              <a:ext cx="311150" cy="501650"/>
            </a:xfrm>
            <a:custGeom>
              <a:avLst/>
              <a:gdLst/>
              <a:ahLst/>
              <a:cxnLst/>
              <a:rect l="l" t="t" r="r" b="b"/>
              <a:pathLst>
                <a:path w="311150" h="501650">
                  <a:moveTo>
                    <a:pt x="310896" y="0"/>
                  </a:moveTo>
                  <a:lnTo>
                    <a:pt x="0" y="501396"/>
                  </a:lnTo>
                </a:path>
              </a:pathLst>
            </a:custGeom>
            <a:ln w="40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089269" y="4079239"/>
              <a:ext cx="43180" cy="52069"/>
            </a:xfrm>
            <a:custGeom>
              <a:avLst/>
              <a:gdLst/>
              <a:ahLst/>
              <a:cxnLst/>
              <a:rect l="l" t="t" r="r" b="b"/>
              <a:pathLst>
                <a:path w="43179" h="52070">
                  <a:moveTo>
                    <a:pt x="3047" y="0"/>
                  </a:moveTo>
                  <a:lnTo>
                    <a:pt x="0" y="51816"/>
                  </a:lnTo>
                  <a:lnTo>
                    <a:pt x="42671" y="24384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868289" y="2661920"/>
            <a:ext cx="1468120" cy="1752600"/>
          </a:xfrm>
          <a:prstGeom prst="rect">
            <a:avLst/>
          </a:prstGeom>
          <a:ln w="32002">
            <a:solidFill>
              <a:srgbClr val="990037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40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</a:pPr>
            <a:r>
              <a:rPr sz="1050" b="1" dirty="0">
                <a:latin typeface="Arial"/>
                <a:cs typeface="Arial"/>
              </a:rPr>
              <a:t>a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916305">
              <a:lnSpc>
                <a:spcPct val="100000"/>
              </a:lnSpc>
              <a:spcBef>
                <a:spcPts val="865"/>
              </a:spcBef>
            </a:pPr>
            <a:r>
              <a:rPr sz="1050" b="1" spc="5" dirty="0">
                <a:latin typeface="Arial"/>
                <a:cs typeface="Arial"/>
              </a:rPr>
              <a:t>1/0º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386080">
              <a:lnSpc>
                <a:spcPct val="100000"/>
              </a:lnSpc>
              <a:spcBef>
                <a:spcPts val="5"/>
              </a:spcBef>
            </a:pPr>
            <a:r>
              <a:rPr sz="1575" b="1" spc="7" baseline="-15873" dirty="0">
                <a:latin typeface="Arial"/>
                <a:cs typeface="Arial"/>
              </a:rPr>
              <a:t>a</a:t>
            </a:r>
            <a:r>
              <a:rPr sz="700" b="1" spc="5" dirty="0"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614805" y="3111500"/>
            <a:ext cx="2555875" cy="821690"/>
          </a:xfrm>
          <a:custGeom>
            <a:avLst/>
            <a:gdLst/>
            <a:ahLst/>
            <a:cxnLst/>
            <a:rect l="l" t="t" r="r" b="b"/>
            <a:pathLst>
              <a:path w="2555875" h="821689">
                <a:moveTo>
                  <a:pt x="35051" y="411479"/>
                </a:moveTo>
                <a:lnTo>
                  <a:pt x="445007" y="411479"/>
                </a:lnTo>
              </a:path>
              <a:path w="2555875" h="821689">
                <a:moveTo>
                  <a:pt x="0" y="10667"/>
                </a:moveTo>
                <a:lnTo>
                  <a:pt x="0" y="810768"/>
                </a:lnTo>
              </a:path>
              <a:path w="2555875" h="821689">
                <a:moveTo>
                  <a:pt x="473963" y="10667"/>
                </a:moveTo>
                <a:lnTo>
                  <a:pt x="473963" y="810768"/>
                </a:lnTo>
              </a:path>
              <a:path w="2555875" h="821689">
                <a:moveTo>
                  <a:pt x="838200" y="411479"/>
                </a:moveTo>
                <a:lnTo>
                  <a:pt x="2526792" y="411479"/>
                </a:lnTo>
              </a:path>
              <a:path w="2555875" h="821689">
                <a:moveTo>
                  <a:pt x="803147" y="0"/>
                </a:moveTo>
                <a:lnTo>
                  <a:pt x="803147" y="821436"/>
                </a:lnTo>
              </a:path>
              <a:path w="2555875" h="821689">
                <a:moveTo>
                  <a:pt x="2555747" y="0"/>
                </a:moveTo>
                <a:lnTo>
                  <a:pt x="2555747" y="821436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154426" y="3258134"/>
            <a:ext cx="90424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770890" algn="l"/>
              </a:tabLst>
            </a:pPr>
            <a:r>
              <a:rPr sz="3450" spc="-1912" baseline="2415" dirty="0">
                <a:latin typeface="Lucida Sans Unicode"/>
                <a:cs typeface="Lucida Sans Unicode"/>
              </a:rPr>
              <a:t>→	</a:t>
            </a:r>
            <a:r>
              <a:rPr sz="2300" spc="-1275" dirty="0">
                <a:latin typeface="Lucida Sans Unicode"/>
                <a:cs typeface="Lucida Sans Unicode"/>
              </a:rPr>
              <a:t>↼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72611" y="3284042"/>
            <a:ext cx="735965" cy="2330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645795" algn="l"/>
              </a:tabLst>
            </a:pPr>
            <a:r>
              <a:rPr sz="1350" i="1" dirty="0">
                <a:latin typeface="Times New Roman"/>
                <a:cs typeface="Times New Roman"/>
              </a:rPr>
              <a:t>b	c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52270" y="3244418"/>
            <a:ext cx="400050" cy="6426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8755">
              <a:lnSpc>
                <a:spcPts val="2425"/>
              </a:lnSpc>
              <a:spcBef>
                <a:spcPts val="105"/>
              </a:spcBef>
            </a:pPr>
            <a:r>
              <a:rPr sz="2300" spc="-1275" dirty="0">
                <a:latin typeface="Lucida Sans Unicode"/>
                <a:cs typeface="Lucida Sans Unicode"/>
              </a:rPr>
              <a:t>↼</a:t>
            </a:r>
            <a:endParaRPr sz="2300">
              <a:latin typeface="Lucida Sans Unicode"/>
              <a:cs typeface="Lucida Sans Unicode"/>
            </a:endParaRPr>
          </a:p>
          <a:p>
            <a:pPr marL="25400">
              <a:lnSpc>
                <a:spcPts val="2425"/>
              </a:lnSpc>
            </a:pPr>
            <a:r>
              <a:rPr sz="2300" spc="15" dirty="0">
                <a:latin typeface="Times New Roman"/>
                <a:cs typeface="Times New Roman"/>
              </a:rPr>
              <a:t>3</a:t>
            </a:r>
            <a:r>
              <a:rPr sz="2300" i="1" spc="15" dirty="0">
                <a:latin typeface="Times New Roman"/>
                <a:cs typeface="Times New Roman"/>
              </a:rPr>
              <a:t>I</a:t>
            </a:r>
            <a:r>
              <a:rPr sz="2025" spc="22" baseline="-24691" dirty="0">
                <a:latin typeface="Times New Roman"/>
                <a:cs typeface="Times New Roman"/>
              </a:rPr>
              <a:t>1</a:t>
            </a:r>
            <a:endParaRPr sz="2025" baseline="-24691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56942" y="3520566"/>
            <a:ext cx="167640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300" i="1" spc="165" dirty="0">
                <a:latin typeface="Times New Roman"/>
                <a:cs typeface="Times New Roman"/>
              </a:rPr>
              <a:t>I</a:t>
            </a:r>
            <a:r>
              <a:rPr sz="2025" i="1" baseline="-24691" dirty="0">
                <a:latin typeface="Times New Roman"/>
                <a:cs typeface="Times New Roman"/>
              </a:rPr>
              <a:t>a </a:t>
            </a:r>
            <a:r>
              <a:rPr sz="2025" i="1" spc="-37" baseline="-24691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Symbol"/>
                <a:cs typeface="Symbol"/>
              </a:rPr>
              <a:t></a:t>
            </a:r>
            <a:r>
              <a:rPr sz="2300" spc="-15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a</a:t>
            </a:r>
            <a:r>
              <a:rPr sz="2300" i="1" spc="120" dirty="0">
                <a:latin typeface="Times New Roman"/>
                <a:cs typeface="Times New Roman"/>
              </a:rPr>
              <a:t>I</a:t>
            </a:r>
            <a:r>
              <a:rPr sz="2025" i="1" baseline="-24691" dirty="0">
                <a:latin typeface="Times New Roman"/>
                <a:cs typeface="Times New Roman"/>
              </a:rPr>
              <a:t>b </a:t>
            </a:r>
            <a:r>
              <a:rPr sz="2025" i="1" spc="-52" baseline="-24691" dirty="0">
                <a:latin typeface="Times New Roman"/>
                <a:cs typeface="Times New Roman"/>
              </a:rPr>
              <a:t> </a:t>
            </a:r>
            <a:r>
              <a:rPr sz="2300" spc="114" dirty="0">
                <a:latin typeface="Symbol"/>
                <a:cs typeface="Symbol"/>
              </a:rPr>
              <a:t></a:t>
            </a:r>
            <a:r>
              <a:rPr sz="2300" i="1" spc="70" dirty="0">
                <a:latin typeface="Times New Roman"/>
                <a:cs typeface="Times New Roman"/>
              </a:rPr>
              <a:t>a</a:t>
            </a:r>
            <a:r>
              <a:rPr sz="2025" baseline="37037" dirty="0">
                <a:latin typeface="Times New Roman"/>
                <a:cs typeface="Times New Roman"/>
              </a:rPr>
              <a:t>2</a:t>
            </a:r>
            <a:r>
              <a:rPr sz="2025" spc="217" baseline="37037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I</a:t>
            </a:r>
            <a:r>
              <a:rPr sz="2300" i="1" spc="-335" dirty="0">
                <a:latin typeface="Times New Roman"/>
                <a:cs typeface="Times New Roman"/>
              </a:rPr>
              <a:t> </a:t>
            </a:r>
            <a:r>
              <a:rPr sz="2025" i="1" baseline="-24691" dirty="0">
                <a:latin typeface="Times New Roman"/>
                <a:cs typeface="Times New Roman"/>
              </a:rPr>
              <a:t>c</a:t>
            </a:r>
            <a:endParaRPr sz="2025" baseline="-24691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35505" y="2895041"/>
            <a:ext cx="38227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3450" baseline="-37439" dirty="0">
                <a:latin typeface="Times New Roman"/>
                <a:cs typeface="Times New Roman"/>
              </a:rPr>
              <a:t>3</a:t>
            </a:r>
            <a:r>
              <a:rPr sz="3450" spc="-254" baseline="-37439" dirty="0">
                <a:latin typeface="Times New Roman"/>
                <a:cs typeface="Times New Roman"/>
              </a:rPr>
              <a:t> </a:t>
            </a:r>
            <a:r>
              <a:rPr sz="2300" spc="-1275" dirty="0">
                <a:latin typeface="Lucida Sans Unicode"/>
                <a:cs typeface="Lucida Sans Unicode"/>
              </a:rPr>
              <a:t>↼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46250" y="3092018"/>
            <a:ext cx="2294255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735965" algn="l"/>
                <a:tab pos="1023619" algn="l"/>
                <a:tab pos="1795145" algn="l"/>
              </a:tabLst>
            </a:pPr>
            <a:r>
              <a:rPr sz="2300" i="1" dirty="0">
                <a:latin typeface="Times New Roman"/>
                <a:cs typeface="Times New Roman"/>
              </a:rPr>
              <a:t>I</a:t>
            </a:r>
            <a:r>
              <a:rPr sz="2300" i="1" spc="-195" dirty="0">
                <a:latin typeface="Times New Roman"/>
                <a:cs typeface="Times New Roman"/>
              </a:rPr>
              <a:t> </a:t>
            </a:r>
            <a:r>
              <a:rPr sz="2025" baseline="-22633" dirty="0">
                <a:latin typeface="Times New Roman"/>
                <a:cs typeface="Times New Roman"/>
              </a:rPr>
              <a:t>2	</a:t>
            </a:r>
            <a:r>
              <a:rPr sz="2300" i="1" dirty="0">
                <a:latin typeface="Times New Roman"/>
                <a:cs typeface="Times New Roman"/>
              </a:rPr>
              <a:t>I	</a:t>
            </a:r>
            <a:r>
              <a:rPr sz="2300" dirty="0">
                <a:latin typeface="Symbol"/>
                <a:cs typeface="Symbol"/>
              </a:rPr>
              <a:t></a:t>
            </a:r>
            <a:r>
              <a:rPr sz="2300" spc="-150" dirty="0">
                <a:latin typeface="Times New Roman"/>
                <a:cs typeface="Times New Roman"/>
              </a:rPr>
              <a:t> </a:t>
            </a:r>
            <a:r>
              <a:rPr sz="2300" i="1" spc="70" dirty="0">
                <a:latin typeface="Times New Roman"/>
                <a:cs typeface="Times New Roman"/>
              </a:rPr>
              <a:t>a</a:t>
            </a:r>
            <a:r>
              <a:rPr sz="2025" baseline="37037" dirty="0">
                <a:latin typeface="Times New Roman"/>
                <a:cs typeface="Times New Roman"/>
              </a:rPr>
              <a:t>2</a:t>
            </a:r>
            <a:r>
              <a:rPr sz="2025" spc="-120" baseline="37037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I	</a:t>
            </a:r>
            <a:r>
              <a:rPr sz="2300" dirty="0">
                <a:latin typeface="Symbol"/>
                <a:cs typeface="Symbol"/>
              </a:rPr>
              <a:t></a:t>
            </a:r>
            <a:r>
              <a:rPr sz="2300" spc="-235" dirty="0">
                <a:latin typeface="Times New Roman"/>
                <a:cs typeface="Times New Roman"/>
              </a:rPr>
              <a:t> </a:t>
            </a:r>
            <a:r>
              <a:rPr sz="2300" i="1" spc="-5" dirty="0">
                <a:latin typeface="Times New Roman"/>
                <a:cs typeface="Times New Roman"/>
              </a:rPr>
              <a:t>aI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79066" y="3278251"/>
            <a:ext cx="45910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325755" algn="l"/>
              </a:tabLst>
            </a:pPr>
            <a:r>
              <a:rPr sz="2300" dirty="0">
                <a:latin typeface="Symbol"/>
                <a:cs typeface="Symbol"/>
              </a:rPr>
              <a:t></a:t>
            </a:r>
            <a:r>
              <a:rPr sz="2300" dirty="0">
                <a:latin typeface="Times New Roman"/>
                <a:cs typeface="Times New Roman"/>
              </a:rPr>
              <a:t>	</a:t>
            </a:r>
            <a:r>
              <a:rPr sz="2300" spc="-1275" dirty="0">
                <a:latin typeface="Lucida Sans Unicode"/>
                <a:cs typeface="Lucida Sans Unicode"/>
              </a:rPr>
              <a:t>↼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601214" y="3304159"/>
            <a:ext cx="99060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350" i="1" dirty="0">
                <a:latin typeface="Times New Roman"/>
                <a:cs typeface="Times New Roman"/>
              </a:rPr>
              <a:t>a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468500" y="2919476"/>
            <a:ext cx="2952115" cy="1190625"/>
          </a:xfrm>
          <a:custGeom>
            <a:avLst/>
            <a:gdLst/>
            <a:ahLst/>
            <a:cxnLst/>
            <a:rect l="l" t="t" r="r" b="b"/>
            <a:pathLst>
              <a:path w="2952115" h="1190625">
                <a:moveTo>
                  <a:pt x="0" y="1190244"/>
                </a:moveTo>
                <a:lnTo>
                  <a:pt x="2951988" y="1190244"/>
                </a:lnTo>
                <a:lnTo>
                  <a:pt x="2951988" y="0"/>
                </a:lnTo>
                <a:lnTo>
                  <a:pt x="0" y="0"/>
                </a:lnTo>
                <a:lnTo>
                  <a:pt x="0" y="1190244"/>
                </a:lnTo>
                <a:close/>
              </a:path>
            </a:pathLst>
          </a:custGeom>
          <a:ln w="32004">
            <a:solidFill>
              <a:srgbClr val="990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35711"/>
            <a:ext cx="25800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Fase</a:t>
            </a:r>
            <a:r>
              <a:rPr sz="2400" spc="-75" dirty="0"/>
              <a:t> </a:t>
            </a:r>
            <a:r>
              <a:rPr sz="2400" dirty="0"/>
              <a:t>Abierta</a:t>
            </a:r>
            <a:r>
              <a:rPr sz="2400" spc="-165" dirty="0"/>
              <a:t> </a:t>
            </a:r>
            <a:r>
              <a:rPr sz="2400" spc="-10" dirty="0"/>
              <a:t>III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289356" y="1231519"/>
            <a:ext cx="4605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Red</a:t>
            </a:r>
            <a:r>
              <a:rPr sz="1800" b="1" spc="-2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de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 secuencias</a:t>
            </a:r>
            <a:r>
              <a:rPr sz="1800" b="1" spc="-5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para</a:t>
            </a:r>
            <a:r>
              <a:rPr sz="1800" b="1" spc="-2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conductor</a:t>
            </a:r>
            <a:r>
              <a:rPr sz="1800" b="1" spc="-114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990037"/>
                </a:solidFill>
                <a:latin typeface="Arial"/>
                <a:cs typeface="Arial"/>
              </a:rPr>
              <a:t>abierto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4667" y="1665274"/>
            <a:ext cx="4787265" cy="4814570"/>
            <a:chOff x="414667" y="1665274"/>
            <a:chExt cx="4787265" cy="4814570"/>
          </a:xfrm>
        </p:grpSpPr>
        <p:sp>
          <p:nvSpPr>
            <p:cNvPr id="5" name="object 5"/>
            <p:cNvSpPr/>
            <p:nvPr/>
          </p:nvSpPr>
          <p:spPr>
            <a:xfrm>
              <a:off x="433717" y="1684324"/>
              <a:ext cx="4749165" cy="4776470"/>
            </a:xfrm>
            <a:custGeom>
              <a:avLst/>
              <a:gdLst/>
              <a:ahLst/>
              <a:cxnLst/>
              <a:rect l="l" t="t" r="r" b="b"/>
              <a:pathLst>
                <a:path w="4749165" h="4776470">
                  <a:moveTo>
                    <a:pt x="0" y="4776216"/>
                  </a:moveTo>
                  <a:lnTo>
                    <a:pt x="4748784" y="4776216"/>
                  </a:lnTo>
                  <a:lnTo>
                    <a:pt x="4748784" y="0"/>
                  </a:lnTo>
                  <a:lnTo>
                    <a:pt x="0" y="0"/>
                  </a:lnTo>
                  <a:lnTo>
                    <a:pt x="0" y="4776216"/>
                  </a:lnTo>
                  <a:close/>
                </a:path>
              </a:pathLst>
            </a:custGeom>
            <a:ln w="38100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5715" y="2792094"/>
              <a:ext cx="175640" cy="17411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62773" y="2449321"/>
              <a:ext cx="0" cy="344805"/>
            </a:xfrm>
            <a:custGeom>
              <a:avLst/>
              <a:gdLst/>
              <a:ahLst/>
              <a:cxnLst/>
              <a:rect l="l" t="t" r="r" b="b"/>
              <a:pathLst>
                <a:path h="344805">
                  <a:moveTo>
                    <a:pt x="0" y="0"/>
                  </a:moveTo>
                  <a:lnTo>
                    <a:pt x="0" y="344424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33322" y="2405000"/>
              <a:ext cx="260984" cy="9029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63090" y="2405000"/>
              <a:ext cx="260985" cy="9029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50186" y="2405000"/>
              <a:ext cx="88771" cy="9029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07742" y="2405000"/>
              <a:ext cx="88771" cy="9029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22498" y="2405000"/>
              <a:ext cx="260997" cy="9029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5294" y="2405000"/>
              <a:ext cx="260985" cy="9029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4829" y="2405000"/>
              <a:ext cx="260985" cy="9029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97729" y="2792094"/>
              <a:ext cx="175640" cy="17411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262773" y="2449321"/>
              <a:ext cx="3523615" cy="687705"/>
            </a:xfrm>
            <a:custGeom>
              <a:avLst/>
              <a:gdLst/>
              <a:ahLst/>
              <a:cxnLst/>
              <a:rect l="l" t="t" r="r" b="b"/>
              <a:pathLst>
                <a:path w="3523615" h="687705">
                  <a:moveTo>
                    <a:pt x="3523475" y="0"/>
                  </a:moveTo>
                  <a:lnTo>
                    <a:pt x="3523475" y="344424"/>
                  </a:lnTo>
                </a:path>
                <a:path w="3523615" h="687705">
                  <a:moveTo>
                    <a:pt x="0" y="515112"/>
                  </a:moveTo>
                  <a:lnTo>
                    <a:pt x="0" y="687324"/>
                  </a:lnTo>
                </a:path>
                <a:path w="3523615" h="687705">
                  <a:moveTo>
                    <a:pt x="3523475" y="515112"/>
                  </a:moveTo>
                  <a:lnTo>
                    <a:pt x="3523475" y="687324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78201" y="3092322"/>
              <a:ext cx="90295" cy="9029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262773" y="2449321"/>
              <a:ext cx="3523615" cy="0"/>
            </a:xfrm>
            <a:custGeom>
              <a:avLst/>
              <a:gdLst/>
              <a:ahLst/>
              <a:cxnLst/>
              <a:rect l="l" t="t" r="r" b="b"/>
              <a:pathLst>
                <a:path w="3523615">
                  <a:moveTo>
                    <a:pt x="0" y="0"/>
                  </a:moveTo>
                  <a:lnTo>
                    <a:pt x="172199" y="0"/>
                  </a:lnTo>
                </a:path>
                <a:path w="3523615">
                  <a:moveTo>
                    <a:pt x="429755" y="0"/>
                  </a:moveTo>
                  <a:lnTo>
                    <a:pt x="601967" y="0"/>
                  </a:lnTo>
                </a:path>
                <a:path w="3523615">
                  <a:moveTo>
                    <a:pt x="859523" y="0"/>
                  </a:moveTo>
                  <a:lnTo>
                    <a:pt x="1031735" y="0"/>
                  </a:lnTo>
                </a:path>
                <a:path w="3523615">
                  <a:moveTo>
                    <a:pt x="1331963" y="0"/>
                  </a:moveTo>
                  <a:lnTo>
                    <a:pt x="1461503" y="0"/>
                  </a:lnTo>
                </a:path>
                <a:path w="3523615">
                  <a:moveTo>
                    <a:pt x="1719059" y="0"/>
                  </a:moveTo>
                  <a:lnTo>
                    <a:pt x="2234171" y="0"/>
                  </a:lnTo>
                </a:path>
                <a:path w="3523615">
                  <a:moveTo>
                    <a:pt x="2491727" y="0"/>
                  </a:moveTo>
                  <a:lnTo>
                    <a:pt x="3093707" y="0"/>
                  </a:lnTo>
                </a:path>
                <a:path w="3523615">
                  <a:moveTo>
                    <a:pt x="3351263" y="0"/>
                  </a:moveTo>
                  <a:lnTo>
                    <a:pt x="3523475" y="0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447546" y="2182495"/>
            <a:ext cx="895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Microsoft Sans Serif"/>
                <a:cs typeface="Microsoft Sans Serif"/>
              </a:rPr>
              <a:t>X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04745" y="2182495"/>
            <a:ext cx="895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Microsoft Sans Serif"/>
                <a:cs typeface="Microsoft Sans Serif"/>
              </a:rPr>
              <a:t>X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23746" y="2260472"/>
            <a:ext cx="1701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Microsoft Sans Serif"/>
                <a:cs typeface="Microsoft Sans Serif"/>
              </a:rPr>
              <a:t>1GR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80945" y="2260472"/>
            <a:ext cx="11620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TR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262773" y="2019554"/>
            <a:ext cx="859790" cy="257810"/>
          </a:xfrm>
          <a:custGeom>
            <a:avLst/>
            <a:gdLst/>
            <a:ahLst/>
            <a:cxnLst/>
            <a:rect l="l" t="t" r="r" b="b"/>
            <a:pathLst>
              <a:path w="859789" h="257810">
                <a:moveTo>
                  <a:pt x="0" y="257556"/>
                </a:moveTo>
                <a:lnTo>
                  <a:pt x="0" y="172212"/>
                </a:lnTo>
                <a:lnTo>
                  <a:pt x="3048" y="152400"/>
                </a:lnTo>
                <a:lnTo>
                  <a:pt x="33515" y="105156"/>
                </a:lnTo>
                <a:lnTo>
                  <a:pt x="68567" y="88392"/>
                </a:lnTo>
                <a:lnTo>
                  <a:pt x="86855" y="86868"/>
                </a:lnTo>
                <a:lnTo>
                  <a:pt x="344411" y="86868"/>
                </a:lnTo>
                <a:lnTo>
                  <a:pt x="364223" y="83820"/>
                </a:lnTo>
                <a:lnTo>
                  <a:pt x="411467" y="54863"/>
                </a:lnTo>
                <a:lnTo>
                  <a:pt x="428231" y="19812"/>
                </a:lnTo>
                <a:lnTo>
                  <a:pt x="429755" y="0"/>
                </a:lnTo>
                <a:lnTo>
                  <a:pt x="432803" y="19812"/>
                </a:lnTo>
                <a:lnTo>
                  <a:pt x="449567" y="54863"/>
                </a:lnTo>
                <a:lnTo>
                  <a:pt x="496811" y="83820"/>
                </a:lnTo>
                <a:lnTo>
                  <a:pt x="515099" y="86868"/>
                </a:lnTo>
                <a:lnTo>
                  <a:pt x="774179" y="86868"/>
                </a:lnTo>
                <a:lnTo>
                  <a:pt x="792467" y="88392"/>
                </a:lnTo>
                <a:lnTo>
                  <a:pt x="827519" y="105156"/>
                </a:lnTo>
                <a:lnTo>
                  <a:pt x="851903" y="135636"/>
                </a:lnTo>
                <a:lnTo>
                  <a:pt x="859523" y="172212"/>
                </a:lnTo>
                <a:lnTo>
                  <a:pt x="859523" y="257556"/>
                </a:lnTo>
              </a:path>
            </a:pathLst>
          </a:custGeom>
          <a:ln w="34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673605" y="1833498"/>
            <a:ext cx="22097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spc="-22" baseline="15432" dirty="0">
                <a:latin typeface="Microsoft Sans Serif"/>
                <a:cs typeface="Microsoft Sans Serif"/>
              </a:rPr>
              <a:t>X</a:t>
            </a:r>
            <a:r>
              <a:rPr sz="600" spc="-15" dirty="0">
                <a:latin typeface="Microsoft Sans Serif"/>
                <a:cs typeface="Microsoft Sans Serif"/>
              </a:rPr>
              <a:t>1L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54122" y="2177922"/>
            <a:ext cx="2952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spc="-7" baseline="15432" dirty="0">
                <a:latin typeface="Microsoft Sans Serif"/>
                <a:cs typeface="Microsoft Sans Serif"/>
              </a:rPr>
              <a:t>X</a:t>
            </a:r>
            <a:r>
              <a:rPr sz="600" spc="-5" dirty="0">
                <a:latin typeface="Microsoft Sans Serif"/>
                <a:cs typeface="Microsoft Sans Serif"/>
              </a:rPr>
              <a:t>1GH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14852" y="2177922"/>
            <a:ext cx="2343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spc="-15" baseline="15432" dirty="0">
                <a:latin typeface="Microsoft Sans Serif"/>
                <a:cs typeface="Microsoft Sans Serif"/>
              </a:rPr>
              <a:t>X</a:t>
            </a:r>
            <a:r>
              <a:rPr sz="600" spc="-10" dirty="0">
                <a:latin typeface="Microsoft Sans Serif"/>
                <a:cs typeface="Microsoft Sans Serif"/>
              </a:rPr>
              <a:t>TS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388103" y="2177922"/>
            <a:ext cx="2914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spc="-7" baseline="15432" dirty="0">
                <a:latin typeface="Microsoft Sans Serif"/>
                <a:cs typeface="Microsoft Sans Serif"/>
              </a:rPr>
              <a:t>X</a:t>
            </a:r>
            <a:r>
              <a:rPr sz="600" spc="-5" dirty="0">
                <a:latin typeface="Microsoft Sans Serif"/>
                <a:cs typeface="Microsoft Sans Serif"/>
              </a:rPr>
              <a:t>1GS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681604" y="2019554"/>
            <a:ext cx="2147570" cy="257810"/>
          </a:xfrm>
          <a:custGeom>
            <a:avLst/>
            <a:gdLst/>
            <a:ahLst/>
            <a:cxnLst/>
            <a:rect l="l" t="t" r="r" b="b"/>
            <a:pathLst>
              <a:path w="2147570" h="257810">
                <a:moveTo>
                  <a:pt x="0" y="257556"/>
                </a:moveTo>
                <a:lnTo>
                  <a:pt x="0" y="172212"/>
                </a:lnTo>
                <a:lnTo>
                  <a:pt x="1524" y="152400"/>
                </a:lnTo>
                <a:lnTo>
                  <a:pt x="32003" y="105156"/>
                </a:lnTo>
                <a:lnTo>
                  <a:pt x="85343" y="86868"/>
                </a:lnTo>
                <a:lnTo>
                  <a:pt x="987552" y="86868"/>
                </a:lnTo>
                <a:lnTo>
                  <a:pt x="1007364" y="83820"/>
                </a:lnTo>
                <a:lnTo>
                  <a:pt x="1054608" y="54863"/>
                </a:lnTo>
                <a:lnTo>
                  <a:pt x="1071371" y="19812"/>
                </a:lnTo>
                <a:lnTo>
                  <a:pt x="1072895" y="0"/>
                </a:lnTo>
                <a:lnTo>
                  <a:pt x="1075944" y="19812"/>
                </a:lnTo>
                <a:lnTo>
                  <a:pt x="1092708" y="54863"/>
                </a:lnTo>
                <a:lnTo>
                  <a:pt x="1123187" y="77724"/>
                </a:lnTo>
                <a:lnTo>
                  <a:pt x="1159764" y="86868"/>
                </a:lnTo>
                <a:lnTo>
                  <a:pt x="2061971" y="86868"/>
                </a:lnTo>
                <a:lnTo>
                  <a:pt x="2081783" y="88392"/>
                </a:lnTo>
                <a:lnTo>
                  <a:pt x="2129028" y="118872"/>
                </a:lnTo>
                <a:lnTo>
                  <a:pt x="2147316" y="172212"/>
                </a:lnTo>
                <a:lnTo>
                  <a:pt x="2147316" y="257556"/>
                </a:lnTo>
              </a:path>
            </a:pathLst>
          </a:custGeom>
          <a:ln w="34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644391" y="1833498"/>
            <a:ext cx="23367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spc="-22" baseline="15432" dirty="0">
                <a:latin typeface="Microsoft Sans Serif"/>
                <a:cs typeface="Microsoft Sans Serif"/>
              </a:rPr>
              <a:t>X</a:t>
            </a:r>
            <a:r>
              <a:rPr sz="600" spc="-15" dirty="0">
                <a:latin typeface="Microsoft Sans Serif"/>
                <a:cs typeface="Microsoft Sans Serif"/>
              </a:rPr>
              <a:t>1R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260868" y="3134741"/>
            <a:ext cx="3527425" cy="1463675"/>
            <a:chOff x="1260868" y="3134741"/>
            <a:chExt cx="3527425" cy="1463675"/>
          </a:xfrm>
        </p:grpSpPr>
        <p:sp>
          <p:nvSpPr>
            <p:cNvPr id="31" name="object 31"/>
            <p:cNvSpPr/>
            <p:nvPr/>
          </p:nvSpPr>
          <p:spPr>
            <a:xfrm>
              <a:off x="1262773" y="3136646"/>
              <a:ext cx="3523615" cy="1419225"/>
            </a:xfrm>
            <a:custGeom>
              <a:avLst/>
              <a:gdLst/>
              <a:ahLst/>
              <a:cxnLst/>
              <a:rect l="l" t="t" r="r" b="b"/>
              <a:pathLst>
                <a:path w="3523615" h="1419225">
                  <a:moveTo>
                    <a:pt x="0" y="0"/>
                  </a:moveTo>
                  <a:lnTo>
                    <a:pt x="3523475" y="0"/>
                  </a:lnTo>
                </a:path>
                <a:path w="3523615" h="1419225">
                  <a:moveTo>
                    <a:pt x="0" y="731519"/>
                  </a:moveTo>
                  <a:lnTo>
                    <a:pt x="0" y="1418843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62773" y="3822320"/>
              <a:ext cx="431482" cy="8877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692528" y="3823970"/>
              <a:ext cx="257810" cy="85725"/>
            </a:xfrm>
            <a:custGeom>
              <a:avLst/>
              <a:gdLst/>
              <a:ahLst/>
              <a:cxnLst/>
              <a:rect l="l" t="t" r="r" b="b"/>
              <a:pathLst>
                <a:path w="257810" h="85725">
                  <a:moveTo>
                    <a:pt x="0" y="44195"/>
                  </a:moveTo>
                  <a:lnTo>
                    <a:pt x="172212" y="44195"/>
                  </a:lnTo>
                  <a:lnTo>
                    <a:pt x="214883" y="0"/>
                  </a:lnTo>
                  <a:lnTo>
                    <a:pt x="257556" y="85343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48433" y="3822320"/>
              <a:ext cx="390525" cy="8877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07741" y="3822320"/>
              <a:ext cx="433196" cy="88771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2939161" y="3823970"/>
              <a:ext cx="643255" cy="85725"/>
            </a:xfrm>
            <a:custGeom>
              <a:avLst/>
              <a:gdLst/>
              <a:ahLst/>
              <a:cxnLst/>
              <a:rect l="l" t="t" r="r" b="b"/>
              <a:pathLst>
                <a:path w="643254" h="85725">
                  <a:moveTo>
                    <a:pt x="0" y="0"/>
                  </a:moveTo>
                  <a:lnTo>
                    <a:pt x="42671" y="44195"/>
                  </a:lnTo>
                  <a:lnTo>
                    <a:pt x="557784" y="44195"/>
                  </a:lnTo>
                  <a:lnTo>
                    <a:pt x="601979" y="0"/>
                  </a:lnTo>
                  <a:lnTo>
                    <a:pt x="643127" y="85343"/>
                  </a:lnTo>
                </a:path>
              </a:pathLst>
            </a:custGeom>
            <a:ln w="34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582288" y="3823970"/>
              <a:ext cx="129539" cy="85725"/>
            </a:xfrm>
            <a:custGeom>
              <a:avLst/>
              <a:gdLst/>
              <a:ahLst/>
              <a:cxnLst/>
              <a:rect l="l" t="t" r="r" b="b"/>
              <a:pathLst>
                <a:path w="129539" h="85725">
                  <a:moveTo>
                    <a:pt x="44196" y="0"/>
                  </a:moveTo>
                  <a:lnTo>
                    <a:pt x="0" y="85343"/>
                  </a:lnTo>
                </a:path>
                <a:path w="129539" h="85725">
                  <a:moveTo>
                    <a:pt x="44196" y="0"/>
                  </a:moveTo>
                  <a:lnTo>
                    <a:pt x="86868" y="85343"/>
                  </a:lnTo>
                </a:path>
                <a:path w="129539" h="85725">
                  <a:moveTo>
                    <a:pt x="129539" y="0"/>
                  </a:moveTo>
                  <a:lnTo>
                    <a:pt x="86868" y="85343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711828" y="3823970"/>
              <a:ext cx="730250" cy="85725"/>
            </a:xfrm>
            <a:custGeom>
              <a:avLst/>
              <a:gdLst/>
              <a:ahLst/>
              <a:cxnLst/>
              <a:rect l="l" t="t" r="r" b="b"/>
              <a:pathLst>
                <a:path w="730250" h="85725">
                  <a:moveTo>
                    <a:pt x="0" y="0"/>
                  </a:moveTo>
                  <a:lnTo>
                    <a:pt x="42672" y="44195"/>
                  </a:lnTo>
                  <a:lnTo>
                    <a:pt x="644651" y="44195"/>
                  </a:lnTo>
                  <a:lnTo>
                    <a:pt x="687324" y="0"/>
                  </a:lnTo>
                  <a:lnTo>
                    <a:pt x="729996" y="85343"/>
                  </a:lnTo>
                </a:path>
              </a:pathLst>
            </a:custGeom>
            <a:ln w="34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262773" y="3823970"/>
              <a:ext cx="3523615" cy="731520"/>
            </a:xfrm>
            <a:custGeom>
              <a:avLst/>
              <a:gdLst/>
              <a:ahLst/>
              <a:cxnLst/>
              <a:rect l="l" t="t" r="r" b="b"/>
              <a:pathLst>
                <a:path w="3523615" h="731520">
                  <a:moveTo>
                    <a:pt x="3223247" y="0"/>
                  </a:moveTo>
                  <a:lnTo>
                    <a:pt x="3179051" y="85343"/>
                  </a:lnTo>
                </a:path>
                <a:path w="3523615" h="731520">
                  <a:moveTo>
                    <a:pt x="3223247" y="0"/>
                  </a:moveTo>
                  <a:lnTo>
                    <a:pt x="3265919" y="85343"/>
                  </a:lnTo>
                </a:path>
                <a:path w="3523615" h="731520">
                  <a:moveTo>
                    <a:pt x="3308591" y="0"/>
                  </a:moveTo>
                  <a:lnTo>
                    <a:pt x="3265919" y="85343"/>
                  </a:lnTo>
                </a:path>
                <a:path w="3523615" h="731520">
                  <a:moveTo>
                    <a:pt x="3308591" y="0"/>
                  </a:moveTo>
                  <a:lnTo>
                    <a:pt x="3351263" y="44195"/>
                  </a:lnTo>
                  <a:lnTo>
                    <a:pt x="3523475" y="44195"/>
                  </a:lnTo>
                  <a:lnTo>
                    <a:pt x="3523475" y="731519"/>
                  </a:lnTo>
                </a:path>
                <a:path w="3523615" h="731520">
                  <a:moveTo>
                    <a:pt x="0" y="731519"/>
                  </a:moveTo>
                  <a:lnTo>
                    <a:pt x="3523475" y="731519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78201" y="4509644"/>
              <a:ext cx="90295" cy="88771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1673605" y="3295269"/>
            <a:ext cx="22097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spc="-22" baseline="15432" dirty="0">
                <a:latin typeface="Microsoft Sans Serif"/>
                <a:cs typeface="Microsoft Sans Serif"/>
              </a:rPr>
              <a:t>X</a:t>
            </a:r>
            <a:r>
              <a:rPr sz="600" spc="-15" dirty="0">
                <a:latin typeface="Microsoft Sans Serif"/>
                <a:cs typeface="Microsoft Sans Serif"/>
              </a:rPr>
              <a:t>2L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644391" y="3295269"/>
            <a:ext cx="23367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spc="-22" baseline="15432" dirty="0">
                <a:latin typeface="Microsoft Sans Serif"/>
                <a:cs typeface="Microsoft Sans Serif"/>
              </a:rPr>
              <a:t>X</a:t>
            </a:r>
            <a:r>
              <a:rPr sz="600" spc="-15" dirty="0">
                <a:latin typeface="Microsoft Sans Serif"/>
                <a:cs typeface="Microsoft Sans Serif"/>
              </a:rPr>
              <a:t>2R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447546" y="3642741"/>
            <a:ext cx="895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Microsoft Sans Serif"/>
                <a:cs typeface="Microsoft Sans Serif"/>
              </a:rPr>
              <a:t>X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904745" y="3642741"/>
            <a:ext cx="895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Microsoft Sans Serif"/>
                <a:cs typeface="Microsoft Sans Serif"/>
              </a:rPr>
              <a:t>X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523746" y="3720845"/>
            <a:ext cx="1701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Microsoft Sans Serif"/>
                <a:cs typeface="Microsoft Sans Serif"/>
              </a:rPr>
              <a:t>2GR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980945" y="3720845"/>
            <a:ext cx="11620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TR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262773" y="3481070"/>
            <a:ext cx="859790" cy="257810"/>
          </a:xfrm>
          <a:custGeom>
            <a:avLst/>
            <a:gdLst/>
            <a:ahLst/>
            <a:cxnLst/>
            <a:rect l="l" t="t" r="r" b="b"/>
            <a:pathLst>
              <a:path w="859789" h="257810">
                <a:moveTo>
                  <a:pt x="0" y="257555"/>
                </a:moveTo>
                <a:lnTo>
                  <a:pt x="0" y="170687"/>
                </a:lnTo>
                <a:lnTo>
                  <a:pt x="3048" y="152399"/>
                </a:lnTo>
                <a:lnTo>
                  <a:pt x="19799" y="117347"/>
                </a:lnTo>
                <a:lnTo>
                  <a:pt x="50279" y="92963"/>
                </a:lnTo>
                <a:lnTo>
                  <a:pt x="86855" y="85343"/>
                </a:lnTo>
                <a:lnTo>
                  <a:pt x="344411" y="85343"/>
                </a:lnTo>
                <a:lnTo>
                  <a:pt x="364223" y="82295"/>
                </a:lnTo>
                <a:lnTo>
                  <a:pt x="411467" y="53339"/>
                </a:lnTo>
                <a:lnTo>
                  <a:pt x="428231" y="18287"/>
                </a:lnTo>
                <a:lnTo>
                  <a:pt x="429755" y="0"/>
                </a:lnTo>
                <a:lnTo>
                  <a:pt x="432803" y="18287"/>
                </a:lnTo>
                <a:lnTo>
                  <a:pt x="449567" y="53339"/>
                </a:lnTo>
                <a:lnTo>
                  <a:pt x="496811" y="82295"/>
                </a:lnTo>
                <a:lnTo>
                  <a:pt x="515099" y="85343"/>
                </a:lnTo>
                <a:lnTo>
                  <a:pt x="774179" y="85343"/>
                </a:lnTo>
                <a:lnTo>
                  <a:pt x="792467" y="86867"/>
                </a:lnTo>
                <a:lnTo>
                  <a:pt x="827519" y="103631"/>
                </a:lnTo>
                <a:lnTo>
                  <a:pt x="851903" y="134111"/>
                </a:lnTo>
                <a:lnTo>
                  <a:pt x="859523" y="170687"/>
                </a:lnTo>
                <a:lnTo>
                  <a:pt x="859523" y="257555"/>
                </a:lnTo>
              </a:path>
            </a:pathLst>
          </a:custGeom>
          <a:ln w="34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2754122" y="3638169"/>
            <a:ext cx="2952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spc="-7" baseline="15432" dirty="0">
                <a:latin typeface="Microsoft Sans Serif"/>
                <a:cs typeface="Microsoft Sans Serif"/>
              </a:rPr>
              <a:t>X</a:t>
            </a:r>
            <a:r>
              <a:rPr sz="600" spc="-5" dirty="0">
                <a:latin typeface="Microsoft Sans Serif"/>
                <a:cs typeface="Microsoft Sans Serif"/>
              </a:rPr>
              <a:t>2GH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514852" y="3638169"/>
            <a:ext cx="2343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spc="-15" baseline="15432" dirty="0">
                <a:latin typeface="Microsoft Sans Serif"/>
                <a:cs typeface="Microsoft Sans Serif"/>
              </a:rPr>
              <a:t>X</a:t>
            </a:r>
            <a:r>
              <a:rPr sz="600" spc="-10" dirty="0">
                <a:latin typeface="Microsoft Sans Serif"/>
                <a:cs typeface="Microsoft Sans Serif"/>
              </a:rPr>
              <a:t>TS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388103" y="3638169"/>
            <a:ext cx="2914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spc="-7" baseline="15432" dirty="0">
                <a:latin typeface="Microsoft Sans Serif"/>
                <a:cs typeface="Microsoft Sans Serif"/>
              </a:rPr>
              <a:t>X</a:t>
            </a:r>
            <a:r>
              <a:rPr sz="600" spc="-5" dirty="0">
                <a:latin typeface="Microsoft Sans Serif"/>
                <a:cs typeface="Microsoft Sans Serif"/>
              </a:rPr>
              <a:t>2GS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1260868" y="3479165"/>
            <a:ext cx="3613150" cy="2666365"/>
            <a:chOff x="1260868" y="3479165"/>
            <a:chExt cx="3613150" cy="2666365"/>
          </a:xfrm>
        </p:grpSpPr>
        <p:sp>
          <p:nvSpPr>
            <p:cNvPr id="52" name="object 52"/>
            <p:cNvSpPr/>
            <p:nvPr/>
          </p:nvSpPr>
          <p:spPr>
            <a:xfrm>
              <a:off x="1262773" y="3481070"/>
              <a:ext cx="3609340" cy="2620010"/>
            </a:xfrm>
            <a:custGeom>
              <a:avLst/>
              <a:gdLst/>
              <a:ahLst/>
              <a:cxnLst/>
              <a:rect l="l" t="t" r="r" b="b"/>
              <a:pathLst>
                <a:path w="3609340" h="2620010">
                  <a:moveTo>
                    <a:pt x="1461503" y="257555"/>
                  </a:moveTo>
                  <a:lnTo>
                    <a:pt x="1461503" y="170687"/>
                  </a:lnTo>
                  <a:lnTo>
                    <a:pt x="1463027" y="152399"/>
                  </a:lnTo>
                  <a:lnTo>
                    <a:pt x="1479791" y="117347"/>
                  </a:lnTo>
                  <a:lnTo>
                    <a:pt x="1510271" y="92963"/>
                  </a:lnTo>
                  <a:lnTo>
                    <a:pt x="1546847" y="85343"/>
                  </a:lnTo>
                  <a:lnTo>
                    <a:pt x="2449055" y="85343"/>
                  </a:lnTo>
                  <a:lnTo>
                    <a:pt x="2468867" y="82295"/>
                  </a:lnTo>
                  <a:lnTo>
                    <a:pt x="2503919" y="67055"/>
                  </a:lnTo>
                  <a:lnTo>
                    <a:pt x="2532875" y="18287"/>
                  </a:lnTo>
                  <a:lnTo>
                    <a:pt x="2535923" y="0"/>
                  </a:lnTo>
                  <a:lnTo>
                    <a:pt x="2537447" y="18287"/>
                  </a:lnTo>
                  <a:lnTo>
                    <a:pt x="2554211" y="53339"/>
                  </a:lnTo>
                  <a:lnTo>
                    <a:pt x="2601455" y="82295"/>
                  </a:lnTo>
                  <a:lnTo>
                    <a:pt x="2621267" y="85343"/>
                  </a:lnTo>
                  <a:lnTo>
                    <a:pt x="3523475" y="85343"/>
                  </a:lnTo>
                  <a:lnTo>
                    <a:pt x="3543287" y="86867"/>
                  </a:lnTo>
                  <a:lnTo>
                    <a:pt x="3590531" y="117347"/>
                  </a:lnTo>
                  <a:lnTo>
                    <a:pt x="3607295" y="152399"/>
                  </a:lnTo>
                  <a:lnTo>
                    <a:pt x="3608819" y="170687"/>
                  </a:lnTo>
                  <a:lnTo>
                    <a:pt x="3608819" y="257555"/>
                  </a:lnTo>
                </a:path>
                <a:path w="3609340" h="2620010">
                  <a:moveTo>
                    <a:pt x="0" y="1932431"/>
                  </a:moveTo>
                  <a:lnTo>
                    <a:pt x="0" y="2619806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62773" y="5369180"/>
              <a:ext cx="431482" cy="88771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692528" y="5370830"/>
              <a:ext cx="257810" cy="85725"/>
            </a:xfrm>
            <a:custGeom>
              <a:avLst/>
              <a:gdLst/>
              <a:ahLst/>
              <a:cxnLst/>
              <a:rect l="l" t="t" r="r" b="b"/>
              <a:pathLst>
                <a:path w="257810" h="85725">
                  <a:moveTo>
                    <a:pt x="0" y="42672"/>
                  </a:moveTo>
                  <a:lnTo>
                    <a:pt x="172212" y="42672"/>
                  </a:lnTo>
                  <a:lnTo>
                    <a:pt x="214883" y="0"/>
                  </a:lnTo>
                  <a:lnTo>
                    <a:pt x="257556" y="85344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48433" y="5369180"/>
              <a:ext cx="390525" cy="88771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507741" y="5369180"/>
              <a:ext cx="433196" cy="88771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2939161" y="5370830"/>
              <a:ext cx="643255" cy="85725"/>
            </a:xfrm>
            <a:custGeom>
              <a:avLst/>
              <a:gdLst/>
              <a:ahLst/>
              <a:cxnLst/>
              <a:rect l="l" t="t" r="r" b="b"/>
              <a:pathLst>
                <a:path w="643254" h="85725">
                  <a:moveTo>
                    <a:pt x="0" y="0"/>
                  </a:moveTo>
                  <a:lnTo>
                    <a:pt x="42671" y="42672"/>
                  </a:lnTo>
                  <a:lnTo>
                    <a:pt x="557784" y="42672"/>
                  </a:lnTo>
                  <a:lnTo>
                    <a:pt x="601979" y="0"/>
                  </a:lnTo>
                  <a:lnTo>
                    <a:pt x="643127" y="85344"/>
                  </a:lnTo>
                </a:path>
              </a:pathLst>
            </a:custGeom>
            <a:ln w="34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262773" y="5370830"/>
              <a:ext cx="3523615" cy="730250"/>
            </a:xfrm>
            <a:custGeom>
              <a:avLst/>
              <a:gdLst/>
              <a:ahLst/>
              <a:cxnLst/>
              <a:rect l="l" t="t" r="r" b="b"/>
              <a:pathLst>
                <a:path w="3523615" h="730250">
                  <a:moveTo>
                    <a:pt x="2363711" y="0"/>
                  </a:moveTo>
                  <a:lnTo>
                    <a:pt x="2319515" y="85344"/>
                  </a:lnTo>
                </a:path>
                <a:path w="3523615" h="730250">
                  <a:moveTo>
                    <a:pt x="2363711" y="0"/>
                  </a:moveTo>
                  <a:lnTo>
                    <a:pt x="2406383" y="85344"/>
                  </a:lnTo>
                </a:path>
                <a:path w="3523615" h="730250">
                  <a:moveTo>
                    <a:pt x="2449055" y="0"/>
                  </a:moveTo>
                  <a:lnTo>
                    <a:pt x="2406383" y="85344"/>
                  </a:lnTo>
                </a:path>
                <a:path w="3523615" h="730250">
                  <a:moveTo>
                    <a:pt x="2449055" y="0"/>
                  </a:moveTo>
                  <a:lnTo>
                    <a:pt x="2491727" y="42672"/>
                  </a:lnTo>
                  <a:lnTo>
                    <a:pt x="2836151" y="42672"/>
                  </a:lnTo>
                </a:path>
                <a:path w="3523615" h="730250">
                  <a:moveTo>
                    <a:pt x="3093707" y="42672"/>
                  </a:moveTo>
                  <a:lnTo>
                    <a:pt x="3136379" y="0"/>
                  </a:lnTo>
                  <a:lnTo>
                    <a:pt x="3179051" y="85344"/>
                  </a:lnTo>
                </a:path>
                <a:path w="3523615" h="730250">
                  <a:moveTo>
                    <a:pt x="3223247" y="0"/>
                  </a:moveTo>
                  <a:lnTo>
                    <a:pt x="3179051" y="85344"/>
                  </a:lnTo>
                </a:path>
                <a:path w="3523615" h="730250">
                  <a:moveTo>
                    <a:pt x="3223247" y="0"/>
                  </a:moveTo>
                  <a:lnTo>
                    <a:pt x="3265919" y="85344"/>
                  </a:lnTo>
                </a:path>
                <a:path w="3523615" h="730250">
                  <a:moveTo>
                    <a:pt x="3308591" y="0"/>
                  </a:moveTo>
                  <a:lnTo>
                    <a:pt x="3265919" y="85344"/>
                  </a:lnTo>
                </a:path>
                <a:path w="3523615" h="730250">
                  <a:moveTo>
                    <a:pt x="3308591" y="0"/>
                  </a:moveTo>
                  <a:lnTo>
                    <a:pt x="3351263" y="42672"/>
                  </a:lnTo>
                  <a:lnTo>
                    <a:pt x="3523475" y="42672"/>
                  </a:lnTo>
                  <a:lnTo>
                    <a:pt x="3523475" y="730046"/>
                  </a:lnTo>
                </a:path>
                <a:path w="3523615" h="730250">
                  <a:moveTo>
                    <a:pt x="0" y="730046"/>
                  </a:moveTo>
                  <a:lnTo>
                    <a:pt x="3523475" y="730046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378201" y="6056491"/>
              <a:ext cx="90295" cy="88771"/>
            </a:xfrm>
            <a:prstGeom prst="rect">
              <a:avLst/>
            </a:prstGeom>
          </p:spPr>
        </p:pic>
      </p:grpSp>
      <p:sp>
        <p:nvSpPr>
          <p:cNvPr id="60" name="object 60"/>
          <p:cNvSpPr txBox="1"/>
          <p:nvPr/>
        </p:nvSpPr>
        <p:spPr>
          <a:xfrm>
            <a:off x="1673605" y="4840985"/>
            <a:ext cx="22097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spc="-22" baseline="15432" dirty="0">
                <a:latin typeface="Microsoft Sans Serif"/>
                <a:cs typeface="Microsoft Sans Serif"/>
              </a:rPr>
              <a:t>X</a:t>
            </a:r>
            <a:r>
              <a:rPr sz="600" spc="-15" dirty="0">
                <a:latin typeface="Microsoft Sans Serif"/>
                <a:cs typeface="Microsoft Sans Serif"/>
              </a:rPr>
              <a:t>0L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644391" y="4840985"/>
            <a:ext cx="23367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spc="-22" baseline="15432" dirty="0">
                <a:latin typeface="Microsoft Sans Serif"/>
                <a:cs typeface="Microsoft Sans Serif"/>
              </a:rPr>
              <a:t>X</a:t>
            </a:r>
            <a:r>
              <a:rPr sz="600" spc="-15" dirty="0">
                <a:latin typeface="Microsoft Sans Serif"/>
                <a:cs typeface="Microsoft Sans Serif"/>
              </a:rPr>
              <a:t>0R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409446" y="5228082"/>
            <a:ext cx="7239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94665" algn="l"/>
              </a:tabLst>
            </a:pPr>
            <a:r>
              <a:rPr sz="1350" spc="-7" baseline="15432" dirty="0">
                <a:latin typeface="Microsoft Sans Serif"/>
                <a:cs typeface="Microsoft Sans Serif"/>
              </a:rPr>
              <a:t>X</a:t>
            </a:r>
            <a:r>
              <a:rPr sz="600" spc="-5" dirty="0">
                <a:latin typeface="Microsoft Sans Serif"/>
                <a:cs typeface="Microsoft Sans Serif"/>
              </a:rPr>
              <a:t>0GR	</a:t>
            </a:r>
            <a:r>
              <a:rPr sz="1350" spc="-7" baseline="15432" dirty="0">
                <a:latin typeface="Microsoft Sans Serif"/>
                <a:cs typeface="Microsoft Sans Serif"/>
              </a:rPr>
              <a:t>X</a:t>
            </a:r>
            <a:r>
              <a:rPr sz="600" spc="-5" dirty="0">
                <a:latin typeface="Microsoft Sans Serif"/>
                <a:cs typeface="Microsoft Sans Serif"/>
              </a:rPr>
              <a:t>TR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262773" y="5026405"/>
            <a:ext cx="859790" cy="257810"/>
          </a:xfrm>
          <a:custGeom>
            <a:avLst/>
            <a:gdLst/>
            <a:ahLst/>
            <a:cxnLst/>
            <a:rect l="l" t="t" r="r" b="b"/>
            <a:pathLst>
              <a:path w="859789" h="257810">
                <a:moveTo>
                  <a:pt x="0" y="257556"/>
                </a:moveTo>
                <a:lnTo>
                  <a:pt x="0" y="172212"/>
                </a:lnTo>
                <a:lnTo>
                  <a:pt x="3048" y="152400"/>
                </a:lnTo>
                <a:lnTo>
                  <a:pt x="33515" y="105156"/>
                </a:lnTo>
                <a:lnTo>
                  <a:pt x="68567" y="88392"/>
                </a:lnTo>
                <a:lnTo>
                  <a:pt x="86855" y="86868"/>
                </a:lnTo>
                <a:lnTo>
                  <a:pt x="344411" y="86868"/>
                </a:lnTo>
                <a:lnTo>
                  <a:pt x="364223" y="83820"/>
                </a:lnTo>
                <a:lnTo>
                  <a:pt x="411467" y="54864"/>
                </a:lnTo>
                <a:lnTo>
                  <a:pt x="428231" y="19812"/>
                </a:lnTo>
                <a:lnTo>
                  <a:pt x="429755" y="0"/>
                </a:lnTo>
                <a:lnTo>
                  <a:pt x="432803" y="19812"/>
                </a:lnTo>
                <a:lnTo>
                  <a:pt x="449567" y="54864"/>
                </a:lnTo>
                <a:lnTo>
                  <a:pt x="496811" y="83820"/>
                </a:lnTo>
                <a:lnTo>
                  <a:pt x="515099" y="86868"/>
                </a:lnTo>
                <a:lnTo>
                  <a:pt x="774179" y="86868"/>
                </a:lnTo>
                <a:lnTo>
                  <a:pt x="792467" y="88392"/>
                </a:lnTo>
                <a:lnTo>
                  <a:pt x="827519" y="105156"/>
                </a:lnTo>
                <a:lnTo>
                  <a:pt x="851903" y="135636"/>
                </a:lnTo>
                <a:lnTo>
                  <a:pt x="859523" y="172212"/>
                </a:lnTo>
                <a:lnTo>
                  <a:pt x="859523" y="257556"/>
                </a:lnTo>
              </a:path>
            </a:pathLst>
          </a:custGeom>
          <a:ln w="34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2754122" y="5185409"/>
            <a:ext cx="2952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spc="-7" baseline="15432" dirty="0">
                <a:latin typeface="Microsoft Sans Serif"/>
                <a:cs typeface="Microsoft Sans Serif"/>
              </a:rPr>
              <a:t>X</a:t>
            </a:r>
            <a:r>
              <a:rPr sz="600" spc="-5" dirty="0">
                <a:latin typeface="Microsoft Sans Serif"/>
                <a:cs typeface="Microsoft Sans Serif"/>
              </a:rPr>
              <a:t>0GH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514852" y="5185409"/>
            <a:ext cx="2343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spc="-15" baseline="15432" dirty="0">
                <a:latin typeface="Microsoft Sans Serif"/>
                <a:cs typeface="Microsoft Sans Serif"/>
              </a:rPr>
              <a:t>X</a:t>
            </a:r>
            <a:r>
              <a:rPr sz="600" spc="-10" dirty="0">
                <a:latin typeface="Microsoft Sans Serif"/>
                <a:cs typeface="Microsoft Sans Serif"/>
              </a:rPr>
              <a:t>TS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388103" y="5185409"/>
            <a:ext cx="2914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spc="-7" baseline="15432" dirty="0">
                <a:latin typeface="Microsoft Sans Serif"/>
                <a:cs typeface="Microsoft Sans Serif"/>
              </a:rPr>
              <a:t>X</a:t>
            </a:r>
            <a:r>
              <a:rPr sz="600" spc="-5" dirty="0">
                <a:latin typeface="Microsoft Sans Serif"/>
                <a:cs typeface="Microsoft Sans Serif"/>
              </a:rPr>
              <a:t>0GS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1347724" y="2516377"/>
            <a:ext cx="3440429" cy="3002280"/>
            <a:chOff x="1347724" y="2516377"/>
            <a:chExt cx="3440429" cy="3002280"/>
          </a:xfrm>
        </p:grpSpPr>
        <p:sp>
          <p:nvSpPr>
            <p:cNvPr id="68" name="object 68"/>
            <p:cNvSpPr/>
            <p:nvPr/>
          </p:nvSpPr>
          <p:spPr>
            <a:xfrm>
              <a:off x="1434973" y="2534665"/>
              <a:ext cx="3351529" cy="2749550"/>
            </a:xfrm>
            <a:custGeom>
              <a:avLst/>
              <a:gdLst/>
              <a:ahLst/>
              <a:cxnLst/>
              <a:rect l="l" t="t" r="r" b="b"/>
              <a:pathLst>
                <a:path w="3351529" h="2749550">
                  <a:moveTo>
                    <a:pt x="1202436" y="2749296"/>
                  </a:moveTo>
                  <a:lnTo>
                    <a:pt x="1202436" y="2663952"/>
                  </a:lnTo>
                  <a:lnTo>
                    <a:pt x="1205484" y="2644140"/>
                  </a:lnTo>
                  <a:lnTo>
                    <a:pt x="1235964" y="2596896"/>
                  </a:lnTo>
                  <a:lnTo>
                    <a:pt x="1271016" y="2580132"/>
                  </a:lnTo>
                  <a:lnTo>
                    <a:pt x="1289304" y="2578608"/>
                  </a:lnTo>
                  <a:lnTo>
                    <a:pt x="2191512" y="2578608"/>
                  </a:lnTo>
                  <a:lnTo>
                    <a:pt x="2211324" y="2575560"/>
                  </a:lnTo>
                  <a:lnTo>
                    <a:pt x="2258567" y="2546604"/>
                  </a:lnTo>
                  <a:lnTo>
                    <a:pt x="2275331" y="2511552"/>
                  </a:lnTo>
                  <a:lnTo>
                    <a:pt x="2276855" y="2491740"/>
                  </a:lnTo>
                  <a:lnTo>
                    <a:pt x="2279904" y="2511552"/>
                  </a:lnTo>
                  <a:lnTo>
                    <a:pt x="2295143" y="2546604"/>
                  </a:lnTo>
                  <a:lnTo>
                    <a:pt x="2343912" y="2575560"/>
                  </a:lnTo>
                  <a:lnTo>
                    <a:pt x="2363724" y="2578608"/>
                  </a:lnTo>
                  <a:lnTo>
                    <a:pt x="3264407" y="2578608"/>
                  </a:lnTo>
                  <a:lnTo>
                    <a:pt x="3284219" y="2580132"/>
                  </a:lnTo>
                  <a:lnTo>
                    <a:pt x="3319272" y="2596896"/>
                  </a:lnTo>
                  <a:lnTo>
                    <a:pt x="3342131" y="2627376"/>
                  </a:lnTo>
                  <a:lnTo>
                    <a:pt x="3351276" y="2663952"/>
                  </a:lnTo>
                  <a:lnTo>
                    <a:pt x="3351276" y="2749296"/>
                  </a:lnTo>
                </a:path>
                <a:path w="3351529" h="2749550">
                  <a:moveTo>
                    <a:pt x="0" y="0"/>
                  </a:moveTo>
                  <a:lnTo>
                    <a:pt x="224028" y="0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654429" y="2516377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0" y="0"/>
                  </a:moveTo>
                  <a:lnTo>
                    <a:pt x="0" y="38100"/>
                  </a:lnTo>
                  <a:lnTo>
                    <a:pt x="38100" y="182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349629" y="3996181"/>
              <a:ext cx="224154" cy="0"/>
            </a:xfrm>
            <a:custGeom>
              <a:avLst/>
              <a:gdLst/>
              <a:ahLst/>
              <a:cxnLst/>
              <a:rect l="l" t="t" r="r" b="b"/>
              <a:pathLst>
                <a:path w="224155">
                  <a:moveTo>
                    <a:pt x="0" y="0"/>
                  </a:moveTo>
                  <a:lnTo>
                    <a:pt x="224028" y="0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567561" y="3976369"/>
              <a:ext cx="40005" cy="40005"/>
            </a:xfrm>
            <a:custGeom>
              <a:avLst/>
              <a:gdLst/>
              <a:ahLst/>
              <a:cxnLst/>
              <a:rect l="l" t="t" r="r" b="b"/>
              <a:pathLst>
                <a:path w="40005" h="40004">
                  <a:moveTo>
                    <a:pt x="0" y="0"/>
                  </a:moveTo>
                  <a:lnTo>
                    <a:pt x="0" y="39623"/>
                  </a:lnTo>
                  <a:lnTo>
                    <a:pt x="39623" y="198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434973" y="5500370"/>
              <a:ext cx="224154" cy="0"/>
            </a:xfrm>
            <a:custGeom>
              <a:avLst/>
              <a:gdLst/>
              <a:ahLst/>
              <a:cxnLst/>
              <a:rect l="l" t="t" r="r" b="b"/>
              <a:pathLst>
                <a:path w="224155">
                  <a:moveTo>
                    <a:pt x="0" y="0"/>
                  </a:moveTo>
                  <a:lnTo>
                    <a:pt x="224028" y="0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654429" y="5480557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0" y="0"/>
                  </a:moveTo>
                  <a:lnTo>
                    <a:pt x="0" y="38099"/>
                  </a:lnTo>
                  <a:lnTo>
                    <a:pt x="38100" y="198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187572" y="2534665"/>
              <a:ext cx="224154" cy="0"/>
            </a:xfrm>
            <a:custGeom>
              <a:avLst/>
              <a:gdLst/>
              <a:ahLst/>
              <a:cxnLst/>
              <a:rect l="l" t="t" r="r" b="b"/>
              <a:pathLst>
                <a:path w="224154">
                  <a:moveTo>
                    <a:pt x="224027" y="0"/>
                  </a:moveTo>
                  <a:lnTo>
                    <a:pt x="0" y="0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154044" y="2516377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38100" y="0"/>
                  </a:moveTo>
                  <a:lnTo>
                    <a:pt x="0" y="18287"/>
                  </a:lnTo>
                  <a:lnTo>
                    <a:pt x="38100" y="381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102228" y="3996181"/>
              <a:ext cx="222885" cy="0"/>
            </a:xfrm>
            <a:custGeom>
              <a:avLst/>
              <a:gdLst/>
              <a:ahLst/>
              <a:cxnLst/>
              <a:rect l="l" t="t" r="r" b="b"/>
              <a:pathLst>
                <a:path w="222885">
                  <a:moveTo>
                    <a:pt x="222504" y="0"/>
                  </a:moveTo>
                  <a:lnTo>
                    <a:pt x="0" y="0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067177" y="3976369"/>
              <a:ext cx="40005" cy="40005"/>
            </a:xfrm>
            <a:custGeom>
              <a:avLst/>
              <a:gdLst/>
              <a:ahLst/>
              <a:cxnLst/>
              <a:rect l="l" t="t" r="r" b="b"/>
              <a:pathLst>
                <a:path w="40005" h="40004">
                  <a:moveTo>
                    <a:pt x="39624" y="0"/>
                  </a:moveTo>
                  <a:lnTo>
                    <a:pt x="0" y="19811"/>
                  </a:lnTo>
                  <a:lnTo>
                    <a:pt x="39624" y="39623"/>
                  </a:lnTo>
                  <a:lnTo>
                    <a:pt x="396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102228" y="5500370"/>
              <a:ext cx="222885" cy="0"/>
            </a:xfrm>
            <a:custGeom>
              <a:avLst/>
              <a:gdLst/>
              <a:ahLst/>
              <a:cxnLst/>
              <a:rect l="l" t="t" r="r" b="b"/>
              <a:pathLst>
                <a:path w="222885">
                  <a:moveTo>
                    <a:pt x="222504" y="0"/>
                  </a:moveTo>
                  <a:lnTo>
                    <a:pt x="0" y="0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067177" y="5480557"/>
              <a:ext cx="40005" cy="38100"/>
            </a:xfrm>
            <a:custGeom>
              <a:avLst/>
              <a:gdLst/>
              <a:ahLst/>
              <a:cxnLst/>
              <a:rect l="l" t="t" r="r" b="b"/>
              <a:pathLst>
                <a:path w="40005" h="38100">
                  <a:moveTo>
                    <a:pt x="39624" y="0"/>
                  </a:moveTo>
                  <a:lnTo>
                    <a:pt x="0" y="19811"/>
                  </a:lnTo>
                  <a:lnTo>
                    <a:pt x="39624" y="38099"/>
                  </a:lnTo>
                  <a:lnTo>
                    <a:pt x="396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1522730" y="2607690"/>
            <a:ext cx="1809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baseline="15432" dirty="0">
                <a:latin typeface="Microsoft Sans Serif"/>
                <a:cs typeface="Microsoft Sans Serif"/>
              </a:rPr>
              <a:t>I</a:t>
            </a:r>
            <a:r>
              <a:rPr sz="600" dirty="0">
                <a:latin typeface="Microsoft Sans Serif"/>
                <a:cs typeface="Microsoft Sans Serif"/>
              </a:rPr>
              <a:t>1L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437386" y="4067936"/>
            <a:ext cx="1809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baseline="15432" dirty="0">
                <a:latin typeface="Microsoft Sans Serif"/>
                <a:cs typeface="Microsoft Sans Serif"/>
              </a:rPr>
              <a:t>I</a:t>
            </a:r>
            <a:r>
              <a:rPr sz="600" dirty="0">
                <a:latin typeface="Microsoft Sans Serif"/>
                <a:cs typeface="Microsoft Sans Serif"/>
              </a:rPr>
              <a:t>2L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522730" y="5571235"/>
            <a:ext cx="1809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baseline="15432" dirty="0">
                <a:latin typeface="Microsoft Sans Serif"/>
                <a:cs typeface="Microsoft Sans Serif"/>
              </a:rPr>
              <a:t>I</a:t>
            </a:r>
            <a:r>
              <a:rPr sz="600" dirty="0">
                <a:latin typeface="Microsoft Sans Serif"/>
                <a:cs typeface="Microsoft Sans Serif"/>
              </a:rPr>
              <a:t>0L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3235960" y="2607690"/>
            <a:ext cx="193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baseline="15432" dirty="0">
                <a:latin typeface="Microsoft Sans Serif"/>
                <a:cs typeface="Microsoft Sans Serif"/>
              </a:rPr>
              <a:t>I</a:t>
            </a:r>
            <a:r>
              <a:rPr sz="600" dirty="0">
                <a:latin typeface="Microsoft Sans Serif"/>
                <a:cs typeface="Microsoft Sans Serif"/>
              </a:rPr>
              <a:t>1R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3150616" y="4067936"/>
            <a:ext cx="193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baseline="15432" dirty="0">
                <a:latin typeface="Microsoft Sans Serif"/>
                <a:cs typeface="Microsoft Sans Serif"/>
              </a:rPr>
              <a:t>I</a:t>
            </a:r>
            <a:r>
              <a:rPr sz="600" dirty="0">
                <a:latin typeface="Microsoft Sans Serif"/>
                <a:cs typeface="Microsoft Sans Serif"/>
              </a:rPr>
              <a:t>2R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150616" y="5571235"/>
            <a:ext cx="193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350" baseline="15432" dirty="0">
                <a:latin typeface="Microsoft Sans Serif"/>
                <a:cs typeface="Microsoft Sans Serif"/>
              </a:rPr>
              <a:t>I</a:t>
            </a:r>
            <a:r>
              <a:rPr sz="600" dirty="0">
                <a:latin typeface="Microsoft Sans Serif"/>
                <a:cs typeface="Microsoft Sans Serif"/>
              </a:rPr>
              <a:t>0R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2399029" y="3212972"/>
            <a:ext cx="1885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N</a:t>
            </a:r>
            <a:r>
              <a:rPr sz="900" spc="-7" baseline="-23148" dirty="0">
                <a:latin typeface="Microsoft Sans Serif"/>
                <a:cs typeface="Microsoft Sans Serif"/>
              </a:rPr>
              <a:t>1</a:t>
            </a:r>
            <a:endParaRPr sz="900" baseline="-23148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2379217" y="4632197"/>
            <a:ext cx="1866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latin typeface="Microsoft Sans Serif"/>
                <a:cs typeface="Microsoft Sans Serif"/>
              </a:rPr>
              <a:t>N</a:t>
            </a:r>
            <a:r>
              <a:rPr sz="900" spc="-15" baseline="-23148" dirty="0">
                <a:latin typeface="Microsoft Sans Serif"/>
                <a:cs typeface="Microsoft Sans Serif"/>
              </a:rPr>
              <a:t>2</a:t>
            </a:r>
            <a:endParaRPr sz="900" baseline="-23148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335022" y="6179311"/>
            <a:ext cx="1866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latin typeface="Microsoft Sans Serif"/>
                <a:cs typeface="Microsoft Sans Serif"/>
              </a:rPr>
              <a:t>N</a:t>
            </a:r>
            <a:r>
              <a:rPr sz="900" spc="-15" baseline="-23148" dirty="0">
                <a:latin typeface="Microsoft Sans Serif"/>
                <a:cs typeface="Microsoft Sans Serif"/>
              </a:rPr>
              <a:t>0</a:t>
            </a:r>
            <a:endParaRPr sz="900" baseline="-23148">
              <a:latin typeface="Microsoft Sans Serif"/>
              <a:cs typeface="Microsoft Sans Serif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2205926" y="2017839"/>
            <a:ext cx="2150745" cy="4083050"/>
            <a:chOff x="2205926" y="2017839"/>
            <a:chExt cx="2150745" cy="4083050"/>
          </a:xfrm>
        </p:grpSpPr>
        <p:sp>
          <p:nvSpPr>
            <p:cNvPr id="90" name="object 90"/>
            <p:cNvSpPr/>
            <p:nvPr/>
          </p:nvSpPr>
          <p:spPr>
            <a:xfrm>
              <a:off x="2294509" y="5146801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274697" y="5113273"/>
              <a:ext cx="40005" cy="38100"/>
            </a:xfrm>
            <a:custGeom>
              <a:avLst/>
              <a:gdLst/>
              <a:ahLst/>
              <a:cxnLst/>
              <a:rect l="l" t="t" r="r" b="b"/>
              <a:pathLst>
                <a:path w="40005" h="38100">
                  <a:moveTo>
                    <a:pt x="19811" y="0"/>
                  </a:moveTo>
                  <a:lnTo>
                    <a:pt x="0" y="38100"/>
                  </a:lnTo>
                  <a:lnTo>
                    <a:pt x="39623" y="38100"/>
                  </a:lnTo>
                  <a:lnTo>
                    <a:pt x="198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552065" y="5146801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532253" y="5113273"/>
              <a:ext cx="40005" cy="38100"/>
            </a:xfrm>
            <a:custGeom>
              <a:avLst/>
              <a:gdLst/>
              <a:ahLst/>
              <a:cxnLst/>
              <a:rect l="l" t="t" r="r" b="b"/>
              <a:pathLst>
                <a:path w="40005" h="38100">
                  <a:moveTo>
                    <a:pt x="19812" y="0"/>
                  </a:moveTo>
                  <a:lnTo>
                    <a:pt x="0" y="38100"/>
                  </a:lnTo>
                  <a:lnTo>
                    <a:pt x="39624" y="38100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294509" y="3599941"/>
              <a:ext cx="0" cy="268605"/>
            </a:xfrm>
            <a:custGeom>
              <a:avLst/>
              <a:gdLst/>
              <a:ahLst/>
              <a:cxnLst/>
              <a:rect l="l" t="t" r="r" b="b"/>
              <a:pathLst>
                <a:path h="268604">
                  <a:moveTo>
                    <a:pt x="0" y="0"/>
                  </a:moveTo>
                  <a:lnTo>
                    <a:pt x="0" y="268223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274697" y="3566413"/>
              <a:ext cx="40005" cy="40005"/>
            </a:xfrm>
            <a:custGeom>
              <a:avLst/>
              <a:gdLst/>
              <a:ahLst/>
              <a:cxnLst/>
              <a:rect l="l" t="t" r="r" b="b"/>
              <a:pathLst>
                <a:path w="40005" h="40004">
                  <a:moveTo>
                    <a:pt x="19811" y="0"/>
                  </a:moveTo>
                  <a:lnTo>
                    <a:pt x="0" y="39624"/>
                  </a:lnTo>
                  <a:lnTo>
                    <a:pt x="39623" y="39624"/>
                  </a:lnTo>
                  <a:lnTo>
                    <a:pt x="198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552065" y="3599941"/>
              <a:ext cx="0" cy="268605"/>
            </a:xfrm>
            <a:custGeom>
              <a:avLst/>
              <a:gdLst/>
              <a:ahLst/>
              <a:cxnLst/>
              <a:rect l="l" t="t" r="r" b="b"/>
              <a:pathLst>
                <a:path h="268604">
                  <a:moveTo>
                    <a:pt x="0" y="0"/>
                  </a:moveTo>
                  <a:lnTo>
                    <a:pt x="0" y="268223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532253" y="3566413"/>
              <a:ext cx="40005" cy="40005"/>
            </a:xfrm>
            <a:custGeom>
              <a:avLst/>
              <a:gdLst/>
              <a:ahLst/>
              <a:cxnLst/>
              <a:rect l="l" t="t" r="r" b="b"/>
              <a:pathLst>
                <a:path w="40005" h="40004">
                  <a:moveTo>
                    <a:pt x="19812" y="0"/>
                  </a:moveTo>
                  <a:lnTo>
                    <a:pt x="0" y="39624"/>
                  </a:lnTo>
                  <a:lnTo>
                    <a:pt x="39624" y="39624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294509" y="2226817"/>
              <a:ext cx="0" cy="222885"/>
            </a:xfrm>
            <a:custGeom>
              <a:avLst/>
              <a:gdLst/>
              <a:ahLst/>
              <a:cxnLst/>
              <a:rect l="l" t="t" r="r" b="b"/>
              <a:pathLst>
                <a:path h="222885">
                  <a:moveTo>
                    <a:pt x="0" y="0"/>
                  </a:moveTo>
                  <a:lnTo>
                    <a:pt x="0" y="222504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274697" y="2191765"/>
              <a:ext cx="40005" cy="40005"/>
            </a:xfrm>
            <a:custGeom>
              <a:avLst/>
              <a:gdLst/>
              <a:ahLst/>
              <a:cxnLst/>
              <a:rect l="l" t="t" r="r" b="b"/>
              <a:pathLst>
                <a:path w="40005" h="40005">
                  <a:moveTo>
                    <a:pt x="19811" y="0"/>
                  </a:moveTo>
                  <a:lnTo>
                    <a:pt x="0" y="39624"/>
                  </a:lnTo>
                  <a:lnTo>
                    <a:pt x="39623" y="39624"/>
                  </a:lnTo>
                  <a:lnTo>
                    <a:pt x="198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552065" y="2226817"/>
              <a:ext cx="0" cy="222885"/>
            </a:xfrm>
            <a:custGeom>
              <a:avLst/>
              <a:gdLst/>
              <a:ahLst/>
              <a:cxnLst/>
              <a:rect l="l" t="t" r="r" b="b"/>
              <a:pathLst>
                <a:path h="222885">
                  <a:moveTo>
                    <a:pt x="0" y="0"/>
                  </a:moveTo>
                  <a:lnTo>
                    <a:pt x="0" y="222504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532253" y="2191765"/>
              <a:ext cx="40005" cy="40005"/>
            </a:xfrm>
            <a:custGeom>
              <a:avLst/>
              <a:gdLst/>
              <a:ahLst/>
              <a:cxnLst/>
              <a:rect l="l" t="t" r="r" b="b"/>
              <a:pathLst>
                <a:path w="40005" h="40005">
                  <a:moveTo>
                    <a:pt x="19812" y="0"/>
                  </a:moveTo>
                  <a:lnTo>
                    <a:pt x="0" y="39624"/>
                  </a:lnTo>
                  <a:lnTo>
                    <a:pt x="39624" y="39624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207641" y="2019553"/>
              <a:ext cx="2148840" cy="4081779"/>
            </a:xfrm>
            <a:custGeom>
              <a:avLst/>
              <a:gdLst/>
              <a:ahLst/>
              <a:cxnLst/>
              <a:rect l="l" t="t" r="r" b="b"/>
              <a:pathLst>
                <a:path w="2148840" h="4081779">
                  <a:moveTo>
                    <a:pt x="429767" y="1374648"/>
                  </a:moveTo>
                  <a:lnTo>
                    <a:pt x="344423" y="1546860"/>
                  </a:lnTo>
                </a:path>
                <a:path w="2148840" h="4081779">
                  <a:moveTo>
                    <a:pt x="429767" y="2921508"/>
                  </a:moveTo>
                  <a:lnTo>
                    <a:pt x="344423" y="3093720"/>
                  </a:lnTo>
                </a:path>
                <a:path w="2148840" h="4081779">
                  <a:moveTo>
                    <a:pt x="429767" y="1719072"/>
                  </a:moveTo>
                  <a:lnTo>
                    <a:pt x="429767" y="2921508"/>
                  </a:lnTo>
                </a:path>
                <a:path w="2148840" h="4081779">
                  <a:moveTo>
                    <a:pt x="429767" y="0"/>
                  </a:moveTo>
                  <a:lnTo>
                    <a:pt x="344423" y="172212"/>
                  </a:lnTo>
                </a:path>
                <a:path w="2148840" h="4081779">
                  <a:moveTo>
                    <a:pt x="429767" y="1719072"/>
                  </a:moveTo>
                  <a:lnTo>
                    <a:pt x="344423" y="1546860"/>
                  </a:lnTo>
                </a:path>
                <a:path w="2148840" h="4081779">
                  <a:moveTo>
                    <a:pt x="429767" y="0"/>
                  </a:moveTo>
                  <a:lnTo>
                    <a:pt x="429767" y="1374648"/>
                  </a:lnTo>
                </a:path>
                <a:path w="2148840" h="4081779">
                  <a:moveTo>
                    <a:pt x="0" y="0"/>
                  </a:moveTo>
                  <a:lnTo>
                    <a:pt x="86867" y="172212"/>
                  </a:lnTo>
                </a:path>
                <a:path w="2148840" h="4081779">
                  <a:moveTo>
                    <a:pt x="86867" y="1546860"/>
                  </a:moveTo>
                  <a:lnTo>
                    <a:pt x="0" y="1374648"/>
                  </a:lnTo>
                </a:path>
                <a:path w="2148840" h="4081779">
                  <a:moveTo>
                    <a:pt x="0" y="0"/>
                  </a:moveTo>
                  <a:lnTo>
                    <a:pt x="0" y="1374648"/>
                  </a:lnTo>
                </a:path>
                <a:path w="2148840" h="4081779">
                  <a:moveTo>
                    <a:pt x="86867" y="1546860"/>
                  </a:moveTo>
                  <a:lnTo>
                    <a:pt x="0" y="1719072"/>
                  </a:lnTo>
                  <a:lnTo>
                    <a:pt x="0" y="2921508"/>
                  </a:lnTo>
                  <a:lnTo>
                    <a:pt x="86867" y="3093720"/>
                  </a:lnTo>
                </a:path>
                <a:path w="2148840" h="4081779">
                  <a:moveTo>
                    <a:pt x="1804416" y="3393948"/>
                  </a:moveTo>
                  <a:lnTo>
                    <a:pt x="1804416" y="4081322"/>
                  </a:lnTo>
                </a:path>
                <a:path w="2148840" h="4081779">
                  <a:moveTo>
                    <a:pt x="2148839" y="3393948"/>
                  </a:moveTo>
                  <a:lnTo>
                    <a:pt x="2061971" y="3393948"/>
                  </a:lnTo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54602" y="5369180"/>
              <a:ext cx="88771" cy="88771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4228465" y="5370830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41148" y="0"/>
                  </a:moveTo>
                  <a:lnTo>
                    <a:pt x="1524" y="28956"/>
                  </a:lnTo>
                  <a:lnTo>
                    <a:pt x="0" y="42672"/>
                  </a:lnTo>
                  <a:lnTo>
                    <a:pt x="1524" y="56388"/>
                  </a:lnTo>
                  <a:lnTo>
                    <a:pt x="7620" y="68580"/>
                  </a:lnTo>
                  <a:lnTo>
                    <a:pt x="16763" y="77724"/>
                  </a:lnTo>
                  <a:lnTo>
                    <a:pt x="28956" y="83820"/>
                  </a:lnTo>
                  <a:lnTo>
                    <a:pt x="41148" y="85344"/>
                  </a:lnTo>
                  <a:lnTo>
                    <a:pt x="54863" y="83820"/>
                  </a:lnTo>
                  <a:lnTo>
                    <a:pt x="67056" y="77724"/>
                  </a:lnTo>
                  <a:lnTo>
                    <a:pt x="77724" y="68580"/>
                  </a:lnTo>
                  <a:lnTo>
                    <a:pt x="83820" y="56388"/>
                  </a:lnTo>
                  <a:lnTo>
                    <a:pt x="85344" y="42672"/>
                  </a:lnTo>
                  <a:lnTo>
                    <a:pt x="67056" y="7620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228465" y="5370830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0" y="42672"/>
                  </a:moveTo>
                  <a:lnTo>
                    <a:pt x="16763" y="7620"/>
                  </a:lnTo>
                  <a:lnTo>
                    <a:pt x="41148" y="0"/>
                  </a:lnTo>
                  <a:lnTo>
                    <a:pt x="54863" y="1524"/>
                  </a:lnTo>
                  <a:lnTo>
                    <a:pt x="67056" y="7620"/>
                  </a:lnTo>
                  <a:lnTo>
                    <a:pt x="77724" y="16764"/>
                  </a:lnTo>
                  <a:lnTo>
                    <a:pt x="83820" y="28956"/>
                  </a:lnTo>
                  <a:lnTo>
                    <a:pt x="85344" y="42672"/>
                  </a:lnTo>
                  <a:lnTo>
                    <a:pt x="83820" y="56388"/>
                  </a:lnTo>
                  <a:lnTo>
                    <a:pt x="77724" y="68580"/>
                  </a:lnTo>
                  <a:lnTo>
                    <a:pt x="67056" y="77724"/>
                  </a:lnTo>
                  <a:lnTo>
                    <a:pt x="54863" y="83820"/>
                  </a:lnTo>
                  <a:lnTo>
                    <a:pt x="41148" y="85344"/>
                  </a:lnTo>
                  <a:lnTo>
                    <a:pt x="28956" y="83820"/>
                  </a:lnTo>
                  <a:lnTo>
                    <a:pt x="16763" y="77724"/>
                  </a:lnTo>
                  <a:lnTo>
                    <a:pt x="7620" y="68580"/>
                  </a:lnTo>
                  <a:lnTo>
                    <a:pt x="1524" y="56388"/>
                  </a:lnTo>
                  <a:lnTo>
                    <a:pt x="0" y="42672"/>
                  </a:lnTo>
                  <a:close/>
                </a:path>
              </a:pathLst>
            </a:custGeom>
            <a:ln w="3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6" name="object 106"/>
          <p:cNvSpPr txBox="1"/>
          <p:nvPr/>
        </p:nvSpPr>
        <p:spPr>
          <a:xfrm>
            <a:off x="613562" y="2733294"/>
            <a:ext cx="46164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750" b="1" dirty="0">
                <a:latin typeface="Arial"/>
                <a:cs typeface="Arial"/>
              </a:rPr>
              <a:t>POSI</a:t>
            </a:r>
            <a:r>
              <a:rPr sz="750" b="1" spc="-10" dirty="0">
                <a:latin typeface="Arial"/>
                <a:cs typeface="Arial"/>
              </a:rPr>
              <a:t>T</a:t>
            </a:r>
            <a:r>
              <a:rPr sz="750" b="1" spc="5" dirty="0">
                <a:latin typeface="Arial"/>
                <a:cs typeface="Arial"/>
              </a:rPr>
              <a:t>I</a:t>
            </a:r>
            <a:r>
              <a:rPr sz="750" b="1" dirty="0">
                <a:latin typeface="Arial"/>
                <a:cs typeface="Arial"/>
              </a:rPr>
              <a:t>VA</a:t>
            </a:r>
            <a:endParaRPr sz="75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590702" y="4108195"/>
            <a:ext cx="50736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750" b="1" spc="-10" dirty="0">
                <a:latin typeface="Arial"/>
                <a:cs typeface="Arial"/>
              </a:rPr>
              <a:t>N</a:t>
            </a:r>
            <a:r>
              <a:rPr sz="750" b="1" dirty="0">
                <a:latin typeface="Arial"/>
                <a:cs typeface="Arial"/>
              </a:rPr>
              <a:t>EG</a:t>
            </a:r>
            <a:r>
              <a:rPr sz="750" b="1" spc="-10" dirty="0">
                <a:latin typeface="Arial"/>
                <a:cs typeface="Arial"/>
              </a:rPr>
              <a:t>AT</a:t>
            </a:r>
            <a:r>
              <a:rPr sz="750" b="1" spc="5" dirty="0">
                <a:latin typeface="Arial"/>
                <a:cs typeface="Arial"/>
              </a:rPr>
              <a:t>I</a:t>
            </a:r>
            <a:r>
              <a:rPr sz="750" b="1" dirty="0">
                <a:latin typeface="Arial"/>
                <a:cs typeface="Arial"/>
              </a:rPr>
              <a:t>VA</a:t>
            </a:r>
            <a:endParaRPr sz="75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782726" y="5654141"/>
            <a:ext cx="28892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750" b="1" spc="-10" dirty="0">
                <a:latin typeface="Arial"/>
                <a:cs typeface="Arial"/>
              </a:rPr>
              <a:t>C</a:t>
            </a:r>
            <a:r>
              <a:rPr sz="750" b="1" dirty="0">
                <a:latin typeface="Arial"/>
                <a:cs typeface="Arial"/>
              </a:rPr>
              <a:t>E</a:t>
            </a:r>
            <a:r>
              <a:rPr sz="750" b="1" spc="-10" dirty="0">
                <a:latin typeface="Arial"/>
                <a:cs typeface="Arial"/>
              </a:rPr>
              <a:t>R</a:t>
            </a:r>
            <a:r>
              <a:rPr sz="750" b="1" dirty="0">
                <a:latin typeface="Arial"/>
                <a:cs typeface="Arial"/>
              </a:rPr>
              <a:t>O</a:t>
            </a:r>
            <a:endParaRPr sz="750">
              <a:latin typeface="Arial"/>
              <a:cs typeface="Arial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6080125" y="2080564"/>
            <a:ext cx="2341245" cy="3808729"/>
          </a:xfrm>
          <a:custGeom>
            <a:avLst/>
            <a:gdLst/>
            <a:ahLst/>
            <a:cxnLst/>
            <a:rect l="l" t="t" r="r" b="b"/>
            <a:pathLst>
              <a:path w="2341245" h="3808729">
                <a:moveTo>
                  <a:pt x="0" y="3808476"/>
                </a:moveTo>
                <a:lnTo>
                  <a:pt x="2340863" y="3808476"/>
                </a:lnTo>
                <a:lnTo>
                  <a:pt x="2340863" y="0"/>
                </a:lnTo>
                <a:lnTo>
                  <a:pt x="0" y="0"/>
                </a:lnTo>
                <a:lnTo>
                  <a:pt x="0" y="3808476"/>
                </a:lnTo>
                <a:close/>
              </a:path>
            </a:pathLst>
          </a:custGeom>
          <a:ln w="35052">
            <a:solidFill>
              <a:srgbClr val="990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788784" y="2368550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70" h="90169">
                <a:moveTo>
                  <a:pt x="0" y="45720"/>
                </a:moveTo>
                <a:lnTo>
                  <a:pt x="18288" y="9144"/>
                </a:lnTo>
                <a:lnTo>
                  <a:pt x="45720" y="0"/>
                </a:lnTo>
                <a:lnTo>
                  <a:pt x="59436" y="3048"/>
                </a:lnTo>
                <a:lnTo>
                  <a:pt x="71628" y="9144"/>
                </a:lnTo>
                <a:lnTo>
                  <a:pt x="82296" y="19812"/>
                </a:lnTo>
                <a:lnTo>
                  <a:pt x="88392" y="32003"/>
                </a:lnTo>
                <a:lnTo>
                  <a:pt x="89916" y="45720"/>
                </a:lnTo>
                <a:lnTo>
                  <a:pt x="88392" y="59436"/>
                </a:lnTo>
                <a:lnTo>
                  <a:pt x="82296" y="71627"/>
                </a:lnTo>
                <a:lnTo>
                  <a:pt x="71628" y="82296"/>
                </a:lnTo>
                <a:lnTo>
                  <a:pt x="59436" y="89915"/>
                </a:lnTo>
                <a:lnTo>
                  <a:pt x="30480" y="89915"/>
                </a:lnTo>
                <a:lnTo>
                  <a:pt x="18288" y="82296"/>
                </a:lnTo>
                <a:lnTo>
                  <a:pt x="9144" y="71627"/>
                </a:lnTo>
                <a:lnTo>
                  <a:pt x="1524" y="59436"/>
                </a:lnTo>
                <a:lnTo>
                  <a:pt x="0" y="45720"/>
                </a:lnTo>
                <a:close/>
              </a:path>
            </a:pathLst>
          </a:custGeom>
          <a:ln w="36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331329" y="2368550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70" h="90169">
                <a:moveTo>
                  <a:pt x="0" y="45720"/>
                </a:moveTo>
                <a:lnTo>
                  <a:pt x="18288" y="9144"/>
                </a:lnTo>
                <a:lnTo>
                  <a:pt x="45720" y="0"/>
                </a:lnTo>
                <a:lnTo>
                  <a:pt x="57912" y="3048"/>
                </a:lnTo>
                <a:lnTo>
                  <a:pt x="71627" y="9144"/>
                </a:lnTo>
                <a:lnTo>
                  <a:pt x="80772" y="19812"/>
                </a:lnTo>
                <a:lnTo>
                  <a:pt x="88392" y="32003"/>
                </a:lnTo>
                <a:lnTo>
                  <a:pt x="89916" y="45720"/>
                </a:lnTo>
                <a:lnTo>
                  <a:pt x="88392" y="59436"/>
                </a:lnTo>
                <a:lnTo>
                  <a:pt x="80772" y="71627"/>
                </a:lnTo>
                <a:lnTo>
                  <a:pt x="71627" y="82296"/>
                </a:lnTo>
                <a:lnTo>
                  <a:pt x="57912" y="89915"/>
                </a:lnTo>
                <a:lnTo>
                  <a:pt x="30479" y="89915"/>
                </a:lnTo>
                <a:lnTo>
                  <a:pt x="18288" y="82296"/>
                </a:lnTo>
                <a:lnTo>
                  <a:pt x="9144" y="71627"/>
                </a:lnTo>
                <a:lnTo>
                  <a:pt x="1524" y="59436"/>
                </a:lnTo>
                <a:lnTo>
                  <a:pt x="0" y="45720"/>
                </a:lnTo>
                <a:close/>
              </a:path>
            </a:pathLst>
          </a:custGeom>
          <a:ln w="36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2" name="object 11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787006" y="2548205"/>
            <a:ext cx="93510" cy="93521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329551" y="2548205"/>
            <a:ext cx="93521" cy="93521"/>
          </a:xfrm>
          <a:prstGeom prst="rect">
            <a:avLst/>
          </a:prstGeom>
        </p:spPr>
      </p:pic>
      <p:pic>
        <p:nvPicPr>
          <p:cNvPr id="114" name="object 11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787006" y="2728037"/>
            <a:ext cx="93510" cy="95045"/>
          </a:xfrm>
          <a:prstGeom prst="rect">
            <a:avLst/>
          </a:prstGeom>
        </p:spPr>
      </p:pic>
      <p:pic>
        <p:nvPicPr>
          <p:cNvPr id="115" name="object 11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329551" y="2728037"/>
            <a:ext cx="93521" cy="95045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787006" y="2909393"/>
            <a:ext cx="93510" cy="93521"/>
          </a:xfrm>
          <a:prstGeom prst="rect">
            <a:avLst/>
          </a:prstGeom>
        </p:spPr>
      </p:pic>
      <p:pic>
        <p:nvPicPr>
          <p:cNvPr id="117" name="object 11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329551" y="2909393"/>
            <a:ext cx="93521" cy="93521"/>
          </a:xfrm>
          <a:prstGeom prst="rect">
            <a:avLst/>
          </a:prstGeom>
        </p:spPr>
      </p:pic>
      <p:graphicFrame>
        <p:nvGraphicFramePr>
          <p:cNvPr id="118" name="object 118"/>
          <p:cNvGraphicFramePr>
            <a:graphicFrameLocks noGrp="1"/>
          </p:cNvGraphicFramePr>
          <p:nvPr/>
        </p:nvGraphicFramePr>
        <p:xfrm>
          <a:off x="6515710" y="2278633"/>
          <a:ext cx="1264920" cy="9156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5430"/>
                <a:gridCol w="681990"/>
                <a:gridCol w="317500"/>
              </a:tblGrid>
              <a:tr h="200450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tabLst>
                          <a:tab pos="306705" algn="l"/>
                          <a:tab pos="577850" algn="l"/>
                        </a:tabLst>
                      </a:pPr>
                      <a:r>
                        <a:rPr sz="9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icrosoft Sans Serif"/>
                          <a:cs typeface="Microsoft Sans Serif"/>
                        </a:rPr>
                        <a:t> 	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icrosoft Sans Serif"/>
                          <a:cs typeface="Microsoft Sans Serif"/>
                        </a:rPr>
                        <a:t> 	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b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90"/>
                        </a:spcBef>
                        <a:tabLst>
                          <a:tab pos="577850" algn="l"/>
                        </a:tabLst>
                      </a:pPr>
                      <a:r>
                        <a:rPr sz="9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icrosoft Sans Serif"/>
                          <a:cs typeface="Microsoft Sans Serif"/>
                        </a:rPr>
                        <a:t> 	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b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805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90"/>
                        </a:spcBef>
                        <a:tabLst>
                          <a:tab pos="577850" algn="l"/>
                        </a:tabLst>
                      </a:pPr>
                      <a:r>
                        <a:rPr sz="9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icrosoft Sans Serif"/>
                          <a:cs typeface="Microsoft Sans Serif"/>
                        </a:rPr>
                        <a:t> 	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51415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n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85"/>
                        </a:spcBef>
                        <a:tabLst>
                          <a:tab pos="577850" algn="l"/>
                        </a:tabLst>
                      </a:pPr>
                      <a:r>
                        <a:rPr sz="9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icrosoft Sans Serif"/>
                          <a:cs typeface="Microsoft Sans Serif"/>
                        </a:rPr>
                        <a:t> 	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n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9" name="object 119"/>
          <p:cNvSpPr/>
          <p:nvPr/>
        </p:nvSpPr>
        <p:spPr>
          <a:xfrm>
            <a:off x="7060056" y="2324354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70" h="90169">
                <a:moveTo>
                  <a:pt x="89916" y="0"/>
                </a:moveTo>
                <a:lnTo>
                  <a:pt x="0" y="89916"/>
                </a:lnTo>
              </a:path>
            </a:pathLst>
          </a:custGeom>
          <a:ln w="36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 txBox="1"/>
          <p:nvPr/>
        </p:nvSpPr>
        <p:spPr>
          <a:xfrm>
            <a:off x="8013318" y="2586608"/>
            <a:ext cx="85725" cy="170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50" spc="-5" dirty="0">
                <a:latin typeface="Microsoft Sans Serif"/>
                <a:cs typeface="Microsoft Sans Serif"/>
              </a:rPr>
              <a:t>y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6295390" y="2586608"/>
            <a:ext cx="85725" cy="170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50" spc="-5" dirty="0">
                <a:latin typeface="Microsoft Sans Serif"/>
                <a:cs typeface="Microsoft Sans Serif"/>
              </a:rPr>
              <a:t>x</a:t>
            </a:r>
            <a:endParaRPr sz="950">
              <a:latin typeface="Microsoft Sans Serif"/>
              <a:cs typeface="Microsoft Sans Serif"/>
            </a:endParaRPr>
          </a:p>
        </p:txBody>
      </p:sp>
      <p:pic>
        <p:nvPicPr>
          <p:cNvPr id="122" name="object 12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6760591" y="3807967"/>
            <a:ext cx="118870" cy="118872"/>
          </a:xfrm>
          <a:prstGeom prst="rect">
            <a:avLst/>
          </a:prstGeom>
        </p:spPr>
      </p:pic>
      <p:pic>
        <p:nvPicPr>
          <p:cNvPr id="123" name="object 12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446391" y="3807967"/>
            <a:ext cx="118870" cy="118872"/>
          </a:xfrm>
          <a:prstGeom prst="rect">
            <a:avLst/>
          </a:prstGeom>
        </p:spPr>
      </p:pic>
      <p:pic>
        <p:nvPicPr>
          <p:cNvPr id="124" name="object 12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103491" y="3693667"/>
            <a:ext cx="118870" cy="118872"/>
          </a:xfrm>
          <a:prstGeom prst="rect">
            <a:avLst/>
          </a:prstGeom>
        </p:spPr>
      </p:pic>
      <p:graphicFrame>
        <p:nvGraphicFramePr>
          <p:cNvPr id="125" name="object 125"/>
          <p:cNvGraphicFramePr>
            <a:graphicFrameLocks noGrp="1"/>
          </p:cNvGraphicFramePr>
          <p:nvPr/>
        </p:nvGraphicFramePr>
        <p:xfrm>
          <a:off x="6417690" y="3465067"/>
          <a:ext cx="1485900" cy="21717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"/>
                <a:gridCol w="114300"/>
                <a:gridCol w="342900"/>
                <a:gridCol w="114300"/>
                <a:gridCol w="457200"/>
              </a:tblGrid>
              <a:tr h="399288"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P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13462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099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n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67945" algn="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y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21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860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99288">
                <a:tc rowSpan="2">
                  <a:txBody>
                    <a:bodyPr/>
                    <a:lstStyle/>
                    <a:p>
                      <a:pPr marL="8763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N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13462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1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n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67945" algn="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y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21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01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865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99237">
                <a:tc rowSpan="2"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13462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n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67945" algn="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y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26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26" name="object 126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6760591" y="4608067"/>
            <a:ext cx="118870" cy="118872"/>
          </a:xfrm>
          <a:prstGeom prst="rect">
            <a:avLst/>
          </a:prstGeom>
        </p:spPr>
      </p:pic>
      <p:pic>
        <p:nvPicPr>
          <p:cNvPr id="127" name="object 12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446391" y="4608067"/>
            <a:ext cx="118870" cy="118872"/>
          </a:xfrm>
          <a:prstGeom prst="rect">
            <a:avLst/>
          </a:prstGeom>
        </p:spPr>
      </p:pic>
      <p:pic>
        <p:nvPicPr>
          <p:cNvPr id="128" name="object 128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103491" y="4493767"/>
            <a:ext cx="118870" cy="118872"/>
          </a:xfrm>
          <a:prstGeom prst="rect">
            <a:avLst/>
          </a:prstGeom>
        </p:spPr>
      </p:pic>
      <p:pic>
        <p:nvPicPr>
          <p:cNvPr id="129" name="object 129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6760591" y="5408167"/>
            <a:ext cx="118870" cy="118872"/>
          </a:xfrm>
          <a:prstGeom prst="rect">
            <a:avLst/>
          </a:prstGeom>
        </p:spPr>
      </p:pic>
      <p:pic>
        <p:nvPicPr>
          <p:cNvPr id="130" name="object 13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446391" y="5408167"/>
            <a:ext cx="118870" cy="118872"/>
          </a:xfrm>
          <a:prstGeom prst="rect">
            <a:avLst/>
          </a:prstGeom>
        </p:spPr>
      </p:pic>
      <p:pic>
        <p:nvPicPr>
          <p:cNvPr id="131" name="object 13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103491" y="5293867"/>
            <a:ext cx="118870" cy="118872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44602"/>
            <a:ext cx="2579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Fase</a:t>
            </a:r>
            <a:r>
              <a:rPr sz="2400" spc="-75" dirty="0"/>
              <a:t> </a:t>
            </a:r>
            <a:r>
              <a:rPr sz="2400" dirty="0"/>
              <a:t>Abierta</a:t>
            </a:r>
            <a:r>
              <a:rPr sz="2400" spc="-175" dirty="0"/>
              <a:t> </a:t>
            </a:r>
            <a:r>
              <a:rPr sz="2400" spc="-10" dirty="0"/>
              <a:t>IV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8134" y="4726813"/>
            <a:ext cx="165100" cy="2000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8134" y="5139816"/>
            <a:ext cx="165100" cy="2000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101590" y="3650995"/>
            <a:ext cx="3206750" cy="1717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1290" indent="34925">
              <a:lnSpc>
                <a:spcPct val="148900"/>
              </a:lnSpc>
              <a:spcBef>
                <a:spcPts val="100"/>
              </a:spcBef>
            </a:pPr>
            <a:r>
              <a:rPr sz="1800" spc="-5" dirty="0">
                <a:latin typeface="Microsoft Sans Serif"/>
                <a:cs typeface="Microsoft Sans Serif"/>
              </a:rPr>
              <a:t>La </a:t>
            </a:r>
            <a:r>
              <a:rPr sz="1800" spc="-10" dirty="0">
                <a:latin typeface="Microsoft Sans Serif"/>
                <a:cs typeface="Microsoft Sans Serif"/>
              </a:rPr>
              <a:t>relación </a:t>
            </a:r>
            <a:r>
              <a:rPr sz="1800" dirty="0">
                <a:latin typeface="Microsoft Sans Serif"/>
                <a:cs typeface="Microsoft Sans Serif"/>
              </a:rPr>
              <a:t>I2/I1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es </a:t>
            </a:r>
            <a:r>
              <a:rPr sz="1800" spc="-20" dirty="0">
                <a:latin typeface="Microsoft Sans Serif"/>
                <a:cs typeface="Microsoft Sans Serif"/>
              </a:rPr>
              <a:t>función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 z0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z2 </a:t>
            </a:r>
            <a:r>
              <a:rPr sz="1800" dirty="0">
                <a:latin typeface="Microsoft Sans Serif"/>
                <a:cs typeface="Microsoft Sans Serif"/>
              </a:rPr>
              <a:t>=&gt;</a:t>
            </a:r>
            <a:endParaRPr sz="1800">
              <a:latin typeface="Microsoft Sans Serif"/>
              <a:cs typeface="Microsoft Sans Serif"/>
            </a:endParaRPr>
          </a:p>
          <a:p>
            <a:pPr marL="480059" marR="5080">
              <a:lnSpc>
                <a:spcPct val="152900"/>
              </a:lnSpc>
              <a:spcBef>
                <a:spcPts val="285"/>
              </a:spcBef>
            </a:pPr>
            <a:r>
              <a:rPr sz="1800" spc="-5" dirty="0">
                <a:latin typeface="Microsoft Sans Serif"/>
                <a:cs typeface="Microsoft Sans Serif"/>
              </a:rPr>
              <a:t>Depende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localización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Puede</a:t>
            </a:r>
            <a:r>
              <a:rPr sz="1800" spc="-10" dirty="0">
                <a:latin typeface="Microsoft Sans Serif"/>
                <a:cs typeface="Microsoft Sans Serif"/>
              </a:rPr>
              <a:t> llegar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al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100%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52767" y="1967102"/>
            <a:ext cx="3429000" cy="2341245"/>
            <a:chOff x="452767" y="1967102"/>
            <a:chExt cx="3429000" cy="2341245"/>
          </a:xfrm>
        </p:grpSpPr>
        <p:sp>
          <p:nvSpPr>
            <p:cNvPr id="7" name="object 7"/>
            <p:cNvSpPr/>
            <p:nvPr/>
          </p:nvSpPr>
          <p:spPr>
            <a:xfrm>
              <a:off x="471817" y="1986152"/>
              <a:ext cx="3390900" cy="2303145"/>
            </a:xfrm>
            <a:custGeom>
              <a:avLst/>
              <a:gdLst/>
              <a:ahLst/>
              <a:cxnLst/>
              <a:rect l="l" t="t" r="r" b="b"/>
              <a:pathLst>
                <a:path w="3390900" h="2303145">
                  <a:moveTo>
                    <a:pt x="0" y="2302764"/>
                  </a:moveTo>
                  <a:lnTo>
                    <a:pt x="3390900" y="2302764"/>
                  </a:lnTo>
                  <a:lnTo>
                    <a:pt x="3390900" y="0"/>
                  </a:lnTo>
                  <a:lnTo>
                    <a:pt x="0" y="0"/>
                  </a:lnTo>
                  <a:lnTo>
                    <a:pt x="0" y="2302764"/>
                  </a:lnTo>
                  <a:close/>
                </a:path>
              </a:pathLst>
            </a:custGeom>
            <a:ln w="38100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98893" y="3130677"/>
              <a:ext cx="2917190" cy="673735"/>
            </a:xfrm>
            <a:custGeom>
              <a:avLst/>
              <a:gdLst/>
              <a:ahLst/>
              <a:cxnLst/>
              <a:rect l="l" t="t" r="r" b="b"/>
              <a:pathLst>
                <a:path w="2917190" h="673735">
                  <a:moveTo>
                    <a:pt x="681215" y="0"/>
                  </a:moveTo>
                  <a:lnTo>
                    <a:pt x="2916923" y="0"/>
                  </a:lnTo>
                </a:path>
                <a:path w="2917190" h="673735">
                  <a:moveTo>
                    <a:pt x="0" y="673608"/>
                  </a:moveTo>
                  <a:lnTo>
                    <a:pt x="457200" y="673608"/>
                  </a:lnTo>
                </a:path>
                <a:path w="2917190" h="673735">
                  <a:moveTo>
                    <a:pt x="722363" y="673608"/>
                  </a:moveTo>
                  <a:lnTo>
                    <a:pt x="1469123" y="673608"/>
                  </a:lnTo>
                </a:path>
              </a:pathLst>
            </a:custGeom>
            <a:ln w="103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65378" y="2425071"/>
            <a:ext cx="2958465" cy="168910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695960">
              <a:lnSpc>
                <a:spcPct val="100000"/>
              </a:lnSpc>
              <a:spcBef>
                <a:spcPts val="290"/>
              </a:spcBef>
            </a:pPr>
            <a:r>
              <a:rPr sz="1950" i="1" spc="-10" dirty="0">
                <a:latin typeface="Times New Roman"/>
                <a:cs typeface="Times New Roman"/>
              </a:rPr>
              <a:t>z</a:t>
            </a:r>
            <a:r>
              <a:rPr sz="1950" spc="5" dirty="0">
                <a:latin typeface="Times New Roman"/>
                <a:cs typeface="Times New Roman"/>
              </a:rPr>
              <a:t>1</a:t>
            </a:r>
            <a:r>
              <a:rPr sz="1950" dirty="0">
                <a:latin typeface="Symbol"/>
                <a:cs typeface="Symbol"/>
              </a:rPr>
              <a:t></a:t>
            </a:r>
            <a:r>
              <a:rPr sz="1950" spc="-190" dirty="0">
                <a:latin typeface="Times New Roman"/>
                <a:cs typeface="Times New Roman"/>
              </a:rPr>
              <a:t> </a:t>
            </a:r>
            <a:r>
              <a:rPr sz="1950" i="1" spc="50" dirty="0">
                <a:latin typeface="Times New Roman"/>
                <a:cs typeface="Times New Roman"/>
              </a:rPr>
              <a:t>z</a:t>
            </a:r>
            <a:r>
              <a:rPr sz="1950" dirty="0">
                <a:latin typeface="Times New Roman"/>
                <a:cs typeface="Times New Roman"/>
              </a:rPr>
              <a:t>0</a:t>
            </a:r>
            <a:r>
              <a:rPr sz="1950" spc="-135" dirty="0">
                <a:latin typeface="Times New Roman"/>
                <a:cs typeface="Times New Roman"/>
              </a:rPr>
              <a:t> </a:t>
            </a:r>
            <a:r>
              <a:rPr sz="1950" dirty="0">
                <a:latin typeface="Symbol"/>
                <a:cs typeface="Symbol"/>
              </a:rPr>
              <a:t></a:t>
            </a:r>
            <a:r>
              <a:rPr sz="1950" spc="-30" dirty="0">
                <a:latin typeface="Times New Roman"/>
                <a:cs typeface="Times New Roman"/>
              </a:rPr>
              <a:t> </a:t>
            </a:r>
            <a:r>
              <a:rPr sz="1950" i="1" spc="50" dirty="0">
                <a:latin typeface="Times New Roman"/>
                <a:cs typeface="Times New Roman"/>
              </a:rPr>
              <a:t>z</a:t>
            </a:r>
            <a:r>
              <a:rPr sz="1950" dirty="0">
                <a:latin typeface="Times New Roman"/>
                <a:cs typeface="Times New Roman"/>
              </a:rPr>
              <a:t>2</a:t>
            </a:r>
            <a:r>
              <a:rPr sz="1950" spc="-210" dirty="0">
                <a:latin typeface="Times New Roman"/>
                <a:cs typeface="Times New Roman"/>
              </a:rPr>
              <a:t> </a:t>
            </a:r>
            <a:r>
              <a:rPr sz="1950" dirty="0">
                <a:latin typeface="Symbol"/>
                <a:cs typeface="Symbol"/>
              </a:rPr>
              <a:t></a:t>
            </a:r>
            <a:r>
              <a:rPr sz="1950" spc="-150" dirty="0">
                <a:latin typeface="Times New Roman"/>
                <a:cs typeface="Times New Roman"/>
              </a:rPr>
              <a:t> </a:t>
            </a:r>
            <a:r>
              <a:rPr sz="1950" i="1" spc="50" dirty="0">
                <a:latin typeface="Times New Roman"/>
                <a:cs typeface="Times New Roman"/>
              </a:rPr>
              <a:t>z</a:t>
            </a:r>
            <a:r>
              <a:rPr sz="1950" dirty="0">
                <a:latin typeface="Times New Roman"/>
                <a:cs typeface="Times New Roman"/>
              </a:rPr>
              <a:t>0</a:t>
            </a:r>
            <a:r>
              <a:rPr sz="1950" spc="-150" dirty="0">
                <a:latin typeface="Times New Roman"/>
                <a:cs typeface="Times New Roman"/>
              </a:rPr>
              <a:t> </a:t>
            </a:r>
            <a:r>
              <a:rPr sz="1950" dirty="0">
                <a:latin typeface="Symbol"/>
                <a:cs typeface="Symbol"/>
              </a:rPr>
              <a:t></a:t>
            </a:r>
            <a:r>
              <a:rPr sz="1950" spc="-15" dirty="0">
                <a:latin typeface="Times New Roman"/>
                <a:cs typeface="Times New Roman"/>
              </a:rPr>
              <a:t> </a:t>
            </a:r>
            <a:r>
              <a:rPr sz="1950" i="1" spc="-20" dirty="0">
                <a:latin typeface="Times New Roman"/>
                <a:cs typeface="Times New Roman"/>
              </a:rPr>
              <a:t>z</a:t>
            </a:r>
            <a:r>
              <a:rPr sz="1950" spc="-10" dirty="0">
                <a:latin typeface="Times New Roman"/>
                <a:cs typeface="Times New Roman"/>
              </a:rPr>
              <a:t>1</a:t>
            </a:r>
            <a:r>
              <a:rPr sz="1950" dirty="0">
                <a:latin typeface="Symbol"/>
                <a:cs typeface="Symbol"/>
              </a:rPr>
              <a:t></a:t>
            </a:r>
            <a:r>
              <a:rPr sz="1950" spc="-165" dirty="0">
                <a:latin typeface="Times New Roman"/>
                <a:cs typeface="Times New Roman"/>
              </a:rPr>
              <a:t> </a:t>
            </a:r>
            <a:r>
              <a:rPr sz="1950" i="1" spc="50" dirty="0">
                <a:latin typeface="Times New Roman"/>
                <a:cs typeface="Times New Roman"/>
              </a:rPr>
              <a:t>z</a:t>
            </a:r>
            <a:r>
              <a:rPr sz="1950" dirty="0">
                <a:latin typeface="Times New Roman"/>
                <a:cs typeface="Times New Roman"/>
              </a:rPr>
              <a:t>2</a:t>
            </a:r>
            <a:endParaRPr sz="19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95"/>
              </a:spcBef>
              <a:tabLst>
                <a:tab pos="1475105" algn="l"/>
              </a:tabLst>
            </a:pPr>
            <a:r>
              <a:rPr sz="2925" i="1" baseline="-29914" dirty="0">
                <a:latin typeface="Times New Roman"/>
                <a:cs typeface="Times New Roman"/>
              </a:rPr>
              <a:t>I</a:t>
            </a:r>
            <a:r>
              <a:rPr sz="2925" i="1" spc="15" baseline="-29914" dirty="0">
                <a:latin typeface="Times New Roman"/>
                <a:cs typeface="Times New Roman"/>
              </a:rPr>
              <a:t> </a:t>
            </a:r>
            <a:r>
              <a:rPr sz="2925" spc="240" baseline="-29914" dirty="0">
                <a:latin typeface="Times New Roman"/>
                <a:cs typeface="Times New Roman"/>
              </a:rPr>
              <a:t>2</a:t>
            </a:r>
            <a:r>
              <a:rPr sz="2925" i="1" baseline="-29914" dirty="0">
                <a:latin typeface="Times New Roman"/>
                <a:cs typeface="Times New Roman"/>
              </a:rPr>
              <a:t>f </a:t>
            </a:r>
            <a:r>
              <a:rPr sz="2925" i="1" spc="-120" baseline="-29914" dirty="0">
                <a:latin typeface="Times New Roman"/>
                <a:cs typeface="Times New Roman"/>
              </a:rPr>
              <a:t> </a:t>
            </a:r>
            <a:r>
              <a:rPr sz="2925" baseline="-29914" dirty="0">
                <a:latin typeface="Symbol"/>
                <a:cs typeface="Symbol"/>
              </a:rPr>
              <a:t></a:t>
            </a:r>
            <a:r>
              <a:rPr sz="2925" baseline="-29914" dirty="0">
                <a:latin typeface="Times New Roman"/>
                <a:cs typeface="Times New Roman"/>
              </a:rPr>
              <a:t>	</a:t>
            </a:r>
            <a:r>
              <a:rPr sz="1950" dirty="0">
                <a:latin typeface="Symbol"/>
                <a:cs typeface="Symbol"/>
              </a:rPr>
              <a:t></a:t>
            </a:r>
            <a:r>
              <a:rPr sz="1950" spc="-85" dirty="0">
                <a:latin typeface="Times New Roman"/>
                <a:cs typeface="Times New Roman"/>
              </a:rPr>
              <a:t> </a:t>
            </a:r>
            <a:r>
              <a:rPr sz="1950" i="1" dirty="0">
                <a:latin typeface="Times New Roman"/>
                <a:cs typeface="Times New Roman"/>
              </a:rPr>
              <a:t>E</a:t>
            </a:r>
            <a:r>
              <a:rPr sz="1950" i="1" spc="-160" dirty="0">
                <a:latin typeface="Times New Roman"/>
                <a:cs typeface="Times New Roman"/>
              </a:rPr>
              <a:t> </a:t>
            </a:r>
            <a:r>
              <a:rPr sz="1950" dirty="0">
                <a:latin typeface="Symbol"/>
                <a:cs typeface="Symbol"/>
              </a:rPr>
              <a:t></a:t>
            </a:r>
            <a:r>
              <a:rPr sz="1950" spc="-150" dirty="0">
                <a:latin typeface="Times New Roman"/>
                <a:cs typeface="Times New Roman"/>
              </a:rPr>
              <a:t> </a:t>
            </a:r>
            <a:r>
              <a:rPr sz="1950" i="1" spc="40" dirty="0">
                <a:latin typeface="Times New Roman"/>
                <a:cs typeface="Times New Roman"/>
              </a:rPr>
              <a:t>z</a:t>
            </a:r>
            <a:r>
              <a:rPr sz="1950" dirty="0">
                <a:latin typeface="Times New Roman"/>
                <a:cs typeface="Times New Roman"/>
              </a:rPr>
              <a:t>0</a:t>
            </a:r>
            <a:endParaRPr sz="1950">
              <a:latin typeface="Times New Roman"/>
              <a:cs typeface="Times New Roman"/>
            </a:endParaRPr>
          </a:p>
          <a:p>
            <a:pPr marL="743585">
              <a:lnSpc>
                <a:spcPct val="100000"/>
              </a:lnSpc>
              <a:spcBef>
                <a:spcPts val="405"/>
              </a:spcBef>
            </a:pPr>
            <a:r>
              <a:rPr sz="1950" i="1" spc="-5" dirty="0">
                <a:latin typeface="Times New Roman"/>
                <a:cs typeface="Times New Roman"/>
              </a:rPr>
              <a:t>z</a:t>
            </a:r>
            <a:r>
              <a:rPr sz="1950" spc="5" dirty="0">
                <a:latin typeface="Times New Roman"/>
                <a:cs typeface="Times New Roman"/>
              </a:rPr>
              <a:t>1</a:t>
            </a:r>
            <a:r>
              <a:rPr sz="1950" dirty="0">
                <a:latin typeface="Symbol"/>
                <a:cs typeface="Symbol"/>
              </a:rPr>
              <a:t></a:t>
            </a:r>
            <a:r>
              <a:rPr sz="1950" spc="-185" dirty="0">
                <a:latin typeface="Times New Roman"/>
                <a:cs typeface="Times New Roman"/>
              </a:rPr>
              <a:t> </a:t>
            </a:r>
            <a:r>
              <a:rPr sz="1950" i="1" spc="55" dirty="0">
                <a:latin typeface="Times New Roman"/>
                <a:cs typeface="Times New Roman"/>
              </a:rPr>
              <a:t>z</a:t>
            </a:r>
            <a:r>
              <a:rPr sz="1950" dirty="0">
                <a:latin typeface="Times New Roman"/>
                <a:cs typeface="Times New Roman"/>
              </a:rPr>
              <a:t>0</a:t>
            </a:r>
            <a:r>
              <a:rPr sz="1950" spc="-150" dirty="0">
                <a:latin typeface="Times New Roman"/>
                <a:cs typeface="Times New Roman"/>
              </a:rPr>
              <a:t> </a:t>
            </a:r>
            <a:r>
              <a:rPr sz="1950" dirty="0">
                <a:latin typeface="Symbol"/>
                <a:cs typeface="Symbol"/>
              </a:rPr>
              <a:t></a:t>
            </a:r>
            <a:r>
              <a:rPr sz="1950" spc="-15" dirty="0">
                <a:latin typeface="Times New Roman"/>
                <a:cs typeface="Times New Roman"/>
              </a:rPr>
              <a:t> </a:t>
            </a:r>
            <a:r>
              <a:rPr sz="1950" i="1" spc="55" dirty="0">
                <a:latin typeface="Times New Roman"/>
                <a:cs typeface="Times New Roman"/>
              </a:rPr>
              <a:t>z</a:t>
            </a:r>
            <a:r>
              <a:rPr sz="1950" dirty="0">
                <a:latin typeface="Times New Roman"/>
                <a:cs typeface="Times New Roman"/>
              </a:rPr>
              <a:t>2</a:t>
            </a:r>
            <a:r>
              <a:rPr sz="1950" spc="-210" dirty="0">
                <a:latin typeface="Times New Roman"/>
                <a:cs typeface="Times New Roman"/>
              </a:rPr>
              <a:t> </a:t>
            </a:r>
            <a:r>
              <a:rPr sz="1950" dirty="0">
                <a:latin typeface="Symbol"/>
                <a:cs typeface="Symbol"/>
              </a:rPr>
              <a:t></a:t>
            </a:r>
            <a:r>
              <a:rPr sz="1950" spc="-150" dirty="0">
                <a:latin typeface="Times New Roman"/>
                <a:cs typeface="Times New Roman"/>
              </a:rPr>
              <a:t> </a:t>
            </a:r>
            <a:r>
              <a:rPr sz="1950" i="1" spc="40" dirty="0">
                <a:latin typeface="Times New Roman"/>
                <a:cs typeface="Times New Roman"/>
              </a:rPr>
              <a:t>z</a:t>
            </a:r>
            <a:r>
              <a:rPr sz="1950" dirty="0">
                <a:latin typeface="Times New Roman"/>
                <a:cs typeface="Times New Roman"/>
              </a:rPr>
              <a:t>0</a:t>
            </a:r>
            <a:r>
              <a:rPr sz="1950" spc="-135" dirty="0">
                <a:latin typeface="Times New Roman"/>
                <a:cs typeface="Times New Roman"/>
              </a:rPr>
              <a:t> </a:t>
            </a:r>
            <a:r>
              <a:rPr sz="1950" dirty="0">
                <a:latin typeface="Symbol"/>
                <a:cs typeface="Symbol"/>
              </a:rPr>
              <a:t></a:t>
            </a:r>
            <a:r>
              <a:rPr sz="1950" spc="-25" dirty="0">
                <a:latin typeface="Times New Roman"/>
                <a:cs typeface="Times New Roman"/>
              </a:rPr>
              <a:t> </a:t>
            </a:r>
            <a:r>
              <a:rPr sz="1950" i="1" spc="-20" dirty="0">
                <a:latin typeface="Times New Roman"/>
                <a:cs typeface="Times New Roman"/>
              </a:rPr>
              <a:t>z</a:t>
            </a:r>
            <a:r>
              <a:rPr sz="1950" spc="-10" dirty="0">
                <a:latin typeface="Times New Roman"/>
                <a:cs typeface="Times New Roman"/>
              </a:rPr>
              <a:t>1</a:t>
            </a:r>
            <a:r>
              <a:rPr sz="1950" dirty="0">
                <a:latin typeface="Symbol"/>
                <a:cs typeface="Symbol"/>
              </a:rPr>
              <a:t></a:t>
            </a:r>
            <a:r>
              <a:rPr sz="1950" spc="-150" dirty="0">
                <a:latin typeface="Times New Roman"/>
                <a:cs typeface="Times New Roman"/>
              </a:rPr>
              <a:t> </a:t>
            </a:r>
            <a:r>
              <a:rPr sz="1950" i="1" spc="55" dirty="0">
                <a:latin typeface="Times New Roman"/>
                <a:cs typeface="Times New Roman"/>
              </a:rPr>
              <a:t>z</a:t>
            </a:r>
            <a:r>
              <a:rPr sz="1950" dirty="0">
                <a:latin typeface="Times New Roman"/>
                <a:cs typeface="Times New Roman"/>
              </a:rPr>
              <a:t>2</a:t>
            </a:r>
            <a:endParaRPr sz="1950">
              <a:latin typeface="Times New Roman"/>
              <a:cs typeface="Times New Roman"/>
            </a:endParaRPr>
          </a:p>
          <a:p>
            <a:pPr marL="59055">
              <a:lnSpc>
                <a:spcPct val="100000"/>
              </a:lnSpc>
              <a:spcBef>
                <a:spcPts val="195"/>
              </a:spcBef>
              <a:tabLst>
                <a:tab pos="555625" algn="l"/>
                <a:tab pos="1021080" algn="l"/>
              </a:tabLst>
            </a:pPr>
            <a:r>
              <a:rPr sz="1950" i="1" dirty="0">
                <a:latin typeface="Times New Roman"/>
                <a:cs typeface="Times New Roman"/>
              </a:rPr>
              <a:t>I</a:t>
            </a:r>
            <a:r>
              <a:rPr sz="1950" i="1" spc="-215" dirty="0">
                <a:latin typeface="Times New Roman"/>
                <a:cs typeface="Times New Roman"/>
              </a:rPr>
              <a:t> </a:t>
            </a:r>
            <a:r>
              <a:rPr sz="1950" dirty="0">
                <a:latin typeface="Times New Roman"/>
                <a:cs typeface="Times New Roman"/>
              </a:rPr>
              <a:t>2</a:t>
            </a:r>
            <a:r>
              <a:rPr sz="1950" spc="-100" dirty="0">
                <a:latin typeface="Times New Roman"/>
                <a:cs typeface="Times New Roman"/>
              </a:rPr>
              <a:t> </a:t>
            </a:r>
            <a:r>
              <a:rPr sz="1950" i="1" dirty="0">
                <a:latin typeface="Times New Roman"/>
                <a:cs typeface="Times New Roman"/>
              </a:rPr>
              <a:t>f	</a:t>
            </a:r>
            <a:r>
              <a:rPr sz="2925" baseline="-29914" dirty="0">
                <a:latin typeface="Symbol"/>
                <a:cs typeface="Symbol"/>
              </a:rPr>
              <a:t></a:t>
            </a:r>
            <a:r>
              <a:rPr sz="2925" baseline="-29914" dirty="0">
                <a:latin typeface="Times New Roman"/>
                <a:cs typeface="Times New Roman"/>
              </a:rPr>
              <a:t>	</a:t>
            </a:r>
            <a:r>
              <a:rPr sz="1950" i="1" spc="30" dirty="0">
                <a:latin typeface="Times New Roman"/>
                <a:cs typeface="Times New Roman"/>
              </a:rPr>
              <a:t>z</a:t>
            </a:r>
            <a:r>
              <a:rPr sz="1950" spc="30" dirty="0">
                <a:latin typeface="Times New Roman"/>
                <a:cs typeface="Times New Roman"/>
              </a:rPr>
              <a:t>0</a:t>
            </a:r>
            <a:endParaRPr sz="1950">
              <a:latin typeface="Times New Roman"/>
              <a:cs typeface="Times New Roman"/>
            </a:endParaRPr>
          </a:p>
          <a:p>
            <a:pPr marL="81915">
              <a:lnSpc>
                <a:spcPct val="100000"/>
              </a:lnSpc>
              <a:spcBef>
                <a:spcPts val="409"/>
              </a:spcBef>
              <a:tabLst>
                <a:tab pos="784225" algn="l"/>
              </a:tabLst>
            </a:pPr>
            <a:r>
              <a:rPr sz="1950" i="1" spc="30" dirty="0">
                <a:latin typeface="Times New Roman"/>
                <a:cs typeface="Times New Roman"/>
              </a:rPr>
              <a:t>I</a:t>
            </a:r>
            <a:r>
              <a:rPr sz="1950" dirty="0">
                <a:latin typeface="Times New Roman"/>
                <a:cs typeface="Times New Roman"/>
              </a:rPr>
              <a:t>1</a:t>
            </a:r>
            <a:r>
              <a:rPr sz="1950" spc="-220" dirty="0">
                <a:latin typeface="Times New Roman"/>
                <a:cs typeface="Times New Roman"/>
              </a:rPr>
              <a:t> </a:t>
            </a:r>
            <a:r>
              <a:rPr sz="1950" i="1" dirty="0">
                <a:latin typeface="Times New Roman"/>
                <a:cs typeface="Times New Roman"/>
              </a:rPr>
              <a:t>f	</a:t>
            </a:r>
            <a:r>
              <a:rPr sz="1950" i="1" spc="55" dirty="0">
                <a:latin typeface="Times New Roman"/>
                <a:cs typeface="Times New Roman"/>
              </a:rPr>
              <a:t>z</a:t>
            </a:r>
            <a:r>
              <a:rPr sz="1950" dirty="0">
                <a:latin typeface="Times New Roman"/>
                <a:cs typeface="Times New Roman"/>
              </a:rPr>
              <a:t>0</a:t>
            </a:r>
            <a:r>
              <a:rPr sz="1950" spc="105" dirty="0">
                <a:latin typeface="Times New Roman"/>
                <a:cs typeface="Times New Roman"/>
              </a:rPr>
              <a:t> </a:t>
            </a:r>
            <a:r>
              <a:rPr sz="1950" dirty="0">
                <a:latin typeface="Symbol"/>
                <a:cs typeface="Symbol"/>
              </a:rPr>
              <a:t></a:t>
            </a:r>
            <a:r>
              <a:rPr sz="1950" spc="-270" dirty="0">
                <a:latin typeface="Times New Roman"/>
                <a:cs typeface="Times New Roman"/>
              </a:rPr>
              <a:t> </a:t>
            </a:r>
            <a:r>
              <a:rPr sz="1950" i="1" spc="65" dirty="0">
                <a:latin typeface="Times New Roman"/>
                <a:cs typeface="Times New Roman"/>
              </a:rPr>
              <a:t>z</a:t>
            </a:r>
            <a:r>
              <a:rPr sz="1950" dirty="0">
                <a:latin typeface="Times New Roman"/>
                <a:cs typeface="Times New Roman"/>
              </a:rPr>
              <a:t>2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0405" y="1356436"/>
            <a:ext cx="4701540" cy="1089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Los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valores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corriente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directa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 </a:t>
            </a:r>
            <a:r>
              <a:rPr sz="1800" spc="-5" dirty="0">
                <a:latin typeface="Microsoft Sans Serif"/>
                <a:cs typeface="Microsoft Sans Serif"/>
              </a:rPr>
              <a:t>inversa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son: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700">
              <a:latin typeface="Microsoft Sans Serif"/>
              <a:cs typeface="Microsoft Sans Serif"/>
            </a:endParaRPr>
          </a:p>
          <a:p>
            <a:pPr marL="302260">
              <a:lnSpc>
                <a:spcPct val="100000"/>
              </a:lnSpc>
              <a:spcBef>
                <a:spcPts val="5"/>
              </a:spcBef>
              <a:tabLst>
                <a:tab pos="1247140" algn="l"/>
                <a:tab pos="3167380" algn="l"/>
              </a:tabLst>
            </a:pPr>
            <a:r>
              <a:rPr sz="2925" i="1" spc="30" baseline="-29914" dirty="0">
                <a:latin typeface="Times New Roman"/>
                <a:cs typeface="Times New Roman"/>
              </a:rPr>
              <a:t>I</a:t>
            </a:r>
            <a:r>
              <a:rPr sz="2925" baseline="-29914" dirty="0">
                <a:latin typeface="Times New Roman"/>
                <a:cs typeface="Times New Roman"/>
              </a:rPr>
              <a:t>1</a:t>
            </a:r>
            <a:r>
              <a:rPr sz="2925" spc="-315" baseline="-29914" dirty="0">
                <a:latin typeface="Times New Roman"/>
                <a:cs typeface="Times New Roman"/>
              </a:rPr>
              <a:t> </a:t>
            </a:r>
            <a:r>
              <a:rPr sz="2925" i="1" baseline="-29914" dirty="0">
                <a:latin typeface="Times New Roman"/>
                <a:cs typeface="Times New Roman"/>
              </a:rPr>
              <a:t>f </a:t>
            </a:r>
            <a:r>
              <a:rPr sz="2925" i="1" spc="-142" baseline="-29914" dirty="0">
                <a:latin typeface="Times New Roman"/>
                <a:cs typeface="Times New Roman"/>
              </a:rPr>
              <a:t> </a:t>
            </a:r>
            <a:r>
              <a:rPr sz="2925" baseline="-29914" dirty="0">
                <a:latin typeface="Symbol"/>
                <a:cs typeface="Symbol"/>
              </a:rPr>
              <a:t></a:t>
            </a:r>
            <a:r>
              <a:rPr sz="195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950" i="1" u="heavy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2600" u="heavy" spc="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1950" i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195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1950" u="heavy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950" u="heavy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</a:t>
            </a:r>
            <a:r>
              <a:rPr sz="1950" spc="-300" dirty="0">
                <a:latin typeface="Times New Roman"/>
                <a:cs typeface="Times New Roman"/>
              </a:rPr>
              <a:t> </a:t>
            </a:r>
            <a:r>
              <a:rPr sz="1950" i="1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1950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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949572" y="3939921"/>
            <a:ext cx="704215" cy="218440"/>
            <a:chOff x="3949572" y="3939921"/>
            <a:chExt cx="704215" cy="218440"/>
          </a:xfrm>
        </p:grpSpPr>
        <p:sp>
          <p:nvSpPr>
            <p:cNvPr id="12" name="object 12"/>
            <p:cNvSpPr/>
            <p:nvPr/>
          </p:nvSpPr>
          <p:spPr>
            <a:xfrm>
              <a:off x="3954145" y="3944493"/>
              <a:ext cx="695325" cy="208915"/>
            </a:xfrm>
            <a:custGeom>
              <a:avLst/>
              <a:gdLst/>
              <a:ahLst/>
              <a:cxnLst/>
              <a:rect l="l" t="t" r="r" b="b"/>
              <a:pathLst>
                <a:path w="695325" h="208914">
                  <a:moveTo>
                    <a:pt x="694944" y="103632"/>
                  </a:moveTo>
                  <a:lnTo>
                    <a:pt x="521208" y="0"/>
                  </a:lnTo>
                  <a:lnTo>
                    <a:pt x="521208" y="51816"/>
                  </a:lnTo>
                  <a:lnTo>
                    <a:pt x="0" y="51816"/>
                  </a:lnTo>
                  <a:lnTo>
                    <a:pt x="86868" y="103632"/>
                  </a:lnTo>
                  <a:lnTo>
                    <a:pt x="0" y="156972"/>
                  </a:lnTo>
                  <a:lnTo>
                    <a:pt x="86868" y="156972"/>
                  </a:lnTo>
                  <a:lnTo>
                    <a:pt x="521208" y="156972"/>
                  </a:lnTo>
                  <a:lnTo>
                    <a:pt x="521208" y="208788"/>
                  </a:lnTo>
                  <a:lnTo>
                    <a:pt x="694944" y="103632"/>
                  </a:lnTo>
                  <a:close/>
                </a:path>
              </a:pathLst>
            </a:custGeom>
            <a:solidFill>
              <a:srgbClr val="990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54144" y="3944493"/>
              <a:ext cx="695325" cy="208915"/>
            </a:xfrm>
            <a:custGeom>
              <a:avLst/>
              <a:gdLst/>
              <a:ahLst/>
              <a:cxnLst/>
              <a:rect l="l" t="t" r="r" b="b"/>
              <a:pathLst>
                <a:path w="695325" h="208914">
                  <a:moveTo>
                    <a:pt x="521207" y="0"/>
                  </a:moveTo>
                  <a:lnTo>
                    <a:pt x="521207" y="51815"/>
                  </a:lnTo>
                  <a:lnTo>
                    <a:pt x="0" y="51815"/>
                  </a:lnTo>
                  <a:lnTo>
                    <a:pt x="86867" y="103631"/>
                  </a:lnTo>
                  <a:lnTo>
                    <a:pt x="0" y="156971"/>
                  </a:lnTo>
                  <a:lnTo>
                    <a:pt x="521207" y="156971"/>
                  </a:lnTo>
                  <a:lnTo>
                    <a:pt x="521207" y="208787"/>
                  </a:lnTo>
                  <a:lnTo>
                    <a:pt x="694943" y="103631"/>
                  </a:lnTo>
                  <a:lnTo>
                    <a:pt x="521207" y="0"/>
                  </a:lnTo>
                  <a:close/>
                </a:path>
              </a:pathLst>
            </a:custGeom>
            <a:ln w="9144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17119"/>
            <a:ext cx="2462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Fase</a:t>
            </a:r>
            <a:r>
              <a:rPr sz="2400" spc="-75" dirty="0"/>
              <a:t> </a:t>
            </a:r>
            <a:r>
              <a:rPr sz="2400" dirty="0"/>
              <a:t>Abierta</a:t>
            </a:r>
            <a:r>
              <a:rPr sz="2400" spc="-175" dirty="0"/>
              <a:t> </a:t>
            </a:r>
            <a:r>
              <a:rPr sz="2400" dirty="0"/>
              <a:t>V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440419"/>
            <a:ext cx="8046720" cy="3505835"/>
          </a:xfrm>
          <a:prstGeom prst="rect">
            <a:avLst/>
          </a:prstGeom>
        </p:spPr>
        <p:txBody>
          <a:bodyPr vert="horz" wrap="square" lIns="0" tIns="14605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5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-15" dirty="0">
                <a:solidFill>
                  <a:srgbClr val="990037"/>
                </a:solidFill>
                <a:latin typeface="Arial"/>
                <a:cs typeface="Arial"/>
              </a:rPr>
              <a:t>AJUSTE</a:t>
            </a:r>
            <a:endParaRPr sz="1800">
              <a:latin typeface="Arial"/>
              <a:cs typeface="Arial"/>
            </a:endParaRPr>
          </a:p>
          <a:p>
            <a:pPr marL="372110">
              <a:lnSpc>
                <a:spcPct val="100000"/>
              </a:lnSpc>
              <a:spcBef>
                <a:spcPts val="1000"/>
              </a:spcBef>
            </a:pPr>
            <a:r>
              <a:rPr sz="1700" dirty="0">
                <a:latin typeface="Microsoft Sans Serif"/>
                <a:cs typeface="Microsoft Sans Serif"/>
              </a:rPr>
              <a:t>Se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ajusta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lo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más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bajo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posible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sin</a:t>
            </a:r>
            <a:r>
              <a:rPr sz="1700" dirty="0">
                <a:latin typeface="Microsoft Sans Serif"/>
                <a:cs typeface="Microsoft Sans Serif"/>
              </a:rPr>
              <a:t> arranque</a:t>
            </a:r>
            <a:r>
              <a:rPr sz="1700" spc="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plena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carga.</a:t>
            </a:r>
            <a:endParaRPr sz="17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750"/>
              </a:spcBef>
            </a:pP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mide</a:t>
            </a:r>
            <a:r>
              <a:rPr sz="1600" spc="-10" dirty="0">
                <a:latin typeface="Microsoft Sans Serif"/>
                <a:cs typeface="Microsoft Sans Serif"/>
              </a:rPr>
              <a:t> la </a:t>
            </a:r>
            <a:r>
              <a:rPr sz="1600" spc="-5" dirty="0">
                <a:latin typeface="Microsoft Sans Serif"/>
                <a:cs typeface="Microsoft Sans Serif"/>
              </a:rPr>
              <a:t>I2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plena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carga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debida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desbalances, errores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0" dirty="0">
                <a:latin typeface="Microsoft Sans Serif"/>
                <a:cs typeface="Microsoft Sans Serif"/>
              </a:rPr>
              <a:t>CTs,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etc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75"/>
              </a:spcBef>
            </a:pPr>
            <a:r>
              <a:rPr sz="1600" spc="-10" dirty="0">
                <a:latin typeface="Microsoft Sans Serif"/>
                <a:cs typeface="Microsoft Sans Serif"/>
              </a:rPr>
              <a:t>multiplica</a:t>
            </a:r>
            <a:r>
              <a:rPr sz="1600" spc="-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2.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1045"/>
              </a:spcBef>
            </a:pPr>
            <a:r>
              <a:rPr sz="1600" spc="-30" dirty="0">
                <a:latin typeface="Microsoft Sans Serif"/>
                <a:cs typeface="Microsoft Sans Serif"/>
              </a:rPr>
              <a:t>Valor</a:t>
            </a:r>
            <a:r>
              <a:rPr sz="1600" spc="-45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típico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20%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TIEMPO</a:t>
            </a:r>
            <a:endParaRPr sz="1800">
              <a:latin typeface="Arial"/>
              <a:cs typeface="Arial"/>
            </a:endParaRPr>
          </a:p>
          <a:p>
            <a:pPr marL="1152525" marR="5080">
              <a:lnSpc>
                <a:spcPct val="103699"/>
              </a:lnSpc>
              <a:spcBef>
                <a:spcPts val="680"/>
              </a:spcBef>
            </a:pPr>
            <a:r>
              <a:rPr sz="1600" spc="-5" dirty="0">
                <a:latin typeface="Microsoft Sans Serif"/>
                <a:cs typeface="Microsoft Sans Serif"/>
              </a:rPr>
              <a:t>Hay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evitar </a:t>
            </a:r>
            <a:r>
              <a:rPr sz="1600" spc="-10" dirty="0">
                <a:latin typeface="Microsoft Sans Serif"/>
                <a:cs typeface="Microsoft Sans Serif"/>
              </a:rPr>
              <a:t>disparo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cualquier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desbalance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del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sistema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,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p.ej.</a:t>
            </a:r>
            <a:r>
              <a:rPr sz="1600" spc="-7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Aperturas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monopolares.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1030"/>
              </a:spcBef>
            </a:pP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tanto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tiempo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disparo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será largo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600" spc="-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típico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60</a:t>
            </a:r>
            <a:r>
              <a:rPr sz="1600" spc="1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segundos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41751" rIns="0" bIns="0" rtlCol="0">
            <a:spAutoFit/>
          </a:bodyPr>
          <a:lstStyle/>
          <a:p>
            <a:pPr marL="2496185" marR="5080" indent="-1990725">
              <a:lnSpc>
                <a:spcPts val="4500"/>
              </a:lnSpc>
              <a:spcBef>
                <a:spcPts val="495"/>
              </a:spcBef>
            </a:pPr>
            <a:r>
              <a:rPr spc="-10" dirty="0"/>
              <a:t>IMAGEN</a:t>
            </a:r>
            <a:r>
              <a:rPr spc="-120" dirty="0"/>
              <a:t> </a:t>
            </a:r>
            <a:r>
              <a:rPr spc="-5" dirty="0"/>
              <a:t>TÉRMICA </a:t>
            </a:r>
            <a:r>
              <a:rPr spc="-1320" dirty="0"/>
              <a:t> </a:t>
            </a:r>
            <a:r>
              <a:rPr spc="-10" dirty="0"/>
              <a:t>(49)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35711"/>
            <a:ext cx="2854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Imagen</a:t>
            </a:r>
            <a:r>
              <a:rPr sz="2400" spc="-65" dirty="0"/>
              <a:t> </a:t>
            </a:r>
            <a:r>
              <a:rPr sz="2400" dirty="0"/>
              <a:t>térmica</a:t>
            </a:r>
            <a:r>
              <a:rPr sz="2400" spc="-145" dirty="0"/>
              <a:t> </a:t>
            </a:r>
            <a:r>
              <a:rPr sz="2400" dirty="0"/>
              <a:t>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347596"/>
            <a:ext cx="80962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7350" indent="-37528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87350" algn="l"/>
                <a:tab pos="387985" algn="l"/>
              </a:tabLst>
            </a:pP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Una</a:t>
            </a:r>
            <a:endParaRPr sz="1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75358" y="1347596"/>
            <a:ext cx="698817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34135" algn="l"/>
                <a:tab pos="1702435" algn="l"/>
                <a:tab pos="2458720" algn="l"/>
                <a:tab pos="2925445" algn="l"/>
                <a:tab pos="3562350" algn="l"/>
                <a:tab pos="3837940" algn="l"/>
                <a:tab pos="4234180" algn="l"/>
                <a:tab pos="5737225" algn="l"/>
                <a:tab pos="6734175" algn="l"/>
              </a:tabLst>
            </a:pP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so</a:t>
            </a:r>
            <a:r>
              <a:rPr sz="1700" b="1" spc="5" dirty="0">
                <a:solidFill>
                  <a:srgbClr val="990037"/>
                </a:solidFill>
                <a:latin typeface="Arial"/>
                <a:cs typeface="Arial"/>
              </a:rPr>
              <a:t>b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recarga	</a:t>
            </a:r>
            <a:r>
              <a:rPr sz="1700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700" dirty="0">
                <a:solidFill>
                  <a:srgbClr val="000099"/>
                </a:solidFill>
                <a:latin typeface="Times New Roman"/>
                <a:cs typeface="Times New Roman"/>
              </a:rPr>
              <a:t>	</a:t>
            </a:r>
            <a:r>
              <a:rPr sz="1700" dirty="0">
                <a:latin typeface="Microsoft Sans Serif"/>
                <a:cs typeface="Microsoft Sans Serif"/>
              </a:rPr>
              <a:t>puede	dar	</a:t>
            </a:r>
            <a:r>
              <a:rPr sz="1700" spc="-10" dirty="0">
                <a:latin typeface="Microsoft Sans Serif"/>
                <a:cs typeface="Microsoft Sans Serif"/>
              </a:rPr>
              <a:t>l</a:t>
            </a:r>
            <a:r>
              <a:rPr sz="1700" dirty="0">
                <a:latin typeface="Microsoft Sans Serif"/>
                <a:cs typeface="Microsoft Sans Serif"/>
              </a:rPr>
              <a:t>ugar	a	</a:t>
            </a:r>
            <a:r>
              <a:rPr sz="1700" spc="10" dirty="0">
                <a:latin typeface="Microsoft Sans Serif"/>
                <a:cs typeface="Microsoft Sans Serif"/>
              </a:rPr>
              <a:t>u</a:t>
            </a:r>
            <a:r>
              <a:rPr sz="1700" dirty="0">
                <a:latin typeface="Microsoft Sans Serif"/>
                <a:cs typeface="Microsoft Sans Serif"/>
              </a:rPr>
              <a:t>n	</a:t>
            </a:r>
            <a:r>
              <a:rPr sz="1700" spc="-5" dirty="0">
                <a:latin typeface="Microsoft Sans Serif"/>
                <a:cs typeface="Microsoft Sans Serif"/>
              </a:rPr>
              <a:t>ca</a:t>
            </a:r>
            <a:r>
              <a:rPr sz="1700" dirty="0">
                <a:latin typeface="Microsoft Sans Serif"/>
                <a:cs typeface="Microsoft Sans Serif"/>
              </a:rPr>
              <a:t>lenta</a:t>
            </a:r>
            <a:r>
              <a:rPr sz="1700" spc="-10" dirty="0">
                <a:latin typeface="Microsoft Sans Serif"/>
                <a:cs typeface="Microsoft Sans Serif"/>
              </a:rPr>
              <a:t>mi</a:t>
            </a:r>
            <a:r>
              <a:rPr sz="1700" dirty="0">
                <a:latin typeface="Microsoft Sans Serif"/>
                <a:cs typeface="Microsoft Sans Serif"/>
              </a:rPr>
              <a:t>en</a:t>
            </a:r>
            <a:r>
              <a:rPr sz="1700" spc="5" dirty="0">
                <a:latin typeface="Microsoft Sans Serif"/>
                <a:cs typeface="Microsoft Sans Serif"/>
              </a:rPr>
              <a:t>t</a:t>
            </a:r>
            <a:r>
              <a:rPr sz="1700" dirty="0">
                <a:latin typeface="Microsoft Sans Serif"/>
                <a:cs typeface="Microsoft Sans Serif"/>
              </a:rPr>
              <a:t>o	</a:t>
            </a:r>
            <a:r>
              <a:rPr sz="1700" spc="10" dirty="0">
                <a:latin typeface="Microsoft Sans Serif"/>
                <a:cs typeface="Microsoft Sans Serif"/>
              </a:rPr>
              <a:t>e</a:t>
            </a:r>
            <a:r>
              <a:rPr sz="1700" spc="-15" dirty="0">
                <a:latin typeface="Microsoft Sans Serif"/>
                <a:cs typeface="Microsoft Sans Serif"/>
              </a:rPr>
              <a:t>x</a:t>
            </a:r>
            <a:r>
              <a:rPr sz="1700" spc="-5" dirty="0">
                <a:latin typeface="Microsoft Sans Serif"/>
                <a:cs typeface="Microsoft Sans Serif"/>
              </a:rPr>
              <a:t>ces</a:t>
            </a:r>
            <a:r>
              <a:rPr sz="1700" dirty="0">
                <a:latin typeface="Microsoft Sans Serif"/>
                <a:cs typeface="Microsoft Sans Serif"/>
              </a:rPr>
              <a:t>ivo	de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1453" y="1607667"/>
            <a:ext cx="7555230" cy="9429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17900"/>
              </a:lnSpc>
              <a:spcBef>
                <a:spcPts val="105"/>
              </a:spcBef>
            </a:pPr>
            <a:r>
              <a:rPr sz="1700" spc="-5" dirty="0">
                <a:latin typeface="Microsoft Sans Serif"/>
                <a:cs typeface="Microsoft Sans Serif"/>
              </a:rPr>
              <a:t>diferentes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elementos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del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sistema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700" spc="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una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forma</a:t>
            </a:r>
            <a:r>
              <a:rPr sz="1700" dirty="0">
                <a:latin typeface="Microsoft Sans Serif"/>
                <a:cs typeface="Microsoft Sans Serif"/>
              </a:rPr>
              <a:t> de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proteger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ante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esta 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sobrecarga está basada en </a:t>
            </a:r>
            <a:r>
              <a:rPr sz="1700" spc="-5" dirty="0">
                <a:latin typeface="Microsoft Sans Serif"/>
                <a:cs typeface="Microsoft Sans Serif"/>
              </a:rPr>
              <a:t>la </a:t>
            </a:r>
            <a:r>
              <a:rPr sz="1700" dirty="0">
                <a:latin typeface="Microsoft Sans Serif"/>
                <a:cs typeface="Microsoft Sans Serif"/>
              </a:rPr>
              <a:t>temperatura, </a:t>
            </a:r>
            <a:r>
              <a:rPr sz="1700" spc="-5" dirty="0">
                <a:latin typeface="Microsoft Sans Serif"/>
                <a:cs typeface="Microsoft Sans Serif"/>
              </a:rPr>
              <a:t>la cual </a:t>
            </a:r>
            <a:r>
              <a:rPr sz="1700" dirty="0">
                <a:latin typeface="Microsoft Sans Serif"/>
                <a:cs typeface="Microsoft Sans Serif"/>
              </a:rPr>
              <a:t>se calcula por una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técnica </a:t>
            </a:r>
            <a:r>
              <a:rPr sz="1700" dirty="0">
                <a:latin typeface="Microsoft Sans Serif"/>
                <a:cs typeface="Microsoft Sans Serif"/>
              </a:rPr>
              <a:t> de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imagen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térmica.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55077" y="2661285"/>
            <a:ext cx="56705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latin typeface="Microsoft Sans Serif"/>
                <a:cs typeface="Microsoft Sans Serif"/>
              </a:rPr>
              <a:t>carga</a:t>
            </a:r>
            <a:endParaRPr sz="170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3891407"/>
            <a:ext cx="136525" cy="16827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4264786"/>
            <a:ext cx="136525" cy="16827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36549" y="2629255"/>
            <a:ext cx="7174230" cy="1830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0" marR="5080" indent="-375285">
              <a:lnSpc>
                <a:spcPct val="118800"/>
              </a:lnSpc>
              <a:spcBef>
                <a:spcPts val="100"/>
              </a:spcBef>
              <a:buChar char="•"/>
              <a:tabLst>
                <a:tab pos="387350" algn="l"/>
                <a:tab pos="387985" algn="l"/>
                <a:tab pos="1316990" algn="l"/>
                <a:tab pos="1862455" algn="l"/>
                <a:tab pos="3274060" algn="l"/>
                <a:tab pos="3685540" algn="l"/>
                <a:tab pos="4625975" algn="l"/>
                <a:tab pos="5036185" algn="l"/>
                <a:tab pos="5496560" algn="l"/>
                <a:tab pos="6920230" algn="l"/>
              </a:tabLst>
            </a:pPr>
            <a:r>
              <a:rPr sz="1700" dirty="0">
                <a:latin typeface="Microsoft Sans Serif"/>
                <a:cs typeface="Microsoft Sans Serif"/>
              </a:rPr>
              <a:t>C</a:t>
            </a:r>
            <a:r>
              <a:rPr sz="1700" spc="-10" dirty="0">
                <a:latin typeface="Microsoft Sans Serif"/>
                <a:cs typeface="Microsoft Sans Serif"/>
              </a:rPr>
              <a:t>a</a:t>
            </a:r>
            <a:r>
              <a:rPr sz="1700" dirty="0">
                <a:latin typeface="Microsoft Sans Serif"/>
                <a:cs typeface="Microsoft Sans Serif"/>
              </a:rPr>
              <a:t>l</a:t>
            </a:r>
            <a:r>
              <a:rPr sz="1700" spc="-5" dirty="0">
                <a:latin typeface="Microsoft Sans Serif"/>
                <a:cs typeface="Microsoft Sans Serif"/>
              </a:rPr>
              <a:t>cu</a:t>
            </a:r>
            <a:r>
              <a:rPr sz="1700" dirty="0">
                <a:latin typeface="Microsoft Sans Serif"/>
                <a:cs typeface="Microsoft Sans Serif"/>
              </a:rPr>
              <a:t>la	una	</a:t>
            </a:r>
            <a:r>
              <a:rPr sz="1700" spc="-10" dirty="0">
                <a:latin typeface="Microsoft Sans Serif"/>
                <a:cs typeface="Microsoft Sans Serif"/>
              </a:rPr>
              <a:t>t</a:t>
            </a:r>
            <a:r>
              <a:rPr sz="1700" dirty="0">
                <a:latin typeface="Microsoft Sans Serif"/>
                <a:cs typeface="Microsoft Sans Serif"/>
              </a:rPr>
              <a:t>empe</a:t>
            </a:r>
            <a:r>
              <a:rPr sz="1700" spc="-10" dirty="0">
                <a:latin typeface="Microsoft Sans Serif"/>
                <a:cs typeface="Microsoft Sans Serif"/>
              </a:rPr>
              <a:t>r</a:t>
            </a:r>
            <a:r>
              <a:rPr sz="1700" dirty="0">
                <a:latin typeface="Microsoft Sans Serif"/>
                <a:cs typeface="Microsoft Sans Serif"/>
              </a:rPr>
              <a:t>a</a:t>
            </a:r>
            <a:r>
              <a:rPr sz="1700" spc="-10" dirty="0">
                <a:latin typeface="Microsoft Sans Serif"/>
                <a:cs typeface="Microsoft Sans Serif"/>
              </a:rPr>
              <a:t>t</a:t>
            </a:r>
            <a:r>
              <a:rPr sz="1700" dirty="0">
                <a:latin typeface="Microsoft Sans Serif"/>
                <a:cs typeface="Microsoft Sans Serif"/>
              </a:rPr>
              <a:t>ura	en	</a:t>
            </a:r>
            <a:r>
              <a:rPr sz="1700" spc="-5" dirty="0">
                <a:latin typeface="Microsoft Sans Serif"/>
                <a:cs typeface="Microsoft Sans Serif"/>
              </a:rPr>
              <a:t>f</a:t>
            </a:r>
            <a:r>
              <a:rPr sz="1700" spc="-15" dirty="0">
                <a:latin typeface="Microsoft Sans Serif"/>
                <a:cs typeface="Microsoft Sans Serif"/>
              </a:rPr>
              <a:t>u</a:t>
            </a:r>
            <a:r>
              <a:rPr sz="1700" spc="-5" dirty="0">
                <a:latin typeface="Microsoft Sans Serif"/>
                <a:cs typeface="Microsoft Sans Serif"/>
              </a:rPr>
              <a:t>nc</a:t>
            </a:r>
            <a:r>
              <a:rPr sz="1700" dirty="0">
                <a:latin typeface="Microsoft Sans Serif"/>
                <a:cs typeface="Microsoft Sans Serif"/>
              </a:rPr>
              <a:t>ión	de	</a:t>
            </a:r>
            <a:r>
              <a:rPr sz="1700" spc="-10" dirty="0">
                <a:latin typeface="Microsoft Sans Serif"/>
                <a:cs typeface="Microsoft Sans Serif"/>
              </a:rPr>
              <a:t>l</a:t>
            </a:r>
            <a:r>
              <a:rPr sz="1700" dirty="0">
                <a:latin typeface="Microsoft Sans Serif"/>
                <a:cs typeface="Microsoft Sans Serif"/>
              </a:rPr>
              <a:t>as	</a:t>
            </a:r>
            <a:r>
              <a:rPr sz="1700" spc="-5" dirty="0">
                <a:latin typeface="Microsoft Sans Serif"/>
                <a:cs typeface="Microsoft Sans Serif"/>
              </a:rPr>
              <a:t>cond</a:t>
            </a:r>
            <a:r>
              <a:rPr sz="1700" dirty="0">
                <a:latin typeface="Microsoft Sans Serif"/>
                <a:cs typeface="Microsoft Sans Serif"/>
              </a:rPr>
              <a:t>i</a:t>
            </a:r>
            <a:r>
              <a:rPr sz="1700" spc="-10" dirty="0">
                <a:latin typeface="Microsoft Sans Serif"/>
                <a:cs typeface="Microsoft Sans Serif"/>
              </a:rPr>
              <a:t>c</a:t>
            </a:r>
            <a:r>
              <a:rPr sz="1700" spc="5" dirty="0">
                <a:latin typeface="Microsoft Sans Serif"/>
                <a:cs typeface="Microsoft Sans Serif"/>
              </a:rPr>
              <a:t>i</a:t>
            </a:r>
            <a:r>
              <a:rPr sz="1700" spc="10" dirty="0">
                <a:latin typeface="Microsoft Sans Serif"/>
                <a:cs typeface="Microsoft Sans Serif"/>
              </a:rPr>
              <a:t>o</a:t>
            </a:r>
            <a:r>
              <a:rPr sz="1700" dirty="0">
                <a:latin typeface="Microsoft Sans Serif"/>
                <a:cs typeface="Microsoft Sans Serif"/>
              </a:rPr>
              <a:t>nes	de  </a:t>
            </a:r>
            <a:r>
              <a:rPr sz="1700" spc="-5" dirty="0">
                <a:latin typeface="Microsoft Sans Serif"/>
                <a:cs typeface="Microsoft Sans Serif"/>
              </a:rPr>
              <a:t>actuales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y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recientes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acuerdo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la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norma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CEI</a:t>
            </a:r>
            <a:r>
              <a:rPr sz="1700" b="1" spc="-3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990037"/>
                </a:solidFill>
                <a:latin typeface="Arial"/>
                <a:cs typeface="Arial"/>
              </a:rPr>
              <a:t>255-8</a:t>
            </a:r>
            <a:endParaRPr sz="17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415"/>
              </a:spcBef>
              <a:buChar char="•"/>
              <a:tabLst>
                <a:tab pos="299085" algn="l"/>
                <a:tab pos="299720" algn="l"/>
              </a:tabLst>
            </a:pPr>
            <a:r>
              <a:rPr sz="1700" dirty="0">
                <a:latin typeface="Microsoft Sans Serif"/>
                <a:cs typeface="Microsoft Sans Serif"/>
              </a:rPr>
              <a:t>La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función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proporciona</a:t>
            </a:r>
            <a:r>
              <a:rPr sz="1700" spc="-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dos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señalizaciones</a:t>
            </a:r>
            <a:endParaRPr sz="17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1210"/>
              </a:spcBef>
            </a:pPr>
            <a:r>
              <a:rPr sz="1500" spc="-5" dirty="0">
                <a:latin typeface="Microsoft Sans Serif"/>
                <a:cs typeface="Microsoft Sans Serif"/>
              </a:rPr>
              <a:t>al llegar</a:t>
            </a:r>
            <a:r>
              <a:rPr sz="1500" spc="-1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al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15" dirty="0">
                <a:latin typeface="Microsoft Sans Serif"/>
                <a:cs typeface="Microsoft Sans Serif"/>
              </a:rPr>
              <a:t>valor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programado</a:t>
            </a:r>
            <a:r>
              <a:rPr sz="1500" spc="-15" dirty="0"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500" spc="-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se </a:t>
            </a:r>
            <a:r>
              <a:rPr sz="1500" spc="-15" dirty="0">
                <a:latin typeface="Microsoft Sans Serif"/>
                <a:cs typeface="Microsoft Sans Serif"/>
              </a:rPr>
              <a:t>activa</a:t>
            </a:r>
            <a:r>
              <a:rPr sz="1500" spc="1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un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relé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</a:t>
            </a:r>
            <a:r>
              <a:rPr sz="1500" spc="14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aviso</a:t>
            </a:r>
            <a:endParaRPr sz="15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1090"/>
              </a:spcBef>
            </a:pPr>
            <a:r>
              <a:rPr sz="1500" spc="-5" dirty="0">
                <a:latin typeface="Microsoft Sans Serif"/>
                <a:cs typeface="Microsoft Sans Serif"/>
              </a:rPr>
              <a:t>al</a:t>
            </a:r>
            <a:r>
              <a:rPr sz="150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llegar</a:t>
            </a:r>
            <a:r>
              <a:rPr sz="1500" spc="-1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al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100%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500" spc="-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se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spc="-15" dirty="0">
                <a:latin typeface="Microsoft Sans Serif"/>
                <a:cs typeface="Microsoft Sans Serif"/>
              </a:rPr>
              <a:t>activa</a:t>
            </a:r>
            <a:r>
              <a:rPr sz="1500" spc="2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el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relé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de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disparo</a:t>
            </a:r>
            <a:r>
              <a:rPr sz="1500" spc="-3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de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imagen</a:t>
            </a:r>
            <a:r>
              <a:rPr sz="1500" spc="16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térmica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6549" y="4581525"/>
            <a:ext cx="129984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  <a:tab pos="952500" algn="l"/>
              </a:tabLst>
            </a:pPr>
            <a:r>
              <a:rPr sz="1700" dirty="0">
                <a:latin typeface="Microsoft Sans Serif"/>
                <a:cs typeface="Microsoft Sans Serif"/>
              </a:rPr>
              <a:t>Una	</a:t>
            </a:r>
            <a:r>
              <a:rPr sz="1700" spc="-25" dirty="0">
                <a:latin typeface="Microsoft Sans Serif"/>
                <a:cs typeface="Microsoft Sans Serif"/>
              </a:rPr>
              <a:t>v</a:t>
            </a:r>
            <a:r>
              <a:rPr sz="1700" dirty="0">
                <a:latin typeface="Microsoft Sans Serif"/>
                <a:cs typeface="Microsoft Sans Serif"/>
              </a:rPr>
              <a:t>ez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77389" y="4581525"/>
            <a:ext cx="646493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2690" algn="l"/>
                <a:tab pos="1704339" algn="l"/>
                <a:tab pos="2291080" algn="l"/>
                <a:tab pos="3213100" algn="l"/>
                <a:tab pos="3548379" algn="l"/>
                <a:tab pos="4086225" algn="l"/>
                <a:tab pos="4504055" algn="l"/>
                <a:tab pos="5224780" algn="l"/>
                <a:tab pos="6281420" algn="l"/>
              </a:tabLst>
            </a:pPr>
            <a:r>
              <a:rPr sz="1700" spc="-10" dirty="0">
                <a:latin typeface="Microsoft Sans Serif"/>
                <a:cs typeface="Microsoft Sans Serif"/>
              </a:rPr>
              <a:t>d</a:t>
            </a:r>
            <a:r>
              <a:rPr sz="1700" dirty="0">
                <a:latin typeface="Microsoft Sans Serif"/>
                <a:cs typeface="Microsoft Sans Serif"/>
              </a:rPr>
              <a:t>is</a:t>
            </a:r>
            <a:r>
              <a:rPr sz="1700" spc="10" dirty="0">
                <a:latin typeface="Microsoft Sans Serif"/>
                <a:cs typeface="Microsoft Sans Serif"/>
              </a:rPr>
              <a:t>p</a:t>
            </a:r>
            <a:r>
              <a:rPr sz="1700" dirty="0">
                <a:latin typeface="Microsoft Sans Serif"/>
                <a:cs typeface="Microsoft Sans Serif"/>
              </a:rPr>
              <a:t>arado	por	es</a:t>
            </a:r>
            <a:r>
              <a:rPr sz="1700" spc="-10" dirty="0">
                <a:latin typeface="Microsoft Sans Serif"/>
                <a:cs typeface="Microsoft Sans Serif"/>
              </a:rPr>
              <a:t>t</a:t>
            </a:r>
            <a:r>
              <a:rPr sz="1700" dirty="0">
                <a:latin typeface="Microsoft Sans Serif"/>
                <a:cs typeface="Microsoft Sans Serif"/>
              </a:rPr>
              <a:t>e	mo</a:t>
            </a:r>
            <a:r>
              <a:rPr sz="1700" spc="-10" dirty="0">
                <a:latin typeface="Microsoft Sans Serif"/>
                <a:cs typeface="Microsoft Sans Serif"/>
              </a:rPr>
              <a:t>t</a:t>
            </a:r>
            <a:r>
              <a:rPr sz="1700" spc="5" dirty="0">
                <a:latin typeface="Microsoft Sans Serif"/>
                <a:cs typeface="Microsoft Sans Serif"/>
              </a:rPr>
              <a:t>i</a:t>
            </a:r>
            <a:r>
              <a:rPr sz="1700" spc="-25" dirty="0">
                <a:latin typeface="Microsoft Sans Serif"/>
                <a:cs typeface="Microsoft Sans Serif"/>
              </a:rPr>
              <a:t>v</a:t>
            </a:r>
            <a:r>
              <a:rPr sz="1700" dirty="0">
                <a:latin typeface="Microsoft Sans Serif"/>
                <a:cs typeface="Microsoft Sans Serif"/>
              </a:rPr>
              <a:t>o,	</a:t>
            </a:r>
            <a:r>
              <a:rPr sz="1700" spc="-5" dirty="0">
                <a:latin typeface="Microsoft Sans Serif"/>
                <a:cs typeface="Microsoft Sans Serif"/>
              </a:rPr>
              <a:t>el</a:t>
            </a:r>
            <a:r>
              <a:rPr sz="1700" dirty="0">
                <a:latin typeface="Microsoft Sans Serif"/>
                <a:cs typeface="Microsoft Sans Serif"/>
              </a:rPr>
              <a:t>	</a:t>
            </a:r>
            <a:r>
              <a:rPr sz="1700" spc="-5" dirty="0">
                <a:latin typeface="Microsoft Sans Serif"/>
                <a:cs typeface="Microsoft Sans Serif"/>
              </a:rPr>
              <a:t>relé</a:t>
            </a:r>
            <a:r>
              <a:rPr sz="1700" dirty="0">
                <a:latin typeface="Microsoft Sans Serif"/>
                <a:cs typeface="Microsoft Sans Serif"/>
              </a:rPr>
              <a:t>	no	</a:t>
            </a:r>
            <a:r>
              <a:rPr sz="1700" spc="-5" dirty="0">
                <a:latin typeface="Microsoft Sans Serif"/>
                <a:cs typeface="Microsoft Sans Serif"/>
              </a:rPr>
              <a:t>r</a:t>
            </a:r>
            <a:r>
              <a:rPr sz="1700" spc="10" dirty="0">
                <a:latin typeface="Microsoft Sans Serif"/>
                <a:cs typeface="Microsoft Sans Serif"/>
              </a:rPr>
              <a:t>e</a:t>
            </a:r>
            <a:r>
              <a:rPr sz="1700" dirty="0">
                <a:latin typeface="Microsoft Sans Serif"/>
                <a:cs typeface="Microsoft Sans Serif"/>
              </a:rPr>
              <a:t>cae	mient</a:t>
            </a:r>
            <a:r>
              <a:rPr sz="1700" spc="-10" dirty="0">
                <a:latin typeface="Microsoft Sans Serif"/>
                <a:cs typeface="Microsoft Sans Serif"/>
              </a:rPr>
              <a:t>r</a:t>
            </a:r>
            <a:r>
              <a:rPr sz="1700" dirty="0">
                <a:latin typeface="Microsoft Sans Serif"/>
                <a:cs typeface="Microsoft Sans Serif"/>
              </a:rPr>
              <a:t>as	la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1453" y="4736947"/>
            <a:ext cx="7022465" cy="7632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42400"/>
              </a:lnSpc>
              <a:spcBef>
                <a:spcPts val="95"/>
              </a:spcBef>
            </a:pPr>
            <a:r>
              <a:rPr sz="1700" spc="-5" dirty="0">
                <a:latin typeface="Microsoft Sans Serif"/>
                <a:cs typeface="Microsoft Sans Serif"/>
              </a:rPr>
              <a:t>temperatura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calculada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esté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por</a:t>
            </a:r>
            <a:r>
              <a:rPr sz="1700" spc="5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encima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del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75%</a:t>
            </a:r>
            <a:r>
              <a:rPr sz="1700" spc="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y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se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cumplan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el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resto</a:t>
            </a:r>
            <a:r>
              <a:rPr sz="1700" spc="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 </a:t>
            </a:r>
            <a:r>
              <a:rPr sz="1700" spc="-4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condiciones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</a:t>
            </a:r>
            <a:r>
              <a:rPr sz="1700" spc="-5" dirty="0">
                <a:latin typeface="Microsoft Sans Serif"/>
                <a:cs typeface="Microsoft Sans Serif"/>
              </a:rPr>
              <a:t> sellado.</a:t>
            </a:r>
            <a:endParaRPr sz="1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35711"/>
            <a:ext cx="29711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Imagen</a:t>
            </a:r>
            <a:r>
              <a:rPr sz="2400" spc="-65" dirty="0"/>
              <a:t> </a:t>
            </a:r>
            <a:r>
              <a:rPr sz="2400" dirty="0"/>
              <a:t>térmica</a:t>
            </a:r>
            <a:r>
              <a:rPr sz="2400" spc="-145" dirty="0"/>
              <a:t> </a:t>
            </a:r>
            <a:r>
              <a:rPr sz="2400" spc="-10" dirty="0"/>
              <a:t>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60349" y="1194968"/>
            <a:ext cx="4499610" cy="1708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0" marR="5080" indent="-375285" algn="just">
              <a:lnSpc>
                <a:spcPct val="114999"/>
              </a:lnSpc>
              <a:spcBef>
                <a:spcPts val="100"/>
              </a:spcBef>
              <a:buChar char="•"/>
              <a:tabLst>
                <a:tab pos="387985" algn="l"/>
              </a:tabLst>
            </a:pPr>
            <a:r>
              <a:rPr sz="1600" spc="-15" dirty="0">
                <a:latin typeface="Microsoft Sans Serif"/>
                <a:cs typeface="Microsoft Sans Serif"/>
              </a:rPr>
              <a:t>El </a:t>
            </a:r>
            <a:r>
              <a:rPr sz="1600" spc="-10" dirty="0">
                <a:latin typeface="Microsoft Sans Serif"/>
                <a:cs typeface="Microsoft Sans Serif"/>
              </a:rPr>
              <a:t>tiempo que se </a:t>
            </a:r>
            <a:r>
              <a:rPr sz="1600" spc="-5" dirty="0">
                <a:latin typeface="Microsoft Sans Serif"/>
                <a:cs typeface="Microsoft Sans Serif"/>
              </a:rPr>
              <a:t>tarda en </a:t>
            </a:r>
            <a:r>
              <a:rPr sz="1600" spc="-10" dirty="0">
                <a:latin typeface="Microsoft Sans Serif"/>
                <a:cs typeface="Microsoft Sans Serif"/>
              </a:rPr>
              <a:t>llegar al disparo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viene </a:t>
            </a:r>
            <a:r>
              <a:rPr sz="1600" spc="-5" dirty="0">
                <a:latin typeface="Microsoft Sans Serif"/>
                <a:cs typeface="Microsoft Sans Serif"/>
              </a:rPr>
              <a:t>dado </a:t>
            </a:r>
            <a:r>
              <a:rPr sz="1600" spc="-10" dirty="0">
                <a:latin typeface="Microsoft Sans Serif"/>
                <a:cs typeface="Microsoft Sans Serif"/>
              </a:rPr>
              <a:t>por las curvas </a:t>
            </a:r>
            <a:r>
              <a:rPr sz="1600" spc="-5" dirty="0">
                <a:latin typeface="Microsoft Sans Serif"/>
                <a:cs typeface="Microsoft Sans Serif"/>
              </a:rPr>
              <a:t>de sobrecarga </a:t>
            </a:r>
            <a:r>
              <a:rPr sz="16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6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dan</a:t>
            </a:r>
            <a:r>
              <a:rPr sz="1600" spc="1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el</a:t>
            </a:r>
            <a:r>
              <a:rPr sz="1600" spc="1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tiempo</a:t>
            </a:r>
            <a:r>
              <a:rPr sz="1600" spc="1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1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función</a:t>
            </a:r>
            <a:r>
              <a:rPr sz="1600" spc="1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</a:t>
            </a:r>
            <a:r>
              <a:rPr sz="1600" spc="1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1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relación</a:t>
            </a:r>
            <a:r>
              <a:rPr sz="1600" spc="1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entre </a:t>
            </a:r>
            <a:r>
              <a:rPr sz="1600" spc="-41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-10" dirty="0">
                <a:latin typeface="Microsoft Sans Serif"/>
                <a:cs typeface="Microsoft Sans Serif"/>
              </a:rPr>
              <a:t> intensidad</a:t>
            </a:r>
            <a:r>
              <a:rPr sz="1600" spc="-5" dirty="0">
                <a:latin typeface="Microsoft Sans Serif"/>
                <a:cs typeface="Microsoft Sans Serif"/>
              </a:rPr>
              <a:t> y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intensidad</a:t>
            </a:r>
            <a:r>
              <a:rPr sz="1600" spc="-10" dirty="0">
                <a:latin typeface="Microsoft Sans Serif"/>
                <a:cs typeface="Microsoft Sans Serif"/>
              </a:rPr>
              <a:t> nominal </a:t>
            </a:r>
            <a:r>
              <a:rPr sz="1600" spc="-5" dirty="0">
                <a:latin typeface="Microsoft Sans Serif"/>
                <a:cs typeface="Microsoft Sans Serif"/>
              </a:rPr>
              <a:t> programada, en </a:t>
            </a:r>
            <a:r>
              <a:rPr sz="1600" spc="-10" dirty="0">
                <a:latin typeface="Microsoft Sans Serif"/>
                <a:cs typeface="Microsoft Sans Serif"/>
              </a:rPr>
              <a:t>función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la </a:t>
            </a:r>
            <a:r>
              <a:rPr sz="1600" spc="-10" dirty="0">
                <a:latin typeface="Microsoft Sans Serif"/>
                <a:cs typeface="Microsoft Sans Serif"/>
              </a:rPr>
              <a:t>constante </a:t>
            </a:r>
            <a:r>
              <a:rPr sz="1600" spc="-20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calentamiento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programada.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5253" y="4274286"/>
            <a:ext cx="3874135" cy="1714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0875" marR="1238250" indent="-638810">
              <a:lnSpc>
                <a:spcPct val="107100"/>
              </a:lnSpc>
              <a:spcBef>
                <a:spcPts val="100"/>
              </a:spcBef>
              <a:tabLst>
                <a:tab pos="682625" algn="l"/>
                <a:tab pos="948055" algn="l"/>
                <a:tab pos="978535" algn="l"/>
              </a:tabLst>
            </a:pPr>
            <a:r>
              <a:rPr sz="1400" spc="-5" dirty="0">
                <a:latin typeface="Microsoft Sans Serif"/>
                <a:cs typeface="Microsoft Sans Serif"/>
              </a:rPr>
              <a:t>siendo		</a:t>
            </a:r>
            <a:r>
              <a:rPr sz="1400" dirty="0">
                <a:latin typeface="Microsoft Sans Serif"/>
                <a:cs typeface="Microsoft Sans Serif"/>
              </a:rPr>
              <a:t>t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:		</a:t>
            </a:r>
            <a:r>
              <a:rPr sz="1400" spc="-5" dirty="0">
                <a:latin typeface="Microsoft Sans Serif"/>
                <a:cs typeface="Microsoft Sans Serif"/>
              </a:rPr>
              <a:t>tiempo de disparo 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T1: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cte.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calentamiento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I:	</a:t>
            </a:r>
            <a:r>
              <a:rPr sz="1400" spc="-15" dirty="0">
                <a:latin typeface="Microsoft Sans Serif"/>
                <a:cs typeface="Microsoft Sans Serif"/>
              </a:rPr>
              <a:t>intensidad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medida</a:t>
            </a:r>
            <a:endParaRPr sz="1400">
              <a:latin typeface="Microsoft Sans Serif"/>
              <a:cs typeface="Microsoft Sans Serif"/>
            </a:endParaRPr>
          </a:p>
          <a:p>
            <a:pPr marL="650875">
              <a:lnSpc>
                <a:spcPct val="100000"/>
              </a:lnSpc>
              <a:spcBef>
                <a:spcPts val="229"/>
              </a:spcBef>
              <a:tabLst>
                <a:tab pos="998219" algn="l"/>
              </a:tabLst>
            </a:pPr>
            <a:r>
              <a:rPr sz="1400" dirty="0">
                <a:latin typeface="Microsoft Sans Serif"/>
                <a:cs typeface="Microsoft Sans Serif"/>
              </a:rPr>
              <a:t>I0:	</a:t>
            </a:r>
            <a:r>
              <a:rPr sz="1400" spc="-5" dirty="0">
                <a:latin typeface="Microsoft Sans Serif"/>
                <a:cs typeface="Microsoft Sans Serif"/>
              </a:rPr>
              <a:t>intensidad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nominal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programada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00">
              <a:latin typeface="Microsoft Sans Serif"/>
              <a:cs typeface="Microsoft Sans Serif"/>
            </a:endParaRPr>
          </a:p>
          <a:p>
            <a:pPr marL="12700" marR="5080">
              <a:lnSpc>
                <a:spcPct val="107100"/>
              </a:lnSpc>
            </a:pPr>
            <a:r>
              <a:rPr sz="1400" dirty="0">
                <a:latin typeface="Microsoft Sans Serif"/>
                <a:cs typeface="Microsoft Sans Serif"/>
              </a:rPr>
              <a:t>Para </a:t>
            </a:r>
            <a:r>
              <a:rPr sz="1400" spc="-5" dirty="0">
                <a:latin typeface="Microsoft Sans Serif"/>
                <a:cs typeface="Microsoft Sans Serif"/>
              </a:rPr>
              <a:t>el </a:t>
            </a:r>
            <a:r>
              <a:rPr sz="1400" spc="-10" dirty="0">
                <a:latin typeface="Microsoft Sans Serif"/>
                <a:cs typeface="Microsoft Sans Serif"/>
              </a:rPr>
              <a:t>enfriamiento, </a:t>
            </a:r>
            <a:r>
              <a:rPr sz="1400" dirty="0">
                <a:latin typeface="Microsoft Sans Serif"/>
                <a:cs typeface="Microsoft Sans Serif"/>
              </a:rPr>
              <a:t>una </a:t>
            </a:r>
            <a:r>
              <a:rPr sz="1400" spc="-15" dirty="0">
                <a:latin typeface="Microsoft Sans Serif"/>
                <a:cs typeface="Microsoft Sans Serif"/>
              </a:rPr>
              <a:t>vez </a:t>
            </a:r>
            <a:r>
              <a:rPr sz="1400" spc="-10" dirty="0">
                <a:latin typeface="Microsoft Sans Serif"/>
                <a:cs typeface="Microsoft Sans Serif"/>
              </a:rPr>
              <a:t>disparado, </a:t>
            </a:r>
            <a:r>
              <a:rPr sz="1400" dirty="0">
                <a:latin typeface="Microsoft Sans Serif"/>
                <a:cs typeface="Microsoft Sans Serif"/>
              </a:rPr>
              <a:t>hay otra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cte.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tiempo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programable.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548248" y="1651000"/>
            <a:ext cx="3264535" cy="4394200"/>
            <a:chOff x="5548248" y="1651000"/>
            <a:chExt cx="3264535" cy="4394200"/>
          </a:xfrm>
        </p:grpSpPr>
        <p:sp>
          <p:nvSpPr>
            <p:cNvPr id="6" name="object 6"/>
            <p:cNvSpPr/>
            <p:nvPr/>
          </p:nvSpPr>
          <p:spPr>
            <a:xfrm>
              <a:off x="8582532" y="4615179"/>
              <a:ext cx="58419" cy="86995"/>
            </a:xfrm>
            <a:custGeom>
              <a:avLst/>
              <a:gdLst/>
              <a:ahLst/>
              <a:cxnLst/>
              <a:rect l="l" t="t" r="r" b="b"/>
              <a:pathLst>
                <a:path w="58420" h="86995">
                  <a:moveTo>
                    <a:pt x="0" y="73152"/>
                  </a:moveTo>
                  <a:lnTo>
                    <a:pt x="15240" y="86868"/>
                  </a:lnTo>
                </a:path>
                <a:path w="58420" h="86995">
                  <a:moveTo>
                    <a:pt x="15240" y="86868"/>
                  </a:moveTo>
                  <a:lnTo>
                    <a:pt x="44196" y="86868"/>
                  </a:lnTo>
                </a:path>
                <a:path w="58420" h="86995">
                  <a:moveTo>
                    <a:pt x="44196" y="86868"/>
                  </a:moveTo>
                  <a:lnTo>
                    <a:pt x="57912" y="73152"/>
                  </a:lnTo>
                </a:path>
                <a:path w="58420" h="86995">
                  <a:moveTo>
                    <a:pt x="57912" y="73152"/>
                  </a:moveTo>
                  <a:lnTo>
                    <a:pt x="57912" y="44196"/>
                  </a:lnTo>
                </a:path>
                <a:path w="58420" h="86995">
                  <a:moveTo>
                    <a:pt x="57912" y="44196"/>
                  </a:moveTo>
                  <a:lnTo>
                    <a:pt x="44196" y="28956"/>
                  </a:lnTo>
                </a:path>
                <a:path w="58420" h="86995">
                  <a:moveTo>
                    <a:pt x="44196" y="28956"/>
                  </a:moveTo>
                  <a:lnTo>
                    <a:pt x="0" y="28956"/>
                  </a:lnTo>
                </a:path>
                <a:path w="58420" h="86995">
                  <a:moveTo>
                    <a:pt x="0" y="28956"/>
                  </a:moveTo>
                  <a:lnTo>
                    <a:pt x="0" y="0"/>
                  </a:lnTo>
                </a:path>
                <a:path w="58420" h="86995">
                  <a:moveTo>
                    <a:pt x="0" y="0"/>
                  </a:moveTo>
                  <a:lnTo>
                    <a:pt x="5791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39510" y="2325369"/>
              <a:ext cx="3071621" cy="253136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715120" y="4855972"/>
              <a:ext cx="96520" cy="43180"/>
            </a:xfrm>
            <a:custGeom>
              <a:avLst/>
              <a:gdLst/>
              <a:ahLst/>
              <a:cxnLst/>
              <a:rect l="l" t="t" r="r" b="b"/>
              <a:pathLst>
                <a:path w="96520" h="43179">
                  <a:moveTo>
                    <a:pt x="0" y="42671"/>
                  </a:moveTo>
                  <a:lnTo>
                    <a:pt x="96011" y="42671"/>
                  </a:lnTo>
                </a:path>
                <a:path w="96520" h="43179">
                  <a:moveTo>
                    <a:pt x="0" y="0"/>
                  </a:moveTo>
                  <a:lnTo>
                    <a:pt x="96011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15120" y="4817872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20">
                  <a:moveTo>
                    <a:pt x="0" y="0"/>
                  </a:moveTo>
                  <a:lnTo>
                    <a:pt x="96011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15120" y="4697476"/>
              <a:ext cx="96520" cy="86995"/>
            </a:xfrm>
            <a:custGeom>
              <a:avLst/>
              <a:gdLst/>
              <a:ahLst/>
              <a:cxnLst/>
              <a:rect l="l" t="t" r="r" b="b"/>
              <a:pathLst>
                <a:path w="96520" h="86995">
                  <a:moveTo>
                    <a:pt x="0" y="86868"/>
                  </a:moveTo>
                  <a:lnTo>
                    <a:pt x="96011" y="86868"/>
                  </a:lnTo>
                </a:path>
                <a:path w="96520" h="86995">
                  <a:moveTo>
                    <a:pt x="0" y="56387"/>
                  </a:moveTo>
                  <a:lnTo>
                    <a:pt x="96011" y="56387"/>
                  </a:lnTo>
                </a:path>
                <a:path w="96520" h="86995">
                  <a:moveTo>
                    <a:pt x="0" y="27431"/>
                  </a:moveTo>
                  <a:lnTo>
                    <a:pt x="96011" y="27431"/>
                  </a:lnTo>
                </a:path>
                <a:path w="96520" h="86995">
                  <a:moveTo>
                    <a:pt x="0" y="0"/>
                  </a:moveTo>
                  <a:lnTo>
                    <a:pt x="96011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15120" y="4673092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20">
                  <a:moveTo>
                    <a:pt x="0" y="0"/>
                  </a:moveTo>
                  <a:lnTo>
                    <a:pt x="96011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15120" y="4589272"/>
              <a:ext cx="96520" cy="60960"/>
            </a:xfrm>
            <a:custGeom>
              <a:avLst/>
              <a:gdLst/>
              <a:ahLst/>
              <a:cxnLst/>
              <a:rect l="l" t="t" r="r" b="b"/>
              <a:pathLst>
                <a:path w="96520" h="60960">
                  <a:moveTo>
                    <a:pt x="0" y="60959"/>
                  </a:moveTo>
                  <a:lnTo>
                    <a:pt x="96011" y="60959"/>
                  </a:lnTo>
                </a:path>
                <a:path w="96520" h="60960">
                  <a:moveTo>
                    <a:pt x="0" y="39623"/>
                  </a:moveTo>
                  <a:lnTo>
                    <a:pt x="96011" y="39623"/>
                  </a:lnTo>
                </a:path>
                <a:path w="96520" h="60960">
                  <a:moveTo>
                    <a:pt x="0" y="18287"/>
                  </a:moveTo>
                  <a:lnTo>
                    <a:pt x="96011" y="18287"/>
                  </a:lnTo>
                </a:path>
                <a:path w="96520" h="60960">
                  <a:moveTo>
                    <a:pt x="0" y="0"/>
                  </a:moveTo>
                  <a:lnTo>
                    <a:pt x="96011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15120" y="4570983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20">
                  <a:moveTo>
                    <a:pt x="0" y="0"/>
                  </a:moveTo>
                  <a:lnTo>
                    <a:pt x="96011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715120" y="4528311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20">
                  <a:moveTo>
                    <a:pt x="0" y="0"/>
                  </a:moveTo>
                  <a:lnTo>
                    <a:pt x="96011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715120" y="4490211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20">
                  <a:moveTo>
                    <a:pt x="0" y="0"/>
                  </a:moveTo>
                  <a:lnTo>
                    <a:pt x="96011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715120" y="4456683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20">
                  <a:moveTo>
                    <a:pt x="0" y="0"/>
                  </a:moveTo>
                  <a:lnTo>
                    <a:pt x="96011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715120" y="4424679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20">
                  <a:moveTo>
                    <a:pt x="0" y="0"/>
                  </a:moveTo>
                  <a:lnTo>
                    <a:pt x="96011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715120" y="4397248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20">
                  <a:moveTo>
                    <a:pt x="0" y="0"/>
                  </a:moveTo>
                  <a:lnTo>
                    <a:pt x="96011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715120" y="4369816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20">
                  <a:moveTo>
                    <a:pt x="0" y="0"/>
                  </a:moveTo>
                  <a:lnTo>
                    <a:pt x="96011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715120" y="4345432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20">
                  <a:moveTo>
                    <a:pt x="0" y="0"/>
                  </a:moveTo>
                  <a:lnTo>
                    <a:pt x="96011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715120" y="4322572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20">
                  <a:moveTo>
                    <a:pt x="0" y="0"/>
                  </a:moveTo>
                  <a:lnTo>
                    <a:pt x="96011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715120" y="3900423"/>
              <a:ext cx="96520" cy="401320"/>
            </a:xfrm>
            <a:custGeom>
              <a:avLst/>
              <a:gdLst/>
              <a:ahLst/>
              <a:cxnLst/>
              <a:rect l="l" t="t" r="r" b="b"/>
              <a:pathLst>
                <a:path w="96520" h="401320">
                  <a:moveTo>
                    <a:pt x="0" y="400812"/>
                  </a:moveTo>
                  <a:lnTo>
                    <a:pt x="96011" y="400812"/>
                  </a:lnTo>
                </a:path>
                <a:path w="96520" h="401320">
                  <a:moveTo>
                    <a:pt x="0" y="0"/>
                  </a:moveTo>
                  <a:lnTo>
                    <a:pt x="96011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562720" y="4372864"/>
              <a:ext cx="99060" cy="523240"/>
            </a:xfrm>
            <a:custGeom>
              <a:avLst/>
              <a:gdLst/>
              <a:ahLst/>
              <a:cxnLst/>
              <a:rect l="l" t="t" r="r" b="b"/>
              <a:pathLst>
                <a:path w="99059" h="523239">
                  <a:moveTo>
                    <a:pt x="19811" y="449580"/>
                  </a:moveTo>
                  <a:lnTo>
                    <a:pt x="35051" y="435863"/>
                  </a:lnTo>
                </a:path>
                <a:path w="99059" h="523239">
                  <a:moveTo>
                    <a:pt x="35051" y="435863"/>
                  </a:moveTo>
                  <a:lnTo>
                    <a:pt x="64007" y="435863"/>
                  </a:lnTo>
                </a:path>
                <a:path w="99059" h="523239">
                  <a:moveTo>
                    <a:pt x="64007" y="435863"/>
                  </a:moveTo>
                  <a:lnTo>
                    <a:pt x="77724" y="449580"/>
                  </a:lnTo>
                </a:path>
                <a:path w="99059" h="523239">
                  <a:moveTo>
                    <a:pt x="77724" y="449580"/>
                  </a:moveTo>
                  <a:lnTo>
                    <a:pt x="77724" y="464819"/>
                  </a:lnTo>
                </a:path>
                <a:path w="99059" h="523239">
                  <a:moveTo>
                    <a:pt x="77724" y="464819"/>
                  </a:moveTo>
                  <a:lnTo>
                    <a:pt x="64007" y="478536"/>
                  </a:lnTo>
                </a:path>
                <a:path w="99059" h="523239">
                  <a:moveTo>
                    <a:pt x="64007" y="478536"/>
                  </a:moveTo>
                  <a:lnTo>
                    <a:pt x="48768" y="478536"/>
                  </a:lnTo>
                </a:path>
                <a:path w="99059" h="523239">
                  <a:moveTo>
                    <a:pt x="64007" y="478536"/>
                  </a:moveTo>
                  <a:lnTo>
                    <a:pt x="77724" y="493775"/>
                  </a:lnTo>
                </a:path>
                <a:path w="99059" h="523239">
                  <a:moveTo>
                    <a:pt x="77724" y="493775"/>
                  </a:moveTo>
                  <a:lnTo>
                    <a:pt x="77724" y="507492"/>
                  </a:lnTo>
                </a:path>
                <a:path w="99059" h="523239">
                  <a:moveTo>
                    <a:pt x="77724" y="507492"/>
                  </a:moveTo>
                  <a:lnTo>
                    <a:pt x="64007" y="522731"/>
                  </a:lnTo>
                </a:path>
                <a:path w="99059" h="523239">
                  <a:moveTo>
                    <a:pt x="64007" y="522731"/>
                  </a:moveTo>
                  <a:lnTo>
                    <a:pt x="35051" y="522731"/>
                  </a:lnTo>
                </a:path>
                <a:path w="99059" h="523239">
                  <a:moveTo>
                    <a:pt x="35051" y="522731"/>
                  </a:moveTo>
                  <a:lnTo>
                    <a:pt x="19811" y="507492"/>
                  </a:lnTo>
                </a:path>
                <a:path w="99059" h="523239">
                  <a:moveTo>
                    <a:pt x="0" y="13716"/>
                  </a:moveTo>
                  <a:lnTo>
                    <a:pt x="13715" y="0"/>
                  </a:lnTo>
                </a:path>
                <a:path w="99059" h="523239">
                  <a:moveTo>
                    <a:pt x="13715" y="0"/>
                  </a:moveTo>
                  <a:lnTo>
                    <a:pt x="13715" y="85343"/>
                  </a:lnTo>
                </a:path>
                <a:path w="99059" h="523239">
                  <a:moveTo>
                    <a:pt x="0" y="85343"/>
                  </a:moveTo>
                  <a:lnTo>
                    <a:pt x="27431" y="85343"/>
                  </a:lnTo>
                </a:path>
                <a:path w="99059" h="523239">
                  <a:moveTo>
                    <a:pt x="71627" y="85343"/>
                  </a:moveTo>
                  <a:lnTo>
                    <a:pt x="56387" y="71628"/>
                  </a:lnTo>
                </a:path>
                <a:path w="99059" h="523239">
                  <a:moveTo>
                    <a:pt x="56387" y="71628"/>
                  </a:moveTo>
                  <a:lnTo>
                    <a:pt x="56387" y="13716"/>
                  </a:lnTo>
                </a:path>
                <a:path w="99059" h="523239">
                  <a:moveTo>
                    <a:pt x="56387" y="13716"/>
                  </a:moveTo>
                  <a:lnTo>
                    <a:pt x="71627" y="0"/>
                  </a:lnTo>
                </a:path>
                <a:path w="99059" h="523239">
                  <a:moveTo>
                    <a:pt x="71627" y="0"/>
                  </a:moveTo>
                  <a:lnTo>
                    <a:pt x="85344" y="0"/>
                  </a:lnTo>
                </a:path>
                <a:path w="99059" h="523239">
                  <a:moveTo>
                    <a:pt x="85344" y="0"/>
                  </a:moveTo>
                  <a:lnTo>
                    <a:pt x="99059" y="13716"/>
                  </a:lnTo>
                </a:path>
                <a:path w="99059" h="523239">
                  <a:moveTo>
                    <a:pt x="99059" y="13716"/>
                  </a:moveTo>
                  <a:lnTo>
                    <a:pt x="99059" y="71628"/>
                  </a:lnTo>
                </a:path>
                <a:path w="99059" h="523239">
                  <a:moveTo>
                    <a:pt x="99059" y="71628"/>
                  </a:moveTo>
                  <a:lnTo>
                    <a:pt x="85344" y="85343"/>
                  </a:lnTo>
                </a:path>
                <a:path w="99059" h="523239">
                  <a:moveTo>
                    <a:pt x="85344" y="85343"/>
                  </a:moveTo>
                  <a:lnTo>
                    <a:pt x="71627" y="8534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811133" y="1771395"/>
              <a:ext cx="0" cy="4173220"/>
            </a:xfrm>
            <a:custGeom>
              <a:avLst/>
              <a:gdLst/>
              <a:ahLst/>
              <a:cxnLst/>
              <a:rect l="l" t="t" r="r" b="b"/>
              <a:pathLst>
                <a:path h="4173220">
                  <a:moveTo>
                    <a:pt x="0" y="0"/>
                  </a:moveTo>
                  <a:lnTo>
                    <a:pt x="0" y="417268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681592" y="1771395"/>
              <a:ext cx="97790" cy="4117975"/>
            </a:xfrm>
            <a:custGeom>
              <a:avLst/>
              <a:gdLst/>
              <a:ahLst/>
              <a:cxnLst/>
              <a:rect l="l" t="t" r="r" b="b"/>
              <a:pathLst>
                <a:path w="97790" h="4117975">
                  <a:moveTo>
                    <a:pt x="97535" y="0"/>
                  </a:moveTo>
                  <a:lnTo>
                    <a:pt x="97535" y="4117822"/>
                  </a:lnTo>
                </a:path>
                <a:path w="97790" h="4117975">
                  <a:moveTo>
                    <a:pt x="65531" y="0"/>
                  </a:moveTo>
                  <a:lnTo>
                    <a:pt x="65531" y="4117822"/>
                  </a:lnTo>
                </a:path>
                <a:path w="97790" h="4117975">
                  <a:moveTo>
                    <a:pt x="0" y="3174491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649588" y="4945888"/>
              <a:ext cx="0" cy="998219"/>
            </a:xfrm>
            <a:custGeom>
              <a:avLst/>
              <a:gdLst/>
              <a:ahLst/>
              <a:cxnLst/>
              <a:rect l="l" t="t" r="r" b="b"/>
              <a:pathLst>
                <a:path h="998220">
                  <a:moveTo>
                    <a:pt x="0" y="0"/>
                  </a:moveTo>
                  <a:lnTo>
                    <a:pt x="0" y="998194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553576" y="1771395"/>
              <a:ext cx="161925" cy="4117975"/>
            </a:xfrm>
            <a:custGeom>
              <a:avLst/>
              <a:gdLst/>
              <a:ahLst/>
              <a:cxnLst/>
              <a:rect l="l" t="t" r="r" b="b"/>
              <a:pathLst>
                <a:path w="161925" h="4117975">
                  <a:moveTo>
                    <a:pt x="64007" y="3174491"/>
                  </a:moveTo>
                  <a:lnTo>
                    <a:pt x="64007" y="4117822"/>
                  </a:lnTo>
                </a:path>
                <a:path w="161925" h="4117975">
                  <a:moveTo>
                    <a:pt x="32003" y="3174491"/>
                  </a:moveTo>
                  <a:lnTo>
                    <a:pt x="32003" y="4117822"/>
                  </a:lnTo>
                </a:path>
                <a:path w="161925" h="4117975">
                  <a:moveTo>
                    <a:pt x="0" y="3174491"/>
                  </a:moveTo>
                  <a:lnTo>
                    <a:pt x="0" y="4117822"/>
                  </a:lnTo>
                </a:path>
                <a:path w="161925" h="4117975">
                  <a:moveTo>
                    <a:pt x="161544" y="0"/>
                  </a:moveTo>
                  <a:lnTo>
                    <a:pt x="161544" y="4117822"/>
                  </a:lnTo>
                </a:path>
                <a:path w="161925" h="4117975">
                  <a:moveTo>
                    <a:pt x="128016" y="0"/>
                  </a:moveTo>
                  <a:lnTo>
                    <a:pt x="128016" y="1895855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649588" y="1771395"/>
              <a:ext cx="0" cy="1896110"/>
            </a:xfrm>
            <a:custGeom>
              <a:avLst/>
              <a:gdLst/>
              <a:ahLst/>
              <a:cxnLst/>
              <a:rect l="l" t="t" r="r" b="b"/>
              <a:pathLst>
                <a:path h="1896110">
                  <a:moveTo>
                    <a:pt x="0" y="0"/>
                  </a:moveTo>
                  <a:lnTo>
                    <a:pt x="0" y="1895855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520048" y="1771395"/>
              <a:ext cx="97790" cy="4117975"/>
            </a:xfrm>
            <a:custGeom>
              <a:avLst/>
              <a:gdLst/>
              <a:ahLst/>
              <a:cxnLst/>
              <a:rect l="l" t="t" r="r" b="b"/>
              <a:pathLst>
                <a:path w="97790" h="4117975">
                  <a:moveTo>
                    <a:pt x="97535" y="0"/>
                  </a:moveTo>
                  <a:lnTo>
                    <a:pt x="97535" y="1895855"/>
                  </a:lnTo>
                </a:path>
                <a:path w="97790" h="4117975">
                  <a:moveTo>
                    <a:pt x="65531" y="0"/>
                  </a:moveTo>
                  <a:lnTo>
                    <a:pt x="65531" y="1895855"/>
                  </a:lnTo>
                </a:path>
                <a:path w="97790" h="4117975">
                  <a:moveTo>
                    <a:pt x="33527" y="0"/>
                  </a:moveTo>
                  <a:lnTo>
                    <a:pt x="33527" y="1895855"/>
                  </a:lnTo>
                </a:path>
                <a:path w="97790" h="4117975">
                  <a:moveTo>
                    <a:pt x="0" y="0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488044" y="1771395"/>
              <a:ext cx="0" cy="4173220"/>
            </a:xfrm>
            <a:custGeom>
              <a:avLst/>
              <a:gdLst/>
              <a:ahLst/>
              <a:cxnLst/>
              <a:rect l="l" t="t" r="r" b="b"/>
              <a:pathLst>
                <a:path h="4173220">
                  <a:moveTo>
                    <a:pt x="0" y="0"/>
                  </a:moveTo>
                  <a:lnTo>
                    <a:pt x="0" y="417268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358504" y="1771395"/>
              <a:ext cx="97790" cy="4117975"/>
            </a:xfrm>
            <a:custGeom>
              <a:avLst/>
              <a:gdLst/>
              <a:ahLst/>
              <a:cxnLst/>
              <a:rect l="l" t="t" r="r" b="b"/>
              <a:pathLst>
                <a:path w="97790" h="4117975">
                  <a:moveTo>
                    <a:pt x="97536" y="0"/>
                  </a:moveTo>
                  <a:lnTo>
                    <a:pt x="97536" y="4117822"/>
                  </a:lnTo>
                </a:path>
                <a:path w="97790" h="4117975">
                  <a:moveTo>
                    <a:pt x="65531" y="0"/>
                  </a:moveTo>
                  <a:lnTo>
                    <a:pt x="65531" y="4117822"/>
                  </a:lnTo>
                </a:path>
                <a:path w="97790" h="4117975">
                  <a:moveTo>
                    <a:pt x="33527" y="0"/>
                  </a:moveTo>
                  <a:lnTo>
                    <a:pt x="33527" y="4117822"/>
                  </a:lnTo>
                </a:path>
                <a:path w="97790" h="4117975">
                  <a:moveTo>
                    <a:pt x="0" y="0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326500" y="1771395"/>
              <a:ext cx="0" cy="4173220"/>
            </a:xfrm>
            <a:custGeom>
              <a:avLst/>
              <a:gdLst/>
              <a:ahLst/>
              <a:cxnLst/>
              <a:rect l="l" t="t" r="r" b="b"/>
              <a:pathLst>
                <a:path h="4173220">
                  <a:moveTo>
                    <a:pt x="0" y="0"/>
                  </a:moveTo>
                  <a:lnTo>
                    <a:pt x="0" y="417268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196960" y="1771395"/>
              <a:ext cx="97790" cy="4117975"/>
            </a:xfrm>
            <a:custGeom>
              <a:avLst/>
              <a:gdLst/>
              <a:ahLst/>
              <a:cxnLst/>
              <a:rect l="l" t="t" r="r" b="b"/>
              <a:pathLst>
                <a:path w="97790" h="4117975">
                  <a:moveTo>
                    <a:pt x="97536" y="0"/>
                  </a:moveTo>
                  <a:lnTo>
                    <a:pt x="97536" y="4117822"/>
                  </a:lnTo>
                </a:path>
                <a:path w="97790" h="4117975">
                  <a:moveTo>
                    <a:pt x="65532" y="0"/>
                  </a:moveTo>
                  <a:lnTo>
                    <a:pt x="65532" y="4117822"/>
                  </a:lnTo>
                </a:path>
                <a:path w="97790" h="4117975">
                  <a:moveTo>
                    <a:pt x="33528" y="0"/>
                  </a:moveTo>
                  <a:lnTo>
                    <a:pt x="33528" y="4117822"/>
                  </a:lnTo>
                </a:path>
                <a:path w="97790" h="4117975">
                  <a:moveTo>
                    <a:pt x="0" y="0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146669" y="5989802"/>
              <a:ext cx="36830" cy="53340"/>
            </a:xfrm>
            <a:custGeom>
              <a:avLst/>
              <a:gdLst/>
              <a:ahLst/>
              <a:cxnLst/>
              <a:rect l="l" t="t" r="r" b="b"/>
              <a:pathLst>
                <a:path w="36829" h="53339">
                  <a:moveTo>
                    <a:pt x="9144" y="53339"/>
                  </a:moveTo>
                  <a:lnTo>
                    <a:pt x="18287" y="53339"/>
                  </a:lnTo>
                </a:path>
                <a:path w="36829" h="53339">
                  <a:moveTo>
                    <a:pt x="18287" y="53339"/>
                  </a:moveTo>
                  <a:lnTo>
                    <a:pt x="36575" y="35051"/>
                  </a:lnTo>
                </a:path>
                <a:path w="36829" h="53339">
                  <a:moveTo>
                    <a:pt x="36575" y="35051"/>
                  </a:moveTo>
                  <a:lnTo>
                    <a:pt x="36575" y="9143"/>
                  </a:lnTo>
                </a:path>
                <a:path w="36829" h="53339">
                  <a:moveTo>
                    <a:pt x="36575" y="9143"/>
                  </a:moveTo>
                  <a:lnTo>
                    <a:pt x="27431" y="0"/>
                  </a:lnTo>
                </a:path>
                <a:path w="36829" h="53339">
                  <a:moveTo>
                    <a:pt x="27431" y="0"/>
                  </a:moveTo>
                  <a:lnTo>
                    <a:pt x="9144" y="0"/>
                  </a:lnTo>
                </a:path>
                <a:path w="36829" h="53339">
                  <a:moveTo>
                    <a:pt x="9144" y="0"/>
                  </a:moveTo>
                  <a:lnTo>
                    <a:pt x="0" y="9143"/>
                  </a:lnTo>
                </a:path>
                <a:path w="36829" h="53339">
                  <a:moveTo>
                    <a:pt x="0" y="9143"/>
                  </a:moveTo>
                  <a:lnTo>
                    <a:pt x="0" y="18287"/>
                  </a:lnTo>
                </a:path>
                <a:path w="36829" h="53339">
                  <a:moveTo>
                    <a:pt x="0" y="18287"/>
                  </a:moveTo>
                  <a:lnTo>
                    <a:pt x="9144" y="25907"/>
                  </a:lnTo>
                </a:path>
                <a:path w="36829" h="53339">
                  <a:moveTo>
                    <a:pt x="9144" y="25907"/>
                  </a:moveTo>
                  <a:lnTo>
                    <a:pt x="36575" y="259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164956" y="1771395"/>
              <a:ext cx="0" cy="4173220"/>
            </a:xfrm>
            <a:custGeom>
              <a:avLst/>
              <a:gdLst/>
              <a:ahLst/>
              <a:cxnLst/>
              <a:rect l="l" t="t" r="r" b="b"/>
              <a:pathLst>
                <a:path h="4173220">
                  <a:moveTo>
                    <a:pt x="0" y="0"/>
                  </a:moveTo>
                  <a:lnTo>
                    <a:pt x="0" y="417268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035416" y="1771395"/>
              <a:ext cx="97790" cy="4117975"/>
            </a:xfrm>
            <a:custGeom>
              <a:avLst/>
              <a:gdLst/>
              <a:ahLst/>
              <a:cxnLst/>
              <a:rect l="l" t="t" r="r" b="b"/>
              <a:pathLst>
                <a:path w="97790" h="4117975">
                  <a:moveTo>
                    <a:pt x="97535" y="0"/>
                  </a:moveTo>
                  <a:lnTo>
                    <a:pt x="97535" y="4117822"/>
                  </a:lnTo>
                </a:path>
                <a:path w="97790" h="4117975">
                  <a:moveTo>
                    <a:pt x="65531" y="0"/>
                  </a:moveTo>
                  <a:lnTo>
                    <a:pt x="65531" y="4117822"/>
                  </a:lnTo>
                </a:path>
                <a:path w="97790" h="4117975">
                  <a:moveTo>
                    <a:pt x="33527" y="0"/>
                  </a:moveTo>
                  <a:lnTo>
                    <a:pt x="33527" y="4117822"/>
                  </a:lnTo>
                </a:path>
                <a:path w="97790" h="4117975">
                  <a:moveTo>
                    <a:pt x="0" y="0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943976" y="5989802"/>
              <a:ext cx="108585" cy="53340"/>
            </a:xfrm>
            <a:custGeom>
              <a:avLst/>
              <a:gdLst/>
              <a:ahLst/>
              <a:cxnLst/>
              <a:rect l="l" t="t" r="r" b="b"/>
              <a:pathLst>
                <a:path w="108584" h="53339">
                  <a:moveTo>
                    <a:pt x="9144" y="53339"/>
                  </a:moveTo>
                  <a:lnTo>
                    <a:pt x="0" y="44195"/>
                  </a:lnTo>
                </a:path>
                <a:path w="108584" h="53339">
                  <a:moveTo>
                    <a:pt x="0" y="44195"/>
                  </a:moveTo>
                  <a:lnTo>
                    <a:pt x="0" y="35051"/>
                  </a:lnTo>
                </a:path>
                <a:path w="108584" h="53339">
                  <a:moveTo>
                    <a:pt x="0" y="35051"/>
                  </a:moveTo>
                  <a:lnTo>
                    <a:pt x="9144" y="25907"/>
                  </a:lnTo>
                </a:path>
                <a:path w="108584" h="53339">
                  <a:moveTo>
                    <a:pt x="9144" y="25907"/>
                  </a:moveTo>
                  <a:lnTo>
                    <a:pt x="27431" y="25907"/>
                  </a:lnTo>
                </a:path>
                <a:path w="108584" h="53339">
                  <a:moveTo>
                    <a:pt x="27431" y="25907"/>
                  </a:moveTo>
                  <a:lnTo>
                    <a:pt x="36575" y="18287"/>
                  </a:lnTo>
                </a:path>
                <a:path w="108584" h="53339">
                  <a:moveTo>
                    <a:pt x="36575" y="18287"/>
                  </a:moveTo>
                  <a:lnTo>
                    <a:pt x="36575" y="9143"/>
                  </a:lnTo>
                </a:path>
                <a:path w="108584" h="53339">
                  <a:moveTo>
                    <a:pt x="36575" y="9143"/>
                  </a:moveTo>
                  <a:lnTo>
                    <a:pt x="27431" y="0"/>
                  </a:lnTo>
                </a:path>
                <a:path w="108584" h="53339">
                  <a:moveTo>
                    <a:pt x="27431" y="0"/>
                  </a:moveTo>
                  <a:lnTo>
                    <a:pt x="9144" y="0"/>
                  </a:lnTo>
                </a:path>
                <a:path w="108584" h="53339">
                  <a:moveTo>
                    <a:pt x="9144" y="0"/>
                  </a:moveTo>
                  <a:lnTo>
                    <a:pt x="0" y="9143"/>
                  </a:lnTo>
                </a:path>
                <a:path w="108584" h="53339">
                  <a:moveTo>
                    <a:pt x="0" y="9143"/>
                  </a:moveTo>
                  <a:lnTo>
                    <a:pt x="0" y="18287"/>
                  </a:lnTo>
                </a:path>
                <a:path w="108584" h="53339">
                  <a:moveTo>
                    <a:pt x="0" y="18287"/>
                  </a:moveTo>
                  <a:lnTo>
                    <a:pt x="9144" y="25907"/>
                  </a:lnTo>
                </a:path>
                <a:path w="108584" h="53339">
                  <a:moveTo>
                    <a:pt x="27431" y="25907"/>
                  </a:moveTo>
                  <a:lnTo>
                    <a:pt x="36575" y="35051"/>
                  </a:lnTo>
                </a:path>
                <a:path w="108584" h="53339">
                  <a:moveTo>
                    <a:pt x="36575" y="35051"/>
                  </a:moveTo>
                  <a:lnTo>
                    <a:pt x="36575" y="44195"/>
                  </a:lnTo>
                </a:path>
                <a:path w="108584" h="53339">
                  <a:moveTo>
                    <a:pt x="36575" y="44195"/>
                  </a:moveTo>
                  <a:lnTo>
                    <a:pt x="27431" y="53339"/>
                  </a:lnTo>
                </a:path>
                <a:path w="108584" h="53339">
                  <a:moveTo>
                    <a:pt x="27431" y="53339"/>
                  </a:moveTo>
                  <a:lnTo>
                    <a:pt x="9144" y="53339"/>
                  </a:lnTo>
                </a:path>
                <a:path w="108584" h="53339">
                  <a:moveTo>
                    <a:pt x="54864" y="53339"/>
                  </a:moveTo>
                  <a:lnTo>
                    <a:pt x="54864" y="44195"/>
                  </a:lnTo>
                </a:path>
                <a:path w="108584" h="53339">
                  <a:moveTo>
                    <a:pt x="71627" y="44195"/>
                  </a:moveTo>
                  <a:lnTo>
                    <a:pt x="80772" y="53339"/>
                  </a:lnTo>
                </a:path>
                <a:path w="108584" h="53339">
                  <a:moveTo>
                    <a:pt x="80772" y="53339"/>
                  </a:moveTo>
                  <a:lnTo>
                    <a:pt x="99059" y="53339"/>
                  </a:lnTo>
                </a:path>
                <a:path w="108584" h="53339">
                  <a:moveTo>
                    <a:pt x="99059" y="53339"/>
                  </a:moveTo>
                  <a:lnTo>
                    <a:pt x="108203" y="44195"/>
                  </a:lnTo>
                </a:path>
                <a:path w="108584" h="53339">
                  <a:moveTo>
                    <a:pt x="108203" y="44195"/>
                  </a:moveTo>
                  <a:lnTo>
                    <a:pt x="108203" y="25907"/>
                  </a:lnTo>
                </a:path>
                <a:path w="108584" h="53339">
                  <a:moveTo>
                    <a:pt x="108203" y="25907"/>
                  </a:moveTo>
                  <a:lnTo>
                    <a:pt x="99059" y="18287"/>
                  </a:lnTo>
                </a:path>
                <a:path w="108584" h="53339">
                  <a:moveTo>
                    <a:pt x="99059" y="18287"/>
                  </a:moveTo>
                  <a:lnTo>
                    <a:pt x="71627" y="18287"/>
                  </a:lnTo>
                </a:path>
                <a:path w="108584" h="53339">
                  <a:moveTo>
                    <a:pt x="71627" y="18287"/>
                  </a:moveTo>
                  <a:lnTo>
                    <a:pt x="71627" y="0"/>
                  </a:lnTo>
                </a:path>
                <a:path w="108584" h="53339">
                  <a:moveTo>
                    <a:pt x="71627" y="0"/>
                  </a:moveTo>
                  <a:lnTo>
                    <a:pt x="10820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003413" y="1771395"/>
              <a:ext cx="0" cy="4173220"/>
            </a:xfrm>
            <a:custGeom>
              <a:avLst/>
              <a:gdLst/>
              <a:ahLst/>
              <a:cxnLst/>
              <a:rect l="l" t="t" r="r" b="b"/>
              <a:pathLst>
                <a:path h="4173220">
                  <a:moveTo>
                    <a:pt x="0" y="0"/>
                  </a:moveTo>
                  <a:lnTo>
                    <a:pt x="0" y="417268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873872" y="1771395"/>
              <a:ext cx="97790" cy="4117975"/>
            </a:xfrm>
            <a:custGeom>
              <a:avLst/>
              <a:gdLst/>
              <a:ahLst/>
              <a:cxnLst/>
              <a:rect l="l" t="t" r="r" b="b"/>
              <a:pathLst>
                <a:path w="97790" h="4117975">
                  <a:moveTo>
                    <a:pt x="97535" y="0"/>
                  </a:moveTo>
                  <a:lnTo>
                    <a:pt x="97535" y="4117822"/>
                  </a:lnTo>
                </a:path>
                <a:path w="97790" h="4117975">
                  <a:moveTo>
                    <a:pt x="65531" y="0"/>
                  </a:moveTo>
                  <a:lnTo>
                    <a:pt x="65531" y="4117822"/>
                  </a:lnTo>
                </a:path>
                <a:path w="97790" h="4117975">
                  <a:moveTo>
                    <a:pt x="33527" y="0"/>
                  </a:moveTo>
                  <a:lnTo>
                    <a:pt x="33527" y="4117822"/>
                  </a:lnTo>
                </a:path>
                <a:path w="97790" h="4117975">
                  <a:moveTo>
                    <a:pt x="0" y="0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820532" y="5989802"/>
              <a:ext cx="35560" cy="53340"/>
            </a:xfrm>
            <a:custGeom>
              <a:avLst/>
              <a:gdLst/>
              <a:ahLst/>
              <a:cxnLst/>
              <a:rect l="l" t="t" r="r" b="b"/>
              <a:pathLst>
                <a:path w="35559" h="53339">
                  <a:moveTo>
                    <a:pt x="9144" y="53339"/>
                  </a:moveTo>
                  <a:lnTo>
                    <a:pt x="0" y="44195"/>
                  </a:lnTo>
                </a:path>
                <a:path w="35559" h="53339">
                  <a:moveTo>
                    <a:pt x="0" y="44195"/>
                  </a:moveTo>
                  <a:lnTo>
                    <a:pt x="0" y="35051"/>
                  </a:lnTo>
                </a:path>
                <a:path w="35559" h="53339">
                  <a:moveTo>
                    <a:pt x="0" y="35051"/>
                  </a:moveTo>
                  <a:lnTo>
                    <a:pt x="9144" y="25907"/>
                  </a:lnTo>
                </a:path>
                <a:path w="35559" h="53339">
                  <a:moveTo>
                    <a:pt x="9144" y="25907"/>
                  </a:moveTo>
                  <a:lnTo>
                    <a:pt x="25908" y="25907"/>
                  </a:lnTo>
                </a:path>
                <a:path w="35559" h="53339">
                  <a:moveTo>
                    <a:pt x="25908" y="25907"/>
                  </a:moveTo>
                  <a:lnTo>
                    <a:pt x="35051" y="18287"/>
                  </a:lnTo>
                </a:path>
                <a:path w="35559" h="53339">
                  <a:moveTo>
                    <a:pt x="35051" y="18287"/>
                  </a:moveTo>
                  <a:lnTo>
                    <a:pt x="35051" y="9143"/>
                  </a:lnTo>
                </a:path>
                <a:path w="35559" h="53339">
                  <a:moveTo>
                    <a:pt x="35051" y="9143"/>
                  </a:moveTo>
                  <a:lnTo>
                    <a:pt x="25908" y="0"/>
                  </a:lnTo>
                </a:path>
                <a:path w="35559" h="53339">
                  <a:moveTo>
                    <a:pt x="25908" y="0"/>
                  </a:moveTo>
                  <a:lnTo>
                    <a:pt x="9144" y="0"/>
                  </a:lnTo>
                </a:path>
                <a:path w="35559" h="53339">
                  <a:moveTo>
                    <a:pt x="9144" y="0"/>
                  </a:moveTo>
                  <a:lnTo>
                    <a:pt x="0" y="9143"/>
                  </a:lnTo>
                </a:path>
                <a:path w="35559" h="53339">
                  <a:moveTo>
                    <a:pt x="0" y="9143"/>
                  </a:moveTo>
                  <a:lnTo>
                    <a:pt x="0" y="18287"/>
                  </a:lnTo>
                </a:path>
                <a:path w="35559" h="53339">
                  <a:moveTo>
                    <a:pt x="0" y="18287"/>
                  </a:moveTo>
                  <a:lnTo>
                    <a:pt x="9144" y="25907"/>
                  </a:lnTo>
                </a:path>
                <a:path w="35559" h="53339">
                  <a:moveTo>
                    <a:pt x="25908" y="25907"/>
                  </a:moveTo>
                  <a:lnTo>
                    <a:pt x="35051" y="35051"/>
                  </a:lnTo>
                </a:path>
                <a:path w="35559" h="53339">
                  <a:moveTo>
                    <a:pt x="35051" y="35051"/>
                  </a:moveTo>
                  <a:lnTo>
                    <a:pt x="35051" y="44195"/>
                  </a:lnTo>
                </a:path>
                <a:path w="35559" h="53339">
                  <a:moveTo>
                    <a:pt x="35051" y="44195"/>
                  </a:moveTo>
                  <a:lnTo>
                    <a:pt x="25908" y="53339"/>
                  </a:lnTo>
                </a:path>
                <a:path w="35559" h="53339">
                  <a:moveTo>
                    <a:pt x="25908" y="53339"/>
                  </a:moveTo>
                  <a:lnTo>
                    <a:pt x="9144" y="5333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841869" y="1771395"/>
              <a:ext cx="0" cy="4173220"/>
            </a:xfrm>
            <a:custGeom>
              <a:avLst/>
              <a:gdLst/>
              <a:ahLst/>
              <a:cxnLst/>
              <a:rect l="l" t="t" r="r" b="b"/>
              <a:pathLst>
                <a:path h="4173220">
                  <a:moveTo>
                    <a:pt x="0" y="0"/>
                  </a:moveTo>
                  <a:lnTo>
                    <a:pt x="0" y="417268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712328" y="1771395"/>
              <a:ext cx="97790" cy="4117975"/>
            </a:xfrm>
            <a:custGeom>
              <a:avLst/>
              <a:gdLst/>
              <a:ahLst/>
              <a:cxnLst/>
              <a:rect l="l" t="t" r="r" b="b"/>
              <a:pathLst>
                <a:path w="97790" h="4117975">
                  <a:moveTo>
                    <a:pt x="97536" y="0"/>
                  </a:moveTo>
                  <a:lnTo>
                    <a:pt x="97536" y="4117822"/>
                  </a:lnTo>
                </a:path>
                <a:path w="97790" h="4117975">
                  <a:moveTo>
                    <a:pt x="65531" y="0"/>
                  </a:moveTo>
                  <a:lnTo>
                    <a:pt x="65531" y="4117822"/>
                  </a:lnTo>
                </a:path>
                <a:path w="97790" h="4117975">
                  <a:moveTo>
                    <a:pt x="33527" y="0"/>
                  </a:moveTo>
                  <a:lnTo>
                    <a:pt x="33527" y="4117822"/>
                  </a:lnTo>
                </a:path>
                <a:path w="97790" h="4117975">
                  <a:moveTo>
                    <a:pt x="0" y="0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680325" y="1771395"/>
              <a:ext cx="0" cy="4173220"/>
            </a:xfrm>
            <a:custGeom>
              <a:avLst/>
              <a:gdLst/>
              <a:ahLst/>
              <a:cxnLst/>
              <a:rect l="l" t="t" r="r" b="b"/>
              <a:pathLst>
                <a:path h="4173220">
                  <a:moveTo>
                    <a:pt x="0" y="0"/>
                  </a:moveTo>
                  <a:lnTo>
                    <a:pt x="0" y="417268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550784" y="1771395"/>
              <a:ext cx="97790" cy="4117975"/>
            </a:xfrm>
            <a:custGeom>
              <a:avLst/>
              <a:gdLst/>
              <a:ahLst/>
              <a:cxnLst/>
              <a:rect l="l" t="t" r="r" b="b"/>
              <a:pathLst>
                <a:path w="97790" h="4117975">
                  <a:moveTo>
                    <a:pt x="97536" y="0"/>
                  </a:moveTo>
                  <a:lnTo>
                    <a:pt x="97536" y="4117822"/>
                  </a:lnTo>
                </a:path>
                <a:path w="97790" h="4117975">
                  <a:moveTo>
                    <a:pt x="65532" y="0"/>
                  </a:moveTo>
                  <a:lnTo>
                    <a:pt x="65532" y="4117822"/>
                  </a:lnTo>
                </a:path>
                <a:path w="97790" h="4117975">
                  <a:moveTo>
                    <a:pt x="33528" y="0"/>
                  </a:moveTo>
                  <a:lnTo>
                    <a:pt x="33528" y="4117822"/>
                  </a:lnTo>
                </a:path>
                <a:path w="97790" h="4117975">
                  <a:moveTo>
                    <a:pt x="0" y="0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518780" y="1771395"/>
              <a:ext cx="0" cy="4173220"/>
            </a:xfrm>
            <a:custGeom>
              <a:avLst/>
              <a:gdLst/>
              <a:ahLst/>
              <a:cxnLst/>
              <a:rect l="l" t="t" r="r" b="b"/>
              <a:pathLst>
                <a:path h="4173220">
                  <a:moveTo>
                    <a:pt x="0" y="0"/>
                  </a:moveTo>
                  <a:lnTo>
                    <a:pt x="0" y="417268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389241" y="1771395"/>
              <a:ext cx="97790" cy="4117975"/>
            </a:xfrm>
            <a:custGeom>
              <a:avLst/>
              <a:gdLst/>
              <a:ahLst/>
              <a:cxnLst/>
              <a:rect l="l" t="t" r="r" b="b"/>
              <a:pathLst>
                <a:path w="97790" h="4117975">
                  <a:moveTo>
                    <a:pt x="97535" y="0"/>
                  </a:moveTo>
                  <a:lnTo>
                    <a:pt x="97535" y="4117822"/>
                  </a:lnTo>
                </a:path>
                <a:path w="97790" h="4117975">
                  <a:moveTo>
                    <a:pt x="65531" y="0"/>
                  </a:moveTo>
                  <a:lnTo>
                    <a:pt x="65531" y="4117822"/>
                  </a:lnTo>
                </a:path>
                <a:path w="97790" h="4117975">
                  <a:moveTo>
                    <a:pt x="33527" y="0"/>
                  </a:moveTo>
                  <a:lnTo>
                    <a:pt x="33527" y="4117822"/>
                  </a:lnTo>
                </a:path>
                <a:path w="97790" h="4117975">
                  <a:moveTo>
                    <a:pt x="0" y="0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357236" y="1771395"/>
              <a:ext cx="0" cy="4173220"/>
            </a:xfrm>
            <a:custGeom>
              <a:avLst/>
              <a:gdLst/>
              <a:ahLst/>
              <a:cxnLst/>
              <a:rect l="l" t="t" r="r" b="b"/>
              <a:pathLst>
                <a:path h="4173220">
                  <a:moveTo>
                    <a:pt x="0" y="0"/>
                  </a:moveTo>
                  <a:lnTo>
                    <a:pt x="0" y="417268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227697" y="1771395"/>
              <a:ext cx="97790" cy="4117975"/>
            </a:xfrm>
            <a:custGeom>
              <a:avLst/>
              <a:gdLst/>
              <a:ahLst/>
              <a:cxnLst/>
              <a:rect l="l" t="t" r="r" b="b"/>
              <a:pathLst>
                <a:path w="97790" h="4117975">
                  <a:moveTo>
                    <a:pt x="97535" y="0"/>
                  </a:moveTo>
                  <a:lnTo>
                    <a:pt x="97535" y="4117822"/>
                  </a:lnTo>
                </a:path>
                <a:path w="97790" h="4117975">
                  <a:moveTo>
                    <a:pt x="65531" y="0"/>
                  </a:moveTo>
                  <a:lnTo>
                    <a:pt x="65531" y="4117822"/>
                  </a:lnTo>
                </a:path>
                <a:path w="97790" h="4117975">
                  <a:moveTo>
                    <a:pt x="33527" y="0"/>
                  </a:moveTo>
                  <a:lnTo>
                    <a:pt x="33527" y="4117822"/>
                  </a:lnTo>
                </a:path>
                <a:path w="97790" h="4117975">
                  <a:moveTo>
                    <a:pt x="0" y="0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195692" y="1771395"/>
              <a:ext cx="0" cy="4173220"/>
            </a:xfrm>
            <a:custGeom>
              <a:avLst/>
              <a:gdLst/>
              <a:ahLst/>
              <a:cxnLst/>
              <a:rect l="l" t="t" r="r" b="b"/>
              <a:pathLst>
                <a:path h="4173220">
                  <a:moveTo>
                    <a:pt x="0" y="0"/>
                  </a:moveTo>
                  <a:lnTo>
                    <a:pt x="0" y="417268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067676" y="1771395"/>
              <a:ext cx="96520" cy="4117975"/>
            </a:xfrm>
            <a:custGeom>
              <a:avLst/>
              <a:gdLst/>
              <a:ahLst/>
              <a:cxnLst/>
              <a:rect l="l" t="t" r="r" b="b"/>
              <a:pathLst>
                <a:path w="96520" h="4117975">
                  <a:moveTo>
                    <a:pt x="96012" y="0"/>
                  </a:moveTo>
                  <a:lnTo>
                    <a:pt x="96012" y="4117822"/>
                  </a:lnTo>
                </a:path>
                <a:path w="96520" h="4117975">
                  <a:moveTo>
                    <a:pt x="64007" y="0"/>
                  </a:moveTo>
                  <a:lnTo>
                    <a:pt x="64007" y="4117822"/>
                  </a:lnTo>
                </a:path>
                <a:path w="96520" h="4117975">
                  <a:moveTo>
                    <a:pt x="32003" y="0"/>
                  </a:moveTo>
                  <a:lnTo>
                    <a:pt x="32003" y="4117822"/>
                  </a:lnTo>
                </a:path>
                <a:path w="96520" h="4117975">
                  <a:moveTo>
                    <a:pt x="0" y="0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977760" y="5989802"/>
              <a:ext cx="106680" cy="53340"/>
            </a:xfrm>
            <a:custGeom>
              <a:avLst/>
              <a:gdLst/>
              <a:ahLst/>
              <a:cxnLst/>
              <a:rect l="l" t="t" r="r" b="b"/>
              <a:pathLst>
                <a:path w="106679" h="53339">
                  <a:moveTo>
                    <a:pt x="0" y="44195"/>
                  </a:moveTo>
                  <a:lnTo>
                    <a:pt x="9144" y="53339"/>
                  </a:lnTo>
                </a:path>
                <a:path w="106679" h="53339">
                  <a:moveTo>
                    <a:pt x="9144" y="53339"/>
                  </a:moveTo>
                  <a:lnTo>
                    <a:pt x="27432" y="53339"/>
                  </a:lnTo>
                </a:path>
                <a:path w="106679" h="53339">
                  <a:moveTo>
                    <a:pt x="27432" y="53339"/>
                  </a:moveTo>
                  <a:lnTo>
                    <a:pt x="35052" y="44195"/>
                  </a:lnTo>
                </a:path>
                <a:path w="106679" h="53339">
                  <a:moveTo>
                    <a:pt x="35052" y="44195"/>
                  </a:moveTo>
                  <a:lnTo>
                    <a:pt x="35052" y="25907"/>
                  </a:lnTo>
                </a:path>
                <a:path w="106679" h="53339">
                  <a:moveTo>
                    <a:pt x="35052" y="25907"/>
                  </a:moveTo>
                  <a:lnTo>
                    <a:pt x="27432" y="18287"/>
                  </a:lnTo>
                </a:path>
                <a:path w="106679" h="53339">
                  <a:moveTo>
                    <a:pt x="27432" y="18287"/>
                  </a:moveTo>
                  <a:lnTo>
                    <a:pt x="0" y="18287"/>
                  </a:lnTo>
                </a:path>
                <a:path w="106679" h="53339">
                  <a:moveTo>
                    <a:pt x="0" y="18287"/>
                  </a:moveTo>
                  <a:lnTo>
                    <a:pt x="0" y="0"/>
                  </a:lnTo>
                </a:path>
                <a:path w="106679" h="53339">
                  <a:moveTo>
                    <a:pt x="0" y="0"/>
                  </a:moveTo>
                  <a:lnTo>
                    <a:pt x="35052" y="0"/>
                  </a:lnTo>
                </a:path>
                <a:path w="106679" h="53339">
                  <a:moveTo>
                    <a:pt x="53340" y="53339"/>
                  </a:moveTo>
                  <a:lnTo>
                    <a:pt x="53340" y="44195"/>
                  </a:lnTo>
                </a:path>
                <a:path w="106679" h="53339">
                  <a:moveTo>
                    <a:pt x="71628" y="44195"/>
                  </a:moveTo>
                  <a:lnTo>
                    <a:pt x="80772" y="53339"/>
                  </a:lnTo>
                </a:path>
                <a:path w="106679" h="53339">
                  <a:moveTo>
                    <a:pt x="80772" y="53339"/>
                  </a:moveTo>
                  <a:lnTo>
                    <a:pt x="99060" y="53339"/>
                  </a:lnTo>
                </a:path>
                <a:path w="106679" h="53339">
                  <a:moveTo>
                    <a:pt x="99060" y="53339"/>
                  </a:moveTo>
                  <a:lnTo>
                    <a:pt x="106680" y="44195"/>
                  </a:lnTo>
                </a:path>
                <a:path w="106679" h="53339">
                  <a:moveTo>
                    <a:pt x="106680" y="44195"/>
                  </a:moveTo>
                  <a:lnTo>
                    <a:pt x="106680" y="25907"/>
                  </a:lnTo>
                </a:path>
                <a:path w="106679" h="53339">
                  <a:moveTo>
                    <a:pt x="106680" y="25907"/>
                  </a:moveTo>
                  <a:lnTo>
                    <a:pt x="99060" y="18287"/>
                  </a:lnTo>
                </a:path>
                <a:path w="106679" h="53339">
                  <a:moveTo>
                    <a:pt x="99060" y="18287"/>
                  </a:moveTo>
                  <a:lnTo>
                    <a:pt x="71628" y="18287"/>
                  </a:lnTo>
                </a:path>
                <a:path w="106679" h="53339">
                  <a:moveTo>
                    <a:pt x="71628" y="18287"/>
                  </a:moveTo>
                  <a:lnTo>
                    <a:pt x="71628" y="0"/>
                  </a:lnTo>
                </a:path>
                <a:path w="106679" h="53339">
                  <a:moveTo>
                    <a:pt x="71628" y="0"/>
                  </a:moveTo>
                  <a:lnTo>
                    <a:pt x="10668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034148" y="1771395"/>
              <a:ext cx="0" cy="4173220"/>
            </a:xfrm>
            <a:custGeom>
              <a:avLst/>
              <a:gdLst/>
              <a:ahLst/>
              <a:cxnLst/>
              <a:rect l="l" t="t" r="r" b="b"/>
              <a:pathLst>
                <a:path h="4173220">
                  <a:moveTo>
                    <a:pt x="0" y="0"/>
                  </a:moveTo>
                  <a:lnTo>
                    <a:pt x="0" y="417268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904608" y="1771395"/>
              <a:ext cx="97790" cy="4117975"/>
            </a:xfrm>
            <a:custGeom>
              <a:avLst/>
              <a:gdLst/>
              <a:ahLst/>
              <a:cxnLst/>
              <a:rect l="l" t="t" r="r" b="b"/>
              <a:pathLst>
                <a:path w="97790" h="4117975">
                  <a:moveTo>
                    <a:pt x="97536" y="0"/>
                  </a:moveTo>
                  <a:lnTo>
                    <a:pt x="97536" y="4117822"/>
                  </a:lnTo>
                </a:path>
                <a:path w="97790" h="4117975">
                  <a:moveTo>
                    <a:pt x="65532" y="0"/>
                  </a:moveTo>
                  <a:lnTo>
                    <a:pt x="65532" y="4117822"/>
                  </a:lnTo>
                </a:path>
                <a:path w="97790" h="4117975">
                  <a:moveTo>
                    <a:pt x="33527" y="0"/>
                  </a:moveTo>
                  <a:lnTo>
                    <a:pt x="33527" y="4117822"/>
                  </a:lnTo>
                </a:path>
                <a:path w="97790" h="4117975">
                  <a:moveTo>
                    <a:pt x="0" y="0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852792" y="5989802"/>
              <a:ext cx="36830" cy="53340"/>
            </a:xfrm>
            <a:custGeom>
              <a:avLst/>
              <a:gdLst/>
              <a:ahLst/>
              <a:cxnLst/>
              <a:rect l="l" t="t" r="r" b="b"/>
              <a:pathLst>
                <a:path w="36829" h="53339">
                  <a:moveTo>
                    <a:pt x="0" y="44195"/>
                  </a:moveTo>
                  <a:lnTo>
                    <a:pt x="9143" y="53339"/>
                  </a:lnTo>
                </a:path>
                <a:path w="36829" h="53339">
                  <a:moveTo>
                    <a:pt x="9143" y="53339"/>
                  </a:moveTo>
                  <a:lnTo>
                    <a:pt x="27431" y="53339"/>
                  </a:lnTo>
                </a:path>
                <a:path w="36829" h="53339">
                  <a:moveTo>
                    <a:pt x="27431" y="53339"/>
                  </a:moveTo>
                  <a:lnTo>
                    <a:pt x="36575" y="44195"/>
                  </a:lnTo>
                </a:path>
                <a:path w="36829" h="53339">
                  <a:moveTo>
                    <a:pt x="36575" y="44195"/>
                  </a:moveTo>
                  <a:lnTo>
                    <a:pt x="36575" y="25907"/>
                  </a:lnTo>
                </a:path>
                <a:path w="36829" h="53339">
                  <a:moveTo>
                    <a:pt x="36575" y="25907"/>
                  </a:moveTo>
                  <a:lnTo>
                    <a:pt x="27431" y="18287"/>
                  </a:lnTo>
                </a:path>
                <a:path w="36829" h="53339">
                  <a:moveTo>
                    <a:pt x="27431" y="18287"/>
                  </a:moveTo>
                  <a:lnTo>
                    <a:pt x="0" y="18287"/>
                  </a:lnTo>
                </a:path>
                <a:path w="36829" h="53339">
                  <a:moveTo>
                    <a:pt x="0" y="18287"/>
                  </a:moveTo>
                  <a:lnTo>
                    <a:pt x="0" y="0"/>
                  </a:lnTo>
                </a:path>
                <a:path w="36829" h="53339">
                  <a:moveTo>
                    <a:pt x="0" y="0"/>
                  </a:moveTo>
                  <a:lnTo>
                    <a:pt x="3657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872604" y="1771395"/>
              <a:ext cx="0" cy="4173220"/>
            </a:xfrm>
            <a:custGeom>
              <a:avLst/>
              <a:gdLst/>
              <a:ahLst/>
              <a:cxnLst/>
              <a:rect l="l" t="t" r="r" b="b"/>
              <a:pathLst>
                <a:path h="4173220">
                  <a:moveTo>
                    <a:pt x="0" y="0"/>
                  </a:moveTo>
                  <a:lnTo>
                    <a:pt x="0" y="417268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744588" y="1771395"/>
              <a:ext cx="96520" cy="4117975"/>
            </a:xfrm>
            <a:custGeom>
              <a:avLst/>
              <a:gdLst/>
              <a:ahLst/>
              <a:cxnLst/>
              <a:rect l="l" t="t" r="r" b="b"/>
              <a:pathLst>
                <a:path w="96520" h="4117975">
                  <a:moveTo>
                    <a:pt x="96011" y="0"/>
                  </a:moveTo>
                  <a:lnTo>
                    <a:pt x="96011" y="4117822"/>
                  </a:lnTo>
                </a:path>
                <a:path w="96520" h="4117975">
                  <a:moveTo>
                    <a:pt x="64007" y="0"/>
                  </a:moveTo>
                  <a:lnTo>
                    <a:pt x="64007" y="4117822"/>
                  </a:lnTo>
                </a:path>
                <a:path w="96520" h="4117975">
                  <a:moveTo>
                    <a:pt x="32003" y="0"/>
                  </a:moveTo>
                  <a:lnTo>
                    <a:pt x="32003" y="4117822"/>
                  </a:lnTo>
                </a:path>
                <a:path w="96520" h="4117975">
                  <a:moveTo>
                    <a:pt x="0" y="0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657720" y="5989802"/>
              <a:ext cx="106680" cy="53340"/>
            </a:xfrm>
            <a:custGeom>
              <a:avLst/>
              <a:gdLst/>
              <a:ahLst/>
              <a:cxnLst/>
              <a:rect l="l" t="t" r="r" b="b"/>
              <a:pathLst>
                <a:path w="106679" h="53339">
                  <a:moveTo>
                    <a:pt x="35051" y="35051"/>
                  </a:moveTo>
                  <a:lnTo>
                    <a:pt x="0" y="35051"/>
                  </a:lnTo>
                </a:path>
                <a:path w="106679" h="53339">
                  <a:moveTo>
                    <a:pt x="0" y="35051"/>
                  </a:moveTo>
                  <a:lnTo>
                    <a:pt x="25907" y="0"/>
                  </a:lnTo>
                </a:path>
                <a:path w="106679" h="53339">
                  <a:moveTo>
                    <a:pt x="25907" y="0"/>
                  </a:moveTo>
                  <a:lnTo>
                    <a:pt x="25907" y="53339"/>
                  </a:lnTo>
                </a:path>
                <a:path w="106679" h="53339">
                  <a:moveTo>
                    <a:pt x="53339" y="53339"/>
                  </a:moveTo>
                  <a:lnTo>
                    <a:pt x="53339" y="44195"/>
                  </a:lnTo>
                </a:path>
                <a:path w="106679" h="53339">
                  <a:moveTo>
                    <a:pt x="71627" y="44195"/>
                  </a:moveTo>
                  <a:lnTo>
                    <a:pt x="80772" y="53339"/>
                  </a:lnTo>
                </a:path>
                <a:path w="106679" h="53339">
                  <a:moveTo>
                    <a:pt x="80772" y="53339"/>
                  </a:moveTo>
                  <a:lnTo>
                    <a:pt x="97535" y="53339"/>
                  </a:lnTo>
                </a:path>
                <a:path w="106679" h="53339">
                  <a:moveTo>
                    <a:pt x="97535" y="53339"/>
                  </a:moveTo>
                  <a:lnTo>
                    <a:pt x="106679" y="44195"/>
                  </a:lnTo>
                </a:path>
                <a:path w="106679" h="53339">
                  <a:moveTo>
                    <a:pt x="106679" y="44195"/>
                  </a:moveTo>
                  <a:lnTo>
                    <a:pt x="106679" y="25907"/>
                  </a:lnTo>
                </a:path>
                <a:path w="106679" h="53339">
                  <a:moveTo>
                    <a:pt x="106679" y="25907"/>
                  </a:moveTo>
                  <a:lnTo>
                    <a:pt x="97535" y="18287"/>
                  </a:lnTo>
                </a:path>
                <a:path w="106679" h="53339">
                  <a:moveTo>
                    <a:pt x="97535" y="18287"/>
                  </a:moveTo>
                  <a:lnTo>
                    <a:pt x="71627" y="18287"/>
                  </a:lnTo>
                </a:path>
                <a:path w="106679" h="53339">
                  <a:moveTo>
                    <a:pt x="71627" y="18287"/>
                  </a:moveTo>
                  <a:lnTo>
                    <a:pt x="71627" y="0"/>
                  </a:lnTo>
                </a:path>
                <a:path w="106679" h="53339">
                  <a:moveTo>
                    <a:pt x="71627" y="0"/>
                  </a:moveTo>
                  <a:lnTo>
                    <a:pt x="10667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711060" y="1771395"/>
              <a:ext cx="0" cy="4173220"/>
            </a:xfrm>
            <a:custGeom>
              <a:avLst/>
              <a:gdLst/>
              <a:ahLst/>
              <a:cxnLst/>
              <a:rect l="l" t="t" r="r" b="b"/>
              <a:pathLst>
                <a:path h="4173220">
                  <a:moveTo>
                    <a:pt x="0" y="0"/>
                  </a:moveTo>
                  <a:lnTo>
                    <a:pt x="0" y="417268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581520" y="1771395"/>
              <a:ext cx="97790" cy="4117975"/>
            </a:xfrm>
            <a:custGeom>
              <a:avLst/>
              <a:gdLst/>
              <a:ahLst/>
              <a:cxnLst/>
              <a:rect l="l" t="t" r="r" b="b"/>
              <a:pathLst>
                <a:path w="97790" h="4117975">
                  <a:moveTo>
                    <a:pt x="97535" y="0"/>
                  </a:moveTo>
                  <a:lnTo>
                    <a:pt x="97535" y="4117822"/>
                  </a:lnTo>
                </a:path>
                <a:path w="97790" h="4117975">
                  <a:moveTo>
                    <a:pt x="65531" y="0"/>
                  </a:moveTo>
                  <a:lnTo>
                    <a:pt x="65531" y="4117822"/>
                  </a:lnTo>
                </a:path>
                <a:path w="97790" h="4117975">
                  <a:moveTo>
                    <a:pt x="33527" y="0"/>
                  </a:moveTo>
                  <a:lnTo>
                    <a:pt x="33527" y="4117822"/>
                  </a:lnTo>
                </a:path>
                <a:path w="97790" h="4117975">
                  <a:moveTo>
                    <a:pt x="0" y="0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549516" y="1771395"/>
              <a:ext cx="0" cy="4173220"/>
            </a:xfrm>
            <a:custGeom>
              <a:avLst/>
              <a:gdLst/>
              <a:ahLst/>
              <a:cxnLst/>
              <a:rect l="l" t="t" r="r" b="b"/>
              <a:pathLst>
                <a:path h="4173220">
                  <a:moveTo>
                    <a:pt x="0" y="0"/>
                  </a:moveTo>
                  <a:lnTo>
                    <a:pt x="0" y="417268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421500" y="1771395"/>
              <a:ext cx="96520" cy="4117975"/>
            </a:xfrm>
            <a:custGeom>
              <a:avLst/>
              <a:gdLst/>
              <a:ahLst/>
              <a:cxnLst/>
              <a:rect l="l" t="t" r="r" b="b"/>
              <a:pathLst>
                <a:path w="96520" h="4117975">
                  <a:moveTo>
                    <a:pt x="96012" y="0"/>
                  </a:moveTo>
                  <a:lnTo>
                    <a:pt x="96012" y="4117822"/>
                  </a:lnTo>
                </a:path>
                <a:path w="96520" h="4117975">
                  <a:moveTo>
                    <a:pt x="64008" y="0"/>
                  </a:moveTo>
                  <a:lnTo>
                    <a:pt x="64008" y="4117822"/>
                  </a:lnTo>
                </a:path>
                <a:path w="96520" h="4117975">
                  <a:moveTo>
                    <a:pt x="32003" y="0"/>
                  </a:moveTo>
                  <a:lnTo>
                    <a:pt x="32003" y="4117822"/>
                  </a:lnTo>
                </a:path>
                <a:path w="96520" h="4117975">
                  <a:moveTo>
                    <a:pt x="0" y="0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330060" y="5989802"/>
              <a:ext cx="108585" cy="53340"/>
            </a:xfrm>
            <a:custGeom>
              <a:avLst/>
              <a:gdLst/>
              <a:ahLst/>
              <a:cxnLst/>
              <a:rect l="l" t="t" r="r" b="b"/>
              <a:pathLst>
                <a:path w="108585" h="53339">
                  <a:moveTo>
                    <a:pt x="0" y="9143"/>
                  </a:moveTo>
                  <a:lnTo>
                    <a:pt x="9143" y="0"/>
                  </a:lnTo>
                </a:path>
                <a:path w="108585" h="53339">
                  <a:moveTo>
                    <a:pt x="9143" y="0"/>
                  </a:moveTo>
                  <a:lnTo>
                    <a:pt x="27431" y="0"/>
                  </a:lnTo>
                </a:path>
                <a:path w="108585" h="53339">
                  <a:moveTo>
                    <a:pt x="27431" y="0"/>
                  </a:moveTo>
                  <a:lnTo>
                    <a:pt x="36575" y="9143"/>
                  </a:lnTo>
                </a:path>
                <a:path w="108585" h="53339">
                  <a:moveTo>
                    <a:pt x="36575" y="9143"/>
                  </a:moveTo>
                  <a:lnTo>
                    <a:pt x="36575" y="18287"/>
                  </a:lnTo>
                </a:path>
                <a:path w="108585" h="53339">
                  <a:moveTo>
                    <a:pt x="36575" y="18287"/>
                  </a:moveTo>
                  <a:lnTo>
                    <a:pt x="27431" y="25907"/>
                  </a:lnTo>
                </a:path>
                <a:path w="108585" h="53339">
                  <a:moveTo>
                    <a:pt x="27431" y="25907"/>
                  </a:moveTo>
                  <a:lnTo>
                    <a:pt x="18287" y="25907"/>
                  </a:lnTo>
                </a:path>
                <a:path w="108585" h="53339">
                  <a:moveTo>
                    <a:pt x="27431" y="25907"/>
                  </a:moveTo>
                  <a:lnTo>
                    <a:pt x="36575" y="35051"/>
                  </a:lnTo>
                </a:path>
                <a:path w="108585" h="53339">
                  <a:moveTo>
                    <a:pt x="36575" y="35051"/>
                  </a:moveTo>
                  <a:lnTo>
                    <a:pt x="36575" y="44195"/>
                  </a:lnTo>
                </a:path>
                <a:path w="108585" h="53339">
                  <a:moveTo>
                    <a:pt x="36575" y="44195"/>
                  </a:moveTo>
                  <a:lnTo>
                    <a:pt x="27431" y="53339"/>
                  </a:lnTo>
                </a:path>
                <a:path w="108585" h="53339">
                  <a:moveTo>
                    <a:pt x="27431" y="53339"/>
                  </a:moveTo>
                  <a:lnTo>
                    <a:pt x="9143" y="53339"/>
                  </a:lnTo>
                </a:path>
                <a:path w="108585" h="53339">
                  <a:moveTo>
                    <a:pt x="9143" y="53339"/>
                  </a:moveTo>
                  <a:lnTo>
                    <a:pt x="0" y="44195"/>
                  </a:lnTo>
                </a:path>
                <a:path w="108585" h="53339">
                  <a:moveTo>
                    <a:pt x="54863" y="53339"/>
                  </a:moveTo>
                  <a:lnTo>
                    <a:pt x="54863" y="44195"/>
                  </a:lnTo>
                </a:path>
                <a:path w="108585" h="53339">
                  <a:moveTo>
                    <a:pt x="73151" y="44195"/>
                  </a:moveTo>
                  <a:lnTo>
                    <a:pt x="82296" y="53339"/>
                  </a:lnTo>
                </a:path>
                <a:path w="108585" h="53339">
                  <a:moveTo>
                    <a:pt x="82296" y="53339"/>
                  </a:moveTo>
                  <a:lnTo>
                    <a:pt x="99060" y="53339"/>
                  </a:lnTo>
                </a:path>
                <a:path w="108585" h="53339">
                  <a:moveTo>
                    <a:pt x="99060" y="53339"/>
                  </a:moveTo>
                  <a:lnTo>
                    <a:pt x="108203" y="44195"/>
                  </a:lnTo>
                </a:path>
                <a:path w="108585" h="53339">
                  <a:moveTo>
                    <a:pt x="108203" y="44195"/>
                  </a:moveTo>
                  <a:lnTo>
                    <a:pt x="108203" y="25907"/>
                  </a:lnTo>
                </a:path>
                <a:path w="108585" h="53339">
                  <a:moveTo>
                    <a:pt x="108203" y="25907"/>
                  </a:moveTo>
                  <a:lnTo>
                    <a:pt x="99060" y="18287"/>
                  </a:lnTo>
                </a:path>
                <a:path w="108585" h="53339">
                  <a:moveTo>
                    <a:pt x="99060" y="18287"/>
                  </a:moveTo>
                  <a:lnTo>
                    <a:pt x="73151" y="18287"/>
                  </a:lnTo>
                </a:path>
                <a:path w="108585" h="53339">
                  <a:moveTo>
                    <a:pt x="73151" y="18287"/>
                  </a:moveTo>
                  <a:lnTo>
                    <a:pt x="73151" y="0"/>
                  </a:lnTo>
                </a:path>
                <a:path w="108585" h="53339">
                  <a:moveTo>
                    <a:pt x="73151" y="0"/>
                  </a:moveTo>
                  <a:lnTo>
                    <a:pt x="10820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387972" y="1771395"/>
              <a:ext cx="0" cy="4173220"/>
            </a:xfrm>
            <a:custGeom>
              <a:avLst/>
              <a:gdLst/>
              <a:ahLst/>
              <a:cxnLst/>
              <a:rect l="l" t="t" r="r" b="b"/>
              <a:pathLst>
                <a:path h="4173220">
                  <a:moveTo>
                    <a:pt x="0" y="0"/>
                  </a:moveTo>
                  <a:lnTo>
                    <a:pt x="0" y="417268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258432" y="1771395"/>
              <a:ext cx="97790" cy="4117975"/>
            </a:xfrm>
            <a:custGeom>
              <a:avLst/>
              <a:gdLst/>
              <a:ahLst/>
              <a:cxnLst/>
              <a:rect l="l" t="t" r="r" b="b"/>
              <a:pathLst>
                <a:path w="97789" h="4117975">
                  <a:moveTo>
                    <a:pt x="97536" y="0"/>
                  </a:moveTo>
                  <a:lnTo>
                    <a:pt x="97536" y="4117822"/>
                  </a:lnTo>
                </a:path>
                <a:path w="97789" h="4117975">
                  <a:moveTo>
                    <a:pt x="65531" y="0"/>
                  </a:moveTo>
                  <a:lnTo>
                    <a:pt x="65531" y="4117822"/>
                  </a:lnTo>
                </a:path>
                <a:path w="97789" h="4117975">
                  <a:moveTo>
                    <a:pt x="33527" y="0"/>
                  </a:moveTo>
                  <a:lnTo>
                    <a:pt x="33527" y="4117822"/>
                  </a:lnTo>
                </a:path>
                <a:path w="97789" h="4117975">
                  <a:moveTo>
                    <a:pt x="0" y="0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206616" y="5989802"/>
              <a:ext cx="36830" cy="53340"/>
            </a:xfrm>
            <a:custGeom>
              <a:avLst/>
              <a:gdLst/>
              <a:ahLst/>
              <a:cxnLst/>
              <a:rect l="l" t="t" r="r" b="b"/>
              <a:pathLst>
                <a:path w="36829" h="53339">
                  <a:moveTo>
                    <a:pt x="0" y="9143"/>
                  </a:moveTo>
                  <a:lnTo>
                    <a:pt x="9144" y="0"/>
                  </a:lnTo>
                </a:path>
                <a:path w="36829" h="53339">
                  <a:moveTo>
                    <a:pt x="9144" y="0"/>
                  </a:moveTo>
                  <a:lnTo>
                    <a:pt x="27432" y="0"/>
                  </a:lnTo>
                </a:path>
                <a:path w="36829" h="53339">
                  <a:moveTo>
                    <a:pt x="27432" y="0"/>
                  </a:moveTo>
                  <a:lnTo>
                    <a:pt x="36575" y="9143"/>
                  </a:lnTo>
                </a:path>
                <a:path w="36829" h="53339">
                  <a:moveTo>
                    <a:pt x="36575" y="9143"/>
                  </a:moveTo>
                  <a:lnTo>
                    <a:pt x="36575" y="18287"/>
                  </a:lnTo>
                </a:path>
                <a:path w="36829" h="53339">
                  <a:moveTo>
                    <a:pt x="36575" y="18287"/>
                  </a:moveTo>
                  <a:lnTo>
                    <a:pt x="27432" y="25907"/>
                  </a:lnTo>
                </a:path>
                <a:path w="36829" h="53339">
                  <a:moveTo>
                    <a:pt x="27432" y="25907"/>
                  </a:moveTo>
                  <a:lnTo>
                    <a:pt x="18287" y="25907"/>
                  </a:lnTo>
                </a:path>
                <a:path w="36829" h="53339">
                  <a:moveTo>
                    <a:pt x="27432" y="25907"/>
                  </a:moveTo>
                  <a:lnTo>
                    <a:pt x="36575" y="35051"/>
                  </a:lnTo>
                </a:path>
                <a:path w="36829" h="53339">
                  <a:moveTo>
                    <a:pt x="36575" y="35051"/>
                  </a:moveTo>
                  <a:lnTo>
                    <a:pt x="36575" y="44195"/>
                  </a:lnTo>
                </a:path>
                <a:path w="36829" h="53339">
                  <a:moveTo>
                    <a:pt x="36575" y="44195"/>
                  </a:moveTo>
                  <a:lnTo>
                    <a:pt x="27432" y="53339"/>
                  </a:lnTo>
                </a:path>
                <a:path w="36829" h="53339">
                  <a:moveTo>
                    <a:pt x="27432" y="53339"/>
                  </a:moveTo>
                  <a:lnTo>
                    <a:pt x="9144" y="53339"/>
                  </a:lnTo>
                </a:path>
                <a:path w="36829" h="53339">
                  <a:moveTo>
                    <a:pt x="9144" y="53339"/>
                  </a:moveTo>
                  <a:lnTo>
                    <a:pt x="0" y="441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226428" y="1771395"/>
              <a:ext cx="0" cy="4173220"/>
            </a:xfrm>
            <a:custGeom>
              <a:avLst/>
              <a:gdLst/>
              <a:ahLst/>
              <a:cxnLst/>
              <a:rect l="l" t="t" r="r" b="b"/>
              <a:pathLst>
                <a:path h="4173220">
                  <a:moveTo>
                    <a:pt x="0" y="0"/>
                  </a:moveTo>
                  <a:lnTo>
                    <a:pt x="0" y="417268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098412" y="1771395"/>
              <a:ext cx="96520" cy="4117975"/>
            </a:xfrm>
            <a:custGeom>
              <a:avLst/>
              <a:gdLst/>
              <a:ahLst/>
              <a:cxnLst/>
              <a:rect l="l" t="t" r="r" b="b"/>
              <a:pathLst>
                <a:path w="96520" h="4117975">
                  <a:moveTo>
                    <a:pt x="96012" y="0"/>
                  </a:moveTo>
                  <a:lnTo>
                    <a:pt x="96012" y="4117822"/>
                  </a:lnTo>
                </a:path>
                <a:path w="96520" h="4117975">
                  <a:moveTo>
                    <a:pt x="64008" y="0"/>
                  </a:moveTo>
                  <a:lnTo>
                    <a:pt x="64008" y="4117822"/>
                  </a:lnTo>
                </a:path>
                <a:path w="96520" h="4117975">
                  <a:moveTo>
                    <a:pt x="32003" y="0"/>
                  </a:moveTo>
                  <a:lnTo>
                    <a:pt x="32003" y="4117822"/>
                  </a:lnTo>
                </a:path>
                <a:path w="96520" h="4117975">
                  <a:moveTo>
                    <a:pt x="0" y="0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064884" y="1771395"/>
              <a:ext cx="0" cy="4173220"/>
            </a:xfrm>
            <a:custGeom>
              <a:avLst/>
              <a:gdLst/>
              <a:ahLst/>
              <a:cxnLst/>
              <a:rect l="l" t="t" r="r" b="b"/>
              <a:pathLst>
                <a:path h="4173220">
                  <a:moveTo>
                    <a:pt x="0" y="0"/>
                  </a:moveTo>
                  <a:lnTo>
                    <a:pt x="0" y="417268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935344" y="1771395"/>
              <a:ext cx="97790" cy="4117975"/>
            </a:xfrm>
            <a:custGeom>
              <a:avLst/>
              <a:gdLst/>
              <a:ahLst/>
              <a:cxnLst/>
              <a:rect l="l" t="t" r="r" b="b"/>
              <a:pathLst>
                <a:path w="97789" h="4117975">
                  <a:moveTo>
                    <a:pt x="97535" y="0"/>
                  </a:moveTo>
                  <a:lnTo>
                    <a:pt x="97535" y="4117822"/>
                  </a:lnTo>
                </a:path>
                <a:path w="97789" h="4117975">
                  <a:moveTo>
                    <a:pt x="65531" y="0"/>
                  </a:moveTo>
                  <a:lnTo>
                    <a:pt x="65531" y="4117822"/>
                  </a:lnTo>
                </a:path>
                <a:path w="97789" h="4117975">
                  <a:moveTo>
                    <a:pt x="33527" y="0"/>
                  </a:moveTo>
                  <a:lnTo>
                    <a:pt x="33527" y="4117822"/>
                  </a:lnTo>
                </a:path>
                <a:path w="97789" h="4117975">
                  <a:moveTo>
                    <a:pt x="0" y="0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886576" y="5989802"/>
              <a:ext cx="35560" cy="53340"/>
            </a:xfrm>
            <a:custGeom>
              <a:avLst/>
              <a:gdLst/>
              <a:ahLst/>
              <a:cxnLst/>
              <a:rect l="l" t="t" r="r" b="b"/>
              <a:pathLst>
                <a:path w="35560" h="53339">
                  <a:moveTo>
                    <a:pt x="0" y="9143"/>
                  </a:moveTo>
                  <a:lnTo>
                    <a:pt x="9144" y="0"/>
                  </a:lnTo>
                </a:path>
                <a:path w="35560" h="53339">
                  <a:moveTo>
                    <a:pt x="9144" y="0"/>
                  </a:moveTo>
                  <a:lnTo>
                    <a:pt x="27432" y="0"/>
                  </a:lnTo>
                </a:path>
                <a:path w="35560" h="53339">
                  <a:moveTo>
                    <a:pt x="27432" y="0"/>
                  </a:moveTo>
                  <a:lnTo>
                    <a:pt x="35051" y="9143"/>
                  </a:lnTo>
                </a:path>
                <a:path w="35560" h="53339">
                  <a:moveTo>
                    <a:pt x="35051" y="9143"/>
                  </a:moveTo>
                  <a:lnTo>
                    <a:pt x="35051" y="18287"/>
                  </a:lnTo>
                </a:path>
                <a:path w="35560" h="53339">
                  <a:moveTo>
                    <a:pt x="35051" y="18287"/>
                  </a:moveTo>
                  <a:lnTo>
                    <a:pt x="27432" y="25907"/>
                  </a:lnTo>
                </a:path>
                <a:path w="35560" h="53339">
                  <a:moveTo>
                    <a:pt x="27432" y="25907"/>
                  </a:moveTo>
                  <a:lnTo>
                    <a:pt x="9144" y="25907"/>
                  </a:lnTo>
                </a:path>
                <a:path w="35560" h="53339">
                  <a:moveTo>
                    <a:pt x="9144" y="25907"/>
                  </a:moveTo>
                  <a:lnTo>
                    <a:pt x="0" y="35051"/>
                  </a:lnTo>
                </a:path>
                <a:path w="35560" h="53339">
                  <a:moveTo>
                    <a:pt x="0" y="35051"/>
                  </a:moveTo>
                  <a:lnTo>
                    <a:pt x="0" y="53339"/>
                  </a:lnTo>
                </a:path>
                <a:path w="35560" h="53339">
                  <a:moveTo>
                    <a:pt x="0" y="53339"/>
                  </a:moveTo>
                  <a:lnTo>
                    <a:pt x="35051" y="5333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903340" y="1771395"/>
              <a:ext cx="0" cy="4173220"/>
            </a:xfrm>
            <a:custGeom>
              <a:avLst/>
              <a:gdLst/>
              <a:ahLst/>
              <a:cxnLst/>
              <a:rect l="l" t="t" r="r" b="b"/>
              <a:pathLst>
                <a:path h="4173220">
                  <a:moveTo>
                    <a:pt x="0" y="0"/>
                  </a:moveTo>
                  <a:lnTo>
                    <a:pt x="0" y="417268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775324" y="1771395"/>
              <a:ext cx="96520" cy="4117975"/>
            </a:xfrm>
            <a:custGeom>
              <a:avLst/>
              <a:gdLst/>
              <a:ahLst/>
              <a:cxnLst/>
              <a:rect l="l" t="t" r="r" b="b"/>
              <a:pathLst>
                <a:path w="96520" h="4117975">
                  <a:moveTo>
                    <a:pt x="96012" y="0"/>
                  </a:moveTo>
                  <a:lnTo>
                    <a:pt x="96012" y="4117822"/>
                  </a:lnTo>
                </a:path>
                <a:path w="96520" h="4117975">
                  <a:moveTo>
                    <a:pt x="64008" y="0"/>
                  </a:moveTo>
                  <a:lnTo>
                    <a:pt x="64008" y="4117822"/>
                  </a:lnTo>
                </a:path>
                <a:path w="96520" h="4117975">
                  <a:moveTo>
                    <a:pt x="32003" y="0"/>
                  </a:moveTo>
                  <a:lnTo>
                    <a:pt x="32003" y="4117822"/>
                  </a:lnTo>
                </a:path>
                <a:path w="96520" h="4117975">
                  <a:moveTo>
                    <a:pt x="0" y="0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741796" y="1771395"/>
              <a:ext cx="0" cy="4173220"/>
            </a:xfrm>
            <a:custGeom>
              <a:avLst/>
              <a:gdLst/>
              <a:ahLst/>
              <a:cxnLst/>
              <a:rect l="l" t="t" r="r" b="b"/>
              <a:pathLst>
                <a:path h="4173220">
                  <a:moveTo>
                    <a:pt x="0" y="0"/>
                  </a:moveTo>
                  <a:lnTo>
                    <a:pt x="0" y="417268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612256" y="1771395"/>
              <a:ext cx="97790" cy="4117975"/>
            </a:xfrm>
            <a:custGeom>
              <a:avLst/>
              <a:gdLst/>
              <a:ahLst/>
              <a:cxnLst/>
              <a:rect l="l" t="t" r="r" b="b"/>
              <a:pathLst>
                <a:path w="97789" h="4117975">
                  <a:moveTo>
                    <a:pt x="97535" y="0"/>
                  </a:moveTo>
                  <a:lnTo>
                    <a:pt x="97535" y="4117822"/>
                  </a:lnTo>
                </a:path>
                <a:path w="97789" h="4117975">
                  <a:moveTo>
                    <a:pt x="65531" y="0"/>
                  </a:moveTo>
                  <a:lnTo>
                    <a:pt x="65531" y="4117822"/>
                  </a:lnTo>
                </a:path>
                <a:path w="97789" h="4117975">
                  <a:moveTo>
                    <a:pt x="33527" y="0"/>
                  </a:moveTo>
                  <a:lnTo>
                    <a:pt x="33527" y="4117822"/>
                  </a:lnTo>
                </a:path>
                <a:path w="97789" h="4117975">
                  <a:moveTo>
                    <a:pt x="0" y="0"/>
                  </a:moveTo>
                  <a:lnTo>
                    <a:pt x="0" y="4117822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551296" y="5986754"/>
              <a:ext cx="18415" cy="53340"/>
            </a:xfrm>
            <a:custGeom>
              <a:avLst/>
              <a:gdLst/>
              <a:ahLst/>
              <a:cxnLst/>
              <a:rect l="l" t="t" r="r" b="b"/>
              <a:pathLst>
                <a:path w="18414" h="53339">
                  <a:moveTo>
                    <a:pt x="0" y="9143"/>
                  </a:moveTo>
                  <a:lnTo>
                    <a:pt x="9143" y="0"/>
                  </a:lnTo>
                </a:path>
                <a:path w="18414" h="53339">
                  <a:moveTo>
                    <a:pt x="9143" y="0"/>
                  </a:moveTo>
                  <a:lnTo>
                    <a:pt x="9143" y="53339"/>
                  </a:lnTo>
                </a:path>
                <a:path w="18414" h="53339">
                  <a:moveTo>
                    <a:pt x="0" y="53339"/>
                  </a:moveTo>
                  <a:lnTo>
                    <a:pt x="18287" y="5333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548248" y="1651000"/>
              <a:ext cx="3263265" cy="4293235"/>
            </a:xfrm>
            <a:custGeom>
              <a:avLst/>
              <a:gdLst/>
              <a:ahLst/>
              <a:cxnLst/>
              <a:rect l="l" t="t" r="r" b="b"/>
              <a:pathLst>
                <a:path w="3263265" h="4293235">
                  <a:moveTo>
                    <a:pt x="32003" y="0"/>
                  </a:moveTo>
                  <a:lnTo>
                    <a:pt x="32003" y="4293082"/>
                  </a:lnTo>
                </a:path>
                <a:path w="3263265" h="4293235">
                  <a:moveTo>
                    <a:pt x="0" y="120396"/>
                  </a:moveTo>
                  <a:lnTo>
                    <a:pt x="3262883" y="120396"/>
                  </a:lnTo>
                </a:path>
                <a:path w="3263265" h="4293235">
                  <a:moveTo>
                    <a:pt x="0" y="199644"/>
                  </a:moveTo>
                  <a:lnTo>
                    <a:pt x="3262883" y="199644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580252" y="1789684"/>
              <a:ext cx="3230880" cy="0"/>
            </a:xfrm>
            <a:custGeom>
              <a:avLst/>
              <a:gdLst/>
              <a:ahLst/>
              <a:cxnLst/>
              <a:rect l="l" t="t" r="r" b="b"/>
              <a:pathLst>
                <a:path w="3230879">
                  <a:moveTo>
                    <a:pt x="0" y="0"/>
                  </a:moveTo>
                  <a:lnTo>
                    <a:pt x="3230879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548248" y="1809495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580252" y="1829307"/>
              <a:ext cx="3230880" cy="45720"/>
            </a:xfrm>
            <a:custGeom>
              <a:avLst/>
              <a:gdLst/>
              <a:ahLst/>
              <a:cxnLst/>
              <a:rect l="l" t="t" r="r" b="b"/>
              <a:pathLst>
                <a:path w="3230879" h="45719">
                  <a:moveTo>
                    <a:pt x="0" y="0"/>
                  </a:moveTo>
                  <a:lnTo>
                    <a:pt x="3230879" y="0"/>
                  </a:lnTo>
                </a:path>
                <a:path w="3230879" h="45719">
                  <a:moveTo>
                    <a:pt x="0" y="45719"/>
                  </a:moveTo>
                  <a:lnTo>
                    <a:pt x="3230879" y="45719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548248" y="1899411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580252" y="1925320"/>
              <a:ext cx="3230880" cy="0"/>
            </a:xfrm>
            <a:custGeom>
              <a:avLst/>
              <a:gdLst/>
              <a:ahLst/>
              <a:cxnLst/>
              <a:rect l="l" t="t" r="r" b="b"/>
              <a:pathLst>
                <a:path w="3230879">
                  <a:moveTo>
                    <a:pt x="0" y="0"/>
                  </a:moveTo>
                  <a:lnTo>
                    <a:pt x="3230879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548248" y="1954275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580252" y="1984756"/>
              <a:ext cx="3230880" cy="0"/>
            </a:xfrm>
            <a:custGeom>
              <a:avLst/>
              <a:gdLst/>
              <a:ahLst/>
              <a:cxnLst/>
              <a:rect l="l" t="t" r="r" b="b"/>
              <a:pathLst>
                <a:path w="3230879">
                  <a:moveTo>
                    <a:pt x="0" y="0"/>
                  </a:moveTo>
                  <a:lnTo>
                    <a:pt x="3230879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548248" y="2019808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580252" y="2056384"/>
              <a:ext cx="3230880" cy="0"/>
            </a:xfrm>
            <a:custGeom>
              <a:avLst/>
              <a:gdLst/>
              <a:ahLst/>
              <a:cxnLst/>
              <a:rect l="l" t="t" r="r" b="b"/>
              <a:pathLst>
                <a:path w="3230879">
                  <a:moveTo>
                    <a:pt x="0" y="0"/>
                  </a:moveTo>
                  <a:lnTo>
                    <a:pt x="3230879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548248" y="2099055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580252" y="2117344"/>
              <a:ext cx="3230880" cy="60960"/>
            </a:xfrm>
            <a:custGeom>
              <a:avLst/>
              <a:gdLst/>
              <a:ahLst/>
              <a:cxnLst/>
              <a:rect l="l" t="t" r="r" b="b"/>
              <a:pathLst>
                <a:path w="3230879" h="60960">
                  <a:moveTo>
                    <a:pt x="0" y="0"/>
                  </a:moveTo>
                  <a:lnTo>
                    <a:pt x="3230879" y="0"/>
                  </a:lnTo>
                </a:path>
                <a:path w="3230879" h="60960">
                  <a:moveTo>
                    <a:pt x="0" y="19811"/>
                  </a:moveTo>
                  <a:lnTo>
                    <a:pt x="3230879" y="19811"/>
                  </a:lnTo>
                </a:path>
                <a:path w="3230879" h="60960">
                  <a:moveTo>
                    <a:pt x="0" y="39623"/>
                  </a:moveTo>
                  <a:lnTo>
                    <a:pt x="3230879" y="39623"/>
                  </a:lnTo>
                </a:path>
                <a:path w="3230879" h="60960">
                  <a:moveTo>
                    <a:pt x="0" y="60959"/>
                  </a:moveTo>
                  <a:lnTo>
                    <a:pt x="3230879" y="60959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548248" y="2202687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580252" y="2227072"/>
              <a:ext cx="3230880" cy="85725"/>
            </a:xfrm>
            <a:custGeom>
              <a:avLst/>
              <a:gdLst/>
              <a:ahLst/>
              <a:cxnLst/>
              <a:rect l="l" t="t" r="r" b="b"/>
              <a:pathLst>
                <a:path w="3230879" h="85725">
                  <a:moveTo>
                    <a:pt x="0" y="0"/>
                  </a:moveTo>
                  <a:lnTo>
                    <a:pt x="3230879" y="0"/>
                  </a:lnTo>
                </a:path>
                <a:path w="3230879" h="85725">
                  <a:moveTo>
                    <a:pt x="0" y="25907"/>
                  </a:moveTo>
                  <a:lnTo>
                    <a:pt x="3230879" y="25907"/>
                  </a:lnTo>
                </a:path>
                <a:path w="3230879" h="85725">
                  <a:moveTo>
                    <a:pt x="0" y="54863"/>
                  </a:moveTo>
                  <a:lnTo>
                    <a:pt x="3230879" y="54863"/>
                  </a:lnTo>
                </a:path>
                <a:path w="3230879" h="85725">
                  <a:moveTo>
                    <a:pt x="0" y="85343"/>
                  </a:moveTo>
                  <a:lnTo>
                    <a:pt x="3230879" y="85343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548248" y="2347468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580252" y="2385568"/>
              <a:ext cx="3230880" cy="144780"/>
            </a:xfrm>
            <a:custGeom>
              <a:avLst/>
              <a:gdLst/>
              <a:ahLst/>
              <a:cxnLst/>
              <a:rect l="l" t="t" r="r" b="b"/>
              <a:pathLst>
                <a:path w="3230879" h="144780">
                  <a:moveTo>
                    <a:pt x="0" y="0"/>
                  </a:moveTo>
                  <a:lnTo>
                    <a:pt x="3230879" y="0"/>
                  </a:lnTo>
                </a:path>
                <a:path w="3230879" h="144780">
                  <a:moveTo>
                    <a:pt x="0" y="41148"/>
                  </a:moveTo>
                  <a:lnTo>
                    <a:pt x="3230879" y="41148"/>
                  </a:lnTo>
                </a:path>
                <a:path w="3230879" h="144780">
                  <a:moveTo>
                    <a:pt x="0" y="88392"/>
                  </a:moveTo>
                  <a:lnTo>
                    <a:pt x="3230879" y="88392"/>
                  </a:lnTo>
                </a:path>
                <a:path w="3230879" h="144780">
                  <a:moveTo>
                    <a:pt x="0" y="144780"/>
                  </a:moveTo>
                  <a:lnTo>
                    <a:pt x="3230879" y="14478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548248" y="2594355"/>
              <a:ext cx="3263265" cy="81280"/>
            </a:xfrm>
            <a:custGeom>
              <a:avLst/>
              <a:gdLst/>
              <a:ahLst/>
              <a:cxnLst/>
              <a:rect l="l" t="t" r="r" b="b"/>
              <a:pathLst>
                <a:path w="3263265" h="81280">
                  <a:moveTo>
                    <a:pt x="0" y="0"/>
                  </a:moveTo>
                  <a:lnTo>
                    <a:pt x="3262883" y="0"/>
                  </a:lnTo>
                </a:path>
                <a:path w="3263265" h="81280">
                  <a:moveTo>
                    <a:pt x="0" y="80772"/>
                  </a:moveTo>
                  <a:lnTo>
                    <a:pt x="3262883" y="80772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580252" y="2614167"/>
              <a:ext cx="3230880" cy="0"/>
            </a:xfrm>
            <a:custGeom>
              <a:avLst/>
              <a:gdLst/>
              <a:ahLst/>
              <a:cxnLst/>
              <a:rect l="l" t="t" r="r" b="b"/>
              <a:pathLst>
                <a:path w="3230879">
                  <a:moveTo>
                    <a:pt x="0" y="0"/>
                  </a:moveTo>
                  <a:lnTo>
                    <a:pt x="3230879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548248" y="2632455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580252" y="2653791"/>
              <a:ext cx="3230880" cy="44450"/>
            </a:xfrm>
            <a:custGeom>
              <a:avLst/>
              <a:gdLst/>
              <a:ahLst/>
              <a:cxnLst/>
              <a:rect l="l" t="t" r="r" b="b"/>
              <a:pathLst>
                <a:path w="3230879" h="44450">
                  <a:moveTo>
                    <a:pt x="0" y="0"/>
                  </a:moveTo>
                  <a:lnTo>
                    <a:pt x="3230879" y="0"/>
                  </a:lnTo>
                </a:path>
                <a:path w="3230879" h="44450">
                  <a:moveTo>
                    <a:pt x="0" y="44196"/>
                  </a:moveTo>
                  <a:lnTo>
                    <a:pt x="3230879" y="44196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548248" y="2722372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580252" y="2749803"/>
              <a:ext cx="3230880" cy="0"/>
            </a:xfrm>
            <a:custGeom>
              <a:avLst/>
              <a:gdLst/>
              <a:ahLst/>
              <a:cxnLst/>
              <a:rect l="l" t="t" r="r" b="b"/>
              <a:pathLst>
                <a:path w="3230879">
                  <a:moveTo>
                    <a:pt x="0" y="0"/>
                  </a:moveTo>
                  <a:lnTo>
                    <a:pt x="3230879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548248" y="2777236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580252" y="2809239"/>
              <a:ext cx="3230880" cy="0"/>
            </a:xfrm>
            <a:custGeom>
              <a:avLst/>
              <a:gdLst/>
              <a:ahLst/>
              <a:cxnLst/>
              <a:rect l="l" t="t" r="r" b="b"/>
              <a:pathLst>
                <a:path w="3230879">
                  <a:moveTo>
                    <a:pt x="0" y="0"/>
                  </a:moveTo>
                  <a:lnTo>
                    <a:pt x="3230879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548248" y="2842767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580252" y="2880867"/>
              <a:ext cx="3230880" cy="0"/>
            </a:xfrm>
            <a:custGeom>
              <a:avLst/>
              <a:gdLst/>
              <a:ahLst/>
              <a:cxnLst/>
              <a:rect l="l" t="t" r="r" b="b"/>
              <a:pathLst>
                <a:path w="3230879">
                  <a:moveTo>
                    <a:pt x="0" y="0"/>
                  </a:moveTo>
                  <a:lnTo>
                    <a:pt x="3230879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548248" y="2923539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580252" y="2941827"/>
              <a:ext cx="3230880" cy="60960"/>
            </a:xfrm>
            <a:custGeom>
              <a:avLst/>
              <a:gdLst/>
              <a:ahLst/>
              <a:cxnLst/>
              <a:rect l="l" t="t" r="r" b="b"/>
              <a:pathLst>
                <a:path w="3230879" h="60960">
                  <a:moveTo>
                    <a:pt x="0" y="0"/>
                  </a:moveTo>
                  <a:lnTo>
                    <a:pt x="3230879" y="0"/>
                  </a:lnTo>
                </a:path>
                <a:path w="3230879" h="60960">
                  <a:moveTo>
                    <a:pt x="0" y="18287"/>
                  </a:moveTo>
                  <a:lnTo>
                    <a:pt x="3230879" y="18287"/>
                  </a:lnTo>
                </a:path>
                <a:path w="3230879" h="60960">
                  <a:moveTo>
                    <a:pt x="0" y="39624"/>
                  </a:moveTo>
                  <a:lnTo>
                    <a:pt x="3230879" y="39624"/>
                  </a:lnTo>
                </a:path>
                <a:path w="3230879" h="60960">
                  <a:moveTo>
                    <a:pt x="0" y="60960"/>
                  </a:moveTo>
                  <a:lnTo>
                    <a:pt x="3230879" y="6096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548248" y="3025647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580252" y="3050032"/>
              <a:ext cx="3230880" cy="86995"/>
            </a:xfrm>
            <a:custGeom>
              <a:avLst/>
              <a:gdLst/>
              <a:ahLst/>
              <a:cxnLst/>
              <a:rect l="l" t="t" r="r" b="b"/>
              <a:pathLst>
                <a:path w="3230879" h="86994">
                  <a:moveTo>
                    <a:pt x="0" y="0"/>
                  </a:moveTo>
                  <a:lnTo>
                    <a:pt x="3230879" y="0"/>
                  </a:lnTo>
                </a:path>
                <a:path w="3230879" h="86994">
                  <a:moveTo>
                    <a:pt x="0" y="27431"/>
                  </a:moveTo>
                  <a:lnTo>
                    <a:pt x="3230879" y="27431"/>
                  </a:lnTo>
                </a:path>
                <a:path w="3230879" h="86994">
                  <a:moveTo>
                    <a:pt x="0" y="54863"/>
                  </a:moveTo>
                  <a:lnTo>
                    <a:pt x="3230879" y="54863"/>
                  </a:lnTo>
                </a:path>
                <a:path w="3230879" h="86994">
                  <a:moveTo>
                    <a:pt x="0" y="86867"/>
                  </a:moveTo>
                  <a:lnTo>
                    <a:pt x="3230879" y="86867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548248" y="3170427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580252" y="3208527"/>
              <a:ext cx="3230880" cy="144780"/>
            </a:xfrm>
            <a:custGeom>
              <a:avLst/>
              <a:gdLst/>
              <a:ahLst/>
              <a:cxnLst/>
              <a:rect l="l" t="t" r="r" b="b"/>
              <a:pathLst>
                <a:path w="3230879" h="144779">
                  <a:moveTo>
                    <a:pt x="0" y="0"/>
                  </a:moveTo>
                  <a:lnTo>
                    <a:pt x="3230879" y="0"/>
                  </a:lnTo>
                </a:path>
                <a:path w="3230879" h="144779">
                  <a:moveTo>
                    <a:pt x="0" y="42672"/>
                  </a:moveTo>
                  <a:lnTo>
                    <a:pt x="3230879" y="42672"/>
                  </a:lnTo>
                </a:path>
                <a:path w="3230879" h="144779">
                  <a:moveTo>
                    <a:pt x="0" y="89916"/>
                  </a:moveTo>
                  <a:lnTo>
                    <a:pt x="3230879" y="89916"/>
                  </a:lnTo>
                </a:path>
                <a:path w="3230879" h="144779">
                  <a:moveTo>
                    <a:pt x="0" y="144780"/>
                  </a:moveTo>
                  <a:lnTo>
                    <a:pt x="3230879" y="14478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548248" y="3418839"/>
              <a:ext cx="3263265" cy="79375"/>
            </a:xfrm>
            <a:custGeom>
              <a:avLst/>
              <a:gdLst/>
              <a:ahLst/>
              <a:cxnLst/>
              <a:rect l="l" t="t" r="r" b="b"/>
              <a:pathLst>
                <a:path w="3263265" h="79375">
                  <a:moveTo>
                    <a:pt x="0" y="0"/>
                  </a:moveTo>
                  <a:lnTo>
                    <a:pt x="3262883" y="0"/>
                  </a:lnTo>
                </a:path>
                <a:path w="3263265" h="79375">
                  <a:moveTo>
                    <a:pt x="0" y="79248"/>
                  </a:moveTo>
                  <a:lnTo>
                    <a:pt x="3262883" y="79248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580252" y="3437127"/>
              <a:ext cx="3230880" cy="0"/>
            </a:xfrm>
            <a:custGeom>
              <a:avLst/>
              <a:gdLst/>
              <a:ahLst/>
              <a:cxnLst/>
              <a:rect l="l" t="t" r="r" b="b"/>
              <a:pathLst>
                <a:path w="3230879">
                  <a:moveTo>
                    <a:pt x="0" y="0"/>
                  </a:moveTo>
                  <a:lnTo>
                    <a:pt x="3230879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548248" y="3456939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580252" y="3476751"/>
              <a:ext cx="3230880" cy="44450"/>
            </a:xfrm>
            <a:custGeom>
              <a:avLst/>
              <a:gdLst/>
              <a:ahLst/>
              <a:cxnLst/>
              <a:rect l="l" t="t" r="r" b="b"/>
              <a:pathLst>
                <a:path w="3230879" h="44450">
                  <a:moveTo>
                    <a:pt x="0" y="0"/>
                  </a:moveTo>
                  <a:lnTo>
                    <a:pt x="3230879" y="0"/>
                  </a:lnTo>
                </a:path>
                <a:path w="3230879" h="44450">
                  <a:moveTo>
                    <a:pt x="0" y="44196"/>
                  </a:moveTo>
                  <a:lnTo>
                    <a:pt x="3230879" y="44196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548248" y="3546855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580252" y="3572764"/>
              <a:ext cx="3230880" cy="0"/>
            </a:xfrm>
            <a:custGeom>
              <a:avLst/>
              <a:gdLst/>
              <a:ahLst/>
              <a:cxnLst/>
              <a:rect l="l" t="t" r="r" b="b"/>
              <a:pathLst>
                <a:path w="3230879">
                  <a:moveTo>
                    <a:pt x="0" y="0"/>
                  </a:moveTo>
                  <a:lnTo>
                    <a:pt x="3230879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548248" y="3601720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580252" y="3632200"/>
              <a:ext cx="3230880" cy="0"/>
            </a:xfrm>
            <a:custGeom>
              <a:avLst/>
              <a:gdLst/>
              <a:ahLst/>
              <a:cxnLst/>
              <a:rect l="l" t="t" r="r" b="b"/>
              <a:pathLst>
                <a:path w="3230879">
                  <a:moveTo>
                    <a:pt x="0" y="0"/>
                  </a:moveTo>
                  <a:lnTo>
                    <a:pt x="3230879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548248" y="3667251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580252" y="3703827"/>
              <a:ext cx="2940050" cy="0"/>
            </a:xfrm>
            <a:custGeom>
              <a:avLst/>
              <a:gdLst/>
              <a:ahLst/>
              <a:cxnLst/>
              <a:rect l="l" t="t" r="r" b="b"/>
              <a:pathLst>
                <a:path w="2940050">
                  <a:moveTo>
                    <a:pt x="0" y="0"/>
                  </a:moveTo>
                  <a:lnTo>
                    <a:pt x="2939796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548248" y="3746500"/>
              <a:ext cx="2971800" cy="0"/>
            </a:xfrm>
            <a:custGeom>
              <a:avLst/>
              <a:gdLst/>
              <a:ahLst/>
              <a:cxnLst/>
              <a:rect l="l" t="t" r="r" b="b"/>
              <a:pathLst>
                <a:path w="2971800">
                  <a:moveTo>
                    <a:pt x="0" y="0"/>
                  </a:moveTo>
                  <a:lnTo>
                    <a:pt x="297180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580252" y="3764788"/>
              <a:ext cx="2940050" cy="60960"/>
            </a:xfrm>
            <a:custGeom>
              <a:avLst/>
              <a:gdLst/>
              <a:ahLst/>
              <a:cxnLst/>
              <a:rect l="l" t="t" r="r" b="b"/>
              <a:pathLst>
                <a:path w="2940050" h="60960">
                  <a:moveTo>
                    <a:pt x="0" y="0"/>
                  </a:moveTo>
                  <a:lnTo>
                    <a:pt x="2939796" y="0"/>
                  </a:lnTo>
                </a:path>
                <a:path w="2940050" h="60960">
                  <a:moveTo>
                    <a:pt x="0" y="19812"/>
                  </a:moveTo>
                  <a:lnTo>
                    <a:pt x="2939796" y="19812"/>
                  </a:lnTo>
                </a:path>
                <a:path w="2940050" h="60960">
                  <a:moveTo>
                    <a:pt x="0" y="39624"/>
                  </a:moveTo>
                  <a:lnTo>
                    <a:pt x="2939796" y="39624"/>
                  </a:lnTo>
                </a:path>
                <a:path w="2940050" h="60960">
                  <a:moveTo>
                    <a:pt x="0" y="60960"/>
                  </a:moveTo>
                  <a:lnTo>
                    <a:pt x="2939796" y="6096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548248" y="3850132"/>
              <a:ext cx="2971800" cy="0"/>
            </a:xfrm>
            <a:custGeom>
              <a:avLst/>
              <a:gdLst/>
              <a:ahLst/>
              <a:cxnLst/>
              <a:rect l="l" t="t" r="r" b="b"/>
              <a:pathLst>
                <a:path w="2971800">
                  <a:moveTo>
                    <a:pt x="0" y="0"/>
                  </a:moveTo>
                  <a:lnTo>
                    <a:pt x="297180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580252" y="3874516"/>
              <a:ext cx="2940050" cy="85725"/>
            </a:xfrm>
            <a:custGeom>
              <a:avLst/>
              <a:gdLst/>
              <a:ahLst/>
              <a:cxnLst/>
              <a:rect l="l" t="t" r="r" b="b"/>
              <a:pathLst>
                <a:path w="2940050" h="85725">
                  <a:moveTo>
                    <a:pt x="0" y="0"/>
                  </a:moveTo>
                  <a:lnTo>
                    <a:pt x="2939796" y="0"/>
                  </a:lnTo>
                </a:path>
                <a:path w="2940050" h="85725">
                  <a:moveTo>
                    <a:pt x="0" y="25907"/>
                  </a:moveTo>
                  <a:lnTo>
                    <a:pt x="2939796" y="25907"/>
                  </a:lnTo>
                </a:path>
                <a:path w="2940050" h="85725">
                  <a:moveTo>
                    <a:pt x="0" y="54863"/>
                  </a:moveTo>
                  <a:lnTo>
                    <a:pt x="2939796" y="54863"/>
                  </a:lnTo>
                </a:path>
                <a:path w="2940050" h="85725">
                  <a:moveTo>
                    <a:pt x="0" y="85343"/>
                  </a:moveTo>
                  <a:lnTo>
                    <a:pt x="2939796" y="85343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548248" y="3994911"/>
              <a:ext cx="2971800" cy="0"/>
            </a:xfrm>
            <a:custGeom>
              <a:avLst/>
              <a:gdLst/>
              <a:ahLst/>
              <a:cxnLst/>
              <a:rect l="l" t="t" r="r" b="b"/>
              <a:pathLst>
                <a:path w="2971800">
                  <a:moveTo>
                    <a:pt x="0" y="0"/>
                  </a:moveTo>
                  <a:lnTo>
                    <a:pt x="297180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580252" y="4031488"/>
              <a:ext cx="2940050" cy="146685"/>
            </a:xfrm>
            <a:custGeom>
              <a:avLst/>
              <a:gdLst/>
              <a:ahLst/>
              <a:cxnLst/>
              <a:rect l="l" t="t" r="r" b="b"/>
              <a:pathLst>
                <a:path w="2940050" h="146685">
                  <a:moveTo>
                    <a:pt x="0" y="0"/>
                  </a:moveTo>
                  <a:lnTo>
                    <a:pt x="2939796" y="0"/>
                  </a:lnTo>
                </a:path>
                <a:path w="2940050" h="146685">
                  <a:moveTo>
                    <a:pt x="0" y="42672"/>
                  </a:moveTo>
                  <a:lnTo>
                    <a:pt x="2939796" y="42672"/>
                  </a:lnTo>
                </a:path>
                <a:path w="2940050" h="146685">
                  <a:moveTo>
                    <a:pt x="0" y="91439"/>
                  </a:moveTo>
                  <a:lnTo>
                    <a:pt x="2939796" y="91439"/>
                  </a:lnTo>
                </a:path>
                <a:path w="2940050" h="146685">
                  <a:moveTo>
                    <a:pt x="0" y="146304"/>
                  </a:moveTo>
                  <a:lnTo>
                    <a:pt x="2939796" y="146304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548248" y="4243323"/>
              <a:ext cx="2971800" cy="79375"/>
            </a:xfrm>
            <a:custGeom>
              <a:avLst/>
              <a:gdLst/>
              <a:ahLst/>
              <a:cxnLst/>
              <a:rect l="l" t="t" r="r" b="b"/>
              <a:pathLst>
                <a:path w="2971800" h="79375">
                  <a:moveTo>
                    <a:pt x="0" y="0"/>
                  </a:moveTo>
                  <a:lnTo>
                    <a:pt x="2971800" y="0"/>
                  </a:lnTo>
                </a:path>
                <a:path w="2971800" h="79375">
                  <a:moveTo>
                    <a:pt x="0" y="79248"/>
                  </a:moveTo>
                  <a:lnTo>
                    <a:pt x="2971800" y="79248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580252" y="4261611"/>
              <a:ext cx="2940050" cy="0"/>
            </a:xfrm>
            <a:custGeom>
              <a:avLst/>
              <a:gdLst/>
              <a:ahLst/>
              <a:cxnLst/>
              <a:rect l="l" t="t" r="r" b="b"/>
              <a:pathLst>
                <a:path w="2940050">
                  <a:moveTo>
                    <a:pt x="0" y="0"/>
                  </a:moveTo>
                  <a:lnTo>
                    <a:pt x="2939796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548248" y="4279900"/>
              <a:ext cx="2971800" cy="0"/>
            </a:xfrm>
            <a:custGeom>
              <a:avLst/>
              <a:gdLst/>
              <a:ahLst/>
              <a:cxnLst/>
              <a:rect l="l" t="t" r="r" b="b"/>
              <a:pathLst>
                <a:path w="2971800">
                  <a:moveTo>
                    <a:pt x="0" y="0"/>
                  </a:moveTo>
                  <a:lnTo>
                    <a:pt x="297180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580252" y="4301235"/>
              <a:ext cx="2940050" cy="44450"/>
            </a:xfrm>
            <a:custGeom>
              <a:avLst/>
              <a:gdLst/>
              <a:ahLst/>
              <a:cxnLst/>
              <a:rect l="l" t="t" r="r" b="b"/>
              <a:pathLst>
                <a:path w="2940050" h="44450">
                  <a:moveTo>
                    <a:pt x="0" y="0"/>
                  </a:moveTo>
                  <a:lnTo>
                    <a:pt x="2939796" y="0"/>
                  </a:lnTo>
                </a:path>
                <a:path w="2940050" h="44450">
                  <a:moveTo>
                    <a:pt x="0" y="44195"/>
                  </a:moveTo>
                  <a:lnTo>
                    <a:pt x="2939796" y="44195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548248" y="4369816"/>
              <a:ext cx="2971800" cy="0"/>
            </a:xfrm>
            <a:custGeom>
              <a:avLst/>
              <a:gdLst/>
              <a:ahLst/>
              <a:cxnLst/>
              <a:rect l="l" t="t" r="r" b="b"/>
              <a:pathLst>
                <a:path w="2971800">
                  <a:moveTo>
                    <a:pt x="0" y="0"/>
                  </a:moveTo>
                  <a:lnTo>
                    <a:pt x="297180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580252" y="4397248"/>
              <a:ext cx="2940050" cy="0"/>
            </a:xfrm>
            <a:custGeom>
              <a:avLst/>
              <a:gdLst/>
              <a:ahLst/>
              <a:cxnLst/>
              <a:rect l="l" t="t" r="r" b="b"/>
              <a:pathLst>
                <a:path w="2940050">
                  <a:moveTo>
                    <a:pt x="0" y="0"/>
                  </a:moveTo>
                  <a:lnTo>
                    <a:pt x="2939796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548248" y="4424679"/>
              <a:ext cx="2971800" cy="0"/>
            </a:xfrm>
            <a:custGeom>
              <a:avLst/>
              <a:gdLst/>
              <a:ahLst/>
              <a:cxnLst/>
              <a:rect l="l" t="t" r="r" b="b"/>
              <a:pathLst>
                <a:path w="2971800">
                  <a:moveTo>
                    <a:pt x="0" y="0"/>
                  </a:moveTo>
                  <a:lnTo>
                    <a:pt x="297180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580252" y="4456683"/>
              <a:ext cx="2940050" cy="0"/>
            </a:xfrm>
            <a:custGeom>
              <a:avLst/>
              <a:gdLst/>
              <a:ahLst/>
              <a:cxnLst/>
              <a:rect l="l" t="t" r="r" b="b"/>
              <a:pathLst>
                <a:path w="2940050">
                  <a:moveTo>
                    <a:pt x="0" y="0"/>
                  </a:moveTo>
                  <a:lnTo>
                    <a:pt x="2939796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548248" y="4490211"/>
              <a:ext cx="2971800" cy="0"/>
            </a:xfrm>
            <a:custGeom>
              <a:avLst/>
              <a:gdLst/>
              <a:ahLst/>
              <a:cxnLst/>
              <a:rect l="l" t="t" r="r" b="b"/>
              <a:pathLst>
                <a:path w="2971800">
                  <a:moveTo>
                    <a:pt x="0" y="0"/>
                  </a:moveTo>
                  <a:lnTo>
                    <a:pt x="297180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580252" y="4528311"/>
              <a:ext cx="2940050" cy="0"/>
            </a:xfrm>
            <a:custGeom>
              <a:avLst/>
              <a:gdLst/>
              <a:ahLst/>
              <a:cxnLst/>
              <a:rect l="l" t="t" r="r" b="b"/>
              <a:pathLst>
                <a:path w="2940050">
                  <a:moveTo>
                    <a:pt x="0" y="0"/>
                  </a:moveTo>
                  <a:lnTo>
                    <a:pt x="2939796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548248" y="4570983"/>
              <a:ext cx="2971800" cy="0"/>
            </a:xfrm>
            <a:custGeom>
              <a:avLst/>
              <a:gdLst/>
              <a:ahLst/>
              <a:cxnLst/>
              <a:rect l="l" t="t" r="r" b="b"/>
              <a:pathLst>
                <a:path w="2971800">
                  <a:moveTo>
                    <a:pt x="0" y="0"/>
                  </a:moveTo>
                  <a:lnTo>
                    <a:pt x="297180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580252" y="4589272"/>
              <a:ext cx="2940050" cy="60960"/>
            </a:xfrm>
            <a:custGeom>
              <a:avLst/>
              <a:gdLst/>
              <a:ahLst/>
              <a:cxnLst/>
              <a:rect l="l" t="t" r="r" b="b"/>
              <a:pathLst>
                <a:path w="2940050" h="60960">
                  <a:moveTo>
                    <a:pt x="0" y="0"/>
                  </a:moveTo>
                  <a:lnTo>
                    <a:pt x="2939796" y="0"/>
                  </a:lnTo>
                </a:path>
                <a:path w="2940050" h="60960">
                  <a:moveTo>
                    <a:pt x="0" y="18287"/>
                  </a:moveTo>
                  <a:lnTo>
                    <a:pt x="2939796" y="18287"/>
                  </a:lnTo>
                </a:path>
                <a:path w="2940050" h="60960">
                  <a:moveTo>
                    <a:pt x="0" y="39623"/>
                  </a:moveTo>
                  <a:lnTo>
                    <a:pt x="2939796" y="39623"/>
                  </a:lnTo>
                </a:path>
                <a:path w="2940050" h="60960">
                  <a:moveTo>
                    <a:pt x="0" y="60959"/>
                  </a:moveTo>
                  <a:lnTo>
                    <a:pt x="2939796" y="60959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548248" y="4673092"/>
              <a:ext cx="2971800" cy="0"/>
            </a:xfrm>
            <a:custGeom>
              <a:avLst/>
              <a:gdLst/>
              <a:ahLst/>
              <a:cxnLst/>
              <a:rect l="l" t="t" r="r" b="b"/>
              <a:pathLst>
                <a:path w="2971800">
                  <a:moveTo>
                    <a:pt x="0" y="0"/>
                  </a:moveTo>
                  <a:lnTo>
                    <a:pt x="297180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580252" y="4697476"/>
              <a:ext cx="2940050" cy="86995"/>
            </a:xfrm>
            <a:custGeom>
              <a:avLst/>
              <a:gdLst/>
              <a:ahLst/>
              <a:cxnLst/>
              <a:rect l="l" t="t" r="r" b="b"/>
              <a:pathLst>
                <a:path w="2940050" h="86995">
                  <a:moveTo>
                    <a:pt x="0" y="0"/>
                  </a:moveTo>
                  <a:lnTo>
                    <a:pt x="2939796" y="0"/>
                  </a:lnTo>
                </a:path>
                <a:path w="2940050" h="86995">
                  <a:moveTo>
                    <a:pt x="0" y="27431"/>
                  </a:moveTo>
                  <a:lnTo>
                    <a:pt x="2939796" y="27431"/>
                  </a:lnTo>
                </a:path>
                <a:path w="2940050" h="86995">
                  <a:moveTo>
                    <a:pt x="0" y="56387"/>
                  </a:moveTo>
                  <a:lnTo>
                    <a:pt x="2939796" y="56387"/>
                  </a:lnTo>
                </a:path>
                <a:path w="2940050" h="86995">
                  <a:moveTo>
                    <a:pt x="0" y="86868"/>
                  </a:moveTo>
                  <a:lnTo>
                    <a:pt x="2939796" y="86868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548248" y="4817872"/>
              <a:ext cx="2971800" cy="0"/>
            </a:xfrm>
            <a:custGeom>
              <a:avLst/>
              <a:gdLst/>
              <a:ahLst/>
              <a:cxnLst/>
              <a:rect l="l" t="t" r="r" b="b"/>
              <a:pathLst>
                <a:path w="2971800">
                  <a:moveTo>
                    <a:pt x="0" y="0"/>
                  </a:moveTo>
                  <a:lnTo>
                    <a:pt x="297180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580252" y="4855972"/>
              <a:ext cx="3230880" cy="144780"/>
            </a:xfrm>
            <a:custGeom>
              <a:avLst/>
              <a:gdLst/>
              <a:ahLst/>
              <a:cxnLst/>
              <a:rect l="l" t="t" r="r" b="b"/>
              <a:pathLst>
                <a:path w="3230879" h="144779">
                  <a:moveTo>
                    <a:pt x="0" y="0"/>
                  </a:moveTo>
                  <a:lnTo>
                    <a:pt x="2939796" y="0"/>
                  </a:lnTo>
                </a:path>
                <a:path w="3230879" h="144779">
                  <a:moveTo>
                    <a:pt x="0" y="42671"/>
                  </a:moveTo>
                  <a:lnTo>
                    <a:pt x="2939796" y="42671"/>
                  </a:lnTo>
                </a:path>
                <a:path w="3230879" h="144779">
                  <a:moveTo>
                    <a:pt x="0" y="89915"/>
                  </a:moveTo>
                  <a:lnTo>
                    <a:pt x="3230879" y="89915"/>
                  </a:lnTo>
                </a:path>
                <a:path w="3230879" h="144779">
                  <a:moveTo>
                    <a:pt x="0" y="144779"/>
                  </a:moveTo>
                  <a:lnTo>
                    <a:pt x="3230879" y="144779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548248" y="5066284"/>
              <a:ext cx="3263265" cy="79375"/>
            </a:xfrm>
            <a:custGeom>
              <a:avLst/>
              <a:gdLst/>
              <a:ahLst/>
              <a:cxnLst/>
              <a:rect l="l" t="t" r="r" b="b"/>
              <a:pathLst>
                <a:path w="3263265" h="79375">
                  <a:moveTo>
                    <a:pt x="0" y="0"/>
                  </a:moveTo>
                  <a:lnTo>
                    <a:pt x="3262883" y="0"/>
                  </a:lnTo>
                </a:path>
                <a:path w="3263265" h="79375">
                  <a:moveTo>
                    <a:pt x="0" y="79248"/>
                  </a:moveTo>
                  <a:lnTo>
                    <a:pt x="3262883" y="79248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580252" y="5084571"/>
              <a:ext cx="3230880" cy="0"/>
            </a:xfrm>
            <a:custGeom>
              <a:avLst/>
              <a:gdLst/>
              <a:ahLst/>
              <a:cxnLst/>
              <a:rect l="l" t="t" r="r" b="b"/>
              <a:pathLst>
                <a:path w="3230879">
                  <a:moveTo>
                    <a:pt x="0" y="0"/>
                  </a:moveTo>
                  <a:lnTo>
                    <a:pt x="3230879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548248" y="5104384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580252" y="5124196"/>
              <a:ext cx="3230880" cy="45720"/>
            </a:xfrm>
            <a:custGeom>
              <a:avLst/>
              <a:gdLst/>
              <a:ahLst/>
              <a:cxnLst/>
              <a:rect l="l" t="t" r="r" b="b"/>
              <a:pathLst>
                <a:path w="3230879" h="45720">
                  <a:moveTo>
                    <a:pt x="0" y="0"/>
                  </a:moveTo>
                  <a:lnTo>
                    <a:pt x="3230879" y="0"/>
                  </a:lnTo>
                </a:path>
                <a:path w="3230879" h="45720">
                  <a:moveTo>
                    <a:pt x="0" y="45719"/>
                  </a:moveTo>
                  <a:lnTo>
                    <a:pt x="3230879" y="45719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548248" y="5194300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580252" y="5220208"/>
              <a:ext cx="3230880" cy="0"/>
            </a:xfrm>
            <a:custGeom>
              <a:avLst/>
              <a:gdLst/>
              <a:ahLst/>
              <a:cxnLst/>
              <a:rect l="l" t="t" r="r" b="b"/>
              <a:pathLst>
                <a:path w="3230879">
                  <a:moveTo>
                    <a:pt x="0" y="0"/>
                  </a:moveTo>
                  <a:lnTo>
                    <a:pt x="3230879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548248" y="5249164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580252" y="5279644"/>
              <a:ext cx="3230880" cy="0"/>
            </a:xfrm>
            <a:custGeom>
              <a:avLst/>
              <a:gdLst/>
              <a:ahLst/>
              <a:cxnLst/>
              <a:rect l="l" t="t" r="r" b="b"/>
              <a:pathLst>
                <a:path w="3230879">
                  <a:moveTo>
                    <a:pt x="0" y="0"/>
                  </a:moveTo>
                  <a:lnTo>
                    <a:pt x="3230879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548248" y="5314696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580252" y="5351271"/>
              <a:ext cx="3230880" cy="0"/>
            </a:xfrm>
            <a:custGeom>
              <a:avLst/>
              <a:gdLst/>
              <a:ahLst/>
              <a:cxnLst/>
              <a:rect l="l" t="t" r="r" b="b"/>
              <a:pathLst>
                <a:path w="3230879">
                  <a:moveTo>
                    <a:pt x="0" y="0"/>
                  </a:moveTo>
                  <a:lnTo>
                    <a:pt x="3230879" y="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548248" y="5393944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580252" y="5412232"/>
              <a:ext cx="3230880" cy="60960"/>
            </a:xfrm>
            <a:custGeom>
              <a:avLst/>
              <a:gdLst/>
              <a:ahLst/>
              <a:cxnLst/>
              <a:rect l="l" t="t" r="r" b="b"/>
              <a:pathLst>
                <a:path w="3230879" h="60960">
                  <a:moveTo>
                    <a:pt x="0" y="0"/>
                  </a:moveTo>
                  <a:lnTo>
                    <a:pt x="3230879" y="0"/>
                  </a:lnTo>
                </a:path>
                <a:path w="3230879" h="60960">
                  <a:moveTo>
                    <a:pt x="0" y="19812"/>
                  </a:moveTo>
                  <a:lnTo>
                    <a:pt x="3230879" y="19812"/>
                  </a:lnTo>
                </a:path>
                <a:path w="3230879" h="60960">
                  <a:moveTo>
                    <a:pt x="0" y="39624"/>
                  </a:moveTo>
                  <a:lnTo>
                    <a:pt x="3230879" y="39624"/>
                  </a:lnTo>
                </a:path>
                <a:path w="3230879" h="60960">
                  <a:moveTo>
                    <a:pt x="0" y="60960"/>
                  </a:moveTo>
                  <a:lnTo>
                    <a:pt x="3230879" y="60960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548248" y="5497576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580252" y="5521959"/>
              <a:ext cx="3230880" cy="85725"/>
            </a:xfrm>
            <a:custGeom>
              <a:avLst/>
              <a:gdLst/>
              <a:ahLst/>
              <a:cxnLst/>
              <a:rect l="l" t="t" r="r" b="b"/>
              <a:pathLst>
                <a:path w="3230879" h="85725">
                  <a:moveTo>
                    <a:pt x="0" y="0"/>
                  </a:moveTo>
                  <a:lnTo>
                    <a:pt x="3230879" y="0"/>
                  </a:lnTo>
                </a:path>
                <a:path w="3230879" h="85725">
                  <a:moveTo>
                    <a:pt x="0" y="25907"/>
                  </a:moveTo>
                  <a:lnTo>
                    <a:pt x="3230879" y="25907"/>
                  </a:lnTo>
                </a:path>
                <a:path w="3230879" h="85725">
                  <a:moveTo>
                    <a:pt x="0" y="54838"/>
                  </a:moveTo>
                  <a:lnTo>
                    <a:pt x="3230879" y="54838"/>
                  </a:lnTo>
                </a:path>
                <a:path w="3230879" h="85725">
                  <a:moveTo>
                    <a:pt x="0" y="85318"/>
                  </a:moveTo>
                  <a:lnTo>
                    <a:pt x="3230879" y="85318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548248" y="5642330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580252" y="5680430"/>
              <a:ext cx="3230880" cy="144780"/>
            </a:xfrm>
            <a:custGeom>
              <a:avLst/>
              <a:gdLst/>
              <a:ahLst/>
              <a:cxnLst/>
              <a:rect l="l" t="t" r="r" b="b"/>
              <a:pathLst>
                <a:path w="3230879" h="144779">
                  <a:moveTo>
                    <a:pt x="0" y="0"/>
                  </a:moveTo>
                  <a:lnTo>
                    <a:pt x="3230879" y="0"/>
                  </a:lnTo>
                </a:path>
                <a:path w="3230879" h="144779">
                  <a:moveTo>
                    <a:pt x="0" y="41147"/>
                  </a:moveTo>
                  <a:lnTo>
                    <a:pt x="3230879" y="41147"/>
                  </a:lnTo>
                </a:path>
                <a:path w="3230879" h="144779">
                  <a:moveTo>
                    <a:pt x="0" y="89915"/>
                  </a:moveTo>
                  <a:lnTo>
                    <a:pt x="3230879" y="89915"/>
                  </a:lnTo>
                </a:path>
                <a:path w="3230879" h="144779">
                  <a:moveTo>
                    <a:pt x="0" y="144779"/>
                  </a:moveTo>
                  <a:lnTo>
                    <a:pt x="3230879" y="144779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548248" y="5889218"/>
              <a:ext cx="3263265" cy="0"/>
            </a:xfrm>
            <a:custGeom>
              <a:avLst/>
              <a:gdLst/>
              <a:ahLst/>
              <a:cxnLst/>
              <a:rect l="l" t="t" r="r" b="b"/>
              <a:pathLst>
                <a:path w="3263265">
                  <a:moveTo>
                    <a:pt x="0" y="0"/>
                  </a:moveTo>
                  <a:lnTo>
                    <a:pt x="326288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7" name="object 157"/>
          <p:cNvSpPr/>
          <p:nvPr/>
        </p:nvSpPr>
        <p:spPr>
          <a:xfrm>
            <a:off x="5200777" y="1529080"/>
            <a:ext cx="35560" cy="53340"/>
          </a:xfrm>
          <a:custGeom>
            <a:avLst/>
            <a:gdLst/>
            <a:ahLst/>
            <a:cxnLst/>
            <a:rect l="l" t="t" r="r" b="b"/>
            <a:pathLst>
              <a:path w="35560" h="53340">
                <a:moveTo>
                  <a:pt x="0" y="18287"/>
                </a:moveTo>
                <a:lnTo>
                  <a:pt x="35051" y="18287"/>
                </a:lnTo>
              </a:path>
              <a:path w="35560" h="53340">
                <a:moveTo>
                  <a:pt x="18287" y="0"/>
                </a:moveTo>
                <a:lnTo>
                  <a:pt x="18287" y="44196"/>
                </a:lnTo>
              </a:path>
              <a:path w="35560" h="53340">
                <a:moveTo>
                  <a:pt x="18287" y="44196"/>
                </a:moveTo>
                <a:lnTo>
                  <a:pt x="25908" y="53340"/>
                </a:lnTo>
              </a:path>
              <a:path w="35560" h="53340">
                <a:moveTo>
                  <a:pt x="25908" y="53340"/>
                </a:moveTo>
                <a:lnTo>
                  <a:pt x="35051" y="4419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8" name="object 15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06695" y="1528319"/>
            <a:ext cx="217932" cy="73150"/>
          </a:xfrm>
          <a:prstGeom prst="rect">
            <a:avLst/>
          </a:prstGeom>
        </p:spPr>
      </p:pic>
      <p:sp>
        <p:nvSpPr>
          <p:cNvPr id="159" name="object 159"/>
          <p:cNvSpPr/>
          <p:nvPr/>
        </p:nvSpPr>
        <p:spPr>
          <a:xfrm>
            <a:off x="5281548" y="1711960"/>
            <a:ext cx="198120" cy="247015"/>
          </a:xfrm>
          <a:custGeom>
            <a:avLst/>
            <a:gdLst/>
            <a:ahLst/>
            <a:cxnLst/>
            <a:rect l="l" t="t" r="r" b="b"/>
            <a:pathLst>
              <a:path w="198120" h="247014">
                <a:moveTo>
                  <a:pt x="0" y="9143"/>
                </a:moveTo>
                <a:lnTo>
                  <a:pt x="9143" y="0"/>
                </a:lnTo>
              </a:path>
              <a:path w="198120" h="247014">
                <a:moveTo>
                  <a:pt x="9143" y="0"/>
                </a:moveTo>
                <a:lnTo>
                  <a:pt x="9143" y="53339"/>
                </a:lnTo>
              </a:path>
              <a:path w="198120" h="247014">
                <a:moveTo>
                  <a:pt x="0" y="53339"/>
                </a:moveTo>
                <a:lnTo>
                  <a:pt x="18287" y="53339"/>
                </a:lnTo>
              </a:path>
              <a:path w="198120" h="247014">
                <a:moveTo>
                  <a:pt x="45720" y="53339"/>
                </a:moveTo>
                <a:lnTo>
                  <a:pt x="36575" y="44195"/>
                </a:lnTo>
              </a:path>
              <a:path w="198120" h="247014">
                <a:moveTo>
                  <a:pt x="36575" y="44195"/>
                </a:moveTo>
                <a:lnTo>
                  <a:pt x="36575" y="9143"/>
                </a:lnTo>
              </a:path>
              <a:path w="198120" h="247014">
                <a:moveTo>
                  <a:pt x="36575" y="9143"/>
                </a:moveTo>
                <a:lnTo>
                  <a:pt x="45720" y="0"/>
                </a:lnTo>
              </a:path>
              <a:path w="198120" h="247014">
                <a:moveTo>
                  <a:pt x="45720" y="0"/>
                </a:moveTo>
                <a:lnTo>
                  <a:pt x="54863" y="0"/>
                </a:lnTo>
              </a:path>
              <a:path w="198120" h="247014">
                <a:moveTo>
                  <a:pt x="54863" y="0"/>
                </a:moveTo>
                <a:lnTo>
                  <a:pt x="62484" y="9143"/>
                </a:lnTo>
              </a:path>
              <a:path w="198120" h="247014">
                <a:moveTo>
                  <a:pt x="62484" y="9143"/>
                </a:moveTo>
                <a:lnTo>
                  <a:pt x="62484" y="44195"/>
                </a:lnTo>
              </a:path>
              <a:path w="198120" h="247014">
                <a:moveTo>
                  <a:pt x="62484" y="44195"/>
                </a:moveTo>
                <a:lnTo>
                  <a:pt x="54863" y="53339"/>
                </a:lnTo>
              </a:path>
              <a:path w="198120" h="247014">
                <a:moveTo>
                  <a:pt x="54863" y="53339"/>
                </a:moveTo>
                <a:lnTo>
                  <a:pt x="45720" y="53339"/>
                </a:lnTo>
              </a:path>
              <a:path w="198120" h="247014">
                <a:moveTo>
                  <a:pt x="89915" y="53339"/>
                </a:moveTo>
                <a:lnTo>
                  <a:pt x="80772" y="44195"/>
                </a:lnTo>
              </a:path>
              <a:path w="198120" h="247014">
                <a:moveTo>
                  <a:pt x="80772" y="44195"/>
                </a:moveTo>
                <a:lnTo>
                  <a:pt x="80772" y="9143"/>
                </a:lnTo>
              </a:path>
              <a:path w="198120" h="247014">
                <a:moveTo>
                  <a:pt x="80772" y="9143"/>
                </a:moveTo>
                <a:lnTo>
                  <a:pt x="89915" y="0"/>
                </a:lnTo>
              </a:path>
              <a:path w="198120" h="247014">
                <a:moveTo>
                  <a:pt x="89915" y="0"/>
                </a:moveTo>
                <a:lnTo>
                  <a:pt x="99060" y="0"/>
                </a:lnTo>
              </a:path>
              <a:path w="198120" h="247014">
                <a:moveTo>
                  <a:pt x="99060" y="0"/>
                </a:moveTo>
                <a:lnTo>
                  <a:pt x="108203" y="9143"/>
                </a:lnTo>
              </a:path>
              <a:path w="198120" h="247014">
                <a:moveTo>
                  <a:pt x="108203" y="9143"/>
                </a:moveTo>
                <a:lnTo>
                  <a:pt x="108203" y="44195"/>
                </a:lnTo>
              </a:path>
              <a:path w="198120" h="247014">
                <a:moveTo>
                  <a:pt x="108203" y="44195"/>
                </a:moveTo>
                <a:lnTo>
                  <a:pt x="99060" y="53339"/>
                </a:lnTo>
              </a:path>
              <a:path w="198120" h="247014">
                <a:moveTo>
                  <a:pt x="99060" y="53339"/>
                </a:moveTo>
                <a:lnTo>
                  <a:pt x="89915" y="53339"/>
                </a:lnTo>
              </a:path>
              <a:path w="198120" h="247014">
                <a:moveTo>
                  <a:pt x="135636" y="53339"/>
                </a:moveTo>
                <a:lnTo>
                  <a:pt x="126491" y="44195"/>
                </a:lnTo>
              </a:path>
              <a:path w="198120" h="247014">
                <a:moveTo>
                  <a:pt x="126491" y="44195"/>
                </a:moveTo>
                <a:lnTo>
                  <a:pt x="126491" y="9143"/>
                </a:lnTo>
              </a:path>
              <a:path w="198120" h="247014">
                <a:moveTo>
                  <a:pt x="126491" y="9143"/>
                </a:moveTo>
                <a:lnTo>
                  <a:pt x="135636" y="0"/>
                </a:lnTo>
              </a:path>
              <a:path w="198120" h="247014">
                <a:moveTo>
                  <a:pt x="135636" y="0"/>
                </a:moveTo>
                <a:lnTo>
                  <a:pt x="143255" y="0"/>
                </a:lnTo>
              </a:path>
              <a:path w="198120" h="247014">
                <a:moveTo>
                  <a:pt x="143255" y="0"/>
                </a:moveTo>
                <a:lnTo>
                  <a:pt x="152400" y="9143"/>
                </a:lnTo>
              </a:path>
              <a:path w="198120" h="247014">
                <a:moveTo>
                  <a:pt x="152400" y="9143"/>
                </a:moveTo>
                <a:lnTo>
                  <a:pt x="152400" y="44195"/>
                </a:lnTo>
              </a:path>
              <a:path w="198120" h="247014">
                <a:moveTo>
                  <a:pt x="152400" y="44195"/>
                </a:moveTo>
                <a:lnTo>
                  <a:pt x="143255" y="53339"/>
                </a:lnTo>
              </a:path>
              <a:path w="198120" h="247014">
                <a:moveTo>
                  <a:pt x="143255" y="53339"/>
                </a:moveTo>
                <a:lnTo>
                  <a:pt x="135636" y="53339"/>
                </a:lnTo>
              </a:path>
              <a:path w="198120" h="247014">
                <a:moveTo>
                  <a:pt x="179831" y="53339"/>
                </a:moveTo>
                <a:lnTo>
                  <a:pt x="170687" y="44195"/>
                </a:lnTo>
              </a:path>
              <a:path w="198120" h="247014">
                <a:moveTo>
                  <a:pt x="170687" y="44195"/>
                </a:moveTo>
                <a:lnTo>
                  <a:pt x="170687" y="9143"/>
                </a:lnTo>
              </a:path>
              <a:path w="198120" h="247014">
                <a:moveTo>
                  <a:pt x="170687" y="9143"/>
                </a:moveTo>
                <a:lnTo>
                  <a:pt x="179831" y="0"/>
                </a:lnTo>
              </a:path>
              <a:path w="198120" h="247014">
                <a:moveTo>
                  <a:pt x="179831" y="0"/>
                </a:moveTo>
                <a:lnTo>
                  <a:pt x="188975" y="0"/>
                </a:lnTo>
              </a:path>
              <a:path w="198120" h="247014">
                <a:moveTo>
                  <a:pt x="188975" y="0"/>
                </a:moveTo>
                <a:lnTo>
                  <a:pt x="198120" y="9143"/>
                </a:lnTo>
              </a:path>
              <a:path w="198120" h="247014">
                <a:moveTo>
                  <a:pt x="198120" y="9143"/>
                </a:moveTo>
                <a:lnTo>
                  <a:pt x="198120" y="44195"/>
                </a:lnTo>
              </a:path>
              <a:path w="198120" h="247014">
                <a:moveTo>
                  <a:pt x="198120" y="44195"/>
                </a:moveTo>
                <a:lnTo>
                  <a:pt x="188975" y="53339"/>
                </a:lnTo>
              </a:path>
              <a:path w="198120" h="247014">
                <a:moveTo>
                  <a:pt x="188975" y="53339"/>
                </a:moveTo>
                <a:lnTo>
                  <a:pt x="179831" y="53339"/>
                </a:lnTo>
              </a:path>
              <a:path w="198120" h="247014">
                <a:moveTo>
                  <a:pt x="36575" y="146303"/>
                </a:moveTo>
                <a:lnTo>
                  <a:pt x="27431" y="138684"/>
                </a:lnTo>
              </a:path>
              <a:path w="198120" h="247014">
                <a:moveTo>
                  <a:pt x="27431" y="138684"/>
                </a:moveTo>
                <a:lnTo>
                  <a:pt x="27431" y="129539"/>
                </a:lnTo>
              </a:path>
              <a:path w="198120" h="247014">
                <a:moveTo>
                  <a:pt x="27431" y="129539"/>
                </a:moveTo>
                <a:lnTo>
                  <a:pt x="36575" y="120395"/>
                </a:lnTo>
              </a:path>
              <a:path w="198120" h="247014">
                <a:moveTo>
                  <a:pt x="36575" y="120395"/>
                </a:moveTo>
                <a:lnTo>
                  <a:pt x="54863" y="120395"/>
                </a:lnTo>
              </a:path>
              <a:path w="198120" h="247014">
                <a:moveTo>
                  <a:pt x="54863" y="120395"/>
                </a:moveTo>
                <a:lnTo>
                  <a:pt x="62484" y="111251"/>
                </a:lnTo>
              </a:path>
              <a:path w="198120" h="247014">
                <a:moveTo>
                  <a:pt x="62484" y="111251"/>
                </a:moveTo>
                <a:lnTo>
                  <a:pt x="62484" y="102107"/>
                </a:lnTo>
              </a:path>
              <a:path w="198120" h="247014">
                <a:moveTo>
                  <a:pt x="62484" y="102107"/>
                </a:moveTo>
                <a:lnTo>
                  <a:pt x="54863" y="92963"/>
                </a:lnTo>
              </a:path>
              <a:path w="198120" h="247014">
                <a:moveTo>
                  <a:pt x="54863" y="92963"/>
                </a:moveTo>
                <a:lnTo>
                  <a:pt x="36575" y="92963"/>
                </a:lnTo>
              </a:path>
              <a:path w="198120" h="247014">
                <a:moveTo>
                  <a:pt x="36575" y="92963"/>
                </a:moveTo>
                <a:lnTo>
                  <a:pt x="27431" y="102107"/>
                </a:lnTo>
              </a:path>
              <a:path w="198120" h="247014">
                <a:moveTo>
                  <a:pt x="27431" y="102107"/>
                </a:moveTo>
                <a:lnTo>
                  <a:pt x="27431" y="111251"/>
                </a:lnTo>
              </a:path>
              <a:path w="198120" h="247014">
                <a:moveTo>
                  <a:pt x="27431" y="111251"/>
                </a:moveTo>
                <a:lnTo>
                  <a:pt x="36575" y="120395"/>
                </a:lnTo>
              </a:path>
              <a:path w="198120" h="247014">
                <a:moveTo>
                  <a:pt x="54863" y="120395"/>
                </a:moveTo>
                <a:lnTo>
                  <a:pt x="62484" y="129539"/>
                </a:lnTo>
              </a:path>
              <a:path w="198120" h="247014">
                <a:moveTo>
                  <a:pt x="62484" y="129539"/>
                </a:moveTo>
                <a:lnTo>
                  <a:pt x="62484" y="138684"/>
                </a:lnTo>
              </a:path>
              <a:path w="198120" h="247014">
                <a:moveTo>
                  <a:pt x="62484" y="138684"/>
                </a:moveTo>
                <a:lnTo>
                  <a:pt x="54863" y="146303"/>
                </a:lnTo>
              </a:path>
              <a:path w="198120" h="247014">
                <a:moveTo>
                  <a:pt x="54863" y="146303"/>
                </a:moveTo>
                <a:lnTo>
                  <a:pt x="36575" y="146303"/>
                </a:lnTo>
              </a:path>
              <a:path w="198120" h="247014">
                <a:moveTo>
                  <a:pt x="89915" y="146303"/>
                </a:moveTo>
                <a:lnTo>
                  <a:pt x="80772" y="138684"/>
                </a:lnTo>
              </a:path>
              <a:path w="198120" h="247014">
                <a:moveTo>
                  <a:pt x="80772" y="138684"/>
                </a:moveTo>
                <a:lnTo>
                  <a:pt x="80772" y="102107"/>
                </a:lnTo>
              </a:path>
              <a:path w="198120" h="247014">
                <a:moveTo>
                  <a:pt x="80772" y="102107"/>
                </a:moveTo>
                <a:lnTo>
                  <a:pt x="89915" y="92963"/>
                </a:lnTo>
              </a:path>
              <a:path w="198120" h="247014">
                <a:moveTo>
                  <a:pt x="89915" y="92963"/>
                </a:moveTo>
                <a:lnTo>
                  <a:pt x="99060" y="92963"/>
                </a:lnTo>
              </a:path>
              <a:path w="198120" h="247014">
                <a:moveTo>
                  <a:pt x="99060" y="92963"/>
                </a:moveTo>
                <a:lnTo>
                  <a:pt x="108203" y="102107"/>
                </a:lnTo>
              </a:path>
              <a:path w="198120" h="247014">
                <a:moveTo>
                  <a:pt x="108203" y="102107"/>
                </a:moveTo>
                <a:lnTo>
                  <a:pt x="108203" y="138684"/>
                </a:lnTo>
              </a:path>
              <a:path w="198120" h="247014">
                <a:moveTo>
                  <a:pt x="108203" y="138684"/>
                </a:moveTo>
                <a:lnTo>
                  <a:pt x="99060" y="146303"/>
                </a:lnTo>
              </a:path>
              <a:path w="198120" h="247014">
                <a:moveTo>
                  <a:pt x="99060" y="146303"/>
                </a:moveTo>
                <a:lnTo>
                  <a:pt x="89915" y="146303"/>
                </a:lnTo>
              </a:path>
              <a:path w="198120" h="247014">
                <a:moveTo>
                  <a:pt x="135636" y="146303"/>
                </a:moveTo>
                <a:lnTo>
                  <a:pt x="126491" y="138684"/>
                </a:lnTo>
              </a:path>
              <a:path w="198120" h="247014">
                <a:moveTo>
                  <a:pt x="126491" y="138684"/>
                </a:moveTo>
                <a:lnTo>
                  <a:pt x="126491" y="102107"/>
                </a:lnTo>
              </a:path>
              <a:path w="198120" h="247014">
                <a:moveTo>
                  <a:pt x="126491" y="102107"/>
                </a:moveTo>
                <a:lnTo>
                  <a:pt x="135636" y="92963"/>
                </a:lnTo>
              </a:path>
              <a:path w="198120" h="247014">
                <a:moveTo>
                  <a:pt x="135636" y="92963"/>
                </a:moveTo>
                <a:lnTo>
                  <a:pt x="143255" y="92963"/>
                </a:lnTo>
              </a:path>
              <a:path w="198120" h="247014">
                <a:moveTo>
                  <a:pt x="143255" y="92963"/>
                </a:moveTo>
                <a:lnTo>
                  <a:pt x="152400" y="102107"/>
                </a:lnTo>
              </a:path>
              <a:path w="198120" h="247014">
                <a:moveTo>
                  <a:pt x="152400" y="102107"/>
                </a:moveTo>
                <a:lnTo>
                  <a:pt x="152400" y="138684"/>
                </a:lnTo>
              </a:path>
              <a:path w="198120" h="247014">
                <a:moveTo>
                  <a:pt x="152400" y="138684"/>
                </a:moveTo>
                <a:lnTo>
                  <a:pt x="143255" y="146303"/>
                </a:lnTo>
              </a:path>
              <a:path w="198120" h="247014">
                <a:moveTo>
                  <a:pt x="143255" y="146303"/>
                </a:moveTo>
                <a:lnTo>
                  <a:pt x="135636" y="146303"/>
                </a:lnTo>
              </a:path>
              <a:path w="198120" h="247014">
                <a:moveTo>
                  <a:pt x="179831" y="146303"/>
                </a:moveTo>
                <a:lnTo>
                  <a:pt x="170687" y="138684"/>
                </a:lnTo>
              </a:path>
              <a:path w="198120" h="247014">
                <a:moveTo>
                  <a:pt x="170687" y="138684"/>
                </a:moveTo>
                <a:lnTo>
                  <a:pt x="170687" y="102107"/>
                </a:lnTo>
              </a:path>
              <a:path w="198120" h="247014">
                <a:moveTo>
                  <a:pt x="170687" y="102107"/>
                </a:moveTo>
                <a:lnTo>
                  <a:pt x="179831" y="92963"/>
                </a:lnTo>
              </a:path>
              <a:path w="198120" h="247014">
                <a:moveTo>
                  <a:pt x="179831" y="92963"/>
                </a:moveTo>
                <a:lnTo>
                  <a:pt x="188975" y="92963"/>
                </a:lnTo>
              </a:path>
              <a:path w="198120" h="247014">
                <a:moveTo>
                  <a:pt x="188975" y="92963"/>
                </a:moveTo>
                <a:lnTo>
                  <a:pt x="198120" y="102107"/>
                </a:lnTo>
              </a:path>
              <a:path w="198120" h="247014">
                <a:moveTo>
                  <a:pt x="198120" y="102107"/>
                </a:moveTo>
                <a:lnTo>
                  <a:pt x="198120" y="138684"/>
                </a:lnTo>
              </a:path>
              <a:path w="198120" h="247014">
                <a:moveTo>
                  <a:pt x="198120" y="138684"/>
                </a:moveTo>
                <a:lnTo>
                  <a:pt x="188975" y="146303"/>
                </a:lnTo>
              </a:path>
              <a:path w="198120" h="247014">
                <a:moveTo>
                  <a:pt x="188975" y="146303"/>
                </a:moveTo>
                <a:lnTo>
                  <a:pt x="179831" y="146303"/>
                </a:lnTo>
              </a:path>
              <a:path w="198120" h="247014">
                <a:moveTo>
                  <a:pt x="27431" y="219455"/>
                </a:moveTo>
                <a:lnTo>
                  <a:pt x="54863" y="219455"/>
                </a:lnTo>
              </a:path>
              <a:path w="198120" h="247014">
                <a:moveTo>
                  <a:pt x="54863" y="219455"/>
                </a:moveTo>
                <a:lnTo>
                  <a:pt x="62484" y="228600"/>
                </a:lnTo>
              </a:path>
              <a:path w="198120" h="247014">
                <a:moveTo>
                  <a:pt x="62484" y="228600"/>
                </a:moveTo>
                <a:lnTo>
                  <a:pt x="62484" y="237743"/>
                </a:lnTo>
              </a:path>
              <a:path w="198120" h="247014">
                <a:moveTo>
                  <a:pt x="62484" y="237743"/>
                </a:moveTo>
                <a:lnTo>
                  <a:pt x="54863" y="246887"/>
                </a:lnTo>
              </a:path>
              <a:path w="198120" h="247014">
                <a:moveTo>
                  <a:pt x="54863" y="246887"/>
                </a:moveTo>
                <a:lnTo>
                  <a:pt x="36575" y="246887"/>
                </a:lnTo>
              </a:path>
              <a:path w="198120" h="247014">
                <a:moveTo>
                  <a:pt x="36575" y="246887"/>
                </a:moveTo>
                <a:lnTo>
                  <a:pt x="27431" y="237743"/>
                </a:lnTo>
              </a:path>
              <a:path w="198120" h="247014">
                <a:moveTo>
                  <a:pt x="27431" y="237743"/>
                </a:moveTo>
                <a:lnTo>
                  <a:pt x="27431" y="210312"/>
                </a:lnTo>
              </a:path>
              <a:path w="198120" h="247014">
                <a:moveTo>
                  <a:pt x="27431" y="210312"/>
                </a:moveTo>
                <a:lnTo>
                  <a:pt x="45720" y="192024"/>
                </a:lnTo>
              </a:path>
              <a:path w="198120" h="247014">
                <a:moveTo>
                  <a:pt x="45720" y="192024"/>
                </a:moveTo>
                <a:lnTo>
                  <a:pt x="54863" y="192024"/>
                </a:lnTo>
              </a:path>
              <a:path w="198120" h="247014">
                <a:moveTo>
                  <a:pt x="89915" y="246887"/>
                </a:moveTo>
                <a:lnTo>
                  <a:pt x="80772" y="237743"/>
                </a:lnTo>
              </a:path>
              <a:path w="198120" h="247014">
                <a:moveTo>
                  <a:pt x="80772" y="237743"/>
                </a:moveTo>
                <a:lnTo>
                  <a:pt x="80772" y="201167"/>
                </a:lnTo>
              </a:path>
              <a:path w="198120" h="247014">
                <a:moveTo>
                  <a:pt x="80772" y="201167"/>
                </a:moveTo>
                <a:lnTo>
                  <a:pt x="89915" y="192024"/>
                </a:lnTo>
              </a:path>
              <a:path w="198120" h="247014">
                <a:moveTo>
                  <a:pt x="89915" y="192024"/>
                </a:moveTo>
                <a:lnTo>
                  <a:pt x="99060" y="192024"/>
                </a:lnTo>
              </a:path>
              <a:path w="198120" h="247014">
                <a:moveTo>
                  <a:pt x="99060" y="192024"/>
                </a:moveTo>
                <a:lnTo>
                  <a:pt x="108203" y="201167"/>
                </a:lnTo>
              </a:path>
              <a:path w="198120" h="247014">
                <a:moveTo>
                  <a:pt x="108203" y="201167"/>
                </a:moveTo>
                <a:lnTo>
                  <a:pt x="108203" y="237743"/>
                </a:lnTo>
              </a:path>
              <a:path w="198120" h="247014">
                <a:moveTo>
                  <a:pt x="108203" y="237743"/>
                </a:moveTo>
                <a:lnTo>
                  <a:pt x="99060" y="246887"/>
                </a:lnTo>
              </a:path>
              <a:path w="198120" h="247014">
                <a:moveTo>
                  <a:pt x="99060" y="246887"/>
                </a:moveTo>
                <a:lnTo>
                  <a:pt x="89915" y="246887"/>
                </a:lnTo>
              </a:path>
              <a:path w="198120" h="247014">
                <a:moveTo>
                  <a:pt x="135636" y="246887"/>
                </a:moveTo>
                <a:lnTo>
                  <a:pt x="126491" y="237743"/>
                </a:lnTo>
              </a:path>
              <a:path w="198120" h="247014">
                <a:moveTo>
                  <a:pt x="126491" y="237743"/>
                </a:moveTo>
                <a:lnTo>
                  <a:pt x="126491" y="201167"/>
                </a:lnTo>
              </a:path>
              <a:path w="198120" h="247014">
                <a:moveTo>
                  <a:pt x="126491" y="201167"/>
                </a:moveTo>
                <a:lnTo>
                  <a:pt x="135636" y="192024"/>
                </a:lnTo>
              </a:path>
              <a:path w="198120" h="247014">
                <a:moveTo>
                  <a:pt x="135636" y="192024"/>
                </a:moveTo>
                <a:lnTo>
                  <a:pt x="143255" y="192024"/>
                </a:lnTo>
              </a:path>
              <a:path w="198120" h="247014">
                <a:moveTo>
                  <a:pt x="143255" y="192024"/>
                </a:moveTo>
                <a:lnTo>
                  <a:pt x="152400" y="201167"/>
                </a:lnTo>
              </a:path>
              <a:path w="198120" h="247014">
                <a:moveTo>
                  <a:pt x="152400" y="201167"/>
                </a:moveTo>
                <a:lnTo>
                  <a:pt x="152400" y="237743"/>
                </a:lnTo>
              </a:path>
              <a:path w="198120" h="247014">
                <a:moveTo>
                  <a:pt x="152400" y="237743"/>
                </a:moveTo>
                <a:lnTo>
                  <a:pt x="143255" y="246887"/>
                </a:lnTo>
              </a:path>
              <a:path w="198120" h="247014">
                <a:moveTo>
                  <a:pt x="143255" y="246887"/>
                </a:moveTo>
                <a:lnTo>
                  <a:pt x="135636" y="246887"/>
                </a:lnTo>
              </a:path>
              <a:path w="198120" h="247014">
                <a:moveTo>
                  <a:pt x="179831" y="246887"/>
                </a:moveTo>
                <a:lnTo>
                  <a:pt x="170687" y="237743"/>
                </a:lnTo>
              </a:path>
              <a:path w="198120" h="247014">
                <a:moveTo>
                  <a:pt x="170687" y="237743"/>
                </a:moveTo>
                <a:lnTo>
                  <a:pt x="170687" y="201167"/>
                </a:lnTo>
              </a:path>
              <a:path w="198120" h="247014">
                <a:moveTo>
                  <a:pt x="170687" y="201167"/>
                </a:moveTo>
                <a:lnTo>
                  <a:pt x="179831" y="192024"/>
                </a:lnTo>
              </a:path>
              <a:path w="198120" h="247014">
                <a:moveTo>
                  <a:pt x="179831" y="192024"/>
                </a:moveTo>
                <a:lnTo>
                  <a:pt x="188975" y="192024"/>
                </a:lnTo>
              </a:path>
              <a:path w="198120" h="247014">
                <a:moveTo>
                  <a:pt x="188975" y="192024"/>
                </a:moveTo>
                <a:lnTo>
                  <a:pt x="198120" y="201167"/>
                </a:lnTo>
              </a:path>
              <a:path w="198120" h="247014">
                <a:moveTo>
                  <a:pt x="198120" y="201167"/>
                </a:moveTo>
                <a:lnTo>
                  <a:pt x="198120" y="237743"/>
                </a:lnTo>
              </a:path>
              <a:path w="198120" h="247014">
                <a:moveTo>
                  <a:pt x="198120" y="237743"/>
                </a:moveTo>
                <a:lnTo>
                  <a:pt x="188975" y="246887"/>
                </a:lnTo>
              </a:path>
              <a:path w="198120" h="247014">
                <a:moveTo>
                  <a:pt x="188975" y="246887"/>
                </a:moveTo>
                <a:lnTo>
                  <a:pt x="179831" y="24688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308980" y="2047239"/>
            <a:ext cx="170815" cy="53340"/>
          </a:xfrm>
          <a:custGeom>
            <a:avLst/>
            <a:gdLst/>
            <a:ahLst/>
            <a:cxnLst/>
            <a:rect l="l" t="t" r="r" b="b"/>
            <a:pathLst>
              <a:path w="170814" h="53339">
                <a:moveTo>
                  <a:pt x="35052" y="35051"/>
                </a:moveTo>
                <a:lnTo>
                  <a:pt x="0" y="35051"/>
                </a:lnTo>
              </a:path>
              <a:path w="170814" h="53339">
                <a:moveTo>
                  <a:pt x="0" y="35051"/>
                </a:moveTo>
                <a:lnTo>
                  <a:pt x="27432" y="0"/>
                </a:lnTo>
              </a:path>
              <a:path w="170814" h="53339">
                <a:moveTo>
                  <a:pt x="27432" y="0"/>
                </a:moveTo>
                <a:lnTo>
                  <a:pt x="27432" y="53339"/>
                </a:lnTo>
              </a:path>
              <a:path w="170814" h="53339">
                <a:moveTo>
                  <a:pt x="62484" y="53339"/>
                </a:moveTo>
                <a:lnTo>
                  <a:pt x="53340" y="44196"/>
                </a:lnTo>
              </a:path>
              <a:path w="170814" h="53339">
                <a:moveTo>
                  <a:pt x="53340" y="44196"/>
                </a:moveTo>
                <a:lnTo>
                  <a:pt x="53340" y="9144"/>
                </a:lnTo>
              </a:path>
              <a:path w="170814" h="53339">
                <a:moveTo>
                  <a:pt x="53340" y="9144"/>
                </a:moveTo>
                <a:lnTo>
                  <a:pt x="62484" y="0"/>
                </a:lnTo>
              </a:path>
              <a:path w="170814" h="53339">
                <a:moveTo>
                  <a:pt x="62484" y="0"/>
                </a:moveTo>
                <a:lnTo>
                  <a:pt x="71628" y="0"/>
                </a:lnTo>
              </a:path>
              <a:path w="170814" h="53339">
                <a:moveTo>
                  <a:pt x="71628" y="0"/>
                </a:moveTo>
                <a:lnTo>
                  <a:pt x="80772" y="9144"/>
                </a:lnTo>
              </a:path>
              <a:path w="170814" h="53339">
                <a:moveTo>
                  <a:pt x="80772" y="9144"/>
                </a:moveTo>
                <a:lnTo>
                  <a:pt x="80772" y="44196"/>
                </a:lnTo>
              </a:path>
              <a:path w="170814" h="53339">
                <a:moveTo>
                  <a:pt x="80772" y="44196"/>
                </a:moveTo>
                <a:lnTo>
                  <a:pt x="71628" y="53339"/>
                </a:lnTo>
              </a:path>
              <a:path w="170814" h="53339">
                <a:moveTo>
                  <a:pt x="71628" y="53339"/>
                </a:moveTo>
                <a:lnTo>
                  <a:pt x="62484" y="53339"/>
                </a:lnTo>
              </a:path>
              <a:path w="170814" h="53339">
                <a:moveTo>
                  <a:pt x="108204" y="53339"/>
                </a:moveTo>
                <a:lnTo>
                  <a:pt x="99060" y="44196"/>
                </a:lnTo>
              </a:path>
              <a:path w="170814" h="53339">
                <a:moveTo>
                  <a:pt x="99060" y="44196"/>
                </a:moveTo>
                <a:lnTo>
                  <a:pt x="99060" y="9144"/>
                </a:lnTo>
              </a:path>
              <a:path w="170814" h="53339">
                <a:moveTo>
                  <a:pt x="99060" y="9144"/>
                </a:moveTo>
                <a:lnTo>
                  <a:pt x="108204" y="0"/>
                </a:lnTo>
              </a:path>
              <a:path w="170814" h="53339">
                <a:moveTo>
                  <a:pt x="108204" y="0"/>
                </a:moveTo>
                <a:lnTo>
                  <a:pt x="115824" y="0"/>
                </a:lnTo>
              </a:path>
              <a:path w="170814" h="53339">
                <a:moveTo>
                  <a:pt x="115824" y="0"/>
                </a:moveTo>
                <a:lnTo>
                  <a:pt x="124968" y="9144"/>
                </a:lnTo>
              </a:path>
              <a:path w="170814" h="53339">
                <a:moveTo>
                  <a:pt x="124968" y="9144"/>
                </a:moveTo>
                <a:lnTo>
                  <a:pt x="124968" y="44196"/>
                </a:lnTo>
              </a:path>
              <a:path w="170814" h="53339">
                <a:moveTo>
                  <a:pt x="124968" y="44196"/>
                </a:moveTo>
                <a:lnTo>
                  <a:pt x="115824" y="53339"/>
                </a:lnTo>
              </a:path>
              <a:path w="170814" h="53339">
                <a:moveTo>
                  <a:pt x="115824" y="53339"/>
                </a:moveTo>
                <a:lnTo>
                  <a:pt x="108204" y="53339"/>
                </a:lnTo>
              </a:path>
              <a:path w="170814" h="53339">
                <a:moveTo>
                  <a:pt x="152400" y="53339"/>
                </a:moveTo>
                <a:lnTo>
                  <a:pt x="143256" y="44196"/>
                </a:lnTo>
              </a:path>
              <a:path w="170814" h="53339">
                <a:moveTo>
                  <a:pt x="143256" y="44196"/>
                </a:moveTo>
                <a:lnTo>
                  <a:pt x="143256" y="9144"/>
                </a:lnTo>
              </a:path>
              <a:path w="170814" h="53339">
                <a:moveTo>
                  <a:pt x="143256" y="9144"/>
                </a:moveTo>
                <a:lnTo>
                  <a:pt x="152400" y="0"/>
                </a:lnTo>
              </a:path>
              <a:path w="170814" h="53339">
                <a:moveTo>
                  <a:pt x="152400" y="0"/>
                </a:moveTo>
                <a:lnTo>
                  <a:pt x="161544" y="0"/>
                </a:lnTo>
              </a:path>
              <a:path w="170814" h="53339">
                <a:moveTo>
                  <a:pt x="161544" y="0"/>
                </a:moveTo>
                <a:lnTo>
                  <a:pt x="170688" y="9144"/>
                </a:lnTo>
              </a:path>
              <a:path w="170814" h="53339">
                <a:moveTo>
                  <a:pt x="170688" y="9144"/>
                </a:moveTo>
                <a:lnTo>
                  <a:pt x="170688" y="44196"/>
                </a:lnTo>
              </a:path>
              <a:path w="170814" h="53339">
                <a:moveTo>
                  <a:pt x="170688" y="44196"/>
                </a:moveTo>
                <a:lnTo>
                  <a:pt x="161544" y="53339"/>
                </a:lnTo>
              </a:path>
              <a:path w="170814" h="53339">
                <a:moveTo>
                  <a:pt x="161544" y="53339"/>
                </a:moveTo>
                <a:lnTo>
                  <a:pt x="152400" y="5333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308980" y="2307844"/>
            <a:ext cx="170815" cy="53340"/>
          </a:xfrm>
          <a:custGeom>
            <a:avLst/>
            <a:gdLst/>
            <a:ahLst/>
            <a:cxnLst/>
            <a:rect l="l" t="t" r="r" b="b"/>
            <a:pathLst>
              <a:path w="170814" h="53339">
                <a:moveTo>
                  <a:pt x="0" y="9143"/>
                </a:moveTo>
                <a:lnTo>
                  <a:pt x="9144" y="0"/>
                </a:lnTo>
              </a:path>
              <a:path w="170814" h="53339">
                <a:moveTo>
                  <a:pt x="9144" y="0"/>
                </a:moveTo>
                <a:lnTo>
                  <a:pt x="27432" y="0"/>
                </a:lnTo>
              </a:path>
              <a:path w="170814" h="53339">
                <a:moveTo>
                  <a:pt x="27432" y="0"/>
                </a:moveTo>
                <a:lnTo>
                  <a:pt x="35052" y="9143"/>
                </a:lnTo>
              </a:path>
              <a:path w="170814" h="53339">
                <a:moveTo>
                  <a:pt x="35052" y="9143"/>
                </a:moveTo>
                <a:lnTo>
                  <a:pt x="35052" y="18287"/>
                </a:lnTo>
              </a:path>
              <a:path w="170814" h="53339">
                <a:moveTo>
                  <a:pt x="35052" y="18287"/>
                </a:moveTo>
                <a:lnTo>
                  <a:pt x="27432" y="25907"/>
                </a:lnTo>
              </a:path>
              <a:path w="170814" h="53339">
                <a:moveTo>
                  <a:pt x="27432" y="25907"/>
                </a:moveTo>
                <a:lnTo>
                  <a:pt x="9144" y="25907"/>
                </a:lnTo>
              </a:path>
              <a:path w="170814" h="53339">
                <a:moveTo>
                  <a:pt x="9144" y="25907"/>
                </a:moveTo>
                <a:lnTo>
                  <a:pt x="0" y="35051"/>
                </a:lnTo>
              </a:path>
              <a:path w="170814" h="53339">
                <a:moveTo>
                  <a:pt x="0" y="35051"/>
                </a:moveTo>
                <a:lnTo>
                  <a:pt x="0" y="53339"/>
                </a:lnTo>
              </a:path>
              <a:path w="170814" h="53339">
                <a:moveTo>
                  <a:pt x="0" y="53339"/>
                </a:moveTo>
                <a:lnTo>
                  <a:pt x="35052" y="53339"/>
                </a:lnTo>
              </a:path>
              <a:path w="170814" h="53339">
                <a:moveTo>
                  <a:pt x="62484" y="53339"/>
                </a:moveTo>
                <a:lnTo>
                  <a:pt x="53340" y="44195"/>
                </a:lnTo>
              </a:path>
              <a:path w="170814" h="53339">
                <a:moveTo>
                  <a:pt x="53340" y="44195"/>
                </a:moveTo>
                <a:lnTo>
                  <a:pt x="53340" y="9143"/>
                </a:lnTo>
              </a:path>
              <a:path w="170814" h="53339">
                <a:moveTo>
                  <a:pt x="53340" y="9143"/>
                </a:moveTo>
                <a:lnTo>
                  <a:pt x="62484" y="0"/>
                </a:lnTo>
              </a:path>
              <a:path w="170814" h="53339">
                <a:moveTo>
                  <a:pt x="62484" y="0"/>
                </a:moveTo>
                <a:lnTo>
                  <a:pt x="71628" y="0"/>
                </a:lnTo>
              </a:path>
              <a:path w="170814" h="53339">
                <a:moveTo>
                  <a:pt x="71628" y="0"/>
                </a:moveTo>
                <a:lnTo>
                  <a:pt x="80772" y="9143"/>
                </a:lnTo>
              </a:path>
              <a:path w="170814" h="53339">
                <a:moveTo>
                  <a:pt x="80772" y="9143"/>
                </a:moveTo>
                <a:lnTo>
                  <a:pt x="80772" y="44195"/>
                </a:lnTo>
              </a:path>
              <a:path w="170814" h="53339">
                <a:moveTo>
                  <a:pt x="80772" y="44195"/>
                </a:moveTo>
                <a:lnTo>
                  <a:pt x="71628" y="53339"/>
                </a:lnTo>
              </a:path>
              <a:path w="170814" h="53339">
                <a:moveTo>
                  <a:pt x="71628" y="53339"/>
                </a:moveTo>
                <a:lnTo>
                  <a:pt x="62484" y="53339"/>
                </a:lnTo>
              </a:path>
              <a:path w="170814" h="53339">
                <a:moveTo>
                  <a:pt x="108204" y="53339"/>
                </a:moveTo>
                <a:lnTo>
                  <a:pt x="99060" y="44195"/>
                </a:lnTo>
              </a:path>
              <a:path w="170814" h="53339">
                <a:moveTo>
                  <a:pt x="99060" y="44195"/>
                </a:moveTo>
                <a:lnTo>
                  <a:pt x="99060" y="9143"/>
                </a:lnTo>
              </a:path>
              <a:path w="170814" h="53339">
                <a:moveTo>
                  <a:pt x="99060" y="9143"/>
                </a:moveTo>
                <a:lnTo>
                  <a:pt x="108204" y="0"/>
                </a:lnTo>
              </a:path>
              <a:path w="170814" h="53339">
                <a:moveTo>
                  <a:pt x="108204" y="0"/>
                </a:moveTo>
                <a:lnTo>
                  <a:pt x="115824" y="0"/>
                </a:lnTo>
              </a:path>
              <a:path w="170814" h="53339">
                <a:moveTo>
                  <a:pt x="115824" y="0"/>
                </a:moveTo>
                <a:lnTo>
                  <a:pt x="124968" y="9143"/>
                </a:lnTo>
              </a:path>
              <a:path w="170814" h="53339">
                <a:moveTo>
                  <a:pt x="124968" y="9143"/>
                </a:moveTo>
                <a:lnTo>
                  <a:pt x="124968" y="44195"/>
                </a:lnTo>
              </a:path>
              <a:path w="170814" h="53339">
                <a:moveTo>
                  <a:pt x="124968" y="44195"/>
                </a:moveTo>
                <a:lnTo>
                  <a:pt x="115824" y="53339"/>
                </a:lnTo>
              </a:path>
              <a:path w="170814" h="53339">
                <a:moveTo>
                  <a:pt x="115824" y="53339"/>
                </a:moveTo>
                <a:lnTo>
                  <a:pt x="108204" y="53339"/>
                </a:lnTo>
              </a:path>
              <a:path w="170814" h="53339">
                <a:moveTo>
                  <a:pt x="152400" y="53339"/>
                </a:moveTo>
                <a:lnTo>
                  <a:pt x="143256" y="44195"/>
                </a:lnTo>
              </a:path>
              <a:path w="170814" h="53339">
                <a:moveTo>
                  <a:pt x="143256" y="44195"/>
                </a:moveTo>
                <a:lnTo>
                  <a:pt x="143256" y="9143"/>
                </a:lnTo>
              </a:path>
              <a:path w="170814" h="53339">
                <a:moveTo>
                  <a:pt x="143256" y="9143"/>
                </a:moveTo>
                <a:lnTo>
                  <a:pt x="152400" y="0"/>
                </a:lnTo>
              </a:path>
              <a:path w="170814" h="53339">
                <a:moveTo>
                  <a:pt x="152400" y="0"/>
                </a:moveTo>
                <a:lnTo>
                  <a:pt x="161544" y="0"/>
                </a:lnTo>
              </a:path>
              <a:path w="170814" h="53339">
                <a:moveTo>
                  <a:pt x="161544" y="0"/>
                </a:moveTo>
                <a:lnTo>
                  <a:pt x="170688" y="9143"/>
                </a:lnTo>
              </a:path>
              <a:path w="170814" h="53339">
                <a:moveTo>
                  <a:pt x="170688" y="9143"/>
                </a:moveTo>
                <a:lnTo>
                  <a:pt x="170688" y="44195"/>
                </a:lnTo>
              </a:path>
              <a:path w="170814" h="53339">
                <a:moveTo>
                  <a:pt x="170688" y="44195"/>
                </a:moveTo>
                <a:lnTo>
                  <a:pt x="161544" y="53339"/>
                </a:lnTo>
              </a:path>
              <a:path w="170814" h="53339">
                <a:moveTo>
                  <a:pt x="161544" y="53339"/>
                </a:moveTo>
                <a:lnTo>
                  <a:pt x="152400" y="5333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327269" y="2536444"/>
            <a:ext cx="152400" cy="247015"/>
          </a:xfrm>
          <a:custGeom>
            <a:avLst/>
            <a:gdLst/>
            <a:ahLst/>
            <a:cxnLst/>
            <a:rect l="l" t="t" r="r" b="b"/>
            <a:pathLst>
              <a:path w="152400" h="247014">
                <a:moveTo>
                  <a:pt x="0" y="9143"/>
                </a:moveTo>
                <a:lnTo>
                  <a:pt x="9143" y="0"/>
                </a:lnTo>
              </a:path>
              <a:path w="152400" h="247014">
                <a:moveTo>
                  <a:pt x="9143" y="0"/>
                </a:moveTo>
                <a:lnTo>
                  <a:pt x="9143" y="54863"/>
                </a:lnTo>
              </a:path>
              <a:path w="152400" h="247014">
                <a:moveTo>
                  <a:pt x="0" y="54863"/>
                </a:moveTo>
                <a:lnTo>
                  <a:pt x="16763" y="54863"/>
                </a:lnTo>
              </a:path>
              <a:path w="152400" h="247014">
                <a:moveTo>
                  <a:pt x="44195" y="54863"/>
                </a:moveTo>
                <a:lnTo>
                  <a:pt x="35051" y="45719"/>
                </a:lnTo>
              </a:path>
              <a:path w="152400" h="247014">
                <a:moveTo>
                  <a:pt x="35051" y="45719"/>
                </a:moveTo>
                <a:lnTo>
                  <a:pt x="35051" y="9143"/>
                </a:lnTo>
              </a:path>
              <a:path w="152400" h="247014">
                <a:moveTo>
                  <a:pt x="35051" y="9143"/>
                </a:moveTo>
                <a:lnTo>
                  <a:pt x="44195" y="0"/>
                </a:lnTo>
              </a:path>
              <a:path w="152400" h="247014">
                <a:moveTo>
                  <a:pt x="44195" y="0"/>
                </a:moveTo>
                <a:lnTo>
                  <a:pt x="53339" y="0"/>
                </a:lnTo>
              </a:path>
              <a:path w="152400" h="247014">
                <a:moveTo>
                  <a:pt x="53339" y="0"/>
                </a:moveTo>
                <a:lnTo>
                  <a:pt x="62483" y="9143"/>
                </a:lnTo>
              </a:path>
              <a:path w="152400" h="247014">
                <a:moveTo>
                  <a:pt x="62483" y="9143"/>
                </a:moveTo>
                <a:lnTo>
                  <a:pt x="62483" y="45719"/>
                </a:lnTo>
              </a:path>
              <a:path w="152400" h="247014">
                <a:moveTo>
                  <a:pt x="62483" y="45719"/>
                </a:moveTo>
                <a:lnTo>
                  <a:pt x="53339" y="54863"/>
                </a:lnTo>
              </a:path>
              <a:path w="152400" h="247014">
                <a:moveTo>
                  <a:pt x="53339" y="54863"/>
                </a:moveTo>
                <a:lnTo>
                  <a:pt x="44195" y="54863"/>
                </a:lnTo>
              </a:path>
              <a:path w="152400" h="247014">
                <a:moveTo>
                  <a:pt x="89915" y="54863"/>
                </a:moveTo>
                <a:lnTo>
                  <a:pt x="80771" y="45719"/>
                </a:lnTo>
              </a:path>
              <a:path w="152400" h="247014">
                <a:moveTo>
                  <a:pt x="80771" y="45719"/>
                </a:moveTo>
                <a:lnTo>
                  <a:pt x="80771" y="9143"/>
                </a:lnTo>
              </a:path>
              <a:path w="152400" h="247014">
                <a:moveTo>
                  <a:pt x="80771" y="9143"/>
                </a:moveTo>
                <a:lnTo>
                  <a:pt x="89915" y="0"/>
                </a:lnTo>
              </a:path>
              <a:path w="152400" h="247014">
                <a:moveTo>
                  <a:pt x="89915" y="0"/>
                </a:moveTo>
                <a:lnTo>
                  <a:pt x="97535" y="0"/>
                </a:lnTo>
              </a:path>
              <a:path w="152400" h="247014">
                <a:moveTo>
                  <a:pt x="97535" y="0"/>
                </a:moveTo>
                <a:lnTo>
                  <a:pt x="106679" y="9143"/>
                </a:lnTo>
              </a:path>
              <a:path w="152400" h="247014">
                <a:moveTo>
                  <a:pt x="106679" y="9143"/>
                </a:moveTo>
                <a:lnTo>
                  <a:pt x="106679" y="45719"/>
                </a:lnTo>
              </a:path>
              <a:path w="152400" h="247014">
                <a:moveTo>
                  <a:pt x="106679" y="45719"/>
                </a:moveTo>
                <a:lnTo>
                  <a:pt x="97535" y="54863"/>
                </a:lnTo>
              </a:path>
              <a:path w="152400" h="247014">
                <a:moveTo>
                  <a:pt x="97535" y="54863"/>
                </a:moveTo>
                <a:lnTo>
                  <a:pt x="89915" y="54863"/>
                </a:lnTo>
              </a:path>
              <a:path w="152400" h="247014">
                <a:moveTo>
                  <a:pt x="134111" y="54863"/>
                </a:moveTo>
                <a:lnTo>
                  <a:pt x="124967" y="45719"/>
                </a:lnTo>
              </a:path>
              <a:path w="152400" h="247014">
                <a:moveTo>
                  <a:pt x="124967" y="45719"/>
                </a:moveTo>
                <a:lnTo>
                  <a:pt x="124967" y="9143"/>
                </a:lnTo>
              </a:path>
              <a:path w="152400" h="247014">
                <a:moveTo>
                  <a:pt x="124967" y="9143"/>
                </a:moveTo>
                <a:lnTo>
                  <a:pt x="134111" y="0"/>
                </a:lnTo>
              </a:path>
              <a:path w="152400" h="247014">
                <a:moveTo>
                  <a:pt x="134111" y="0"/>
                </a:moveTo>
                <a:lnTo>
                  <a:pt x="143255" y="0"/>
                </a:lnTo>
              </a:path>
              <a:path w="152400" h="247014">
                <a:moveTo>
                  <a:pt x="143255" y="0"/>
                </a:moveTo>
                <a:lnTo>
                  <a:pt x="152400" y="9143"/>
                </a:lnTo>
              </a:path>
              <a:path w="152400" h="247014">
                <a:moveTo>
                  <a:pt x="152400" y="9143"/>
                </a:moveTo>
                <a:lnTo>
                  <a:pt x="152400" y="45719"/>
                </a:lnTo>
              </a:path>
              <a:path w="152400" h="247014">
                <a:moveTo>
                  <a:pt x="152400" y="45719"/>
                </a:moveTo>
                <a:lnTo>
                  <a:pt x="143255" y="54863"/>
                </a:lnTo>
              </a:path>
              <a:path w="152400" h="247014">
                <a:moveTo>
                  <a:pt x="143255" y="54863"/>
                </a:moveTo>
                <a:lnTo>
                  <a:pt x="134111" y="54863"/>
                </a:lnTo>
              </a:path>
              <a:path w="152400" h="247014">
                <a:moveTo>
                  <a:pt x="35051" y="147827"/>
                </a:moveTo>
                <a:lnTo>
                  <a:pt x="25907" y="138683"/>
                </a:lnTo>
              </a:path>
              <a:path w="152400" h="247014">
                <a:moveTo>
                  <a:pt x="25907" y="138683"/>
                </a:moveTo>
                <a:lnTo>
                  <a:pt x="25907" y="129539"/>
                </a:lnTo>
              </a:path>
              <a:path w="152400" h="247014">
                <a:moveTo>
                  <a:pt x="25907" y="129539"/>
                </a:moveTo>
                <a:lnTo>
                  <a:pt x="35051" y="120395"/>
                </a:lnTo>
              </a:path>
              <a:path w="152400" h="247014">
                <a:moveTo>
                  <a:pt x="35051" y="120395"/>
                </a:moveTo>
                <a:lnTo>
                  <a:pt x="53339" y="120395"/>
                </a:lnTo>
              </a:path>
              <a:path w="152400" h="247014">
                <a:moveTo>
                  <a:pt x="53339" y="120395"/>
                </a:moveTo>
                <a:lnTo>
                  <a:pt x="62483" y="111251"/>
                </a:lnTo>
              </a:path>
              <a:path w="152400" h="247014">
                <a:moveTo>
                  <a:pt x="62483" y="111251"/>
                </a:moveTo>
                <a:lnTo>
                  <a:pt x="62483" y="102107"/>
                </a:lnTo>
              </a:path>
              <a:path w="152400" h="247014">
                <a:moveTo>
                  <a:pt x="62483" y="102107"/>
                </a:moveTo>
                <a:lnTo>
                  <a:pt x="53339" y="92963"/>
                </a:lnTo>
              </a:path>
              <a:path w="152400" h="247014">
                <a:moveTo>
                  <a:pt x="53339" y="92963"/>
                </a:moveTo>
                <a:lnTo>
                  <a:pt x="35051" y="92963"/>
                </a:lnTo>
              </a:path>
              <a:path w="152400" h="247014">
                <a:moveTo>
                  <a:pt x="35051" y="92963"/>
                </a:moveTo>
                <a:lnTo>
                  <a:pt x="25907" y="102107"/>
                </a:lnTo>
              </a:path>
              <a:path w="152400" h="247014">
                <a:moveTo>
                  <a:pt x="25907" y="102107"/>
                </a:moveTo>
                <a:lnTo>
                  <a:pt x="25907" y="111251"/>
                </a:lnTo>
              </a:path>
              <a:path w="152400" h="247014">
                <a:moveTo>
                  <a:pt x="25907" y="111251"/>
                </a:moveTo>
                <a:lnTo>
                  <a:pt x="35051" y="120395"/>
                </a:lnTo>
              </a:path>
              <a:path w="152400" h="247014">
                <a:moveTo>
                  <a:pt x="53339" y="120395"/>
                </a:moveTo>
                <a:lnTo>
                  <a:pt x="62483" y="129539"/>
                </a:lnTo>
              </a:path>
              <a:path w="152400" h="247014">
                <a:moveTo>
                  <a:pt x="62483" y="129539"/>
                </a:moveTo>
                <a:lnTo>
                  <a:pt x="62483" y="138683"/>
                </a:lnTo>
              </a:path>
              <a:path w="152400" h="247014">
                <a:moveTo>
                  <a:pt x="62483" y="138683"/>
                </a:moveTo>
                <a:lnTo>
                  <a:pt x="53339" y="147827"/>
                </a:lnTo>
              </a:path>
              <a:path w="152400" h="247014">
                <a:moveTo>
                  <a:pt x="53339" y="147827"/>
                </a:moveTo>
                <a:lnTo>
                  <a:pt x="35051" y="147827"/>
                </a:lnTo>
              </a:path>
              <a:path w="152400" h="247014">
                <a:moveTo>
                  <a:pt x="89915" y="147827"/>
                </a:moveTo>
                <a:lnTo>
                  <a:pt x="80771" y="138683"/>
                </a:lnTo>
              </a:path>
              <a:path w="152400" h="247014">
                <a:moveTo>
                  <a:pt x="80771" y="138683"/>
                </a:moveTo>
                <a:lnTo>
                  <a:pt x="80771" y="102107"/>
                </a:lnTo>
              </a:path>
              <a:path w="152400" h="247014">
                <a:moveTo>
                  <a:pt x="80771" y="102107"/>
                </a:moveTo>
                <a:lnTo>
                  <a:pt x="89915" y="92963"/>
                </a:lnTo>
              </a:path>
              <a:path w="152400" h="247014">
                <a:moveTo>
                  <a:pt x="89915" y="92963"/>
                </a:moveTo>
                <a:lnTo>
                  <a:pt x="97535" y="92963"/>
                </a:lnTo>
              </a:path>
              <a:path w="152400" h="247014">
                <a:moveTo>
                  <a:pt x="97535" y="92963"/>
                </a:moveTo>
                <a:lnTo>
                  <a:pt x="106679" y="102107"/>
                </a:lnTo>
              </a:path>
              <a:path w="152400" h="247014">
                <a:moveTo>
                  <a:pt x="106679" y="102107"/>
                </a:moveTo>
                <a:lnTo>
                  <a:pt x="106679" y="138683"/>
                </a:lnTo>
              </a:path>
              <a:path w="152400" h="247014">
                <a:moveTo>
                  <a:pt x="106679" y="138683"/>
                </a:moveTo>
                <a:lnTo>
                  <a:pt x="97535" y="147827"/>
                </a:lnTo>
              </a:path>
              <a:path w="152400" h="247014">
                <a:moveTo>
                  <a:pt x="97535" y="147827"/>
                </a:moveTo>
                <a:lnTo>
                  <a:pt x="89915" y="147827"/>
                </a:lnTo>
              </a:path>
              <a:path w="152400" h="247014">
                <a:moveTo>
                  <a:pt x="134111" y="147827"/>
                </a:moveTo>
                <a:lnTo>
                  <a:pt x="124967" y="138683"/>
                </a:lnTo>
              </a:path>
              <a:path w="152400" h="247014">
                <a:moveTo>
                  <a:pt x="124967" y="138683"/>
                </a:moveTo>
                <a:lnTo>
                  <a:pt x="124967" y="102107"/>
                </a:lnTo>
              </a:path>
              <a:path w="152400" h="247014">
                <a:moveTo>
                  <a:pt x="124967" y="102107"/>
                </a:moveTo>
                <a:lnTo>
                  <a:pt x="134111" y="92963"/>
                </a:lnTo>
              </a:path>
              <a:path w="152400" h="247014">
                <a:moveTo>
                  <a:pt x="134111" y="92963"/>
                </a:moveTo>
                <a:lnTo>
                  <a:pt x="143255" y="92963"/>
                </a:lnTo>
              </a:path>
              <a:path w="152400" h="247014">
                <a:moveTo>
                  <a:pt x="143255" y="92963"/>
                </a:moveTo>
                <a:lnTo>
                  <a:pt x="152400" y="102107"/>
                </a:lnTo>
              </a:path>
              <a:path w="152400" h="247014">
                <a:moveTo>
                  <a:pt x="152400" y="102107"/>
                </a:moveTo>
                <a:lnTo>
                  <a:pt x="152400" y="138683"/>
                </a:lnTo>
              </a:path>
              <a:path w="152400" h="247014">
                <a:moveTo>
                  <a:pt x="152400" y="138683"/>
                </a:moveTo>
                <a:lnTo>
                  <a:pt x="143255" y="147827"/>
                </a:lnTo>
              </a:path>
              <a:path w="152400" h="247014">
                <a:moveTo>
                  <a:pt x="143255" y="147827"/>
                </a:moveTo>
                <a:lnTo>
                  <a:pt x="134111" y="147827"/>
                </a:lnTo>
              </a:path>
              <a:path w="152400" h="247014">
                <a:moveTo>
                  <a:pt x="25907" y="219455"/>
                </a:moveTo>
                <a:lnTo>
                  <a:pt x="53339" y="219455"/>
                </a:lnTo>
              </a:path>
              <a:path w="152400" h="247014">
                <a:moveTo>
                  <a:pt x="53339" y="219455"/>
                </a:moveTo>
                <a:lnTo>
                  <a:pt x="62483" y="228600"/>
                </a:lnTo>
              </a:path>
              <a:path w="152400" h="247014">
                <a:moveTo>
                  <a:pt x="62483" y="228600"/>
                </a:moveTo>
                <a:lnTo>
                  <a:pt x="62483" y="237743"/>
                </a:lnTo>
              </a:path>
              <a:path w="152400" h="247014">
                <a:moveTo>
                  <a:pt x="62483" y="237743"/>
                </a:moveTo>
                <a:lnTo>
                  <a:pt x="53339" y="246887"/>
                </a:lnTo>
              </a:path>
              <a:path w="152400" h="247014">
                <a:moveTo>
                  <a:pt x="53339" y="246887"/>
                </a:moveTo>
                <a:lnTo>
                  <a:pt x="35051" y="246887"/>
                </a:lnTo>
              </a:path>
              <a:path w="152400" h="247014">
                <a:moveTo>
                  <a:pt x="35051" y="246887"/>
                </a:moveTo>
                <a:lnTo>
                  <a:pt x="25907" y="237743"/>
                </a:lnTo>
              </a:path>
              <a:path w="152400" h="247014">
                <a:moveTo>
                  <a:pt x="25907" y="237743"/>
                </a:moveTo>
                <a:lnTo>
                  <a:pt x="25907" y="210311"/>
                </a:lnTo>
              </a:path>
              <a:path w="152400" h="247014">
                <a:moveTo>
                  <a:pt x="25907" y="210311"/>
                </a:moveTo>
                <a:lnTo>
                  <a:pt x="44195" y="192023"/>
                </a:lnTo>
              </a:path>
              <a:path w="152400" h="247014">
                <a:moveTo>
                  <a:pt x="44195" y="192023"/>
                </a:moveTo>
                <a:lnTo>
                  <a:pt x="53339" y="192023"/>
                </a:lnTo>
              </a:path>
              <a:path w="152400" h="247014">
                <a:moveTo>
                  <a:pt x="89915" y="246887"/>
                </a:moveTo>
                <a:lnTo>
                  <a:pt x="80771" y="237743"/>
                </a:lnTo>
              </a:path>
              <a:path w="152400" h="247014">
                <a:moveTo>
                  <a:pt x="80771" y="237743"/>
                </a:moveTo>
                <a:lnTo>
                  <a:pt x="80771" y="201167"/>
                </a:lnTo>
              </a:path>
              <a:path w="152400" h="247014">
                <a:moveTo>
                  <a:pt x="80771" y="201167"/>
                </a:moveTo>
                <a:lnTo>
                  <a:pt x="89915" y="192023"/>
                </a:lnTo>
              </a:path>
              <a:path w="152400" h="247014">
                <a:moveTo>
                  <a:pt x="89915" y="192023"/>
                </a:moveTo>
                <a:lnTo>
                  <a:pt x="97535" y="192023"/>
                </a:lnTo>
              </a:path>
              <a:path w="152400" h="247014">
                <a:moveTo>
                  <a:pt x="97535" y="192023"/>
                </a:moveTo>
                <a:lnTo>
                  <a:pt x="106679" y="201167"/>
                </a:lnTo>
              </a:path>
              <a:path w="152400" h="247014">
                <a:moveTo>
                  <a:pt x="106679" y="201167"/>
                </a:moveTo>
                <a:lnTo>
                  <a:pt x="106679" y="237743"/>
                </a:lnTo>
              </a:path>
              <a:path w="152400" h="247014">
                <a:moveTo>
                  <a:pt x="106679" y="237743"/>
                </a:moveTo>
                <a:lnTo>
                  <a:pt x="97535" y="246887"/>
                </a:lnTo>
              </a:path>
              <a:path w="152400" h="247014">
                <a:moveTo>
                  <a:pt x="97535" y="246887"/>
                </a:moveTo>
                <a:lnTo>
                  <a:pt x="89915" y="246887"/>
                </a:lnTo>
              </a:path>
              <a:path w="152400" h="247014">
                <a:moveTo>
                  <a:pt x="134111" y="246887"/>
                </a:moveTo>
                <a:lnTo>
                  <a:pt x="124967" y="237743"/>
                </a:lnTo>
              </a:path>
              <a:path w="152400" h="247014">
                <a:moveTo>
                  <a:pt x="124967" y="237743"/>
                </a:moveTo>
                <a:lnTo>
                  <a:pt x="124967" y="201167"/>
                </a:lnTo>
              </a:path>
              <a:path w="152400" h="247014">
                <a:moveTo>
                  <a:pt x="124967" y="201167"/>
                </a:moveTo>
                <a:lnTo>
                  <a:pt x="134111" y="192023"/>
                </a:lnTo>
              </a:path>
              <a:path w="152400" h="247014">
                <a:moveTo>
                  <a:pt x="134111" y="192023"/>
                </a:moveTo>
                <a:lnTo>
                  <a:pt x="143255" y="192023"/>
                </a:lnTo>
              </a:path>
              <a:path w="152400" h="247014">
                <a:moveTo>
                  <a:pt x="143255" y="192023"/>
                </a:moveTo>
                <a:lnTo>
                  <a:pt x="152400" y="201167"/>
                </a:lnTo>
              </a:path>
              <a:path w="152400" h="247014">
                <a:moveTo>
                  <a:pt x="152400" y="201167"/>
                </a:moveTo>
                <a:lnTo>
                  <a:pt x="152400" y="237743"/>
                </a:lnTo>
              </a:path>
              <a:path w="152400" h="247014">
                <a:moveTo>
                  <a:pt x="152400" y="237743"/>
                </a:moveTo>
                <a:lnTo>
                  <a:pt x="143255" y="246887"/>
                </a:lnTo>
              </a:path>
              <a:path w="152400" h="247014">
                <a:moveTo>
                  <a:pt x="143255" y="246887"/>
                </a:moveTo>
                <a:lnTo>
                  <a:pt x="134111" y="24688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353177" y="2871723"/>
            <a:ext cx="127000" cy="55244"/>
          </a:xfrm>
          <a:custGeom>
            <a:avLst/>
            <a:gdLst/>
            <a:ahLst/>
            <a:cxnLst/>
            <a:rect l="l" t="t" r="r" b="b"/>
            <a:pathLst>
              <a:path w="127000" h="55244">
                <a:moveTo>
                  <a:pt x="36575" y="36575"/>
                </a:moveTo>
                <a:lnTo>
                  <a:pt x="0" y="36575"/>
                </a:lnTo>
              </a:path>
              <a:path w="127000" h="55244">
                <a:moveTo>
                  <a:pt x="0" y="36575"/>
                </a:moveTo>
                <a:lnTo>
                  <a:pt x="27432" y="0"/>
                </a:lnTo>
              </a:path>
              <a:path w="127000" h="55244">
                <a:moveTo>
                  <a:pt x="27432" y="0"/>
                </a:moveTo>
                <a:lnTo>
                  <a:pt x="27432" y="54863"/>
                </a:lnTo>
              </a:path>
              <a:path w="127000" h="55244">
                <a:moveTo>
                  <a:pt x="64008" y="54863"/>
                </a:moveTo>
                <a:lnTo>
                  <a:pt x="54863" y="45720"/>
                </a:lnTo>
              </a:path>
              <a:path w="127000" h="55244">
                <a:moveTo>
                  <a:pt x="54863" y="45720"/>
                </a:moveTo>
                <a:lnTo>
                  <a:pt x="54863" y="9143"/>
                </a:lnTo>
              </a:path>
              <a:path w="127000" h="55244">
                <a:moveTo>
                  <a:pt x="54863" y="9143"/>
                </a:moveTo>
                <a:lnTo>
                  <a:pt x="64008" y="0"/>
                </a:lnTo>
              </a:path>
              <a:path w="127000" h="55244">
                <a:moveTo>
                  <a:pt x="64008" y="0"/>
                </a:moveTo>
                <a:lnTo>
                  <a:pt x="71627" y="0"/>
                </a:lnTo>
              </a:path>
              <a:path w="127000" h="55244">
                <a:moveTo>
                  <a:pt x="71627" y="0"/>
                </a:moveTo>
                <a:lnTo>
                  <a:pt x="80772" y="9143"/>
                </a:lnTo>
              </a:path>
              <a:path w="127000" h="55244">
                <a:moveTo>
                  <a:pt x="80772" y="9143"/>
                </a:moveTo>
                <a:lnTo>
                  <a:pt x="80772" y="45720"/>
                </a:lnTo>
              </a:path>
              <a:path w="127000" h="55244">
                <a:moveTo>
                  <a:pt x="80772" y="45720"/>
                </a:moveTo>
                <a:lnTo>
                  <a:pt x="71627" y="54863"/>
                </a:lnTo>
              </a:path>
              <a:path w="127000" h="55244">
                <a:moveTo>
                  <a:pt x="71627" y="54863"/>
                </a:moveTo>
                <a:lnTo>
                  <a:pt x="64008" y="54863"/>
                </a:lnTo>
              </a:path>
              <a:path w="127000" h="55244">
                <a:moveTo>
                  <a:pt x="108203" y="54863"/>
                </a:moveTo>
                <a:lnTo>
                  <a:pt x="99060" y="45720"/>
                </a:lnTo>
              </a:path>
              <a:path w="127000" h="55244">
                <a:moveTo>
                  <a:pt x="99060" y="45720"/>
                </a:moveTo>
                <a:lnTo>
                  <a:pt x="99060" y="9143"/>
                </a:lnTo>
              </a:path>
              <a:path w="127000" h="55244">
                <a:moveTo>
                  <a:pt x="99060" y="9143"/>
                </a:moveTo>
                <a:lnTo>
                  <a:pt x="108203" y="0"/>
                </a:lnTo>
              </a:path>
              <a:path w="127000" h="55244">
                <a:moveTo>
                  <a:pt x="108203" y="0"/>
                </a:moveTo>
                <a:lnTo>
                  <a:pt x="117348" y="0"/>
                </a:lnTo>
              </a:path>
              <a:path w="127000" h="55244">
                <a:moveTo>
                  <a:pt x="117348" y="0"/>
                </a:moveTo>
                <a:lnTo>
                  <a:pt x="126492" y="9143"/>
                </a:lnTo>
              </a:path>
              <a:path w="127000" h="55244">
                <a:moveTo>
                  <a:pt x="126492" y="9143"/>
                </a:moveTo>
                <a:lnTo>
                  <a:pt x="126492" y="45720"/>
                </a:lnTo>
              </a:path>
              <a:path w="127000" h="55244">
                <a:moveTo>
                  <a:pt x="126492" y="45720"/>
                </a:moveTo>
                <a:lnTo>
                  <a:pt x="117348" y="54863"/>
                </a:lnTo>
              </a:path>
              <a:path w="127000" h="55244">
                <a:moveTo>
                  <a:pt x="117348" y="54863"/>
                </a:moveTo>
                <a:lnTo>
                  <a:pt x="108203" y="5486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353177" y="3132327"/>
            <a:ext cx="127000" cy="55244"/>
          </a:xfrm>
          <a:custGeom>
            <a:avLst/>
            <a:gdLst/>
            <a:ahLst/>
            <a:cxnLst/>
            <a:rect l="l" t="t" r="r" b="b"/>
            <a:pathLst>
              <a:path w="127000" h="55244">
                <a:moveTo>
                  <a:pt x="0" y="9144"/>
                </a:moveTo>
                <a:lnTo>
                  <a:pt x="9144" y="0"/>
                </a:lnTo>
              </a:path>
              <a:path w="127000" h="55244">
                <a:moveTo>
                  <a:pt x="9144" y="0"/>
                </a:moveTo>
                <a:lnTo>
                  <a:pt x="27432" y="0"/>
                </a:lnTo>
              </a:path>
              <a:path w="127000" h="55244">
                <a:moveTo>
                  <a:pt x="27432" y="0"/>
                </a:moveTo>
                <a:lnTo>
                  <a:pt x="36575" y="9144"/>
                </a:lnTo>
              </a:path>
              <a:path w="127000" h="55244">
                <a:moveTo>
                  <a:pt x="36575" y="9144"/>
                </a:moveTo>
                <a:lnTo>
                  <a:pt x="36575" y="18287"/>
                </a:lnTo>
              </a:path>
              <a:path w="127000" h="55244">
                <a:moveTo>
                  <a:pt x="36575" y="18287"/>
                </a:moveTo>
                <a:lnTo>
                  <a:pt x="27432" y="27432"/>
                </a:lnTo>
              </a:path>
              <a:path w="127000" h="55244">
                <a:moveTo>
                  <a:pt x="27432" y="27432"/>
                </a:moveTo>
                <a:lnTo>
                  <a:pt x="9144" y="27432"/>
                </a:lnTo>
              </a:path>
              <a:path w="127000" h="55244">
                <a:moveTo>
                  <a:pt x="9144" y="27432"/>
                </a:moveTo>
                <a:lnTo>
                  <a:pt x="0" y="36575"/>
                </a:lnTo>
              </a:path>
              <a:path w="127000" h="55244">
                <a:moveTo>
                  <a:pt x="0" y="36575"/>
                </a:moveTo>
                <a:lnTo>
                  <a:pt x="0" y="54863"/>
                </a:lnTo>
              </a:path>
              <a:path w="127000" h="55244">
                <a:moveTo>
                  <a:pt x="0" y="54863"/>
                </a:moveTo>
                <a:lnTo>
                  <a:pt x="36575" y="54863"/>
                </a:lnTo>
              </a:path>
              <a:path w="127000" h="55244">
                <a:moveTo>
                  <a:pt x="64008" y="54863"/>
                </a:moveTo>
                <a:lnTo>
                  <a:pt x="54863" y="45720"/>
                </a:lnTo>
              </a:path>
              <a:path w="127000" h="55244">
                <a:moveTo>
                  <a:pt x="54863" y="45720"/>
                </a:moveTo>
                <a:lnTo>
                  <a:pt x="54863" y="9144"/>
                </a:lnTo>
              </a:path>
              <a:path w="127000" h="55244">
                <a:moveTo>
                  <a:pt x="54863" y="9144"/>
                </a:moveTo>
                <a:lnTo>
                  <a:pt x="64008" y="0"/>
                </a:lnTo>
              </a:path>
              <a:path w="127000" h="55244">
                <a:moveTo>
                  <a:pt x="64008" y="0"/>
                </a:moveTo>
                <a:lnTo>
                  <a:pt x="71627" y="0"/>
                </a:lnTo>
              </a:path>
              <a:path w="127000" h="55244">
                <a:moveTo>
                  <a:pt x="71627" y="0"/>
                </a:moveTo>
                <a:lnTo>
                  <a:pt x="80772" y="9144"/>
                </a:lnTo>
              </a:path>
              <a:path w="127000" h="55244">
                <a:moveTo>
                  <a:pt x="80772" y="9144"/>
                </a:moveTo>
                <a:lnTo>
                  <a:pt x="80772" y="45720"/>
                </a:lnTo>
              </a:path>
              <a:path w="127000" h="55244">
                <a:moveTo>
                  <a:pt x="80772" y="45720"/>
                </a:moveTo>
                <a:lnTo>
                  <a:pt x="71627" y="54863"/>
                </a:lnTo>
              </a:path>
              <a:path w="127000" h="55244">
                <a:moveTo>
                  <a:pt x="71627" y="54863"/>
                </a:moveTo>
                <a:lnTo>
                  <a:pt x="64008" y="54863"/>
                </a:lnTo>
              </a:path>
              <a:path w="127000" h="55244">
                <a:moveTo>
                  <a:pt x="108203" y="54863"/>
                </a:moveTo>
                <a:lnTo>
                  <a:pt x="99060" y="45720"/>
                </a:lnTo>
              </a:path>
              <a:path w="127000" h="55244">
                <a:moveTo>
                  <a:pt x="99060" y="45720"/>
                </a:moveTo>
                <a:lnTo>
                  <a:pt x="99060" y="9144"/>
                </a:lnTo>
              </a:path>
              <a:path w="127000" h="55244">
                <a:moveTo>
                  <a:pt x="99060" y="9144"/>
                </a:moveTo>
                <a:lnTo>
                  <a:pt x="108203" y="0"/>
                </a:lnTo>
              </a:path>
              <a:path w="127000" h="55244">
                <a:moveTo>
                  <a:pt x="108203" y="0"/>
                </a:moveTo>
                <a:lnTo>
                  <a:pt x="117348" y="0"/>
                </a:lnTo>
              </a:path>
              <a:path w="127000" h="55244">
                <a:moveTo>
                  <a:pt x="117348" y="0"/>
                </a:moveTo>
                <a:lnTo>
                  <a:pt x="126492" y="9144"/>
                </a:lnTo>
              </a:path>
              <a:path w="127000" h="55244">
                <a:moveTo>
                  <a:pt x="126492" y="9144"/>
                </a:moveTo>
                <a:lnTo>
                  <a:pt x="126492" y="45720"/>
                </a:lnTo>
              </a:path>
              <a:path w="127000" h="55244">
                <a:moveTo>
                  <a:pt x="126492" y="45720"/>
                </a:moveTo>
                <a:lnTo>
                  <a:pt x="117348" y="54863"/>
                </a:lnTo>
              </a:path>
              <a:path w="127000" h="55244">
                <a:moveTo>
                  <a:pt x="117348" y="54863"/>
                </a:moveTo>
                <a:lnTo>
                  <a:pt x="108203" y="5486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377560" y="3362452"/>
            <a:ext cx="108585" cy="245745"/>
          </a:xfrm>
          <a:custGeom>
            <a:avLst/>
            <a:gdLst/>
            <a:ahLst/>
            <a:cxnLst/>
            <a:rect l="l" t="t" r="r" b="b"/>
            <a:pathLst>
              <a:path w="108585" h="245745">
                <a:moveTo>
                  <a:pt x="0" y="9144"/>
                </a:moveTo>
                <a:lnTo>
                  <a:pt x="9143" y="0"/>
                </a:lnTo>
              </a:path>
              <a:path w="108585" h="245745">
                <a:moveTo>
                  <a:pt x="9143" y="0"/>
                </a:moveTo>
                <a:lnTo>
                  <a:pt x="9143" y="53339"/>
                </a:lnTo>
              </a:path>
              <a:path w="108585" h="245745">
                <a:moveTo>
                  <a:pt x="0" y="53339"/>
                </a:moveTo>
                <a:lnTo>
                  <a:pt x="18287" y="53339"/>
                </a:lnTo>
              </a:path>
              <a:path w="108585" h="245745">
                <a:moveTo>
                  <a:pt x="45719" y="53339"/>
                </a:moveTo>
                <a:lnTo>
                  <a:pt x="36575" y="44196"/>
                </a:lnTo>
              </a:path>
              <a:path w="108585" h="245745">
                <a:moveTo>
                  <a:pt x="36575" y="44196"/>
                </a:moveTo>
                <a:lnTo>
                  <a:pt x="36575" y="9144"/>
                </a:lnTo>
              </a:path>
              <a:path w="108585" h="245745">
                <a:moveTo>
                  <a:pt x="36575" y="9144"/>
                </a:moveTo>
                <a:lnTo>
                  <a:pt x="45719" y="0"/>
                </a:lnTo>
              </a:path>
              <a:path w="108585" h="245745">
                <a:moveTo>
                  <a:pt x="45719" y="0"/>
                </a:moveTo>
                <a:lnTo>
                  <a:pt x="53339" y="0"/>
                </a:lnTo>
              </a:path>
              <a:path w="108585" h="245745">
                <a:moveTo>
                  <a:pt x="53339" y="0"/>
                </a:moveTo>
                <a:lnTo>
                  <a:pt x="62484" y="9144"/>
                </a:lnTo>
              </a:path>
              <a:path w="108585" h="245745">
                <a:moveTo>
                  <a:pt x="62484" y="9144"/>
                </a:moveTo>
                <a:lnTo>
                  <a:pt x="62484" y="44196"/>
                </a:lnTo>
              </a:path>
              <a:path w="108585" h="245745">
                <a:moveTo>
                  <a:pt x="62484" y="44196"/>
                </a:moveTo>
                <a:lnTo>
                  <a:pt x="53339" y="53339"/>
                </a:lnTo>
              </a:path>
              <a:path w="108585" h="245745">
                <a:moveTo>
                  <a:pt x="53339" y="53339"/>
                </a:moveTo>
                <a:lnTo>
                  <a:pt x="45719" y="53339"/>
                </a:lnTo>
              </a:path>
              <a:path w="108585" h="245745">
                <a:moveTo>
                  <a:pt x="89915" y="53339"/>
                </a:moveTo>
                <a:lnTo>
                  <a:pt x="80772" y="44196"/>
                </a:lnTo>
              </a:path>
              <a:path w="108585" h="245745">
                <a:moveTo>
                  <a:pt x="80772" y="44196"/>
                </a:moveTo>
                <a:lnTo>
                  <a:pt x="80772" y="9144"/>
                </a:lnTo>
              </a:path>
              <a:path w="108585" h="245745">
                <a:moveTo>
                  <a:pt x="80772" y="9144"/>
                </a:moveTo>
                <a:lnTo>
                  <a:pt x="89915" y="0"/>
                </a:lnTo>
              </a:path>
              <a:path w="108585" h="245745">
                <a:moveTo>
                  <a:pt x="89915" y="0"/>
                </a:moveTo>
                <a:lnTo>
                  <a:pt x="99060" y="0"/>
                </a:lnTo>
              </a:path>
              <a:path w="108585" h="245745">
                <a:moveTo>
                  <a:pt x="99060" y="0"/>
                </a:moveTo>
                <a:lnTo>
                  <a:pt x="108203" y="9144"/>
                </a:lnTo>
              </a:path>
              <a:path w="108585" h="245745">
                <a:moveTo>
                  <a:pt x="108203" y="9144"/>
                </a:moveTo>
                <a:lnTo>
                  <a:pt x="108203" y="44196"/>
                </a:lnTo>
              </a:path>
              <a:path w="108585" h="245745">
                <a:moveTo>
                  <a:pt x="108203" y="44196"/>
                </a:moveTo>
                <a:lnTo>
                  <a:pt x="99060" y="53339"/>
                </a:lnTo>
              </a:path>
              <a:path w="108585" h="245745">
                <a:moveTo>
                  <a:pt x="99060" y="53339"/>
                </a:moveTo>
                <a:lnTo>
                  <a:pt x="89915" y="53339"/>
                </a:lnTo>
              </a:path>
              <a:path w="108585" h="245745">
                <a:moveTo>
                  <a:pt x="36575" y="146303"/>
                </a:moveTo>
                <a:lnTo>
                  <a:pt x="27431" y="137160"/>
                </a:lnTo>
              </a:path>
              <a:path w="108585" h="245745">
                <a:moveTo>
                  <a:pt x="27431" y="137160"/>
                </a:moveTo>
                <a:lnTo>
                  <a:pt x="27431" y="128015"/>
                </a:lnTo>
              </a:path>
              <a:path w="108585" h="245745">
                <a:moveTo>
                  <a:pt x="27431" y="128015"/>
                </a:moveTo>
                <a:lnTo>
                  <a:pt x="36575" y="118872"/>
                </a:lnTo>
              </a:path>
              <a:path w="108585" h="245745">
                <a:moveTo>
                  <a:pt x="36575" y="118872"/>
                </a:moveTo>
                <a:lnTo>
                  <a:pt x="53339" y="118872"/>
                </a:lnTo>
              </a:path>
              <a:path w="108585" h="245745">
                <a:moveTo>
                  <a:pt x="53339" y="118872"/>
                </a:moveTo>
                <a:lnTo>
                  <a:pt x="62484" y="109727"/>
                </a:lnTo>
              </a:path>
              <a:path w="108585" h="245745">
                <a:moveTo>
                  <a:pt x="62484" y="109727"/>
                </a:moveTo>
                <a:lnTo>
                  <a:pt x="62484" y="102108"/>
                </a:lnTo>
              </a:path>
              <a:path w="108585" h="245745">
                <a:moveTo>
                  <a:pt x="62484" y="102108"/>
                </a:moveTo>
                <a:lnTo>
                  <a:pt x="53339" y="92963"/>
                </a:lnTo>
              </a:path>
              <a:path w="108585" h="245745">
                <a:moveTo>
                  <a:pt x="53339" y="92963"/>
                </a:moveTo>
                <a:lnTo>
                  <a:pt x="36575" y="92963"/>
                </a:lnTo>
              </a:path>
              <a:path w="108585" h="245745">
                <a:moveTo>
                  <a:pt x="36575" y="92963"/>
                </a:moveTo>
                <a:lnTo>
                  <a:pt x="27431" y="102108"/>
                </a:lnTo>
              </a:path>
              <a:path w="108585" h="245745">
                <a:moveTo>
                  <a:pt x="27431" y="102108"/>
                </a:moveTo>
                <a:lnTo>
                  <a:pt x="27431" y="109727"/>
                </a:lnTo>
              </a:path>
              <a:path w="108585" h="245745">
                <a:moveTo>
                  <a:pt x="27431" y="109727"/>
                </a:moveTo>
                <a:lnTo>
                  <a:pt x="36575" y="118872"/>
                </a:lnTo>
              </a:path>
              <a:path w="108585" h="245745">
                <a:moveTo>
                  <a:pt x="53339" y="118872"/>
                </a:moveTo>
                <a:lnTo>
                  <a:pt x="62484" y="128015"/>
                </a:lnTo>
              </a:path>
              <a:path w="108585" h="245745">
                <a:moveTo>
                  <a:pt x="62484" y="128015"/>
                </a:moveTo>
                <a:lnTo>
                  <a:pt x="62484" y="137160"/>
                </a:lnTo>
              </a:path>
              <a:path w="108585" h="245745">
                <a:moveTo>
                  <a:pt x="62484" y="137160"/>
                </a:moveTo>
                <a:lnTo>
                  <a:pt x="53339" y="146303"/>
                </a:lnTo>
              </a:path>
              <a:path w="108585" h="245745">
                <a:moveTo>
                  <a:pt x="53339" y="146303"/>
                </a:moveTo>
                <a:lnTo>
                  <a:pt x="36575" y="146303"/>
                </a:lnTo>
              </a:path>
              <a:path w="108585" h="245745">
                <a:moveTo>
                  <a:pt x="89915" y="146303"/>
                </a:moveTo>
                <a:lnTo>
                  <a:pt x="80772" y="137160"/>
                </a:lnTo>
              </a:path>
              <a:path w="108585" h="245745">
                <a:moveTo>
                  <a:pt x="80772" y="137160"/>
                </a:moveTo>
                <a:lnTo>
                  <a:pt x="80772" y="102108"/>
                </a:lnTo>
              </a:path>
              <a:path w="108585" h="245745">
                <a:moveTo>
                  <a:pt x="80772" y="102108"/>
                </a:moveTo>
                <a:lnTo>
                  <a:pt x="89915" y="92963"/>
                </a:lnTo>
              </a:path>
              <a:path w="108585" h="245745">
                <a:moveTo>
                  <a:pt x="89915" y="92963"/>
                </a:moveTo>
                <a:lnTo>
                  <a:pt x="99060" y="92963"/>
                </a:lnTo>
              </a:path>
              <a:path w="108585" h="245745">
                <a:moveTo>
                  <a:pt x="99060" y="92963"/>
                </a:moveTo>
                <a:lnTo>
                  <a:pt x="108203" y="102108"/>
                </a:lnTo>
              </a:path>
              <a:path w="108585" h="245745">
                <a:moveTo>
                  <a:pt x="108203" y="102108"/>
                </a:moveTo>
                <a:lnTo>
                  <a:pt x="108203" y="137160"/>
                </a:lnTo>
              </a:path>
              <a:path w="108585" h="245745">
                <a:moveTo>
                  <a:pt x="108203" y="137160"/>
                </a:moveTo>
                <a:lnTo>
                  <a:pt x="99060" y="146303"/>
                </a:lnTo>
              </a:path>
              <a:path w="108585" h="245745">
                <a:moveTo>
                  <a:pt x="99060" y="146303"/>
                </a:moveTo>
                <a:lnTo>
                  <a:pt x="89915" y="146303"/>
                </a:lnTo>
              </a:path>
              <a:path w="108585" h="245745">
                <a:moveTo>
                  <a:pt x="27431" y="219456"/>
                </a:moveTo>
                <a:lnTo>
                  <a:pt x="53339" y="219456"/>
                </a:lnTo>
              </a:path>
              <a:path w="108585" h="245745">
                <a:moveTo>
                  <a:pt x="53339" y="219456"/>
                </a:moveTo>
                <a:lnTo>
                  <a:pt x="62484" y="228600"/>
                </a:lnTo>
              </a:path>
              <a:path w="108585" h="245745">
                <a:moveTo>
                  <a:pt x="62484" y="228600"/>
                </a:moveTo>
                <a:lnTo>
                  <a:pt x="62484" y="236220"/>
                </a:lnTo>
              </a:path>
              <a:path w="108585" h="245745">
                <a:moveTo>
                  <a:pt x="62484" y="236220"/>
                </a:moveTo>
                <a:lnTo>
                  <a:pt x="53339" y="245364"/>
                </a:lnTo>
              </a:path>
              <a:path w="108585" h="245745">
                <a:moveTo>
                  <a:pt x="53339" y="245364"/>
                </a:moveTo>
                <a:lnTo>
                  <a:pt x="36575" y="245364"/>
                </a:lnTo>
              </a:path>
              <a:path w="108585" h="245745">
                <a:moveTo>
                  <a:pt x="36575" y="245364"/>
                </a:moveTo>
                <a:lnTo>
                  <a:pt x="27431" y="236220"/>
                </a:lnTo>
              </a:path>
              <a:path w="108585" h="245745">
                <a:moveTo>
                  <a:pt x="27431" y="236220"/>
                </a:moveTo>
                <a:lnTo>
                  <a:pt x="27431" y="210312"/>
                </a:lnTo>
              </a:path>
              <a:path w="108585" h="245745">
                <a:moveTo>
                  <a:pt x="27431" y="210312"/>
                </a:moveTo>
                <a:lnTo>
                  <a:pt x="45719" y="192024"/>
                </a:lnTo>
              </a:path>
              <a:path w="108585" h="245745">
                <a:moveTo>
                  <a:pt x="45719" y="192024"/>
                </a:moveTo>
                <a:lnTo>
                  <a:pt x="53339" y="192024"/>
                </a:lnTo>
              </a:path>
              <a:path w="108585" h="245745">
                <a:moveTo>
                  <a:pt x="89915" y="245364"/>
                </a:moveTo>
                <a:lnTo>
                  <a:pt x="80772" y="236220"/>
                </a:lnTo>
              </a:path>
              <a:path w="108585" h="245745">
                <a:moveTo>
                  <a:pt x="80772" y="236220"/>
                </a:moveTo>
                <a:lnTo>
                  <a:pt x="80772" y="201168"/>
                </a:lnTo>
              </a:path>
              <a:path w="108585" h="245745">
                <a:moveTo>
                  <a:pt x="80772" y="201168"/>
                </a:moveTo>
                <a:lnTo>
                  <a:pt x="89915" y="192024"/>
                </a:lnTo>
              </a:path>
              <a:path w="108585" h="245745">
                <a:moveTo>
                  <a:pt x="89915" y="192024"/>
                </a:moveTo>
                <a:lnTo>
                  <a:pt x="99060" y="192024"/>
                </a:lnTo>
              </a:path>
              <a:path w="108585" h="245745">
                <a:moveTo>
                  <a:pt x="99060" y="192024"/>
                </a:moveTo>
                <a:lnTo>
                  <a:pt x="108203" y="201168"/>
                </a:lnTo>
              </a:path>
              <a:path w="108585" h="245745">
                <a:moveTo>
                  <a:pt x="108203" y="201168"/>
                </a:moveTo>
                <a:lnTo>
                  <a:pt x="108203" y="236220"/>
                </a:lnTo>
              </a:path>
              <a:path w="108585" h="245745">
                <a:moveTo>
                  <a:pt x="108203" y="236220"/>
                </a:moveTo>
                <a:lnTo>
                  <a:pt x="99060" y="245364"/>
                </a:lnTo>
              </a:path>
              <a:path w="108585" h="245745">
                <a:moveTo>
                  <a:pt x="99060" y="245364"/>
                </a:moveTo>
                <a:lnTo>
                  <a:pt x="89915" y="24536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404992" y="3696208"/>
            <a:ext cx="81280" cy="55244"/>
          </a:xfrm>
          <a:custGeom>
            <a:avLst/>
            <a:gdLst/>
            <a:ahLst/>
            <a:cxnLst/>
            <a:rect l="l" t="t" r="r" b="b"/>
            <a:pathLst>
              <a:path w="81279" h="55245">
                <a:moveTo>
                  <a:pt x="35052" y="36576"/>
                </a:moveTo>
                <a:lnTo>
                  <a:pt x="0" y="36576"/>
                </a:lnTo>
              </a:path>
              <a:path w="81279" h="55245">
                <a:moveTo>
                  <a:pt x="0" y="36576"/>
                </a:moveTo>
                <a:lnTo>
                  <a:pt x="25908" y="0"/>
                </a:lnTo>
              </a:path>
              <a:path w="81279" h="55245">
                <a:moveTo>
                  <a:pt x="25908" y="0"/>
                </a:moveTo>
                <a:lnTo>
                  <a:pt x="25908" y="54864"/>
                </a:lnTo>
              </a:path>
              <a:path w="81279" h="55245">
                <a:moveTo>
                  <a:pt x="62484" y="54864"/>
                </a:moveTo>
                <a:lnTo>
                  <a:pt x="53340" y="45720"/>
                </a:lnTo>
              </a:path>
              <a:path w="81279" h="55245">
                <a:moveTo>
                  <a:pt x="53340" y="45720"/>
                </a:moveTo>
                <a:lnTo>
                  <a:pt x="53340" y="9144"/>
                </a:lnTo>
              </a:path>
              <a:path w="81279" h="55245">
                <a:moveTo>
                  <a:pt x="53340" y="9144"/>
                </a:moveTo>
                <a:lnTo>
                  <a:pt x="62484" y="0"/>
                </a:lnTo>
              </a:path>
              <a:path w="81279" h="55245">
                <a:moveTo>
                  <a:pt x="62484" y="0"/>
                </a:moveTo>
                <a:lnTo>
                  <a:pt x="71628" y="0"/>
                </a:lnTo>
              </a:path>
              <a:path w="81279" h="55245">
                <a:moveTo>
                  <a:pt x="71628" y="0"/>
                </a:moveTo>
                <a:lnTo>
                  <a:pt x="80772" y="9144"/>
                </a:lnTo>
              </a:path>
              <a:path w="81279" h="55245">
                <a:moveTo>
                  <a:pt x="80772" y="9144"/>
                </a:moveTo>
                <a:lnTo>
                  <a:pt x="80772" y="45720"/>
                </a:lnTo>
              </a:path>
              <a:path w="81279" h="55245">
                <a:moveTo>
                  <a:pt x="80772" y="45720"/>
                </a:moveTo>
                <a:lnTo>
                  <a:pt x="71628" y="54864"/>
                </a:lnTo>
              </a:path>
              <a:path w="81279" h="55245">
                <a:moveTo>
                  <a:pt x="71628" y="54864"/>
                </a:moveTo>
                <a:lnTo>
                  <a:pt x="62484" y="5486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404992" y="3956811"/>
            <a:ext cx="81280" cy="55244"/>
          </a:xfrm>
          <a:custGeom>
            <a:avLst/>
            <a:gdLst/>
            <a:ahLst/>
            <a:cxnLst/>
            <a:rect l="l" t="t" r="r" b="b"/>
            <a:pathLst>
              <a:path w="81279" h="55245">
                <a:moveTo>
                  <a:pt x="0" y="9143"/>
                </a:moveTo>
                <a:lnTo>
                  <a:pt x="9144" y="0"/>
                </a:lnTo>
              </a:path>
              <a:path w="81279" h="55245">
                <a:moveTo>
                  <a:pt x="9144" y="0"/>
                </a:moveTo>
                <a:lnTo>
                  <a:pt x="25908" y="0"/>
                </a:lnTo>
              </a:path>
              <a:path w="81279" h="55245">
                <a:moveTo>
                  <a:pt x="25908" y="0"/>
                </a:moveTo>
                <a:lnTo>
                  <a:pt x="35052" y="9143"/>
                </a:lnTo>
              </a:path>
              <a:path w="81279" h="55245">
                <a:moveTo>
                  <a:pt x="35052" y="9143"/>
                </a:moveTo>
                <a:lnTo>
                  <a:pt x="35052" y="18287"/>
                </a:lnTo>
              </a:path>
              <a:path w="81279" h="55245">
                <a:moveTo>
                  <a:pt x="35052" y="18287"/>
                </a:moveTo>
                <a:lnTo>
                  <a:pt x="25908" y="27431"/>
                </a:lnTo>
              </a:path>
              <a:path w="81279" h="55245">
                <a:moveTo>
                  <a:pt x="25908" y="27431"/>
                </a:moveTo>
                <a:lnTo>
                  <a:pt x="9144" y="27431"/>
                </a:lnTo>
              </a:path>
              <a:path w="81279" h="55245">
                <a:moveTo>
                  <a:pt x="9144" y="27431"/>
                </a:moveTo>
                <a:lnTo>
                  <a:pt x="0" y="36575"/>
                </a:lnTo>
              </a:path>
              <a:path w="81279" h="55245">
                <a:moveTo>
                  <a:pt x="0" y="36575"/>
                </a:moveTo>
                <a:lnTo>
                  <a:pt x="0" y="54863"/>
                </a:lnTo>
              </a:path>
              <a:path w="81279" h="55245">
                <a:moveTo>
                  <a:pt x="0" y="54863"/>
                </a:moveTo>
                <a:lnTo>
                  <a:pt x="35052" y="54863"/>
                </a:lnTo>
              </a:path>
              <a:path w="81279" h="55245">
                <a:moveTo>
                  <a:pt x="62484" y="54863"/>
                </a:moveTo>
                <a:lnTo>
                  <a:pt x="53340" y="45719"/>
                </a:lnTo>
              </a:path>
              <a:path w="81279" h="55245">
                <a:moveTo>
                  <a:pt x="53340" y="45719"/>
                </a:moveTo>
                <a:lnTo>
                  <a:pt x="53340" y="9143"/>
                </a:lnTo>
              </a:path>
              <a:path w="81279" h="55245">
                <a:moveTo>
                  <a:pt x="53340" y="9143"/>
                </a:moveTo>
                <a:lnTo>
                  <a:pt x="62484" y="0"/>
                </a:lnTo>
              </a:path>
              <a:path w="81279" h="55245">
                <a:moveTo>
                  <a:pt x="62484" y="0"/>
                </a:moveTo>
                <a:lnTo>
                  <a:pt x="71628" y="0"/>
                </a:lnTo>
              </a:path>
              <a:path w="81279" h="55245">
                <a:moveTo>
                  <a:pt x="71628" y="0"/>
                </a:moveTo>
                <a:lnTo>
                  <a:pt x="80772" y="9143"/>
                </a:lnTo>
              </a:path>
              <a:path w="81279" h="55245">
                <a:moveTo>
                  <a:pt x="80772" y="9143"/>
                </a:moveTo>
                <a:lnTo>
                  <a:pt x="80772" y="45719"/>
                </a:lnTo>
              </a:path>
              <a:path w="81279" h="55245">
                <a:moveTo>
                  <a:pt x="80772" y="45719"/>
                </a:moveTo>
                <a:lnTo>
                  <a:pt x="71628" y="54863"/>
                </a:lnTo>
              </a:path>
              <a:path w="81279" h="55245">
                <a:moveTo>
                  <a:pt x="71628" y="54863"/>
                </a:moveTo>
                <a:lnTo>
                  <a:pt x="62484" y="5486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417184" y="4183888"/>
            <a:ext cx="62865" cy="247015"/>
          </a:xfrm>
          <a:custGeom>
            <a:avLst/>
            <a:gdLst/>
            <a:ahLst/>
            <a:cxnLst/>
            <a:rect l="l" t="t" r="r" b="b"/>
            <a:pathLst>
              <a:path w="62864" h="247014">
                <a:moveTo>
                  <a:pt x="0" y="9143"/>
                </a:moveTo>
                <a:lnTo>
                  <a:pt x="7619" y="0"/>
                </a:lnTo>
              </a:path>
              <a:path w="62864" h="247014">
                <a:moveTo>
                  <a:pt x="7619" y="0"/>
                </a:moveTo>
                <a:lnTo>
                  <a:pt x="7619" y="54863"/>
                </a:lnTo>
              </a:path>
              <a:path w="62864" h="247014">
                <a:moveTo>
                  <a:pt x="0" y="54863"/>
                </a:moveTo>
                <a:lnTo>
                  <a:pt x="16763" y="54863"/>
                </a:lnTo>
              </a:path>
              <a:path w="62864" h="247014">
                <a:moveTo>
                  <a:pt x="44195" y="54863"/>
                </a:moveTo>
                <a:lnTo>
                  <a:pt x="35051" y="45719"/>
                </a:lnTo>
              </a:path>
              <a:path w="62864" h="247014">
                <a:moveTo>
                  <a:pt x="35051" y="45719"/>
                </a:moveTo>
                <a:lnTo>
                  <a:pt x="35051" y="9143"/>
                </a:lnTo>
              </a:path>
              <a:path w="62864" h="247014">
                <a:moveTo>
                  <a:pt x="35051" y="9143"/>
                </a:moveTo>
                <a:lnTo>
                  <a:pt x="44195" y="0"/>
                </a:lnTo>
              </a:path>
              <a:path w="62864" h="247014">
                <a:moveTo>
                  <a:pt x="44195" y="0"/>
                </a:moveTo>
                <a:lnTo>
                  <a:pt x="53339" y="0"/>
                </a:lnTo>
              </a:path>
              <a:path w="62864" h="247014">
                <a:moveTo>
                  <a:pt x="53339" y="0"/>
                </a:moveTo>
                <a:lnTo>
                  <a:pt x="62484" y="9143"/>
                </a:lnTo>
              </a:path>
              <a:path w="62864" h="247014">
                <a:moveTo>
                  <a:pt x="62484" y="9143"/>
                </a:moveTo>
                <a:lnTo>
                  <a:pt x="62484" y="45719"/>
                </a:lnTo>
              </a:path>
              <a:path w="62864" h="247014">
                <a:moveTo>
                  <a:pt x="62484" y="45719"/>
                </a:moveTo>
                <a:lnTo>
                  <a:pt x="53339" y="54863"/>
                </a:lnTo>
              </a:path>
              <a:path w="62864" h="247014">
                <a:moveTo>
                  <a:pt x="53339" y="54863"/>
                </a:moveTo>
                <a:lnTo>
                  <a:pt x="44195" y="54863"/>
                </a:lnTo>
              </a:path>
              <a:path w="62864" h="247014">
                <a:moveTo>
                  <a:pt x="35051" y="147828"/>
                </a:moveTo>
                <a:lnTo>
                  <a:pt x="25907" y="138684"/>
                </a:lnTo>
              </a:path>
              <a:path w="62864" h="247014">
                <a:moveTo>
                  <a:pt x="25907" y="138684"/>
                </a:moveTo>
                <a:lnTo>
                  <a:pt x="25907" y="129539"/>
                </a:lnTo>
              </a:path>
              <a:path w="62864" h="247014">
                <a:moveTo>
                  <a:pt x="25907" y="129539"/>
                </a:moveTo>
                <a:lnTo>
                  <a:pt x="35051" y="120395"/>
                </a:lnTo>
              </a:path>
              <a:path w="62864" h="247014">
                <a:moveTo>
                  <a:pt x="35051" y="120395"/>
                </a:moveTo>
                <a:lnTo>
                  <a:pt x="53339" y="120395"/>
                </a:lnTo>
              </a:path>
              <a:path w="62864" h="247014">
                <a:moveTo>
                  <a:pt x="53339" y="120395"/>
                </a:moveTo>
                <a:lnTo>
                  <a:pt x="62484" y="111251"/>
                </a:lnTo>
              </a:path>
              <a:path w="62864" h="247014">
                <a:moveTo>
                  <a:pt x="62484" y="111251"/>
                </a:moveTo>
                <a:lnTo>
                  <a:pt x="62484" y="102107"/>
                </a:lnTo>
              </a:path>
              <a:path w="62864" h="247014">
                <a:moveTo>
                  <a:pt x="62484" y="102107"/>
                </a:moveTo>
                <a:lnTo>
                  <a:pt x="53339" y="92963"/>
                </a:lnTo>
              </a:path>
              <a:path w="62864" h="247014">
                <a:moveTo>
                  <a:pt x="53339" y="92963"/>
                </a:moveTo>
                <a:lnTo>
                  <a:pt x="35051" y="92963"/>
                </a:lnTo>
              </a:path>
              <a:path w="62864" h="247014">
                <a:moveTo>
                  <a:pt x="35051" y="92963"/>
                </a:moveTo>
                <a:lnTo>
                  <a:pt x="25907" y="102107"/>
                </a:lnTo>
              </a:path>
              <a:path w="62864" h="247014">
                <a:moveTo>
                  <a:pt x="25907" y="102107"/>
                </a:moveTo>
                <a:lnTo>
                  <a:pt x="25907" y="111251"/>
                </a:lnTo>
              </a:path>
              <a:path w="62864" h="247014">
                <a:moveTo>
                  <a:pt x="25907" y="111251"/>
                </a:moveTo>
                <a:lnTo>
                  <a:pt x="35051" y="120395"/>
                </a:lnTo>
              </a:path>
              <a:path w="62864" h="247014">
                <a:moveTo>
                  <a:pt x="53339" y="120395"/>
                </a:moveTo>
                <a:lnTo>
                  <a:pt x="62484" y="129539"/>
                </a:lnTo>
              </a:path>
              <a:path w="62864" h="247014">
                <a:moveTo>
                  <a:pt x="62484" y="129539"/>
                </a:moveTo>
                <a:lnTo>
                  <a:pt x="62484" y="138684"/>
                </a:lnTo>
              </a:path>
              <a:path w="62864" h="247014">
                <a:moveTo>
                  <a:pt x="62484" y="138684"/>
                </a:moveTo>
                <a:lnTo>
                  <a:pt x="53339" y="147828"/>
                </a:lnTo>
              </a:path>
              <a:path w="62864" h="247014">
                <a:moveTo>
                  <a:pt x="53339" y="147828"/>
                </a:moveTo>
                <a:lnTo>
                  <a:pt x="35051" y="147828"/>
                </a:lnTo>
              </a:path>
              <a:path w="62864" h="247014">
                <a:moveTo>
                  <a:pt x="25907" y="219456"/>
                </a:moveTo>
                <a:lnTo>
                  <a:pt x="53339" y="219456"/>
                </a:lnTo>
              </a:path>
              <a:path w="62864" h="247014">
                <a:moveTo>
                  <a:pt x="53339" y="219456"/>
                </a:moveTo>
                <a:lnTo>
                  <a:pt x="62484" y="228600"/>
                </a:lnTo>
              </a:path>
              <a:path w="62864" h="247014">
                <a:moveTo>
                  <a:pt x="62484" y="228600"/>
                </a:moveTo>
                <a:lnTo>
                  <a:pt x="62484" y="237744"/>
                </a:lnTo>
              </a:path>
              <a:path w="62864" h="247014">
                <a:moveTo>
                  <a:pt x="62484" y="237744"/>
                </a:moveTo>
                <a:lnTo>
                  <a:pt x="53339" y="246887"/>
                </a:lnTo>
              </a:path>
              <a:path w="62864" h="247014">
                <a:moveTo>
                  <a:pt x="53339" y="246887"/>
                </a:moveTo>
                <a:lnTo>
                  <a:pt x="35051" y="246887"/>
                </a:lnTo>
              </a:path>
              <a:path w="62864" h="247014">
                <a:moveTo>
                  <a:pt x="35051" y="246887"/>
                </a:moveTo>
                <a:lnTo>
                  <a:pt x="25907" y="237744"/>
                </a:lnTo>
              </a:path>
              <a:path w="62864" h="247014">
                <a:moveTo>
                  <a:pt x="25907" y="237744"/>
                </a:moveTo>
                <a:lnTo>
                  <a:pt x="25907" y="210312"/>
                </a:lnTo>
              </a:path>
              <a:path w="62864" h="247014">
                <a:moveTo>
                  <a:pt x="25907" y="210312"/>
                </a:moveTo>
                <a:lnTo>
                  <a:pt x="44195" y="192024"/>
                </a:lnTo>
              </a:path>
              <a:path w="62864" h="247014">
                <a:moveTo>
                  <a:pt x="44195" y="192024"/>
                </a:moveTo>
                <a:lnTo>
                  <a:pt x="53339" y="19202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443092" y="4519167"/>
            <a:ext cx="36830" cy="55244"/>
          </a:xfrm>
          <a:custGeom>
            <a:avLst/>
            <a:gdLst/>
            <a:ahLst/>
            <a:cxnLst/>
            <a:rect l="l" t="t" r="r" b="b"/>
            <a:pathLst>
              <a:path w="36829" h="55245">
                <a:moveTo>
                  <a:pt x="36576" y="36575"/>
                </a:moveTo>
                <a:lnTo>
                  <a:pt x="0" y="36575"/>
                </a:lnTo>
              </a:path>
              <a:path w="36829" h="55245">
                <a:moveTo>
                  <a:pt x="0" y="36575"/>
                </a:moveTo>
                <a:lnTo>
                  <a:pt x="27432" y="0"/>
                </a:lnTo>
              </a:path>
              <a:path w="36829" h="55245">
                <a:moveTo>
                  <a:pt x="27432" y="0"/>
                </a:moveTo>
                <a:lnTo>
                  <a:pt x="27432" y="5486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443092" y="4779771"/>
            <a:ext cx="36830" cy="55244"/>
          </a:xfrm>
          <a:custGeom>
            <a:avLst/>
            <a:gdLst/>
            <a:ahLst/>
            <a:cxnLst/>
            <a:rect l="l" t="t" r="r" b="b"/>
            <a:pathLst>
              <a:path w="36829" h="55245">
                <a:moveTo>
                  <a:pt x="0" y="9143"/>
                </a:moveTo>
                <a:lnTo>
                  <a:pt x="9144" y="0"/>
                </a:lnTo>
              </a:path>
              <a:path w="36829" h="55245">
                <a:moveTo>
                  <a:pt x="9144" y="0"/>
                </a:moveTo>
                <a:lnTo>
                  <a:pt x="27432" y="0"/>
                </a:lnTo>
              </a:path>
              <a:path w="36829" h="55245">
                <a:moveTo>
                  <a:pt x="27432" y="0"/>
                </a:moveTo>
                <a:lnTo>
                  <a:pt x="36576" y="9143"/>
                </a:lnTo>
              </a:path>
              <a:path w="36829" h="55245">
                <a:moveTo>
                  <a:pt x="36576" y="9143"/>
                </a:moveTo>
                <a:lnTo>
                  <a:pt x="36576" y="18287"/>
                </a:lnTo>
              </a:path>
              <a:path w="36829" h="55245">
                <a:moveTo>
                  <a:pt x="36576" y="18287"/>
                </a:moveTo>
                <a:lnTo>
                  <a:pt x="27432" y="27431"/>
                </a:lnTo>
              </a:path>
              <a:path w="36829" h="55245">
                <a:moveTo>
                  <a:pt x="27432" y="27431"/>
                </a:moveTo>
                <a:lnTo>
                  <a:pt x="9144" y="27431"/>
                </a:lnTo>
              </a:path>
              <a:path w="36829" h="55245">
                <a:moveTo>
                  <a:pt x="9144" y="27431"/>
                </a:moveTo>
                <a:lnTo>
                  <a:pt x="0" y="36575"/>
                </a:lnTo>
              </a:path>
              <a:path w="36829" h="55245">
                <a:moveTo>
                  <a:pt x="0" y="36575"/>
                </a:moveTo>
                <a:lnTo>
                  <a:pt x="0" y="54863"/>
                </a:lnTo>
              </a:path>
              <a:path w="36829" h="55245">
                <a:moveTo>
                  <a:pt x="0" y="54863"/>
                </a:moveTo>
                <a:lnTo>
                  <a:pt x="36576" y="5486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386704" y="5009896"/>
            <a:ext cx="99060" cy="245745"/>
          </a:xfrm>
          <a:custGeom>
            <a:avLst/>
            <a:gdLst/>
            <a:ahLst/>
            <a:cxnLst/>
            <a:rect l="l" t="t" r="r" b="b"/>
            <a:pathLst>
              <a:path w="99060" h="245745">
                <a:moveTo>
                  <a:pt x="80772" y="7619"/>
                </a:moveTo>
                <a:lnTo>
                  <a:pt x="89916" y="0"/>
                </a:lnTo>
              </a:path>
              <a:path w="99060" h="245745">
                <a:moveTo>
                  <a:pt x="89916" y="0"/>
                </a:moveTo>
                <a:lnTo>
                  <a:pt x="89916" y="53339"/>
                </a:lnTo>
              </a:path>
              <a:path w="99060" h="245745">
                <a:moveTo>
                  <a:pt x="80772" y="53339"/>
                </a:moveTo>
                <a:lnTo>
                  <a:pt x="99060" y="53339"/>
                </a:lnTo>
              </a:path>
              <a:path w="99060" h="245745">
                <a:moveTo>
                  <a:pt x="9144" y="146303"/>
                </a:moveTo>
                <a:lnTo>
                  <a:pt x="0" y="137159"/>
                </a:lnTo>
              </a:path>
              <a:path w="99060" h="245745">
                <a:moveTo>
                  <a:pt x="0" y="137159"/>
                </a:moveTo>
                <a:lnTo>
                  <a:pt x="0" y="100583"/>
                </a:lnTo>
              </a:path>
              <a:path w="99060" h="245745">
                <a:moveTo>
                  <a:pt x="0" y="100583"/>
                </a:moveTo>
                <a:lnTo>
                  <a:pt x="9144" y="92963"/>
                </a:lnTo>
              </a:path>
              <a:path w="99060" h="245745">
                <a:moveTo>
                  <a:pt x="9144" y="92963"/>
                </a:moveTo>
                <a:lnTo>
                  <a:pt x="18287" y="92963"/>
                </a:lnTo>
              </a:path>
              <a:path w="99060" h="245745">
                <a:moveTo>
                  <a:pt x="18287" y="92963"/>
                </a:moveTo>
                <a:lnTo>
                  <a:pt x="27432" y="100583"/>
                </a:lnTo>
              </a:path>
              <a:path w="99060" h="245745">
                <a:moveTo>
                  <a:pt x="27432" y="100583"/>
                </a:moveTo>
                <a:lnTo>
                  <a:pt x="27432" y="137159"/>
                </a:lnTo>
              </a:path>
              <a:path w="99060" h="245745">
                <a:moveTo>
                  <a:pt x="27432" y="137159"/>
                </a:moveTo>
                <a:lnTo>
                  <a:pt x="18287" y="146303"/>
                </a:lnTo>
              </a:path>
              <a:path w="99060" h="245745">
                <a:moveTo>
                  <a:pt x="18287" y="146303"/>
                </a:moveTo>
                <a:lnTo>
                  <a:pt x="9144" y="146303"/>
                </a:lnTo>
              </a:path>
              <a:path w="99060" h="245745">
                <a:moveTo>
                  <a:pt x="44196" y="146303"/>
                </a:moveTo>
                <a:lnTo>
                  <a:pt x="44196" y="137159"/>
                </a:lnTo>
              </a:path>
              <a:path w="99060" h="245745">
                <a:moveTo>
                  <a:pt x="71628" y="146303"/>
                </a:moveTo>
                <a:lnTo>
                  <a:pt x="62484" y="137159"/>
                </a:lnTo>
              </a:path>
              <a:path w="99060" h="245745">
                <a:moveTo>
                  <a:pt x="62484" y="137159"/>
                </a:moveTo>
                <a:lnTo>
                  <a:pt x="62484" y="128015"/>
                </a:lnTo>
              </a:path>
              <a:path w="99060" h="245745">
                <a:moveTo>
                  <a:pt x="62484" y="128015"/>
                </a:moveTo>
                <a:lnTo>
                  <a:pt x="71628" y="118871"/>
                </a:lnTo>
              </a:path>
              <a:path w="99060" h="245745">
                <a:moveTo>
                  <a:pt x="71628" y="118871"/>
                </a:moveTo>
                <a:lnTo>
                  <a:pt x="89916" y="118871"/>
                </a:lnTo>
              </a:path>
              <a:path w="99060" h="245745">
                <a:moveTo>
                  <a:pt x="89916" y="118871"/>
                </a:moveTo>
                <a:lnTo>
                  <a:pt x="99060" y="109727"/>
                </a:lnTo>
              </a:path>
              <a:path w="99060" h="245745">
                <a:moveTo>
                  <a:pt x="99060" y="109727"/>
                </a:moveTo>
                <a:lnTo>
                  <a:pt x="99060" y="100583"/>
                </a:lnTo>
              </a:path>
              <a:path w="99060" h="245745">
                <a:moveTo>
                  <a:pt x="99060" y="100583"/>
                </a:moveTo>
                <a:lnTo>
                  <a:pt x="89916" y="92963"/>
                </a:lnTo>
              </a:path>
              <a:path w="99060" h="245745">
                <a:moveTo>
                  <a:pt x="89916" y="92963"/>
                </a:moveTo>
                <a:lnTo>
                  <a:pt x="71628" y="92963"/>
                </a:lnTo>
              </a:path>
              <a:path w="99060" h="245745">
                <a:moveTo>
                  <a:pt x="71628" y="92963"/>
                </a:moveTo>
                <a:lnTo>
                  <a:pt x="62484" y="100583"/>
                </a:lnTo>
              </a:path>
              <a:path w="99060" h="245745">
                <a:moveTo>
                  <a:pt x="62484" y="100583"/>
                </a:moveTo>
                <a:lnTo>
                  <a:pt x="62484" y="109727"/>
                </a:lnTo>
              </a:path>
              <a:path w="99060" h="245745">
                <a:moveTo>
                  <a:pt x="62484" y="109727"/>
                </a:moveTo>
                <a:lnTo>
                  <a:pt x="71628" y="118871"/>
                </a:lnTo>
              </a:path>
              <a:path w="99060" h="245745">
                <a:moveTo>
                  <a:pt x="89916" y="118871"/>
                </a:moveTo>
                <a:lnTo>
                  <a:pt x="99060" y="128015"/>
                </a:lnTo>
              </a:path>
              <a:path w="99060" h="245745">
                <a:moveTo>
                  <a:pt x="99060" y="128015"/>
                </a:moveTo>
                <a:lnTo>
                  <a:pt x="99060" y="137159"/>
                </a:lnTo>
              </a:path>
              <a:path w="99060" h="245745">
                <a:moveTo>
                  <a:pt x="99060" y="137159"/>
                </a:moveTo>
                <a:lnTo>
                  <a:pt x="89916" y="146303"/>
                </a:lnTo>
              </a:path>
              <a:path w="99060" h="245745">
                <a:moveTo>
                  <a:pt x="89916" y="146303"/>
                </a:moveTo>
                <a:lnTo>
                  <a:pt x="71628" y="146303"/>
                </a:lnTo>
              </a:path>
              <a:path w="99060" h="245745">
                <a:moveTo>
                  <a:pt x="9144" y="245363"/>
                </a:moveTo>
                <a:lnTo>
                  <a:pt x="0" y="236219"/>
                </a:lnTo>
              </a:path>
              <a:path w="99060" h="245745">
                <a:moveTo>
                  <a:pt x="0" y="236219"/>
                </a:moveTo>
                <a:lnTo>
                  <a:pt x="0" y="201167"/>
                </a:lnTo>
              </a:path>
              <a:path w="99060" h="245745">
                <a:moveTo>
                  <a:pt x="0" y="201167"/>
                </a:moveTo>
                <a:lnTo>
                  <a:pt x="9144" y="192023"/>
                </a:lnTo>
              </a:path>
              <a:path w="99060" h="245745">
                <a:moveTo>
                  <a:pt x="9144" y="192023"/>
                </a:moveTo>
                <a:lnTo>
                  <a:pt x="18287" y="192023"/>
                </a:lnTo>
              </a:path>
              <a:path w="99060" h="245745">
                <a:moveTo>
                  <a:pt x="18287" y="192023"/>
                </a:moveTo>
                <a:lnTo>
                  <a:pt x="27432" y="201167"/>
                </a:lnTo>
              </a:path>
              <a:path w="99060" h="245745">
                <a:moveTo>
                  <a:pt x="27432" y="201167"/>
                </a:moveTo>
                <a:lnTo>
                  <a:pt x="27432" y="236219"/>
                </a:lnTo>
              </a:path>
              <a:path w="99060" h="245745">
                <a:moveTo>
                  <a:pt x="27432" y="236219"/>
                </a:moveTo>
                <a:lnTo>
                  <a:pt x="18287" y="245363"/>
                </a:lnTo>
              </a:path>
              <a:path w="99060" h="245745">
                <a:moveTo>
                  <a:pt x="18287" y="245363"/>
                </a:moveTo>
                <a:lnTo>
                  <a:pt x="9144" y="245363"/>
                </a:lnTo>
              </a:path>
              <a:path w="99060" h="245745">
                <a:moveTo>
                  <a:pt x="44196" y="245363"/>
                </a:moveTo>
                <a:lnTo>
                  <a:pt x="44196" y="236219"/>
                </a:lnTo>
              </a:path>
              <a:path w="99060" h="245745">
                <a:moveTo>
                  <a:pt x="62484" y="219455"/>
                </a:moveTo>
                <a:lnTo>
                  <a:pt x="89916" y="219455"/>
                </a:lnTo>
              </a:path>
              <a:path w="99060" h="245745">
                <a:moveTo>
                  <a:pt x="89916" y="219455"/>
                </a:moveTo>
                <a:lnTo>
                  <a:pt x="99060" y="227075"/>
                </a:lnTo>
              </a:path>
              <a:path w="99060" h="245745">
                <a:moveTo>
                  <a:pt x="99060" y="227075"/>
                </a:moveTo>
                <a:lnTo>
                  <a:pt x="99060" y="236219"/>
                </a:lnTo>
              </a:path>
              <a:path w="99060" h="245745">
                <a:moveTo>
                  <a:pt x="99060" y="236219"/>
                </a:moveTo>
                <a:lnTo>
                  <a:pt x="89916" y="245363"/>
                </a:lnTo>
              </a:path>
              <a:path w="99060" h="245745">
                <a:moveTo>
                  <a:pt x="89916" y="245363"/>
                </a:moveTo>
                <a:lnTo>
                  <a:pt x="71628" y="245363"/>
                </a:lnTo>
              </a:path>
              <a:path w="99060" h="245745">
                <a:moveTo>
                  <a:pt x="71628" y="245363"/>
                </a:moveTo>
                <a:lnTo>
                  <a:pt x="62484" y="236219"/>
                </a:lnTo>
              </a:path>
              <a:path w="99060" h="245745">
                <a:moveTo>
                  <a:pt x="62484" y="236219"/>
                </a:moveTo>
                <a:lnTo>
                  <a:pt x="62484" y="210311"/>
                </a:lnTo>
              </a:path>
              <a:path w="99060" h="245745">
                <a:moveTo>
                  <a:pt x="62484" y="210311"/>
                </a:moveTo>
                <a:lnTo>
                  <a:pt x="80772" y="192023"/>
                </a:lnTo>
              </a:path>
              <a:path w="99060" h="245745">
                <a:moveTo>
                  <a:pt x="80772" y="192023"/>
                </a:moveTo>
                <a:lnTo>
                  <a:pt x="89916" y="19202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386704" y="5343652"/>
            <a:ext cx="99060" cy="55244"/>
          </a:xfrm>
          <a:custGeom>
            <a:avLst/>
            <a:gdLst/>
            <a:ahLst/>
            <a:cxnLst/>
            <a:rect l="l" t="t" r="r" b="b"/>
            <a:pathLst>
              <a:path w="99060" h="55245">
                <a:moveTo>
                  <a:pt x="9144" y="54864"/>
                </a:moveTo>
                <a:lnTo>
                  <a:pt x="0" y="45720"/>
                </a:lnTo>
              </a:path>
              <a:path w="99060" h="55245">
                <a:moveTo>
                  <a:pt x="0" y="45720"/>
                </a:moveTo>
                <a:lnTo>
                  <a:pt x="0" y="9144"/>
                </a:lnTo>
              </a:path>
              <a:path w="99060" h="55245">
                <a:moveTo>
                  <a:pt x="0" y="9144"/>
                </a:moveTo>
                <a:lnTo>
                  <a:pt x="9144" y="0"/>
                </a:lnTo>
              </a:path>
              <a:path w="99060" h="55245">
                <a:moveTo>
                  <a:pt x="9144" y="0"/>
                </a:moveTo>
                <a:lnTo>
                  <a:pt x="18287" y="0"/>
                </a:lnTo>
              </a:path>
              <a:path w="99060" h="55245">
                <a:moveTo>
                  <a:pt x="18287" y="0"/>
                </a:moveTo>
                <a:lnTo>
                  <a:pt x="27432" y="9144"/>
                </a:lnTo>
              </a:path>
              <a:path w="99060" h="55245">
                <a:moveTo>
                  <a:pt x="27432" y="9144"/>
                </a:moveTo>
                <a:lnTo>
                  <a:pt x="27432" y="45720"/>
                </a:lnTo>
              </a:path>
              <a:path w="99060" h="55245">
                <a:moveTo>
                  <a:pt x="27432" y="45720"/>
                </a:moveTo>
                <a:lnTo>
                  <a:pt x="18287" y="54864"/>
                </a:lnTo>
              </a:path>
              <a:path w="99060" h="55245">
                <a:moveTo>
                  <a:pt x="18287" y="54864"/>
                </a:moveTo>
                <a:lnTo>
                  <a:pt x="9144" y="54864"/>
                </a:lnTo>
              </a:path>
              <a:path w="99060" h="55245">
                <a:moveTo>
                  <a:pt x="44196" y="54864"/>
                </a:moveTo>
                <a:lnTo>
                  <a:pt x="44196" y="45720"/>
                </a:lnTo>
              </a:path>
              <a:path w="99060" h="55245">
                <a:moveTo>
                  <a:pt x="99060" y="36576"/>
                </a:moveTo>
                <a:lnTo>
                  <a:pt x="62484" y="36576"/>
                </a:lnTo>
              </a:path>
              <a:path w="99060" h="55245">
                <a:moveTo>
                  <a:pt x="62484" y="36576"/>
                </a:moveTo>
                <a:lnTo>
                  <a:pt x="89916" y="0"/>
                </a:lnTo>
              </a:path>
              <a:path w="99060" h="55245">
                <a:moveTo>
                  <a:pt x="89916" y="0"/>
                </a:moveTo>
                <a:lnTo>
                  <a:pt x="89916" y="5486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386704" y="5604230"/>
            <a:ext cx="99060" cy="55244"/>
          </a:xfrm>
          <a:custGeom>
            <a:avLst/>
            <a:gdLst/>
            <a:ahLst/>
            <a:cxnLst/>
            <a:rect l="l" t="t" r="r" b="b"/>
            <a:pathLst>
              <a:path w="99060" h="55245">
                <a:moveTo>
                  <a:pt x="9144" y="54863"/>
                </a:moveTo>
                <a:lnTo>
                  <a:pt x="0" y="45719"/>
                </a:lnTo>
              </a:path>
              <a:path w="99060" h="55245">
                <a:moveTo>
                  <a:pt x="0" y="45719"/>
                </a:moveTo>
                <a:lnTo>
                  <a:pt x="0" y="9143"/>
                </a:lnTo>
              </a:path>
              <a:path w="99060" h="55245">
                <a:moveTo>
                  <a:pt x="0" y="9143"/>
                </a:moveTo>
                <a:lnTo>
                  <a:pt x="9144" y="0"/>
                </a:lnTo>
              </a:path>
              <a:path w="99060" h="55245">
                <a:moveTo>
                  <a:pt x="9144" y="0"/>
                </a:moveTo>
                <a:lnTo>
                  <a:pt x="18287" y="0"/>
                </a:lnTo>
              </a:path>
              <a:path w="99060" h="55245">
                <a:moveTo>
                  <a:pt x="18287" y="0"/>
                </a:moveTo>
                <a:lnTo>
                  <a:pt x="27432" y="9143"/>
                </a:lnTo>
              </a:path>
              <a:path w="99060" h="55245">
                <a:moveTo>
                  <a:pt x="27432" y="9143"/>
                </a:moveTo>
                <a:lnTo>
                  <a:pt x="27432" y="45719"/>
                </a:lnTo>
              </a:path>
              <a:path w="99060" h="55245">
                <a:moveTo>
                  <a:pt x="27432" y="45719"/>
                </a:moveTo>
                <a:lnTo>
                  <a:pt x="18287" y="54863"/>
                </a:lnTo>
              </a:path>
              <a:path w="99060" h="55245">
                <a:moveTo>
                  <a:pt x="18287" y="54863"/>
                </a:moveTo>
                <a:lnTo>
                  <a:pt x="9144" y="54863"/>
                </a:lnTo>
              </a:path>
              <a:path w="99060" h="55245">
                <a:moveTo>
                  <a:pt x="44196" y="54863"/>
                </a:moveTo>
                <a:lnTo>
                  <a:pt x="44196" y="45719"/>
                </a:lnTo>
              </a:path>
              <a:path w="99060" h="55245">
                <a:moveTo>
                  <a:pt x="62484" y="9143"/>
                </a:moveTo>
                <a:lnTo>
                  <a:pt x="71628" y="0"/>
                </a:lnTo>
              </a:path>
              <a:path w="99060" h="55245">
                <a:moveTo>
                  <a:pt x="71628" y="0"/>
                </a:moveTo>
                <a:lnTo>
                  <a:pt x="89916" y="0"/>
                </a:lnTo>
              </a:path>
              <a:path w="99060" h="55245">
                <a:moveTo>
                  <a:pt x="89916" y="0"/>
                </a:moveTo>
                <a:lnTo>
                  <a:pt x="99060" y="9143"/>
                </a:lnTo>
              </a:path>
              <a:path w="99060" h="55245">
                <a:moveTo>
                  <a:pt x="99060" y="9143"/>
                </a:moveTo>
                <a:lnTo>
                  <a:pt x="99060" y="18287"/>
                </a:lnTo>
              </a:path>
              <a:path w="99060" h="55245">
                <a:moveTo>
                  <a:pt x="99060" y="18287"/>
                </a:moveTo>
                <a:lnTo>
                  <a:pt x="89916" y="27431"/>
                </a:lnTo>
              </a:path>
              <a:path w="99060" h="55245">
                <a:moveTo>
                  <a:pt x="89916" y="27431"/>
                </a:moveTo>
                <a:lnTo>
                  <a:pt x="71628" y="27431"/>
                </a:lnTo>
              </a:path>
              <a:path w="99060" h="55245">
                <a:moveTo>
                  <a:pt x="71628" y="27431"/>
                </a:moveTo>
                <a:lnTo>
                  <a:pt x="62484" y="36575"/>
                </a:lnTo>
              </a:path>
              <a:path w="99060" h="55245">
                <a:moveTo>
                  <a:pt x="62484" y="36575"/>
                </a:moveTo>
                <a:lnTo>
                  <a:pt x="62484" y="54863"/>
                </a:lnTo>
              </a:path>
              <a:path w="99060" h="55245">
                <a:moveTo>
                  <a:pt x="62484" y="54863"/>
                </a:moveTo>
                <a:lnTo>
                  <a:pt x="99060" y="5486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404992" y="5828258"/>
            <a:ext cx="81280" cy="53340"/>
          </a:xfrm>
          <a:custGeom>
            <a:avLst/>
            <a:gdLst/>
            <a:ahLst/>
            <a:cxnLst/>
            <a:rect l="l" t="t" r="r" b="b"/>
            <a:pathLst>
              <a:path w="81279" h="53339">
                <a:moveTo>
                  <a:pt x="9144" y="53339"/>
                </a:moveTo>
                <a:lnTo>
                  <a:pt x="0" y="44195"/>
                </a:lnTo>
              </a:path>
              <a:path w="81279" h="53339">
                <a:moveTo>
                  <a:pt x="0" y="44195"/>
                </a:moveTo>
                <a:lnTo>
                  <a:pt x="0" y="9143"/>
                </a:lnTo>
              </a:path>
              <a:path w="81279" h="53339">
                <a:moveTo>
                  <a:pt x="0" y="9143"/>
                </a:moveTo>
                <a:lnTo>
                  <a:pt x="9144" y="0"/>
                </a:lnTo>
              </a:path>
              <a:path w="81279" h="53339">
                <a:moveTo>
                  <a:pt x="9144" y="0"/>
                </a:moveTo>
                <a:lnTo>
                  <a:pt x="18287" y="0"/>
                </a:lnTo>
              </a:path>
              <a:path w="81279" h="53339">
                <a:moveTo>
                  <a:pt x="18287" y="0"/>
                </a:moveTo>
                <a:lnTo>
                  <a:pt x="25908" y="9143"/>
                </a:lnTo>
              </a:path>
              <a:path w="81279" h="53339">
                <a:moveTo>
                  <a:pt x="25908" y="9143"/>
                </a:moveTo>
                <a:lnTo>
                  <a:pt x="25908" y="44195"/>
                </a:lnTo>
              </a:path>
              <a:path w="81279" h="53339">
                <a:moveTo>
                  <a:pt x="25908" y="44195"/>
                </a:moveTo>
                <a:lnTo>
                  <a:pt x="18287" y="53339"/>
                </a:lnTo>
              </a:path>
              <a:path w="81279" h="53339">
                <a:moveTo>
                  <a:pt x="18287" y="53339"/>
                </a:moveTo>
                <a:lnTo>
                  <a:pt x="9144" y="53339"/>
                </a:lnTo>
              </a:path>
              <a:path w="81279" h="53339">
                <a:moveTo>
                  <a:pt x="44196" y="53339"/>
                </a:moveTo>
                <a:lnTo>
                  <a:pt x="44196" y="44195"/>
                </a:lnTo>
              </a:path>
              <a:path w="81279" h="53339">
                <a:moveTo>
                  <a:pt x="62484" y="9143"/>
                </a:moveTo>
                <a:lnTo>
                  <a:pt x="71628" y="0"/>
                </a:lnTo>
              </a:path>
              <a:path w="81279" h="53339">
                <a:moveTo>
                  <a:pt x="71628" y="0"/>
                </a:moveTo>
                <a:lnTo>
                  <a:pt x="71628" y="53339"/>
                </a:lnTo>
              </a:path>
              <a:path w="81279" h="53339">
                <a:moveTo>
                  <a:pt x="62484" y="53339"/>
                </a:moveTo>
                <a:lnTo>
                  <a:pt x="80772" y="5333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8664829" y="6001994"/>
            <a:ext cx="152400" cy="53340"/>
          </a:xfrm>
          <a:custGeom>
            <a:avLst/>
            <a:gdLst/>
            <a:ahLst/>
            <a:cxnLst/>
            <a:rect l="l" t="t" r="r" b="b"/>
            <a:pathLst>
              <a:path w="152400" h="53339">
                <a:moveTo>
                  <a:pt x="0" y="0"/>
                </a:moveTo>
                <a:lnTo>
                  <a:pt x="18288" y="0"/>
                </a:lnTo>
              </a:path>
              <a:path w="152400" h="53339">
                <a:moveTo>
                  <a:pt x="9144" y="0"/>
                </a:moveTo>
                <a:lnTo>
                  <a:pt x="9144" y="53339"/>
                </a:lnTo>
              </a:path>
              <a:path w="152400" h="53339">
                <a:moveTo>
                  <a:pt x="0" y="53339"/>
                </a:moveTo>
                <a:lnTo>
                  <a:pt x="18288" y="53339"/>
                </a:lnTo>
              </a:path>
              <a:path w="152400" h="53339">
                <a:moveTo>
                  <a:pt x="36575" y="53339"/>
                </a:moveTo>
                <a:lnTo>
                  <a:pt x="71627" y="0"/>
                </a:lnTo>
              </a:path>
              <a:path w="152400" h="53339">
                <a:moveTo>
                  <a:pt x="89916" y="0"/>
                </a:moveTo>
                <a:lnTo>
                  <a:pt x="108203" y="0"/>
                </a:lnTo>
              </a:path>
              <a:path w="152400" h="53339">
                <a:moveTo>
                  <a:pt x="99060" y="0"/>
                </a:moveTo>
                <a:lnTo>
                  <a:pt x="99060" y="53339"/>
                </a:lnTo>
              </a:path>
              <a:path w="152400" h="53339">
                <a:moveTo>
                  <a:pt x="89916" y="53339"/>
                </a:moveTo>
                <a:lnTo>
                  <a:pt x="108203" y="53339"/>
                </a:lnTo>
              </a:path>
              <a:path w="152400" h="53339">
                <a:moveTo>
                  <a:pt x="134112" y="53339"/>
                </a:moveTo>
                <a:lnTo>
                  <a:pt x="124968" y="44195"/>
                </a:lnTo>
              </a:path>
              <a:path w="152400" h="53339">
                <a:moveTo>
                  <a:pt x="124968" y="44195"/>
                </a:moveTo>
                <a:lnTo>
                  <a:pt x="124968" y="9143"/>
                </a:lnTo>
              </a:path>
              <a:path w="152400" h="53339">
                <a:moveTo>
                  <a:pt x="124968" y="9143"/>
                </a:moveTo>
                <a:lnTo>
                  <a:pt x="134112" y="0"/>
                </a:lnTo>
              </a:path>
              <a:path w="152400" h="53339">
                <a:moveTo>
                  <a:pt x="134112" y="0"/>
                </a:moveTo>
                <a:lnTo>
                  <a:pt x="143255" y="0"/>
                </a:lnTo>
              </a:path>
              <a:path w="152400" h="53339">
                <a:moveTo>
                  <a:pt x="143255" y="0"/>
                </a:moveTo>
                <a:lnTo>
                  <a:pt x="152400" y="9143"/>
                </a:lnTo>
              </a:path>
              <a:path w="152400" h="53339">
                <a:moveTo>
                  <a:pt x="152400" y="9143"/>
                </a:moveTo>
                <a:lnTo>
                  <a:pt x="152400" y="44195"/>
                </a:lnTo>
              </a:path>
              <a:path w="152400" h="53339">
                <a:moveTo>
                  <a:pt x="152400" y="44195"/>
                </a:moveTo>
                <a:lnTo>
                  <a:pt x="143255" y="53339"/>
                </a:lnTo>
              </a:path>
              <a:path w="152400" h="53339">
                <a:moveTo>
                  <a:pt x="143255" y="53339"/>
                </a:moveTo>
                <a:lnTo>
                  <a:pt x="134112" y="5333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8452993" y="5995898"/>
            <a:ext cx="64135" cy="53340"/>
          </a:xfrm>
          <a:custGeom>
            <a:avLst/>
            <a:gdLst/>
            <a:ahLst/>
            <a:cxnLst/>
            <a:rect l="l" t="t" r="r" b="b"/>
            <a:pathLst>
              <a:path w="64134" h="53339">
                <a:moveTo>
                  <a:pt x="0" y="9143"/>
                </a:moveTo>
                <a:lnTo>
                  <a:pt x="9143" y="0"/>
                </a:lnTo>
              </a:path>
              <a:path w="64134" h="53339">
                <a:moveTo>
                  <a:pt x="9143" y="0"/>
                </a:moveTo>
                <a:lnTo>
                  <a:pt x="9143" y="53340"/>
                </a:lnTo>
              </a:path>
              <a:path w="64134" h="53339">
                <a:moveTo>
                  <a:pt x="0" y="53340"/>
                </a:moveTo>
                <a:lnTo>
                  <a:pt x="18287" y="53340"/>
                </a:lnTo>
              </a:path>
              <a:path w="64134" h="53339">
                <a:moveTo>
                  <a:pt x="45720" y="53340"/>
                </a:moveTo>
                <a:lnTo>
                  <a:pt x="36575" y="44196"/>
                </a:lnTo>
              </a:path>
              <a:path w="64134" h="53339">
                <a:moveTo>
                  <a:pt x="36575" y="44196"/>
                </a:moveTo>
                <a:lnTo>
                  <a:pt x="36575" y="9143"/>
                </a:lnTo>
              </a:path>
              <a:path w="64134" h="53339">
                <a:moveTo>
                  <a:pt x="36575" y="9143"/>
                </a:moveTo>
                <a:lnTo>
                  <a:pt x="45720" y="0"/>
                </a:lnTo>
              </a:path>
              <a:path w="64134" h="53339">
                <a:moveTo>
                  <a:pt x="45720" y="0"/>
                </a:moveTo>
                <a:lnTo>
                  <a:pt x="54863" y="0"/>
                </a:lnTo>
              </a:path>
              <a:path w="64134" h="53339">
                <a:moveTo>
                  <a:pt x="54863" y="0"/>
                </a:moveTo>
                <a:lnTo>
                  <a:pt x="64007" y="9143"/>
                </a:lnTo>
              </a:path>
              <a:path w="64134" h="53339">
                <a:moveTo>
                  <a:pt x="64007" y="9143"/>
                </a:moveTo>
                <a:lnTo>
                  <a:pt x="64007" y="44196"/>
                </a:lnTo>
              </a:path>
              <a:path w="64134" h="53339">
                <a:moveTo>
                  <a:pt x="64007" y="44196"/>
                </a:moveTo>
                <a:lnTo>
                  <a:pt x="54863" y="53340"/>
                </a:lnTo>
              </a:path>
              <a:path w="64134" h="53339">
                <a:moveTo>
                  <a:pt x="54863" y="53340"/>
                </a:moveTo>
                <a:lnTo>
                  <a:pt x="45720" y="533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8271636" y="5995898"/>
            <a:ext cx="106680" cy="53340"/>
          </a:xfrm>
          <a:custGeom>
            <a:avLst/>
            <a:gdLst/>
            <a:ahLst/>
            <a:cxnLst/>
            <a:rect l="l" t="t" r="r" b="b"/>
            <a:pathLst>
              <a:path w="106679" h="53339">
                <a:moveTo>
                  <a:pt x="7620" y="53340"/>
                </a:moveTo>
                <a:lnTo>
                  <a:pt x="16764" y="53340"/>
                </a:lnTo>
              </a:path>
              <a:path w="106679" h="53339">
                <a:moveTo>
                  <a:pt x="16764" y="53340"/>
                </a:moveTo>
                <a:lnTo>
                  <a:pt x="35052" y="35052"/>
                </a:lnTo>
              </a:path>
              <a:path w="106679" h="53339">
                <a:moveTo>
                  <a:pt x="35052" y="35052"/>
                </a:moveTo>
                <a:lnTo>
                  <a:pt x="35052" y="9143"/>
                </a:lnTo>
              </a:path>
              <a:path w="106679" h="53339">
                <a:moveTo>
                  <a:pt x="35052" y="9143"/>
                </a:moveTo>
                <a:lnTo>
                  <a:pt x="25908" y="0"/>
                </a:lnTo>
              </a:path>
              <a:path w="106679" h="53339">
                <a:moveTo>
                  <a:pt x="25908" y="0"/>
                </a:moveTo>
                <a:lnTo>
                  <a:pt x="7620" y="0"/>
                </a:lnTo>
              </a:path>
              <a:path w="106679" h="53339">
                <a:moveTo>
                  <a:pt x="7620" y="0"/>
                </a:moveTo>
                <a:lnTo>
                  <a:pt x="0" y="9143"/>
                </a:lnTo>
              </a:path>
              <a:path w="106679" h="53339">
                <a:moveTo>
                  <a:pt x="0" y="9143"/>
                </a:moveTo>
                <a:lnTo>
                  <a:pt x="0" y="18288"/>
                </a:lnTo>
              </a:path>
              <a:path w="106679" h="53339">
                <a:moveTo>
                  <a:pt x="0" y="18288"/>
                </a:moveTo>
                <a:lnTo>
                  <a:pt x="7620" y="27432"/>
                </a:lnTo>
              </a:path>
              <a:path w="106679" h="53339">
                <a:moveTo>
                  <a:pt x="7620" y="27432"/>
                </a:moveTo>
                <a:lnTo>
                  <a:pt x="35052" y="27432"/>
                </a:lnTo>
              </a:path>
              <a:path w="106679" h="53339">
                <a:moveTo>
                  <a:pt x="53340" y="53340"/>
                </a:moveTo>
                <a:lnTo>
                  <a:pt x="53340" y="44196"/>
                </a:lnTo>
              </a:path>
              <a:path w="106679" h="53339">
                <a:moveTo>
                  <a:pt x="71628" y="44196"/>
                </a:moveTo>
                <a:lnTo>
                  <a:pt x="80772" y="53340"/>
                </a:lnTo>
              </a:path>
              <a:path w="106679" h="53339">
                <a:moveTo>
                  <a:pt x="80772" y="53340"/>
                </a:moveTo>
                <a:lnTo>
                  <a:pt x="97536" y="53340"/>
                </a:lnTo>
              </a:path>
              <a:path w="106679" h="53339">
                <a:moveTo>
                  <a:pt x="97536" y="53340"/>
                </a:moveTo>
                <a:lnTo>
                  <a:pt x="106680" y="44196"/>
                </a:lnTo>
              </a:path>
              <a:path w="106679" h="53339">
                <a:moveTo>
                  <a:pt x="106680" y="44196"/>
                </a:moveTo>
                <a:lnTo>
                  <a:pt x="106680" y="27432"/>
                </a:lnTo>
              </a:path>
              <a:path w="106679" h="53339">
                <a:moveTo>
                  <a:pt x="106680" y="27432"/>
                </a:moveTo>
                <a:lnTo>
                  <a:pt x="97536" y="18288"/>
                </a:lnTo>
              </a:path>
              <a:path w="106679" h="53339">
                <a:moveTo>
                  <a:pt x="97536" y="18288"/>
                </a:moveTo>
                <a:lnTo>
                  <a:pt x="71628" y="18288"/>
                </a:lnTo>
              </a:path>
              <a:path w="106679" h="53339">
                <a:moveTo>
                  <a:pt x="71628" y="18288"/>
                </a:moveTo>
                <a:lnTo>
                  <a:pt x="71628" y="0"/>
                </a:lnTo>
              </a:path>
              <a:path w="106679" h="53339">
                <a:moveTo>
                  <a:pt x="71628" y="0"/>
                </a:moveTo>
                <a:lnTo>
                  <a:pt x="10668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623936" y="5995898"/>
            <a:ext cx="108585" cy="53340"/>
          </a:xfrm>
          <a:custGeom>
            <a:avLst/>
            <a:gdLst/>
            <a:ahLst/>
            <a:cxnLst/>
            <a:rect l="l" t="t" r="r" b="b"/>
            <a:pathLst>
              <a:path w="108584" h="53339">
                <a:moveTo>
                  <a:pt x="0" y="0"/>
                </a:moveTo>
                <a:lnTo>
                  <a:pt x="36576" y="0"/>
                </a:lnTo>
              </a:path>
              <a:path w="108584" h="53339">
                <a:moveTo>
                  <a:pt x="36576" y="0"/>
                </a:moveTo>
                <a:lnTo>
                  <a:pt x="9144" y="53340"/>
                </a:lnTo>
              </a:path>
              <a:path w="108584" h="53339">
                <a:moveTo>
                  <a:pt x="53340" y="53340"/>
                </a:moveTo>
                <a:lnTo>
                  <a:pt x="53340" y="44196"/>
                </a:lnTo>
              </a:path>
              <a:path w="108584" h="53339">
                <a:moveTo>
                  <a:pt x="71628" y="44196"/>
                </a:moveTo>
                <a:lnTo>
                  <a:pt x="80772" y="53340"/>
                </a:lnTo>
              </a:path>
              <a:path w="108584" h="53339">
                <a:moveTo>
                  <a:pt x="80772" y="53340"/>
                </a:moveTo>
                <a:lnTo>
                  <a:pt x="99060" y="53340"/>
                </a:lnTo>
              </a:path>
              <a:path w="108584" h="53339">
                <a:moveTo>
                  <a:pt x="99060" y="53340"/>
                </a:moveTo>
                <a:lnTo>
                  <a:pt x="108204" y="44196"/>
                </a:lnTo>
              </a:path>
              <a:path w="108584" h="53339">
                <a:moveTo>
                  <a:pt x="108204" y="44196"/>
                </a:moveTo>
                <a:lnTo>
                  <a:pt x="108204" y="27432"/>
                </a:lnTo>
              </a:path>
              <a:path w="108584" h="53339">
                <a:moveTo>
                  <a:pt x="108204" y="27432"/>
                </a:moveTo>
                <a:lnTo>
                  <a:pt x="99060" y="18288"/>
                </a:lnTo>
              </a:path>
              <a:path w="108584" h="53339">
                <a:moveTo>
                  <a:pt x="99060" y="18288"/>
                </a:moveTo>
                <a:lnTo>
                  <a:pt x="71628" y="18288"/>
                </a:lnTo>
              </a:path>
              <a:path w="108584" h="53339">
                <a:moveTo>
                  <a:pt x="71628" y="18288"/>
                </a:moveTo>
                <a:lnTo>
                  <a:pt x="71628" y="0"/>
                </a:lnTo>
              </a:path>
              <a:path w="108584" h="53339">
                <a:moveTo>
                  <a:pt x="71628" y="0"/>
                </a:moveTo>
                <a:lnTo>
                  <a:pt x="10820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7500493" y="5995898"/>
            <a:ext cx="35560" cy="53340"/>
          </a:xfrm>
          <a:custGeom>
            <a:avLst/>
            <a:gdLst/>
            <a:ahLst/>
            <a:cxnLst/>
            <a:rect l="l" t="t" r="r" b="b"/>
            <a:pathLst>
              <a:path w="35559" h="53339">
                <a:moveTo>
                  <a:pt x="0" y="0"/>
                </a:moveTo>
                <a:lnTo>
                  <a:pt x="35051" y="0"/>
                </a:lnTo>
              </a:path>
              <a:path w="35559" h="53339">
                <a:moveTo>
                  <a:pt x="35051" y="0"/>
                </a:moveTo>
                <a:lnTo>
                  <a:pt x="7620" y="533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7297801" y="5995898"/>
            <a:ext cx="108585" cy="53340"/>
          </a:xfrm>
          <a:custGeom>
            <a:avLst/>
            <a:gdLst/>
            <a:ahLst/>
            <a:cxnLst/>
            <a:rect l="l" t="t" r="r" b="b"/>
            <a:pathLst>
              <a:path w="108584" h="53339">
                <a:moveTo>
                  <a:pt x="0" y="27432"/>
                </a:moveTo>
                <a:lnTo>
                  <a:pt x="27431" y="27432"/>
                </a:lnTo>
              </a:path>
              <a:path w="108584" h="53339">
                <a:moveTo>
                  <a:pt x="27431" y="27432"/>
                </a:moveTo>
                <a:lnTo>
                  <a:pt x="36575" y="35052"/>
                </a:lnTo>
              </a:path>
              <a:path w="108584" h="53339">
                <a:moveTo>
                  <a:pt x="36575" y="35052"/>
                </a:moveTo>
                <a:lnTo>
                  <a:pt x="36575" y="44196"/>
                </a:lnTo>
              </a:path>
              <a:path w="108584" h="53339">
                <a:moveTo>
                  <a:pt x="36575" y="44196"/>
                </a:moveTo>
                <a:lnTo>
                  <a:pt x="27431" y="53340"/>
                </a:lnTo>
              </a:path>
              <a:path w="108584" h="53339">
                <a:moveTo>
                  <a:pt x="27431" y="53340"/>
                </a:moveTo>
                <a:lnTo>
                  <a:pt x="9144" y="53340"/>
                </a:lnTo>
              </a:path>
              <a:path w="108584" h="53339">
                <a:moveTo>
                  <a:pt x="9144" y="53340"/>
                </a:moveTo>
                <a:lnTo>
                  <a:pt x="0" y="44196"/>
                </a:lnTo>
              </a:path>
              <a:path w="108584" h="53339">
                <a:moveTo>
                  <a:pt x="0" y="44196"/>
                </a:moveTo>
                <a:lnTo>
                  <a:pt x="0" y="18288"/>
                </a:lnTo>
              </a:path>
              <a:path w="108584" h="53339">
                <a:moveTo>
                  <a:pt x="0" y="18288"/>
                </a:moveTo>
                <a:lnTo>
                  <a:pt x="18288" y="0"/>
                </a:lnTo>
              </a:path>
              <a:path w="108584" h="53339">
                <a:moveTo>
                  <a:pt x="18288" y="0"/>
                </a:moveTo>
                <a:lnTo>
                  <a:pt x="27431" y="0"/>
                </a:lnTo>
              </a:path>
              <a:path w="108584" h="53339">
                <a:moveTo>
                  <a:pt x="53340" y="53340"/>
                </a:moveTo>
                <a:lnTo>
                  <a:pt x="53340" y="44196"/>
                </a:lnTo>
              </a:path>
              <a:path w="108584" h="53339">
                <a:moveTo>
                  <a:pt x="71627" y="44196"/>
                </a:moveTo>
                <a:lnTo>
                  <a:pt x="80772" y="53340"/>
                </a:lnTo>
              </a:path>
              <a:path w="108584" h="53339">
                <a:moveTo>
                  <a:pt x="80772" y="53340"/>
                </a:moveTo>
                <a:lnTo>
                  <a:pt x="99059" y="53340"/>
                </a:lnTo>
              </a:path>
              <a:path w="108584" h="53339">
                <a:moveTo>
                  <a:pt x="99059" y="53340"/>
                </a:moveTo>
                <a:lnTo>
                  <a:pt x="108203" y="44196"/>
                </a:lnTo>
              </a:path>
              <a:path w="108584" h="53339">
                <a:moveTo>
                  <a:pt x="108203" y="44196"/>
                </a:moveTo>
                <a:lnTo>
                  <a:pt x="108203" y="27432"/>
                </a:lnTo>
              </a:path>
              <a:path w="108584" h="53339">
                <a:moveTo>
                  <a:pt x="108203" y="27432"/>
                </a:moveTo>
                <a:lnTo>
                  <a:pt x="99059" y="18288"/>
                </a:lnTo>
              </a:path>
              <a:path w="108584" h="53339">
                <a:moveTo>
                  <a:pt x="99059" y="18288"/>
                </a:moveTo>
                <a:lnTo>
                  <a:pt x="71627" y="18288"/>
                </a:lnTo>
              </a:path>
              <a:path w="108584" h="53339">
                <a:moveTo>
                  <a:pt x="71627" y="18288"/>
                </a:moveTo>
                <a:lnTo>
                  <a:pt x="71627" y="0"/>
                </a:lnTo>
              </a:path>
              <a:path w="108584" h="53339">
                <a:moveTo>
                  <a:pt x="71627" y="0"/>
                </a:moveTo>
                <a:lnTo>
                  <a:pt x="10820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7174356" y="5995898"/>
            <a:ext cx="35560" cy="53340"/>
          </a:xfrm>
          <a:custGeom>
            <a:avLst/>
            <a:gdLst/>
            <a:ahLst/>
            <a:cxnLst/>
            <a:rect l="l" t="t" r="r" b="b"/>
            <a:pathLst>
              <a:path w="35559" h="53339">
                <a:moveTo>
                  <a:pt x="0" y="27432"/>
                </a:moveTo>
                <a:lnTo>
                  <a:pt x="25908" y="27432"/>
                </a:lnTo>
              </a:path>
              <a:path w="35559" h="53339">
                <a:moveTo>
                  <a:pt x="25908" y="27432"/>
                </a:moveTo>
                <a:lnTo>
                  <a:pt x="35051" y="35052"/>
                </a:lnTo>
              </a:path>
              <a:path w="35559" h="53339">
                <a:moveTo>
                  <a:pt x="35051" y="35052"/>
                </a:moveTo>
                <a:lnTo>
                  <a:pt x="35051" y="44196"/>
                </a:lnTo>
              </a:path>
              <a:path w="35559" h="53339">
                <a:moveTo>
                  <a:pt x="35051" y="44196"/>
                </a:moveTo>
                <a:lnTo>
                  <a:pt x="25908" y="53340"/>
                </a:lnTo>
              </a:path>
              <a:path w="35559" h="53339">
                <a:moveTo>
                  <a:pt x="25908" y="53340"/>
                </a:moveTo>
                <a:lnTo>
                  <a:pt x="7620" y="53340"/>
                </a:lnTo>
              </a:path>
              <a:path w="35559" h="53339">
                <a:moveTo>
                  <a:pt x="7620" y="53340"/>
                </a:moveTo>
                <a:lnTo>
                  <a:pt x="0" y="44196"/>
                </a:lnTo>
              </a:path>
              <a:path w="35559" h="53339">
                <a:moveTo>
                  <a:pt x="0" y="44196"/>
                </a:moveTo>
                <a:lnTo>
                  <a:pt x="0" y="18288"/>
                </a:lnTo>
              </a:path>
              <a:path w="35559" h="53339">
                <a:moveTo>
                  <a:pt x="0" y="18288"/>
                </a:moveTo>
                <a:lnTo>
                  <a:pt x="16764" y="0"/>
                </a:lnTo>
              </a:path>
              <a:path w="35559" h="53339">
                <a:moveTo>
                  <a:pt x="16764" y="0"/>
                </a:moveTo>
                <a:lnTo>
                  <a:pt x="2590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526656" y="5995898"/>
            <a:ext cx="36830" cy="53340"/>
          </a:xfrm>
          <a:custGeom>
            <a:avLst/>
            <a:gdLst/>
            <a:ahLst/>
            <a:cxnLst/>
            <a:rect l="l" t="t" r="r" b="b"/>
            <a:pathLst>
              <a:path w="36829" h="53339">
                <a:moveTo>
                  <a:pt x="36575" y="35052"/>
                </a:moveTo>
                <a:lnTo>
                  <a:pt x="0" y="35052"/>
                </a:lnTo>
              </a:path>
              <a:path w="36829" h="53339">
                <a:moveTo>
                  <a:pt x="0" y="35052"/>
                </a:moveTo>
                <a:lnTo>
                  <a:pt x="27432" y="0"/>
                </a:lnTo>
              </a:path>
              <a:path w="36829" h="53339">
                <a:moveTo>
                  <a:pt x="27432" y="0"/>
                </a:moveTo>
                <a:lnTo>
                  <a:pt x="27432" y="533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010021" y="5995898"/>
            <a:ext cx="108585" cy="53340"/>
          </a:xfrm>
          <a:custGeom>
            <a:avLst/>
            <a:gdLst/>
            <a:ahLst/>
            <a:cxnLst/>
            <a:rect l="l" t="t" r="r" b="b"/>
            <a:pathLst>
              <a:path w="108585" h="53339">
                <a:moveTo>
                  <a:pt x="0" y="9143"/>
                </a:moveTo>
                <a:lnTo>
                  <a:pt x="9143" y="0"/>
                </a:lnTo>
              </a:path>
              <a:path w="108585" h="53339">
                <a:moveTo>
                  <a:pt x="9143" y="0"/>
                </a:moveTo>
                <a:lnTo>
                  <a:pt x="27431" y="0"/>
                </a:lnTo>
              </a:path>
              <a:path w="108585" h="53339">
                <a:moveTo>
                  <a:pt x="27431" y="0"/>
                </a:moveTo>
                <a:lnTo>
                  <a:pt x="36575" y="9143"/>
                </a:lnTo>
              </a:path>
              <a:path w="108585" h="53339">
                <a:moveTo>
                  <a:pt x="36575" y="9143"/>
                </a:moveTo>
                <a:lnTo>
                  <a:pt x="36575" y="18288"/>
                </a:lnTo>
              </a:path>
              <a:path w="108585" h="53339">
                <a:moveTo>
                  <a:pt x="36575" y="18288"/>
                </a:moveTo>
                <a:lnTo>
                  <a:pt x="27431" y="27432"/>
                </a:lnTo>
              </a:path>
              <a:path w="108585" h="53339">
                <a:moveTo>
                  <a:pt x="27431" y="27432"/>
                </a:moveTo>
                <a:lnTo>
                  <a:pt x="9143" y="27432"/>
                </a:lnTo>
              </a:path>
              <a:path w="108585" h="53339">
                <a:moveTo>
                  <a:pt x="9143" y="27432"/>
                </a:moveTo>
                <a:lnTo>
                  <a:pt x="0" y="35052"/>
                </a:lnTo>
              </a:path>
              <a:path w="108585" h="53339">
                <a:moveTo>
                  <a:pt x="0" y="35052"/>
                </a:moveTo>
                <a:lnTo>
                  <a:pt x="0" y="53340"/>
                </a:lnTo>
              </a:path>
              <a:path w="108585" h="53339">
                <a:moveTo>
                  <a:pt x="0" y="53340"/>
                </a:moveTo>
                <a:lnTo>
                  <a:pt x="36575" y="53340"/>
                </a:lnTo>
              </a:path>
              <a:path w="108585" h="53339">
                <a:moveTo>
                  <a:pt x="54863" y="53340"/>
                </a:moveTo>
                <a:lnTo>
                  <a:pt x="54863" y="44196"/>
                </a:lnTo>
              </a:path>
              <a:path w="108585" h="53339">
                <a:moveTo>
                  <a:pt x="71627" y="44196"/>
                </a:moveTo>
                <a:lnTo>
                  <a:pt x="80771" y="53340"/>
                </a:lnTo>
              </a:path>
              <a:path w="108585" h="53339">
                <a:moveTo>
                  <a:pt x="80771" y="53340"/>
                </a:moveTo>
                <a:lnTo>
                  <a:pt x="99059" y="53340"/>
                </a:lnTo>
              </a:path>
              <a:path w="108585" h="53339">
                <a:moveTo>
                  <a:pt x="99059" y="53340"/>
                </a:moveTo>
                <a:lnTo>
                  <a:pt x="108203" y="44196"/>
                </a:lnTo>
              </a:path>
              <a:path w="108585" h="53339">
                <a:moveTo>
                  <a:pt x="108203" y="44196"/>
                </a:moveTo>
                <a:lnTo>
                  <a:pt x="108203" y="27432"/>
                </a:lnTo>
              </a:path>
              <a:path w="108585" h="53339">
                <a:moveTo>
                  <a:pt x="108203" y="27432"/>
                </a:moveTo>
                <a:lnTo>
                  <a:pt x="99059" y="18288"/>
                </a:lnTo>
              </a:path>
              <a:path w="108585" h="53339">
                <a:moveTo>
                  <a:pt x="99059" y="18288"/>
                </a:moveTo>
                <a:lnTo>
                  <a:pt x="71627" y="18288"/>
                </a:lnTo>
              </a:path>
              <a:path w="108585" h="53339">
                <a:moveTo>
                  <a:pt x="71627" y="18288"/>
                </a:moveTo>
                <a:lnTo>
                  <a:pt x="71627" y="0"/>
                </a:lnTo>
              </a:path>
              <a:path w="108585" h="53339">
                <a:moveTo>
                  <a:pt x="71627" y="0"/>
                </a:moveTo>
                <a:lnTo>
                  <a:pt x="10820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693028" y="5995898"/>
            <a:ext cx="90170" cy="53340"/>
          </a:xfrm>
          <a:custGeom>
            <a:avLst/>
            <a:gdLst/>
            <a:ahLst/>
            <a:cxnLst/>
            <a:rect l="l" t="t" r="r" b="b"/>
            <a:pathLst>
              <a:path w="90170" h="53339">
                <a:moveTo>
                  <a:pt x="0" y="9143"/>
                </a:moveTo>
                <a:lnTo>
                  <a:pt x="9144" y="0"/>
                </a:lnTo>
              </a:path>
              <a:path w="90170" h="53339">
                <a:moveTo>
                  <a:pt x="9144" y="0"/>
                </a:moveTo>
                <a:lnTo>
                  <a:pt x="9144" y="53340"/>
                </a:lnTo>
              </a:path>
              <a:path w="90170" h="53339">
                <a:moveTo>
                  <a:pt x="0" y="53340"/>
                </a:moveTo>
                <a:lnTo>
                  <a:pt x="18287" y="53340"/>
                </a:lnTo>
              </a:path>
              <a:path w="90170" h="53339">
                <a:moveTo>
                  <a:pt x="36575" y="53340"/>
                </a:moveTo>
                <a:lnTo>
                  <a:pt x="36575" y="44196"/>
                </a:lnTo>
              </a:path>
              <a:path w="90170" h="53339">
                <a:moveTo>
                  <a:pt x="53340" y="44196"/>
                </a:moveTo>
                <a:lnTo>
                  <a:pt x="62484" y="53340"/>
                </a:lnTo>
              </a:path>
              <a:path w="90170" h="53339">
                <a:moveTo>
                  <a:pt x="62484" y="53340"/>
                </a:moveTo>
                <a:lnTo>
                  <a:pt x="80772" y="53340"/>
                </a:lnTo>
              </a:path>
              <a:path w="90170" h="53339">
                <a:moveTo>
                  <a:pt x="80772" y="53340"/>
                </a:moveTo>
                <a:lnTo>
                  <a:pt x="89916" y="44196"/>
                </a:lnTo>
              </a:path>
              <a:path w="90170" h="53339">
                <a:moveTo>
                  <a:pt x="89916" y="44196"/>
                </a:moveTo>
                <a:lnTo>
                  <a:pt x="89916" y="27432"/>
                </a:lnTo>
              </a:path>
              <a:path w="90170" h="53339">
                <a:moveTo>
                  <a:pt x="89916" y="27432"/>
                </a:moveTo>
                <a:lnTo>
                  <a:pt x="80772" y="18288"/>
                </a:lnTo>
              </a:path>
              <a:path w="90170" h="53339">
                <a:moveTo>
                  <a:pt x="80772" y="18288"/>
                </a:moveTo>
                <a:lnTo>
                  <a:pt x="53340" y="18288"/>
                </a:lnTo>
              </a:path>
              <a:path w="90170" h="53339">
                <a:moveTo>
                  <a:pt x="53340" y="18288"/>
                </a:moveTo>
                <a:lnTo>
                  <a:pt x="53340" y="0"/>
                </a:lnTo>
              </a:path>
              <a:path w="90170" h="53339">
                <a:moveTo>
                  <a:pt x="53340" y="0"/>
                </a:moveTo>
                <a:lnTo>
                  <a:pt x="8991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5" name="object 18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01554" y="3115973"/>
            <a:ext cx="1305237" cy="990932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44602"/>
            <a:ext cx="30905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Imagen</a:t>
            </a:r>
            <a:r>
              <a:rPr sz="2400" spc="-65" dirty="0"/>
              <a:t> </a:t>
            </a:r>
            <a:r>
              <a:rPr sz="2400" dirty="0"/>
              <a:t>térmica</a:t>
            </a:r>
            <a:r>
              <a:rPr sz="2400" spc="-135" dirty="0"/>
              <a:t> </a:t>
            </a:r>
            <a:r>
              <a:rPr sz="2400" spc="-10" dirty="0"/>
              <a:t>III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376029"/>
            <a:ext cx="7700009" cy="859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7350" marR="5080" indent="-375285" algn="just">
              <a:lnSpc>
                <a:spcPct val="114100"/>
              </a:lnSpc>
              <a:spcBef>
                <a:spcPts val="95"/>
              </a:spcBef>
              <a:buFont typeface="Microsoft Sans Serif"/>
              <a:buChar char="•"/>
              <a:tabLst>
                <a:tab pos="387985" algn="l"/>
              </a:tabLst>
            </a:pP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T1 </a:t>
            </a:r>
            <a:r>
              <a:rPr sz="16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0099"/>
                </a:solidFill>
                <a:latin typeface="Arial"/>
                <a:cs typeface="Arial"/>
              </a:rPr>
              <a:t>Constante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de calentamiento </a:t>
            </a:r>
            <a:r>
              <a:rPr sz="16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 </a:t>
            </a:r>
            <a:r>
              <a:rPr sz="1600" spc="-10" dirty="0">
                <a:latin typeface="Microsoft Sans Serif"/>
                <a:cs typeface="Microsoft Sans Serif"/>
              </a:rPr>
              <a:t>define </a:t>
            </a:r>
            <a:r>
              <a:rPr sz="1600" spc="-5" dirty="0">
                <a:latin typeface="Microsoft Sans Serif"/>
                <a:cs typeface="Microsoft Sans Serif"/>
              </a:rPr>
              <a:t>como </a:t>
            </a:r>
            <a:r>
              <a:rPr sz="1600" spc="-15" dirty="0">
                <a:latin typeface="Microsoft Sans Serif"/>
                <a:cs typeface="Microsoft Sans Serif"/>
              </a:rPr>
              <a:t>el </a:t>
            </a:r>
            <a:r>
              <a:rPr sz="1600" spc="-10" dirty="0">
                <a:latin typeface="Microsoft Sans Serif"/>
                <a:cs typeface="Microsoft Sans Serif"/>
              </a:rPr>
              <a:t>tiempo </a:t>
            </a:r>
            <a:r>
              <a:rPr sz="1600" spc="-20" dirty="0">
                <a:latin typeface="Microsoft Sans Serif"/>
                <a:cs typeface="Microsoft Sans Serif"/>
              </a:rPr>
              <a:t>necesario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para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que </a:t>
            </a:r>
            <a:r>
              <a:rPr sz="1600" spc="-10" dirty="0">
                <a:latin typeface="Microsoft Sans Serif"/>
                <a:cs typeface="Microsoft Sans Serif"/>
              </a:rPr>
              <a:t>el calentamiento </a:t>
            </a:r>
            <a:r>
              <a:rPr sz="1600" spc="-20" dirty="0">
                <a:latin typeface="Microsoft Sans Serif"/>
                <a:cs typeface="Microsoft Sans Serif"/>
              </a:rPr>
              <a:t>del equipo </a:t>
            </a:r>
            <a:r>
              <a:rPr sz="1600" spc="-5" dirty="0">
                <a:latin typeface="Microsoft Sans Serif"/>
                <a:cs typeface="Microsoft Sans Serif"/>
              </a:rPr>
              <a:t>a </a:t>
            </a:r>
            <a:r>
              <a:rPr sz="1600" spc="-15" dirty="0">
                <a:latin typeface="Microsoft Sans Serif"/>
                <a:cs typeface="Microsoft Sans Serif"/>
              </a:rPr>
              <a:t>carga nominal </a:t>
            </a:r>
            <a:r>
              <a:rPr sz="1600" spc="-10" dirty="0">
                <a:latin typeface="Microsoft Sans Serif"/>
                <a:cs typeface="Microsoft Sans Serif"/>
              </a:rPr>
              <a:t>alcance </a:t>
            </a:r>
            <a:r>
              <a:rPr sz="1600" spc="-15" dirty="0">
                <a:latin typeface="Microsoft Sans Serif"/>
                <a:cs typeface="Microsoft Sans Serif"/>
              </a:rPr>
              <a:t>el </a:t>
            </a:r>
            <a:r>
              <a:rPr sz="1600" spc="-10" dirty="0">
                <a:latin typeface="Microsoft Sans Serif"/>
                <a:cs typeface="Microsoft Sans Serif"/>
              </a:rPr>
              <a:t>63% </a:t>
            </a:r>
            <a:r>
              <a:rPr sz="1600" spc="-20" dirty="0">
                <a:latin typeface="Microsoft Sans Serif"/>
                <a:cs typeface="Microsoft Sans Serif"/>
              </a:rPr>
              <a:t>del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valor de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calentamiento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nominal,</a:t>
            </a:r>
            <a:r>
              <a:rPr sz="1600" spc="-15" dirty="0">
                <a:latin typeface="Microsoft Sans Serif"/>
                <a:cs typeface="Microsoft Sans Serif"/>
              </a:rPr>
              <a:t> desde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su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puesta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9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marcha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96845" y="2969767"/>
            <a:ext cx="3138170" cy="2171700"/>
            <a:chOff x="2696845" y="2969767"/>
            <a:chExt cx="3138170" cy="2171700"/>
          </a:xfrm>
        </p:grpSpPr>
        <p:sp>
          <p:nvSpPr>
            <p:cNvPr id="5" name="object 5"/>
            <p:cNvSpPr/>
            <p:nvPr/>
          </p:nvSpPr>
          <p:spPr>
            <a:xfrm>
              <a:off x="2736469" y="3090163"/>
              <a:ext cx="0" cy="2007235"/>
            </a:xfrm>
            <a:custGeom>
              <a:avLst/>
              <a:gdLst/>
              <a:ahLst/>
              <a:cxnLst/>
              <a:rect l="l" t="t" r="r" b="b"/>
              <a:pathLst>
                <a:path h="2007235">
                  <a:moveTo>
                    <a:pt x="0" y="2007108"/>
                  </a:moveTo>
                  <a:lnTo>
                    <a:pt x="0" y="0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96845" y="2969767"/>
              <a:ext cx="81280" cy="125095"/>
            </a:xfrm>
            <a:custGeom>
              <a:avLst/>
              <a:gdLst/>
              <a:ahLst/>
              <a:cxnLst/>
              <a:rect l="l" t="t" r="r" b="b"/>
              <a:pathLst>
                <a:path w="81280" h="125094">
                  <a:moveTo>
                    <a:pt x="41148" y="0"/>
                  </a:moveTo>
                  <a:lnTo>
                    <a:pt x="0" y="124968"/>
                  </a:lnTo>
                  <a:lnTo>
                    <a:pt x="80772" y="124968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44089" y="5100319"/>
              <a:ext cx="2969260" cy="0"/>
            </a:xfrm>
            <a:custGeom>
              <a:avLst/>
              <a:gdLst/>
              <a:ahLst/>
              <a:cxnLst/>
              <a:rect l="l" t="t" r="r" b="b"/>
              <a:pathLst>
                <a:path w="2969260">
                  <a:moveTo>
                    <a:pt x="0" y="0"/>
                  </a:moveTo>
                  <a:lnTo>
                    <a:pt x="2968752" y="0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09793" y="5060695"/>
              <a:ext cx="125095" cy="81280"/>
            </a:xfrm>
            <a:custGeom>
              <a:avLst/>
              <a:gdLst/>
              <a:ahLst/>
              <a:cxnLst/>
              <a:rect l="l" t="t" r="r" b="b"/>
              <a:pathLst>
                <a:path w="125095" h="81279">
                  <a:moveTo>
                    <a:pt x="0" y="0"/>
                  </a:moveTo>
                  <a:lnTo>
                    <a:pt x="0" y="80771"/>
                  </a:lnTo>
                  <a:lnTo>
                    <a:pt x="124968" y="396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59329" y="3783075"/>
              <a:ext cx="2583180" cy="1292860"/>
            </a:xfrm>
            <a:custGeom>
              <a:avLst/>
              <a:gdLst/>
              <a:ahLst/>
              <a:cxnLst/>
              <a:rect l="l" t="t" r="r" b="b"/>
              <a:pathLst>
                <a:path w="2583179" h="1292860">
                  <a:moveTo>
                    <a:pt x="0" y="1292860"/>
                  </a:moveTo>
                  <a:lnTo>
                    <a:pt x="14858" y="1246378"/>
                  </a:lnTo>
                  <a:lnTo>
                    <a:pt x="29971" y="1200023"/>
                  </a:lnTo>
                  <a:lnTo>
                    <a:pt x="45212" y="1153795"/>
                  </a:lnTo>
                  <a:lnTo>
                    <a:pt x="60832" y="1107694"/>
                  </a:lnTo>
                  <a:lnTo>
                    <a:pt x="76962" y="1061974"/>
                  </a:lnTo>
                  <a:lnTo>
                    <a:pt x="93725" y="1016507"/>
                  </a:lnTo>
                  <a:lnTo>
                    <a:pt x="111125" y="971550"/>
                  </a:lnTo>
                  <a:lnTo>
                    <a:pt x="129539" y="926973"/>
                  </a:lnTo>
                  <a:lnTo>
                    <a:pt x="148716" y="883031"/>
                  </a:lnTo>
                  <a:lnTo>
                    <a:pt x="169163" y="839724"/>
                  </a:lnTo>
                  <a:lnTo>
                    <a:pt x="190626" y="797179"/>
                  </a:lnTo>
                  <a:lnTo>
                    <a:pt x="213613" y="755269"/>
                  </a:lnTo>
                  <a:lnTo>
                    <a:pt x="237870" y="714248"/>
                  </a:lnTo>
                  <a:lnTo>
                    <a:pt x="263778" y="674243"/>
                  </a:lnTo>
                  <a:lnTo>
                    <a:pt x="291338" y="635126"/>
                  </a:lnTo>
                  <a:lnTo>
                    <a:pt x="320675" y="597026"/>
                  </a:lnTo>
                  <a:lnTo>
                    <a:pt x="351916" y="560069"/>
                  </a:lnTo>
                  <a:lnTo>
                    <a:pt x="385190" y="524382"/>
                  </a:lnTo>
                  <a:lnTo>
                    <a:pt x="420496" y="489838"/>
                  </a:lnTo>
                  <a:lnTo>
                    <a:pt x="458215" y="456692"/>
                  </a:lnTo>
                  <a:lnTo>
                    <a:pt x="498347" y="424942"/>
                  </a:lnTo>
                  <a:lnTo>
                    <a:pt x="540893" y="394716"/>
                  </a:lnTo>
                  <a:lnTo>
                    <a:pt x="586105" y="366013"/>
                  </a:lnTo>
                  <a:lnTo>
                    <a:pt x="633983" y="338836"/>
                  </a:lnTo>
                  <a:lnTo>
                    <a:pt x="669290" y="321310"/>
                  </a:lnTo>
                  <a:lnTo>
                    <a:pt x="707644" y="304673"/>
                  </a:lnTo>
                  <a:lnTo>
                    <a:pt x="748537" y="288798"/>
                  </a:lnTo>
                  <a:lnTo>
                    <a:pt x="792098" y="273685"/>
                  </a:lnTo>
                  <a:lnTo>
                    <a:pt x="837945" y="259334"/>
                  </a:lnTo>
                  <a:lnTo>
                    <a:pt x="885951" y="245618"/>
                  </a:lnTo>
                  <a:lnTo>
                    <a:pt x="935990" y="232537"/>
                  </a:lnTo>
                  <a:lnTo>
                    <a:pt x="987679" y="220218"/>
                  </a:lnTo>
                  <a:lnTo>
                    <a:pt x="1041019" y="208406"/>
                  </a:lnTo>
                  <a:lnTo>
                    <a:pt x="1095756" y="197357"/>
                  </a:lnTo>
                  <a:lnTo>
                    <a:pt x="1151762" y="186690"/>
                  </a:lnTo>
                  <a:lnTo>
                    <a:pt x="1208658" y="176784"/>
                  </a:lnTo>
                  <a:lnTo>
                    <a:pt x="1266444" y="167259"/>
                  </a:lnTo>
                  <a:lnTo>
                    <a:pt x="1324863" y="158242"/>
                  </a:lnTo>
                  <a:lnTo>
                    <a:pt x="1383792" y="149732"/>
                  </a:lnTo>
                  <a:lnTo>
                    <a:pt x="1442973" y="141605"/>
                  </a:lnTo>
                  <a:lnTo>
                    <a:pt x="1502283" y="133985"/>
                  </a:lnTo>
                  <a:lnTo>
                    <a:pt x="1561337" y="126618"/>
                  </a:lnTo>
                  <a:lnTo>
                    <a:pt x="1620138" y="119761"/>
                  </a:lnTo>
                  <a:lnTo>
                    <a:pt x="1678558" y="113156"/>
                  </a:lnTo>
                  <a:lnTo>
                    <a:pt x="1736217" y="106934"/>
                  </a:lnTo>
                  <a:lnTo>
                    <a:pt x="1792985" y="100837"/>
                  </a:lnTo>
                  <a:lnTo>
                    <a:pt x="1848738" y="95123"/>
                  </a:lnTo>
                  <a:lnTo>
                    <a:pt x="1903221" y="89662"/>
                  </a:lnTo>
                  <a:lnTo>
                    <a:pt x="1956308" y="84328"/>
                  </a:lnTo>
                  <a:lnTo>
                    <a:pt x="2007743" y="79248"/>
                  </a:lnTo>
                  <a:lnTo>
                    <a:pt x="2057399" y="74294"/>
                  </a:lnTo>
                  <a:lnTo>
                    <a:pt x="2105024" y="69468"/>
                  </a:lnTo>
                  <a:lnTo>
                    <a:pt x="2150491" y="64769"/>
                  </a:lnTo>
                  <a:lnTo>
                    <a:pt x="2193671" y="60071"/>
                  </a:lnTo>
                  <a:lnTo>
                    <a:pt x="2234184" y="55499"/>
                  </a:lnTo>
                  <a:lnTo>
                    <a:pt x="2306700" y="46355"/>
                  </a:lnTo>
                  <a:lnTo>
                    <a:pt x="2366772" y="37084"/>
                  </a:lnTo>
                  <a:lnTo>
                    <a:pt x="2448433" y="23113"/>
                  </a:lnTo>
                  <a:lnTo>
                    <a:pt x="2508376" y="12826"/>
                  </a:lnTo>
                  <a:lnTo>
                    <a:pt x="2549144" y="5715"/>
                  </a:lnTo>
                  <a:lnTo>
                    <a:pt x="2582672" y="0"/>
                  </a:lnTo>
                  <a:lnTo>
                    <a:pt x="2580132" y="381"/>
                  </a:lnTo>
                  <a:lnTo>
                    <a:pt x="2567940" y="2412"/>
                  </a:lnTo>
                  <a:lnTo>
                    <a:pt x="2548635" y="5587"/>
                  </a:lnTo>
                  <a:lnTo>
                    <a:pt x="2524379" y="9779"/>
                  </a:lnTo>
                  <a:lnTo>
                    <a:pt x="2497835" y="14224"/>
                  </a:lnTo>
                </a:path>
              </a:pathLst>
            </a:custGeom>
            <a:ln w="12192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72533" y="3622039"/>
              <a:ext cx="736600" cy="326390"/>
            </a:xfrm>
            <a:custGeom>
              <a:avLst/>
              <a:gdLst/>
              <a:ahLst/>
              <a:cxnLst/>
              <a:rect l="l" t="t" r="r" b="b"/>
              <a:pathLst>
                <a:path w="736600" h="326389">
                  <a:moveTo>
                    <a:pt x="736091" y="0"/>
                  </a:moveTo>
                  <a:lnTo>
                    <a:pt x="0" y="0"/>
                  </a:lnTo>
                  <a:lnTo>
                    <a:pt x="0" y="326136"/>
                  </a:lnTo>
                  <a:lnTo>
                    <a:pt x="736091" y="326136"/>
                  </a:lnTo>
                  <a:lnTo>
                    <a:pt x="7360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36469" y="3827779"/>
              <a:ext cx="2710180" cy="0"/>
            </a:xfrm>
            <a:custGeom>
              <a:avLst/>
              <a:gdLst/>
              <a:ahLst/>
              <a:cxnLst/>
              <a:rect l="l" t="t" r="r" b="b"/>
              <a:pathLst>
                <a:path w="2710179">
                  <a:moveTo>
                    <a:pt x="0" y="0"/>
                  </a:moveTo>
                  <a:lnTo>
                    <a:pt x="2709672" y="0"/>
                  </a:lnTo>
                </a:path>
              </a:pathLst>
            </a:custGeom>
            <a:ln w="914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26813" y="3867403"/>
              <a:ext cx="417830" cy="0"/>
            </a:xfrm>
            <a:custGeom>
              <a:avLst/>
              <a:gdLst/>
              <a:ahLst/>
              <a:cxnLst/>
              <a:rect l="l" t="t" r="r" b="b"/>
              <a:pathLst>
                <a:path w="417829">
                  <a:moveTo>
                    <a:pt x="0" y="0"/>
                  </a:moveTo>
                  <a:lnTo>
                    <a:pt x="417575" y="0"/>
                  </a:lnTo>
                </a:path>
              </a:pathLst>
            </a:custGeom>
            <a:ln w="12192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074665" y="5255133"/>
            <a:ext cx="3949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latin typeface="Microsoft Sans Serif"/>
                <a:cs typeface="Microsoft Sans Serif"/>
              </a:rPr>
              <a:t>Ti</a:t>
            </a:r>
            <a:r>
              <a:rPr sz="900" spc="-5" dirty="0">
                <a:latin typeface="Microsoft Sans Serif"/>
                <a:cs typeface="Microsoft Sans Serif"/>
              </a:rPr>
              <a:t>e</a:t>
            </a:r>
            <a:r>
              <a:rPr sz="900" spc="5" dirty="0">
                <a:latin typeface="Microsoft Sans Serif"/>
                <a:cs typeface="Microsoft Sans Serif"/>
              </a:rPr>
              <a:t>m</a:t>
            </a:r>
            <a:r>
              <a:rPr sz="900" spc="-5" dirty="0">
                <a:latin typeface="Microsoft Sans Serif"/>
                <a:cs typeface="Microsoft Sans Serif"/>
              </a:rPr>
              <a:t>po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87219" y="2870961"/>
            <a:ext cx="12001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latin typeface="Microsoft Sans Serif"/>
                <a:cs typeface="Microsoft Sans Serif"/>
              </a:rPr>
              <a:t>Tª</a:t>
            </a:r>
            <a:endParaRPr sz="900">
              <a:latin typeface="Microsoft Sans Serif"/>
              <a:cs typeface="Microsoft Sans Serif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731706" y="3592893"/>
            <a:ext cx="575310" cy="1512570"/>
            <a:chOff x="2731706" y="3592893"/>
            <a:chExt cx="575310" cy="1512570"/>
          </a:xfrm>
        </p:grpSpPr>
        <p:sp>
          <p:nvSpPr>
            <p:cNvPr id="16" name="object 16"/>
            <p:cNvSpPr/>
            <p:nvPr/>
          </p:nvSpPr>
          <p:spPr>
            <a:xfrm>
              <a:off x="2751709" y="3597655"/>
              <a:ext cx="550545" cy="1485900"/>
            </a:xfrm>
            <a:custGeom>
              <a:avLst/>
              <a:gdLst/>
              <a:ahLst/>
              <a:cxnLst/>
              <a:rect l="l" t="t" r="r" b="b"/>
              <a:pathLst>
                <a:path w="550545" h="1485900">
                  <a:moveTo>
                    <a:pt x="0" y="1485900"/>
                  </a:moveTo>
                  <a:lnTo>
                    <a:pt x="550164" y="0"/>
                  </a:lnTo>
                </a:path>
              </a:pathLst>
            </a:custGeom>
            <a:ln w="9142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736469" y="3827779"/>
              <a:ext cx="478790" cy="1272540"/>
            </a:xfrm>
            <a:custGeom>
              <a:avLst/>
              <a:gdLst/>
              <a:ahLst/>
              <a:cxnLst/>
              <a:rect l="l" t="t" r="r" b="b"/>
              <a:pathLst>
                <a:path w="478789" h="1272539">
                  <a:moveTo>
                    <a:pt x="472439" y="0"/>
                  </a:moveTo>
                  <a:lnTo>
                    <a:pt x="472439" y="1272540"/>
                  </a:lnTo>
                </a:path>
                <a:path w="478789" h="1272539">
                  <a:moveTo>
                    <a:pt x="478536" y="405384"/>
                  </a:moveTo>
                  <a:lnTo>
                    <a:pt x="0" y="405384"/>
                  </a:lnTo>
                </a:path>
              </a:pathLst>
            </a:custGeom>
            <a:ln w="914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399664" y="3693921"/>
            <a:ext cx="217804" cy="582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900">
              <a:latin typeface="Times New Roman"/>
              <a:cs typeface="Times New Roman"/>
            </a:endParaRPr>
          </a:p>
          <a:p>
            <a:pPr marR="9525" algn="r">
              <a:lnSpc>
                <a:spcPct val="100000"/>
              </a:lnSpc>
            </a:pPr>
            <a:r>
              <a:rPr sz="900" spc="5" dirty="0">
                <a:latin typeface="Times New Roman"/>
                <a:cs typeface="Times New Roman"/>
              </a:rPr>
              <a:t>0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6</a:t>
            </a:r>
            <a:r>
              <a:rPr sz="900" dirty="0">
                <a:latin typeface="Times New Roman"/>
                <a:cs typeface="Times New Roman"/>
              </a:rPr>
              <a:t>3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731706" y="5103177"/>
            <a:ext cx="481965" cy="279400"/>
            <a:chOff x="2731706" y="5103177"/>
            <a:chExt cx="481965" cy="279400"/>
          </a:xfrm>
        </p:grpSpPr>
        <p:sp>
          <p:nvSpPr>
            <p:cNvPr id="20" name="object 20"/>
            <p:cNvSpPr/>
            <p:nvPr/>
          </p:nvSpPr>
          <p:spPr>
            <a:xfrm>
              <a:off x="2797429" y="5266436"/>
              <a:ext cx="350520" cy="0"/>
            </a:xfrm>
            <a:custGeom>
              <a:avLst/>
              <a:gdLst/>
              <a:ahLst/>
              <a:cxnLst/>
              <a:rect l="l" t="t" r="r" b="b"/>
              <a:pathLst>
                <a:path w="350519">
                  <a:moveTo>
                    <a:pt x="0" y="0"/>
                  </a:moveTo>
                  <a:lnTo>
                    <a:pt x="350519" y="0"/>
                  </a:lnTo>
                </a:path>
              </a:pathLst>
            </a:custGeom>
            <a:ln w="9144">
              <a:solidFill>
                <a:srgbClr val="373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737993" y="5234432"/>
              <a:ext cx="472440" cy="66040"/>
            </a:xfrm>
            <a:custGeom>
              <a:avLst/>
              <a:gdLst/>
              <a:ahLst/>
              <a:cxnLst/>
              <a:rect l="l" t="t" r="r" b="b"/>
              <a:pathLst>
                <a:path w="472439" h="66039">
                  <a:moveTo>
                    <a:pt x="64008" y="0"/>
                  </a:moveTo>
                  <a:lnTo>
                    <a:pt x="0" y="33528"/>
                  </a:lnTo>
                  <a:lnTo>
                    <a:pt x="64008" y="65532"/>
                  </a:lnTo>
                  <a:lnTo>
                    <a:pt x="64008" y="0"/>
                  </a:lnTo>
                  <a:close/>
                </a:path>
                <a:path w="472439" h="66039">
                  <a:moveTo>
                    <a:pt x="472440" y="33528"/>
                  </a:moveTo>
                  <a:lnTo>
                    <a:pt x="406908" y="0"/>
                  </a:lnTo>
                  <a:lnTo>
                    <a:pt x="406908" y="65532"/>
                  </a:lnTo>
                  <a:lnTo>
                    <a:pt x="472440" y="33528"/>
                  </a:lnTo>
                  <a:close/>
                </a:path>
              </a:pathLst>
            </a:custGeom>
            <a:solidFill>
              <a:srgbClr val="373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736469" y="5107940"/>
              <a:ext cx="472440" cy="269875"/>
            </a:xfrm>
            <a:custGeom>
              <a:avLst/>
              <a:gdLst/>
              <a:ahLst/>
              <a:cxnLst/>
              <a:rect l="l" t="t" r="r" b="b"/>
              <a:pathLst>
                <a:path w="472439" h="269875">
                  <a:moveTo>
                    <a:pt x="0" y="15240"/>
                  </a:moveTo>
                  <a:lnTo>
                    <a:pt x="0" y="269748"/>
                  </a:lnTo>
                </a:path>
                <a:path w="472439" h="269875">
                  <a:moveTo>
                    <a:pt x="472439" y="0"/>
                  </a:moveTo>
                  <a:lnTo>
                    <a:pt x="472439" y="25450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826385" y="5331333"/>
            <a:ext cx="1346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373799"/>
                </a:solidFill>
                <a:latin typeface="Times New Roman"/>
                <a:cs typeface="Times New Roman"/>
              </a:rPr>
              <a:t>T1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108580" y="2678683"/>
            <a:ext cx="4151629" cy="3107690"/>
            <a:chOff x="2108580" y="2678683"/>
            <a:chExt cx="4151629" cy="3107690"/>
          </a:xfrm>
        </p:grpSpPr>
        <p:sp>
          <p:nvSpPr>
            <p:cNvPr id="25" name="object 25"/>
            <p:cNvSpPr/>
            <p:nvPr/>
          </p:nvSpPr>
          <p:spPr>
            <a:xfrm>
              <a:off x="2114676" y="2684779"/>
              <a:ext cx="4139565" cy="3095625"/>
            </a:xfrm>
            <a:custGeom>
              <a:avLst/>
              <a:gdLst/>
              <a:ahLst/>
              <a:cxnLst/>
              <a:rect l="l" t="t" r="r" b="b"/>
              <a:pathLst>
                <a:path w="4139565" h="3095625">
                  <a:moveTo>
                    <a:pt x="0" y="0"/>
                  </a:moveTo>
                  <a:lnTo>
                    <a:pt x="0" y="3095256"/>
                  </a:lnTo>
                  <a:lnTo>
                    <a:pt x="4139184" y="3095256"/>
                  </a:lnTo>
                  <a:lnTo>
                    <a:pt x="4139184" y="0"/>
                  </a:lnTo>
                  <a:lnTo>
                    <a:pt x="0" y="0"/>
                  </a:lnTo>
                  <a:close/>
                </a:path>
              </a:pathLst>
            </a:custGeom>
            <a:ln w="12191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148204" y="2718320"/>
              <a:ext cx="4072254" cy="3028315"/>
            </a:xfrm>
            <a:custGeom>
              <a:avLst/>
              <a:gdLst/>
              <a:ahLst/>
              <a:cxnLst/>
              <a:rect l="l" t="t" r="r" b="b"/>
              <a:pathLst>
                <a:path w="4072254" h="3028315">
                  <a:moveTo>
                    <a:pt x="0" y="3028188"/>
                  </a:moveTo>
                  <a:lnTo>
                    <a:pt x="4072128" y="3028188"/>
                  </a:lnTo>
                  <a:lnTo>
                    <a:pt x="4072128" y="0"/>
                  </a:lnTo>
                  <a:lnTo>
                    <a:pt x="0" y="0"/>
                  </a:lnTo>
                  <a:lnTo>
                    <a:pt x="0" y="3028188"/>
                  </a:lnTo>
                  <a:close/>
                </a:path>
              </a:pathLst>
            </a:custGeom>
            <a:ln w="33528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35711"/>
            <a:ext cx="30899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Imagen</a:t>
            </a:r>
            <a:r>
              <a:rPr sz="2400" spc="-65" dirty="0"/>
              <a:t> </a:t>
            </a:r>
            <a:r>
              <a:rPr sz="2400" dirty="0"/>
              <a:t>térmica</a:t>
            </a:r>
            <a:r>
              <a:rPr sz="2400" spc="-145" dirty="0"/>
              <a:t> </a:t>
            </a:r>
            <a:r>
              <a:rPr sz="2400" spc="-10" dirty="0"/>
              <a:t>IV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302842"/>
            <a:ext cx="64789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curva 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calentamiento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calcula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partir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siguiente</a:t>
            </a:r>
            <a:r>
              <a:rPr sz="1600" spc="1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fórmula: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6549" y="2445842"/>
            <a:ext cx="7964170" cy="2095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735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-40" dirty="0">
                <a:latin typeface="Microsoft Sans Serif"/>
                <a:cs typeface="Microsoft Sans Serif"/>
              </a:rPr>
              <a:t> Ti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=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0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fórmula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queda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reducida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0">
              <a:latin typeface="Microsoft Sans Serif"/>
              <a:cs typeface="Microsoft Sans Serif"/>
            </a:endParaRPr>
          </a:p>
          <a:p>
            <a:pPr marL="387350">
              <a:lnSpc>
                <a:spcPct val="100000"/>
              </a:lnSpc>
            </a:pPr>
            <a:r>
              <a:rPr sz="1600" spc="-5" dirty="0">
                <a:latin typeface="Microsoft Sans Serif"/>
                <a:cs typeface="Microsoft Sans Serif"/>
              </a:rPr>
              <a:t>Queda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como curva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calentamiento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387350" marR="5080" indent="-375285">
              <a:lnSpc>
                <a:spcPct val="114399"/>
              </a:lnSpc>
              <a:buChar char="•"/>
              <a:tabLst>
                <a:tab pos="387350" algn="l"/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siguiente </a:t>
            </a:r>
            <a:r>
              <a:rPr sz="1600" spc="-5" dirty="0">
                <a:latin typeface="Microsoft Sans Serif"/>
                <a:cs typeface="Microsoft Sans Serif"/>
              </a:rPr>
              <a:t>figura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da,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como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ejemplo,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las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curvas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calentamiento,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constante de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tiempo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3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min.,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I/I0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=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1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I/I0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=</a:t>
            </a:r>
            <a:r>
              <a:rPr sz="1600" spc="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2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0847" y="1722082"/>
            <a:ext cx="1867611" cy="4569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5505" y="2336673"/>
            <a:ext cx="1142656" cy="43815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01501" y="2279194"/>
            <a:ext cx="694981" cy="45783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09319" y="3159155"/>
            <a:ext cx="1381472" cy="58004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58725" y="4839760"/>
            <a:ext cx="3134549" cy="1505506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17423"/>
            <a:ext cx="2973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Imagen</a:t>
            </a:r>
            <a:r>
              <a:rPr sz="2400" spc="-65" dirty="0"/>
              <a:t> </a:t>
            </a:r>
            <a:r>
              <a:rPr sz="2400" dirty="0"/>
              <a:t>térmica</a:t>
            </a:r>
            <a:r>
              <a:rPr sz="2400" spc="-145" dirty="0"/>
              <a:t> </a:t>
            </a:r>
            <a:r>
              <a:rPr sz="2400" dirty="0"/>
              <a:t>V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306852"/>
            <a:ext cx="7704455" cy="65341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87350" indent="-375285">
              <a:lnSpc>
                <a:spcPct val="100000"/>
              </a:lnSpc>
              <a:spcBef>
                <a:spcPts val="710"/>
              </a:spcBef>
              <a:buFont typeface="Microsoft Sans Serif"/>
              <a:buChar char="•"/>
              <a:tabLst>
                <a:tab pos="387350" algn="l"/>
                <a:tab pos="387985" algn="l"/>
              </a:tabLst>
            </a:pP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T2</a:t>
            </a:r>
            <a:r>
              <a:rPr sz="1800" b="1" spc="2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400" spc="18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000099"/>
                </a:solidFill>
                <a:latin typeface="Arial"/>
                <a:cs typeface="Arial"/>
              </a:rPr>
              <a:t>Constante</a:t>
            </a:r>
            <a:r>
              <a:rPr sz="1400" b="1" spc="1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sz="1400" b="1" spc="15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0099"/>
                </a:solidFill>
                <a:latin typeface="Arial"/>
                <a:cs typeface="Arial"/>
              </a:rPr>
              <a:t>enfriamiento</a:t>
            </a:r>
            <a:r>
              <a:rPr sz="1400" b="1" spc="1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0099"/>
                </a:solidFill>
                <a:latin typeface="Arial"/>
                <a:cs typeface="Arial"/>
              </a:rPr>
              <a:t>(complementaria</a:t>
            </a:r>
            <a:r>
              <a:rPr sz="1400" b="1" spc="1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sz="1400" b="1" spc="1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0099"/>
                </a:solidFill>
                <a:latin typeface="Arial"/>
                <a:cs typeface="Arial"/>
              </a:rPr>
              <a:t>T1)</a:t>
            </a:r>
            <a:r>
              <a:rPr sz="1400" b="1" spc="16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400" spc="18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se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define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como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el</a:t>
            </a:r>
            <a:r>
              <a:rPr sz="1400" spc="17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tiempo</a:t>
            </a:r>
            <a:endParaRPr sz="1400">
              <a:latin typeface="Microsoft Sans Serif"/>
              <a:cs typeface="Microsoft Sans Serif"/>
            </a:endParaRPr>
          </a:p>
          <a:p>
            <a:pPr marL="387350">
              <a:lnSpc>
                <a:spcPct val="100000"/>
              </a:lnSpc>
              <a:spcBef>
                <a:spcPts val="489"/>
              </a:spcBef>
            </a:pPr>
            <a:r>
              <a:rPr sz="1400" spc="-5" dirty="0">
                <a:latin typeface="Microsoft Sans Serif"/>
                <a:cs typeface="Microsoft Sans Serif"/>
              </a:rPr>
              <a:t>necesario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por</a:t>
            </a:r>
            <a:r>
              <a:rPr sz="1400" spc="-10" dirty="0">
                <a:latin typeface="Microsoft Sans Serif"/>
                <a:cs typeface="Microsoft Sans Serif"/>
              </a:rPr>
              <a:t> el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elemento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para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alcanzar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el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36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%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del</a:t>
            </a:r>
            <a:r>
              <a:rPr sz="1400" spc="-10" dirty="0">
                <a:latin typeface="Microsoft Sans Serif"/>
                <a:cs typeface="Microsoft Sans Serif"/>
              </a:rPr>
              <a:t> calentamiento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nominal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desde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su</a:t>
            </a:r>
            <a:r>
              <a:rPr sz="1400" spc="39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parada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850769" y="2911729"/>
            <a:ext cx="2784475" cy="2230120"/>
            <a:chOff x="2850769" y="2911729"/>
            <a:chExt cx="2784475" cy="2230120"/>
          </a:xfrm>
        </p:grpSpPr>
        <p:sp>
          <p:nvSpPr>
            <p:cNvPr id="5" name="object 5"/>
            <p:cNvSpPr/>
            <p:nvPr/>
          </p:nvSpPr>
          <p:spPr>
            <a:xfrm>
              <a:off x="2905633" y="3788029"/>
              <a:ext cx="2556510" cy="1290320"/>
            </a:xfrm>
            <a:custGeom>
              <a:avLst/>
              <a:gdLst/>
              <a:ahLst/>
              <a:cxnLst/>
              <a:rect l="l" t="t" r="r" b="b"/>
              <a:pathLst>
                <a:path w="2556510" h="1290320">
                  <a:moveTo>
                    <a:pt x="0" y="0"/>
                  </a:moveTo>
                  <a:lnTo>
                    <a:pt x="14859" y="46482"/>
                  </a:lnTo>
                  <a:lnTo>
                    <a:pt x="29844" y="92837"/>
                  </a:lnTo>
                  <a:lnTo>
                    <a:pt x="45085" y="139065"/>
                  </a:lnTo>
                  <a:lnTo>
                    <a:pt x="60579" y="185039"/>
                  </a:lnTo>
                  <a:lnTo>
                    <a:pt x="76581" y="230759"/>
                  </a:lnTo>
                  <a:lnTo>
                    <a:pt x="93218" y="276098"/>
                  </a:lnTo>
                  <a:lnTo>
                    <a:pt x="110490" y="320929"/>
                  </a:lnTo>
                  <a:lnTo>
                    <a:pt x="128524" y="365379"/>
                  </a:lnTo>
                  <a:lnTo>
                    <a:pt x="147574" y="409194"/>
                  </a:lnTo>
                  <a:lnTo>
                    <a:pt x="167640" y="452374"/>
                  </a:lnTo>
                  <a:lnTo>
                    <a:pt x="188849" y="494919"/>
                  </a:lnTo>
                  <a:lnTo>
                    <a:pt x="211455" y="536575"/>
                  </a:lnTo>
                  <a:lnTo>
                    <a:pt x="235458" y="577469"/>
                  </a:lnTo>
                  <a:lnTo>
                    <a:pt x="260985" y="617347"/>
                  </a:lnTo>
                  <a:lnTo>
                    <a:pt x="288036" y="656336"/>
                  </a:lnTo>
                  <a:lnTo>
                    <a:pt x="316992" y="694182"/>
                  </a:lnTo>
                  <a:lnTo>
                    <a:pt x="347853" y="731012"/>
                  </a:lnTo>
                  <a:lnTo>
                    <a:pt x="380619" y="766572"/>
                  </a:lnTo>
                  <a:lnTo>
                    <a:pt x="415544" y="800862"/>
                  </a:lnTo>
                  <a:lnTo>
                    <a:pt x="452755" y="833882"/>
                  </a:lnTo>
                  <a:lnTo>
                    <a:pt x="492379" y="865378"/>
                  </a:lnTo>
                  <a:lnTo>
                    <a:pt x="534416" y="895477"/>
                  </a:lnTo>
                  <a:lnTo>
                    <a:pt x="578993" y="924052"/>
                  </a:lnTo>
                  <a:lnTo>
                    <a:pt x="626364" y="950976"/>
                  </a:lnTo>
                  <a:lnTo>
                    <a:pt x="661416" y="968375"/>
                  </a:lnTo>
                  <a:lnTo>
                    <a:pt x="699389" y="985139"/>
                  </a:lnTo>
                  <a:lnTo>
                    <a:pt x="740029" y="1001014"/>
                  </a:lnTo>
                  <a:lnTo>
                    <a:pt x="783208" y="1016127"/>
                  </a:lnTo>
                  <a:lnTo>
                    <a:pt x="828547" y="1030478"/>
                  </a:lnTo>
                  <a:lnTo>
                    <a:pt x="876172" y="1044194"/>
                  </a:lnTo>
                  <a:lnTo>
                    <a:pt x="925703" y="1057275"/>
                  </a:lnTo>
                  <a:lnTo>
                    <a:pt x="977011" y="1069594"/>
                  </a:lnTo>
                  <a:lnTo>
                    <a:pt x="1029843" y="1081278"/>
                  </a:lnTo>
                  <a:lnTo>
                    <a:pt x="1084071" y="1092454"/>
                  </a:lnTo>
                  <a:lnTo>
                    <a:pt x="1139444" y="1102995"/>
                  </a:lnTo>
                  <a:lnTo>
                    <a:pt x="1195832" y="1113028"/>
                  </a:lnTo>
                  <a:lnTo>
                    <a:pt x="1253108" y="1122553"/>
                  </a:lnTo>
                  <a:lnTo>
                    <a:pt x="1310894" y="1131570"/>
                  </a:lnTo>
                  <a:lnTo>
                    <a:pt x="1369314" y="1140079"/>
                  </a:lnTo>
                  <a:lnTo>
                    <a:pt x="1427861" y="1148207"/>
                  </a:lnTo>
                  <a:lnTo>
                    <a:pt x="1486534" y="1155827"/>
                  </a:lnTo>
                  <a:lnTo>
                    <a:pt x="1545082" y="1163066"/>
                  </a:lnTo>
                  <a:lnTo>
                    <a:pt x="1603375" y="1170051"/>
                  </a:lnTo>
                  <a:lnTo>
                    <a:pt x="1661033" y="1176655"/>
                  </a:lnTo>
                  <a:lnTo>
                    <a:pt x="1718183" y="1182878"/>
                  </a:lnTo>
                  <a:lnTo>
                    <a:pt x="1774444" y="1188847"/>
                  </a:lnTo>
                  <a:lnTo>
                    <a:pt x="1829562" y="1194562"/>
                  </a:lnTo>
                  <a:lnTo>
                    <a:pt x="1883537" y="1200150"/>
                  </a:lnTo>
                  <a:lnTo>
                    <a:pt x="1936115" y="1205357"/>
                  </a:lnTo>
                  <a:lnTo>
                    <a:pt x="1987042" y="1210564"/>
                  </a:lnTo>
                  <a:lnTo>
                    <a:pt x="2036191" y="1215517"/>
                  </a:lnTo>
                  <a:lnTo>
                    <a:pt x="2083308" y="1220343"/>
                  </a:lnTo>
                  <a:lnTo>
                    <a:pt x="2128266" y="1225042"/>
                  </a:lnTo>
                  <a:lnTo>
                    <a:pt x="2170938" y="1229614"/>
                  </a:lnTo>
                  <a:lnTo>
                    <a:pt x="2211070" y="1234313"/>
                  </a:lnTo>
                  <a:lnTo>
                    <a:pt x="2282952" y="1243457"/>
                  </a:lnTo>
                  <a:lnTo>
                    <a:pt x="2342388" y="1252728"/>
                  </a:lnTo>
                  <a:lnTo>
                    <a:pt x="2423160" y="1266698"/>
                  </a:lnTo>
                  <a:lnTo>
                    <a:pt x="2482596" y="1276985"/>
                  </a:lnTo>
                  <a:lnTo>
                    <a:pt x="2522855" y="1283970"/>
                  </a:lnTo>
                  <a:lnTo>
                    <a:pt x="2556002" y="1289812"/>
                  </a:lnTo>
                  <a:lnTo>
                    <a:pt x="2553462" y="1289431"/>
                  </a:lnTo>
                  <a:lnTo>
                    <a:pt x="2541651" y="1287399"/>
                  </a:lnTo>
                  <a:lnTo>
                    <a:pt x="2522728" y="1284097"/>
                  </a:lnTo>
                  <a:lnTo>
                    <a:pt x="2499233" y="1280033"/>
                  </a:lnTo>
                  <a:lnTo>
                    <a:pt x="2473452" y="1275588"/>
                  </a:lnTo>
                </a:path>
              </a:pathLst>
            </a:custGeom>
            <a:ln w="12190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5685" y="4809108"/>
              <a:ext cx="727075" cy="332740"/>
            </a:xfrm>
            <a:custGeom>
              <a:avLst/>
              <a:gdLst/>
              <a:ahLst/>
              <a:cxnLst/>
              <a:rect l="l" t="t" r="r" b="b"/>
              <a:pathLst>
                <a:path w="727075" h="332739">
                  <a:moveTo>
                    <a:pt x="726948" y="0"/>
                  </a:moveTo>
                  <a:lnTo>
                    <a:pt x="0" y="0"/>
                  </a:lnTo>
                  <a:lnTo>
                    <a:pt x="0" y="332231"/>
                  </a:lnTo>
                  <a:lnTo>
                    <a:pt x="726948" y="332231"/>
                  </a:lnTo>
                  <a:lnTo>
                    <a:pt x="7269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90393" y="3030601"/>
              <a:ext cx="0" cy="2007235"/>
            </a:xfrm>
            <a:custGeom>
              <a:avLst/>
              <a:gdLst/>
              <a:ahLst/>
              <a:cxnLst/>
              <a:rect l="l" t="t" r="r" b="b"/>
              <a:pathLst>
                <a:path h="2007235">
                  <a:moveTo>
                    <a:pt x="0" y="2007108"/>
                  </a:moveTo>
                  <a:lnTo>
                    <a:pt x="0" y="0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50769" y="2911729"/>
              <a:ext cx="81280" cy="123825"/>
            </a:xfrm>
            <a:custGeom>
              <a:avLst/>
              <a:gdLst/>
              <a:ahLst/>
              <a:cxnLst/>
              <a:rect l="l" t="t" r="r" b="b"/>
              <a:pathLst>
                <a:path w="81280" h="123825">
                  <a:moveTo>
                    <a:pt x="39624" y="0"/>
                  </a:moveTo>
                  <a:lnTo>
                    <a:pt x="0" y="123444"/>
                  </a:lnTo>
                  <a:lnTo>
                    <a:pt x="80772" y="123444"/>
                  </a:lnTo>
                  <a:lnTo>
                    <a:pt x="396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06645" y="3564001"/>
              <a:ext cx="728980" cy="326390"/>
            </a:xfrm>
            <a:custGeom>
              <a:avLst/>
              <a:gdLst/>
              <a:ahLst/>
              <a:cxnLst/>
              <a:rect l="l" t="t" r="r" b="b"/>
              <a:pathLst>
                <a:path w="728979" h="326389">
                  <a:moveTo>
                    <a:pt x="728472" y="0"/>
                  </a:moveTo>
                  <a:lnTo>
                    <a:pt x="0" y="0"/>
                  </a:lnTo>
                  <a:lnTo>
                    <a:pt x="0" y="326136"/>
                  </a:lnTo>
                  <a:lnTo>
                    <a:pt x="728472" y="326136"/>
                  </a:lnTo>
                  <a:lnTo>
                    <a:pt x="7284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90393" y="3769741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914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838064" y="4990464"/>
              <a:ext cx="413384" cy="0"/>
            </a:xfrm>
            <a:custGeom>
              <a:avLst/>
              <a:gdLst/>
              <a:ahLst/>
              <a:cxnLst/>
              <a:rect l="l" t="t" r="r" b="b"/>
              <a:pathLst>
                <a:path w="413385">
                  <a:moveTo>
                    <a:pt x="0" y="0"/>
                  </a:moveTo>
                  <a:lnTo>
                    <a:pt x="413004" y="0"/>
                  </a:lnTo>
                </a:path>
              </a:pathLst>
            </a:custGeom>
            <a:ln w="12192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207253" y="5193919"/>
            <a:ext cx="3949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latin typeface="Microsoft Sans Serif"/>
                <a:cs typeface="Microsoft Sans Serif"/>
              </a:rPr>
              <a:t>Ti</a:t>
            </a:r>
            <a:r>
              <a:rPr sz="900" spc="-5" dirty="0">
                <a:latin typeface="Microsoft Sans Serif"/>
                <a:cs typeface="Microsoft Sans Serif"/>
              </a:rPr>
              <a:t>e</a:t>
            </a:r>
            <a:r>
              <a:rPr sz="900" spc="5" dirty="0">
                <a:latin typeface="Microsoft Sans Serif"/>
                <a:cs typeface="Microsoft Sans Serif"/>
              </a:rPr>
              <a:t>m</a:t>
            </a:r>
            <a:r>
              <a:rPr sz="900" spc="-5" dirty="0">
                <a:latin typeface="Microsoft Sans Serif"/>
                <a:cs typeface="Microsoft Sans Serif"/>
              </a:rPr>
              <a:t>po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45969" y="2812796"/>
            <a:ext cx="1193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latin typeface="Microsoft Sans Serif"/>
                <a:cs typeface="Microsoft Sans Serif"/>
              </a:rPr>
              <a:t>Tª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882773" y="3786504"/>
            <a:ext cx="475615" cy="1268095"/>
          </a:xfrm>
          <a:custGeom>
            <a:avLst/>
            <a:gdLst/>
            <a:ahLst/>
            <a:cxnLst/>
            <a:rect l="l" t="t" r="r" b="b"/>
            <a:pathLst>
              <a:path w="475614" h="1268095">
                <a:moveTo>
                  <a:pt x="475488" y="1267968"/>
                </a:moveTo>
                <a:lnTo>
                  <a:pt x="7619" y="0"/>
                </a:lnTo>
              </a:path>
              <a:path w="475614" h="1268095">
                <a:moveTo>
                  <a:pt x="475488" y="822960"/>
                </a:moveTo>
                <a:lnTo>
                  <a:pt x="475488" y="1252728"/>
                </a:lnTo>
              </a:path>
              <a:path w="475614" h="1268095">
                <a:moveTo>
                  <a:pt x="475488" y="839724"/>
                </a:moveTo>
                <a:lnTo>
                  <a:pt x="0" y="839724"/>
                </a:lnTo>
              </a:path>
            </a:pathLst>
          </a:custGeom>
          <a:ln w="9144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696845" y="3636009"/>
            <a:ext cx="698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12441" y="4507738"/>
            <a:ext cx="2133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5" dirty="0">
                <a:latin typeface="Times New Roman"/>
                <a:cs typeface="Times New Roman"/>
              </a:rPr>
              <a:t>0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3</a:t>
            </a:r>
            <a:r>
              <a:rPr sz="900" dirty="0">
                <a:latin typeface="Times New Roman"/>
                <a:cs typeface="Times New Roman"/>
              </a:rPr>
              <a:t>6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885630" y="5025326"/>
            <a:ext cx="485140" cy="296545"/>
            <a:chOff x="2885630" y="5025326"/>
            <a:chExt cx="485140" cy="296545"/>
          </a:xfrm>
        </p:grpSpPr>
        <p:sp>
          <p:nvSpPr>
            <p:cNvPr id="18" name="object 18"/>
            <p:cNvSpPr/>
            <p:nvPr/>
          </p:nvSpPr>
          <p:spPr>
            <a:xfrm>
              <a:off x="2951352" y="5205349"/>
              <a:ext cx="338455" cy="0"/>
            </a:xfrm>
            <a:custGeom>
              <a:avLst/>
              <a:gdLst/>
              <a:ahLst/>
              <a:cxnLst/>
              <a:rect l="l" t="t" r="r" b="b"/>
              <a:pathLst>
                <a:path w="338454">
                  <a:moveTo>
                    <a:pt x="0" y="0"/>
                  </a:moveTo>
                  <a:lnTo>
                    <a:pt x="338327" y="0"/>
                  </a:lnTo>
                </a:path>
              </a:pathLst>
            </a:custGeom>
            <a:ln w="9144">
              <a:solidFill>
                <a:srgbClr val="373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890393" y="5173345"/>
              <a:ext cx="460375" cy="66040"/>
            </a:xfrm>
            <a:custGeom>
              <a:avLst/>
              <a:gdLst/>
              <a:ahLst/>
              <a:cxnLst/>
              <a:rect l="l" t="t" r="r" b="b"/>
              <a:pathLst>
                <a:path w="460375" h="66039">
                  <a:moveTo>
                    <a:pt x="65532" y="0"/>
                  </a:moveTo>
                  <a:lnTo>
                    <a:pt x="0" y="33528"/>
                  </a:lnTo>
                  <a:lnTo>
                    <a:pt x="65532" y="65532"/>
                  </a:lnTo>
                  <a:lnTo>
                    <a:pt x="65532" y="0"/>
                  </a:lnTo>
                  <a:close/>
                </a:path>
                <a:path w="460375" h="66039">
                  <a:moveTo>
                    <a:pt x="460248" y="33528"/>
                  </a:moveTo>
                  <a:lnTo>
                    <a:pt x="396240" y="0"/>
                  </a:lnTo>
                  <a:lnTo>
                    <a:pt x="396240" y="65532"/>
                  </a:lnTo>
                  <a:lnTo>
                    <a:pt x="460248" y="33528"/>
                  </a:lnTo>
                  <a:close/>
                </a:path>
              </a:pathLst>
            </a:custGeom>
            <a:solidFill>
              <a:srgbClr val="373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890392" y="5030089"/>
              <a:ext cx="475615" cy="287020"/>
            </a:xfrm>
            <a:custGeom>
              <a:avLst/>
              <a:gdLst/>
              <a:ahLst/>
              <a:cxnLst/>
              <a:rect l="l" t="t" r="r" b="b"/>
              <a:pathLst>
                <a:path w="475614" h="287020">
                  <a:moveTo>
                    <a:pt x="0" y="32004"/>
                  </a:moveTo>
                  <a:lnTo>
                    <a:pt x="0" y="286512"/>
                  </a:lnTo>
                </a:path>
                <a:path w="475614" h="287020">
                  <a:moveTo>
                    <a:pt x="475487" y="0"/>
                  </a:moveTo>
                  <a:lnTo>
                    <a:pt x="475487" y="25450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048889" y="5262498"/>
            <a:ext cx="1346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373799"/>
                </a:solidFill>
                <a:latin typeface="Times New Roman"/>
                <a:cs typeface="Times New Roman"/>
              </a:rPr>
              <a:t>T2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155825" y="2532214"/>
            <a:ext cx="4170045" cy="3179445"/>
            <a:chOff x="2155825" y="2532214"/>
            <a:chExt cx="4170045" cy="3179445"/>
          </a:xfrm>
        </p:grpSpPr>
        <p:sp>
          <p:nvSpPr>
            <p:cNvPr id="23" name="object 23"/>
            <p:cNvSpPr/>
            <p:nvPr/>
          </p:nvSpPr>
          <p:spPr>
            <a:xfrm>
              <a:off x="2898012" y="5039232"/>
              <a:ext cx="2938780" cy="0"/>
            </a:xfrm>
            <a:custGeom>
              <a:avLst/>
              <a:gdLst/>
              <a:ahLst/>
              <a:cxnLst/>
              <a:rect l="l" t="t" r="r" b="b"/>
              <a:pathLst>
                <a:path w="2938779">
                  <a:moveTo>
                    <a:pt x="0" y="0"/>
                  </a:moveTo>
                  <a:lnTo>
                    <a:pt x="2938272" y="0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833236" y="4999608"/>
              <a:ext cx="123825" cy="81280"/>
            </a:xfrm>
            <a:custGeom>
              <a:avLst/>
              <a:gdLst/>
              <a:ahLst/>
              <a:cxnLst/>
              <a:rect l="l" t="t" r="r" b="b"/>
              <a:pathLst>
                <a:path w="123825" h="81279">
                  <a:moveTo>
                    <a:pt x="0" y="0"/>
                  </a:moveTo>
                  <a:lnTo>
                    <a:pt x="0" y="80772"/>
                  </a:lnTo>
                  <a:lnTo>
                    <a:pt x="123443" y="396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161920" y="2538310"/>
              <a:ext cx="4157979" cy="3167380"/>
            </a:xfrm>
            <a:custGeom>
              <a:avLst/>
              <a:gdLst/>
              <a:ahLst/>
              <a:cxnLst/>
              <a:rect l="l" t="t" r="r" b="b"/>
              <a:pathLst>
                <a:path w="4157979" h="3167379">
                  <a:moveTo>
                    <a:pt x="0" y="3166872"/>
                  </a:moveTo>
                  <a:lnTo>
                    <a:pt x="4157472" y="3166872"/>
                  </a:lnTo>
                  <a:lnTo>
                    <a:pt x="4157472" y="0"/>
                  </a:lnTo>
                  <a:lnTo>
                    <a:pt x="0" y="0"/>
                  </a:lnTo>
                  <a:lnTo>
                    <a:pt x="0" y="3166872"/>
                  </a:lnTo>
                  <a:close/>
                </a:path>
              </a:pathLst>
            </a:custGeom>
            <a:ln w="12192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195448" y="2571838"/>
              <a:ext cx="4090670" cy="3100070"/>
            </a:xfrm>
            <a:custGeom>
              <a:avLst/>
              <a:gdLst/>
              <a:ahLst/>
              <a:cxnLst/>
              <a:rect l="l" t="t" r="r" b="b"/>
              <a:pathLst>
                <a:path w="4090670" h="3100070">
                  <a:moveTo>
                    <a:pt x="0" y="3099816"/>
                  </a:moveTo>
                  <a:lnTo>
                    <a:pt x="4090416" y="3099816"/>
                  </a:lnTo>
                  <a:lnTo>
                    <a:pt x="4090416" y="0"/>
                  </a:lnTo>
                  <a:lnTo>
                    <a:pt x="0" y="0"/>
                  </a:lnTo>
                  <a:lnTo>
                    <a:pt x="0" y="3099816"/>
                  </a:lnTo>
                  <a:close/>
                </a:path>
              </a:pathLst>
            </a:custGeom>
            <a:ln w="33526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65887"/>
            <a:ext cx="30886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Imagen</a:t>
            </a:r>
            <a:r>
              <a:rPr sz="2400" spc="-65" dirty="0"/>
              <a:t> </a:t>
            </a:r>
            <a:r>
              <a:rPr sz="2400" dirty="0"/>
              <a:t>térmica</a:t>
            </a:r>
            <a:r>
              <a:rPr sz="2400" spc="-170" dirty="0"/>
              <a:t> </a:t>
            </a:r>
            <a:r>
              <a:rPr sz="2400" spc="-10" dirty="0"/>
              <a:t>VI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284859"/>
            <a:ext cx="8457565" cy="2095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curva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enfriamiento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responde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fórmula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Font typeface="Microsoft Sans Serif"/>
              <a:buChar char="•"/>
            </a:pP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Microsoft Sans Serif"/>
              <a:buChar char="•"/>
            </a:pPr>
            <a:endParaRPr sz="1500">
              <a:latin typeface="Microsoft Sans Serif"/>
              <a:cs typeface="Microsoft Sans Serif"/>
            </a:endParaRPr>
          </a:p>
          <a:p>
            <a:pPr marL="387350" marR="5080" indent="-375285">
              <a:lnSpc>
                <a:spcPct val="113700"/>
              </a:lnSpc>
              <a:buChar char="•"/>
              <a:tabLst>
                <a:tab pos="387350" algn="l"/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Partiendo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40" dirty="0">
                <a:latin typeface="Microsoft Sans Serif"/>
                <a:cs typeface="Microsoft Sans Serif"/>
              </a:rPr>
              <a:t>Ti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=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1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(100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%),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temperatura a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-5" dirty="0">
                <a:latin typeface="Microsoft Sans Serif"/>
                <a:cs typeface="Microsoft Sans Serif"/>
              </a:rPr>
              <a:t> que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produce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disparo, para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llegar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temperatura </a:t>
            </a:r>
            <a:r>
              <a:rPr sz="1600" spc="-10" dirty="0">
                <a:latin typeface="Microsoft Sans Serif"/>
                <a:cs typeface="Microsoft Sans Serif"/>
              </a:rPr>
              <a:t>final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Tf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=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0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(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decir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 corriente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=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0),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fórmula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queda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reducida</a:t>
            </a:r>
            <a:r>
              <a:rPr sz="1600" spc="254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Font typeface="Microsoft Sans Serif"/>
              <a:buChar char="•"/>
            </a:pP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Microsoft Sans Serif"/>
              <a:buChar char="•"/>
            </a:pPr>
            <a:endParaRPr sz="20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Ejemplo: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Curva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enfriamiento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cte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3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minutos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7350" y="1261552"/>
            <a:ext cx="1856277" cy="45656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49295" y="2684341"/>
            <a:ext cx="514350" cy="36283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76885" y="3752257"/>
            <a:ext cx="5934833" cy="2447555"/>
          </a:xfrm>
          <a:prstGeom prst="rect">
            <a:avLst/>
          </a:prstGeom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53314"/>
            <a:ext cx="32105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Imagen</a:t>
            </a:r>
            <a:r>
              <a:rPr sz="2400" spc="-65" dirty="0"/>
              <a:t> </a:t>
            </a:r>
            <a:r>
              <a:rPr sz="2400" dirty="0"/>
              <a:t>térmica</a:t>
            </a:r>
            <a:r>
              <a:rPr sz="2400" spc="-135" dirty="0"/>
              <a:t> </a:t>
            </a:r>
            <a:r>
              <a:rPr sz="2400" spc="-5" dirty="0"/>
              <a:t>VII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1863725"/>
            <a:ext cx="146050" cy="177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2220341"/>
            <a:ext cx="146050" cy="177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452" y="3108832"/>
            <a:ext cx="146050" cy="1778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578" y="4225925"/>
            <a:ext cx="146050" cy="1778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578" y="4887340"/>
            <a:ext cx="146050" cy="1778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36549" y="1264259"/>
            <a:ext cx="7865109" cy="4469765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185"/>
              </a:spcBef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1900" b="1" spc="-5" dirty="0">
                <a:solidFill>
                  <a:srgbClr val="990037"/>
                </a:solidFill>
                <a:latin typeface="Arial"/>
                <a:cs typeface="Arial"/>
              </a:rPr>
              <a:t>Ejemplos</a:t>
            </a:r>
            <a:endParaRPr sz="1900">
              <a:latin typeface="Arial"/>
              <a:cs typeface="Arial"/>
            </a:endParaRPr>
          </a:p>
          <a:p>
            <a:pPr marL="1152525">
              <a:lnSpc>
                <a:spcPct val="100000"/>
              </a:lnSpc>
              <a:spcBef>
                <a:spcPts val="915"/>
              </a:spcBef>
            </a:pPr>
            <a:r>
              <a:rPr sz="1600" spc="-5" dirty="0">
                <a:latin typeface="Microsoft Sans Serif"/>
                <a:cs typeface="Microsoft Sans Serif"/>
              </a:rPr>
              <a:t>Como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Inominal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ajusta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máxima carga </a:t>
            </a:r>
            <a:r>
              <a:rPr sz="1600" spc="-10" dirty="0">
                <a:latin typeface="Microsoft Sans Serif"/>
                <a:cs typeface="Microsoft Sans Serif"/>
              </a:rPr>
              <a:t>admisible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1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permanencia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900"/>
              </a:spcBef>
            </a:pPr>
            <a:r>
              <a:rPr sz="1600" b="1" spc="-25" dirty="0">
                <a:solidFill>
                  <a:srgbClr val="000099"/>
                </a:solidFill>
                <a:latin typeface="Arial"/>
                <a:cs typeface="Arial"/>
              </a:rPr>
              <a:t>Transformador</a:t>
            </a:r>
            <a:endParaRPr sz="1600">
              <a:latin typeface="Arial"/>
              <a:cs typeface="Arial"/>
            </a:endParaRPr>
          </a:p>
          <a:p>
            <a:pPr marL="1917700" lvl="1" indent="-375920">
              <a:lnSpc>
                <a:spcPts val="1860"/>
              </a:lnSpc>
              <a:spcBef>
                <a:spcPts val="670"/>
              </a:spcBef>
              <a:buChar char="•"/>
              <a:tabLst>
                <a:tab pos="1917700" algn="l"/>
                <a:tab pos="1918335" algn="l"/>
              </a:tabLst>
            </a:pPr>
            <a:r>
              <a:rPr sz="1600" spc="-40" dirty="0">
                <a:latin typeface="Microsoft Sans Serif"/>
                <a:cs typeface="Microsoft Sans Serif"/>
              </a:rPr>
              <a:t>Tanto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calentamiento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como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enfriamiento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son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normalmente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endParaRPr sz="1600">
              <a:latin typeface="Microsoft Sans Serif"/>
              <a:cs typeface="Microsoft Sans Serif"/>
            </a:endParaRPr>
          </a:p>
          <a:p>
            <a:pPr marL="1917700">
              <a:lnSpc>
                <a:spcPts val="1860"/>
              </a:lnSpc>
            </a:pPr>
            <a:r>
              <a:rPr sz="1600" spc="-5" dirty="0">
                <a:latin typeface="Microsoft Sans Serif"/>
                <a:cs typeface="Microsoft Sans Serif"/>
              </a:rPr>
              <a:t>convección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600" spc="-5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T1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=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T2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600" spc="-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Valores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habituales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600" spc="-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15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20</a:t>
            </a:r>
            <a:r>
              <a:rPr sz="1600" spc="26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min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710"/>
              </a:spcBef>
            </a:pP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Motor</a:t>
            </a:r>
            <a:endParaRPr sz="1600">
              <a:latin typeface="Arial"/>
              <a:cs typeface="Arial"/>
            </a:endParaRPr>
          </a:p>
          <a:p>
            <a:pPr marL="1917700" marR="5080" lvl="1" indent="-375285">
              <a:lnSpc>
                <a:spcPts val="1789"/>
              </a:lnSpc>
              <a:spcBef>
                <a:spcPts val="830"/>
              </a:spcBef>
              <a:buChar char="•"/>
              <a:tabLst>
                <a:tab pos="1917700" algn="l"/>
                <a:tab pos="1918335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Al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pararse deja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haber</a:t>
            </a:r>
            <a:r>
              <a:rPr sz="1600" spc="-10" dirty="0">
                <a:latin typeface="Microsoft Sans Serif"/>
                <a:cs typeface="Microsoft Sans Serif"/>
              </a:rPr>
              <a:t> ventilación </a:t>
            </a:r>
            <a:r>
              <a:rPr sz="16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600" spc="-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-5" dirty="0">
                <a:latin typeface="Microsoft Sans Serif"/>
                <a:cs typeface="Microsoft Sans Serif"/>
              </a:rPr>
              <a:t> motor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calienta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mas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lentamente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600" spc="-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T1&gt;T2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600" spc="-2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Valores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habituales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600" spc="-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T1</a:t>
            </a:r>
            <a:r>
              <a:rPr sz="1600" b="1" spc="-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20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30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min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T2</a:t>
            </a:r>
            <a:r>
              <a:rPr sz="1600" b="1" spc="-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10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15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min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655"/>
              </a:spcBef>
            </a:pP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Líneas</a:t>
            </a:r>
            <a:r>
              <a:rPr sz="1600" b="1" spc="-6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aéreas</a:t>
            </a:r>
            <a:endParaRPr sz="1600">
              <a:latin typeface="Arial"/>
              <a:cs typeface="Arial"/>
            </a:endParaRPr>
          </a:p>
          <a:p>
            <a:pPr marL="1829435" lvl="1" indent="-287655">
              <a:lnSpc>
                <a:spcPct val="100000"/>
              </a:lnSpc>
              <a:spcBef>
                <a:spcPts val="695"/>
              </a:spcBef>
              <a:buChar char="•"/>
              <a:tabLst>
                <a:tab pos="1829435" algn="l"/>
                <a:tab pos="1830070" algn="l"/>
              </a:tabLst>
            </a:pPr>
            <a:r>
              <a:rPr sz="1600" spc="-25" dirty="0">
                <a:latin typeface="Microsoft Sans Serif"/>
                <a:cs typeface="Microsoft Sans Serif"/>
              </a:rPr>
              <a:t>Valores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habituales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T1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10</a:t>
            </a:r>
            <a:r>
              <a:rPr sz="1600" spc="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min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710"/>
              </a:spcBef>
            </a:pPr>
            <a:r>
              <a:rPr sz="1600" b="1" spc="-15" dirty="0">
                <a:solidFill>
                  <a:srgbClr val="000099"/>
                </a:solidFill>
                <a:latin typeface="Arial"/>
                <a:cs typeface="Arial"/>
              </a:rPr>
              <a:t>Cables</a:t>
            </a:r>
            <a:r>
              <a:rPr sz="1600" b="1" spc="-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subterráneos</a:t>
            </a:r>
            <a:endParaRPr sz="1600">
              <a:latin typeface="Arial"/>
              <a:cs typeface="Arial"/>
            </a:endParaRPr>
          </a:p>
          <a:p>
            <a:pPr marL="1829435" lvl="1" indent="-287655">
              <a:lnSpc>
                <a:spcPct val="100000"/>
              </a:lnSpc>
              <a:spcBef>
                <a:spcPts val="600"/>
              </a:spcBef>
              <a:buChar char="•"/>
              <a:tabLst>
                <a:tab pos="1829435" algn="l"/>
                <a:tab pos="183007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Depende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 </a:t>
            </a:r>
            <a:r>
              <a:rPr sz="1600" spc="-5" dirty="0">
                <a:latin typeface="Microsoft Sans Serif"/>
                <a:cs typeface="Microsoft Sans Serif"/>
              </a:rPr>
              <a:t>sección y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tensión</a:t>
            </a:r>
            <a:endParaRPr sz="1600">
              <a:latin typeface="Microsoft Sans Serif"/>
              <a:cs typeface="Microsoft Sans Serif"/>
            </a:endParaRPr>
          </a:p>
          <a:p>
            <a:pPr marL="1829435" lvl="1" indent="-287655">
              <a:lnSpc>
                <a:spcPct val="100000"/>
              </a:lnSpc>
              <a:spcBef>
                <a:spcPts val="495"/>
              </a:spcBef>
              <a:buFont typeface="Microsoft Sans Serif"/>
              <a:buChar char="•"/>
              <a:tabLst>
                <a:tab pos="1829435" algn="l"/>
                <a:tab pos="1830070" algn="l"/>
              </a:tabLst>
            </a:pP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T1</a:t>
            </a:r>
            <a:r>
              <a:rPr sz="1600" b="1" spc="-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spc="-45" dirty="0">
                <a:latin typeface="Microsoft Sans Serif"/>
                <a:cs typeface="Microsoft Sans Serif"/>
              </a:rPr>
              <a:t>Van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desde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10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hasta 90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minutos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95527" y="2163597"/>
            <a:ext cx="6504305" cy="208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3720" marR="536575" algn="ctr">
              <a:lnSpc>
                <a:spcPct val="111000"/>
              </a:lnSpc>
              <a:spcBef>
                <a:spcPts val="100"/>
              </a:spcBef>
            </a:pPr>
            <a:r>
              <a:rPr spc="-10" dirty="0"/>
              <a:t>PROTECCIONES</a:t>
            </a:r>
            <a:r>
              <a:rPr spc="-114" dirty="0"/>
              <a:t> </a:t>
            </a:r>
            <a:r>
              <a:rPr spc="-5" dirty="0"/>
              <a:t>DE </a:t>
            </a:r>
            <a:r>
              <a:rPr spc="-1320" dirty="0"/>
              <a:t> </a:t>
            </a:r>
            <a:r>
              <a:rPr spc="-10" dirty="0"/>
              <a:t>TENSIÓN</a:t>
            </a:r>
          </a:p>
          <a:p>
            <a:pPr algn="ctr">
              <a:lnSpc>
                <a:spcPct val="100000"/>
              </a:lnSpc>
              <a:spcBef>
                <a:spcPts val="780"/>
              </a:spcBef>
            </a:pPr>
            <a:r>
              <a:rPr spc="-10" dirty="0"/>
              <a:t>(59</a:t>
            </a:r>
            <a:r>
              <a:rPr spc="-15" dirty="0"/>
              <a:t> </a:t>
            </a:r>
            <a:r>
              <a:rPr spc="-5" dirty="0"/>
              <a:t>;</a:t>
            </a:r>
            <a:r>
              <a:rPr spc="-10" dirty="0"/>
              <a:t> </a:t>
            </a:r>
            <a:r>
              <a:rPr spc="-5" dirty="0"/>
              <a:t>27</a:t>
            </a:r>
            <a:r>
              <a:rPr spc="-30" dirty="0"/>
              <a:t> </a:t>
            </a:r>
            <a:r>
              <a:rPr spc="-5" dirty="0"/>
              <a:t>;</a:t>
            </a:r>
            <a:r>
              <a:rPr spc="-10" dirty="0"/>
              <a:t> </a:t>
            </a:r>
            <a:r>
              <a:rPr spc="-5" dirty="0"/>
              <a:t>59N</a:t>
            </a:r>
            <a:r>
              <a:rPr spc="-15" dirty="0"/>
              <a:t> </a:t>
            </a:r>
            <a:r>
              <a:rPr spc="-5" dirty="0"/>
              <a:t>Ó</a:t>
            </a:r>
            <a:r>
              <a:rPr spc="-10" dirty="0"/>
              <a:t> </a:t>
            </a:r>
            <a:r>
              <a:rPr spc="-5" dirty="0"/>
              <a:t>64</a:t>
            </a:r>
            <a:r>
              <a:rPr spc="-30" dirty="0"/>
              <a:t> </a:t>
            </a:r>
            <a:r>
              <a:rPr spc="-5" dirty="0"/>
              <a:t>;</a:t>
            </a:r>
            <a:r>
              <a:rPr spc="-10" dirty="0"/>
              <a:t> 47)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62890"/>
            <a:ext cx="6162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Sobretensión</a:t>
            </a:r>
            <a:r>
              <a:rPr sz="2400" spc="-55" dirty="0"/>
              <a:t> </a:t>
            </a:r>
            <a:r>
              <a:rPr sz="2400" spc="-5" dirty="0"/>
              <a:t>(59)</a:t>
            </a:r>
            <a:r>
              <a:rPr sz="2400" spc="-45" dirty="0"/>
              <a:t> </a:t>
            </a:r>
            <a:r>
              <a:rPr sz="2400" dirty="0"/>
              <a:t>y</a:t>
            </a:r>
            <a:r>
              <a:rPr sz="2400" spc="-15" dirty="0"/>
              <a:t> </a:t>
            </a:r>
            <a:r>
              <a:rPr sz="2400" spc="-5" dirty="0"/>
              <a:t>Subtensión</a:t>
            </a:r>
            <a:r>
              <a:rPr sz="2400" spc="-35" dirty="0"/>
              <a:t> </a:t>
            </a:r>
            <a:r>
              <a:rPr sz="2400" spc="-5" dirty="0"/>
              <a:t>(27)</a:t>
            </a:r>
            <a:r>
              <a:rPr sz="2400" spc="-100" dirty="0"/>
              <a:t> </a:t>
            </a:r>
            <a:r>
              <a:rPr sz="2400" dirty="0"/>
              <a:t>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56361" y="1361509"/>
            <a:ext cx="7974330" cy="408368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387350" marR="369570" indent="-375285">
              <a:lnSpc>
                <a:spcPct val="119700"/>
              </a:lnSpc>
              <a:spcBef>
                <a:spcPts val="204"/>
              </a:spcBef>
              <a:buFont typeface="Microsoft Sans Serif"/>
              <a:buChar char="•"/>
              <a:tabLst>
                <a:tab pos="387350" algn="l"/>
                <a:tab pos="387985" algn="l"/>
                <a:tab pos="3914140" algn="l"/>
              </a:tabLst>
            </a:pPr>
            <a:r>
              <a:rPr sz="2000" b="1" dirty="0">
                <a:solidFill>
                  <a:srgbClr val="990037"/>
                </a:solidFill>
                <a:latin typeface="Arial"/>
                <a:cs typeface="Arial"/>
              </a:rPr>
              <a:t>Sobretensión</a:t>
            </a:r>
            <a:r>
              <a:rPr sz="2000" b="1" spc="-3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990037"/>
                </a:solidFill>
                <a:latin typeface="Arial"/>
                <a:cs typeface="Arial"/>
              </a:rPr>
              <a:t>(59)</a:t>
            </a:r>
            <a:r>
              <a:rPr sz="2000" b="1" spc="-4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24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La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protección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actúa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cuando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la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tensión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alguna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las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fases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supera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un	</a:t>
            </a:r>
            <a:r>
              <a:rPr sz="2000" spc="-5" dirty="0">
                <a:latin typeface="Microsoft Sans Serif"/>
                <a:cs typeface="Microsoft Sans Serif"/>
              </a:rPr>
              <a:t>valor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ajustado.</a:t>
            </a:r>
            <a:endParaRPr sz="2000">
              <a:latin typeface="Microsoft Sans Serif"/>
              <a:cs typeface="Microsoft Sans Serif"/>
            </a:endParaRPr>
          </a:p>
          <a:p>
            <a:pPr marL="387350" indent="-375285">
              <a:lnSpc>
                <a:spcPct val="100000"/>
              </a:lnSpc>
              <a:spcBef>
                <a:spcPts val="1250"/>
              </a:spcBef>
              <a:buFont typeface="Microsoft Sans Serif"/>
              <a:buChar char="•"/>
              <a:tabLst>
                <a:tab pos="387350" algn="l"/>
                <a:tab pos="387985" algn="l"/>
                <a:tab pos="1928495" algn="l"/>
                <a:tab pos="2536190" algn="l"/>
                <a:tab pos="2993390" algn="l"/>
                <a:tab pos="3376295" algn="l"/>
                <a:tab pos="4577080" algn="l"/>
                <a:tab pos="5353050" algn="l"/>
                <a:tab pos="6341110" algn="l"/>
                <a:tab pos="6694170" algn="l"/>
                <a:tab pos="7671434" algn="l"/>
              </a:tabLst>
            </a:pPr>
            <a:r>
              <a:rPr sz="2000" b="1" dirty="0">
                <a:solidFill>
                  <a:srgbClr val="A20027"/>
                </a:solidFill>
                <a:latin typeface="Arial"/>
                <a:cs typeface="Arial"/>
              </a:rPr>
              <a:t>Subtensión	</a:t>
            </a:r>
            <a:r>
              <a:rPr sz="2000" b="1" spc="-5" dirty="0">
                <a:solidFill>
                  <a:srgbClr val="A20027"/>
                </a:solidFill>
                <a:latin typeface="Arial"/>
                <a:cs typeface="Arial"/>
              </a:rPr>
              <a:t>(27)	</a:t>
            </a:r>
            <a:r>
              <a:rPr sz="24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2400" dirty="0">
                <a:solidFill>
                  <a:srgbClr val="990037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Microsoft Sans Serif"/>
                <a:cs typeface="Microsoft Sans Serif"/>
              </a:rPr>
              <a:t>El	</a:t>
            </a:r>
            <a:r>
              <a:rPr sz="2000" spc="-5" dirty="0">
                <a:latin typeface="Microsoft Sans Serif"/>
                <a:cs typeface="Microsoft Sans Serif"/>
              </a:rPr>
              <a:t>elemento	actúa	cuando	</a:t>
            </a:r>
            <a:r>
              <a:rPr sz="2000" spc="-10" dirty="0">
                <a:latin typeface="Microsoft Sans Serif"/>
                <a:cs typeface="Microsoft Sans Serif"/>
              </a:rPr>
              <a:t>la	</a:t>
            </a:r>
            <a:r>
              <a:rPr sz="2000" spc="-5" dirty="0">
                <a:latin typeface="Microsoft Sans Serif"/>
                <a:cs typeface="Microsoft Sans Serif"/>
              </a:rPr>
              <a:t>tensión	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endParaRPr sz="2000">
              <a:latin typeface="Microsoft Sans Serif"/>
              <a:cs typeface="Microsoft Sans Serif"/>
            </a:endParaRPr>
          </a:p>
          <a:p>
            <a:pPr marL="387350">
              <a:lnSpc>
                <a:spcPct val="100000"/>
              </a:lnSpc>
              <a:spcBef>
                <a:spcPts val="565"/>
              </a:spcBef>
            </a:pPr>
            <a:r>
              <a:rPr sz="2000" spc="-5" dirty="0">
                <a:latin typeface="Microsoft Sans Serif"/>
                <a:cs typeface="Microsoft Sans Serif"/>
              </a:rPr>
              <a:t>alguna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las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fases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baja</a:t>
            </a:r>
            <a:r>
              <a:rPr sz="2000" spc="-10" dirty="0">
                <a:latin typeface="Microsoft Sans Serif"/>
                <a:cs typeface="Microsoft Sans Serif"/>
              </a:rPr>
              <a:t> de</a:t>
            </a:r>
            <a:r>
              <a:rPr sz="2000" dirty="0">
                <a:latin typeface="Microsoft Sans Serif"/>
                <a:cs typeface="Microsoft Sans Serif"/>
              </a:rPr>
              <a:t> un</a:t>
            </a:r>
            <a:r>
              <a:rPr sz="2000" spc="-5" dirty="0">
                <a:latin typeface="Microsoft Sans Serif"/>
                <a:cs typeface="Microsoft Sans Serif"/>
              </a:rPr>
              <a:t> valor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ajustado.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1370"/>
              </a:spcBef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Características:</a:t>
            </a:r>
            <a:endParaRPr sz="2000">
              <a:latin typeface="Arial"/>
              <a:cs typeface="Arial"/>
            </a:endParaRPr>
          </a:p>
          <a:p>
            <a:pPr marL="1152525" marR="5080" algn="just">
              <a:lnSpc>
                <a:spcPct val="125000"/>
              </a:lnSpc>
              <a:spcBef>
                <a:spcPts val="240"/>
              </a:spcBef>
            </a:pPr>
            <a:r>
              <a:rPr sz="1800" spc="-25" dirty="0">
                <a:latin typeface="Microsoft Sans Serif"/>
                <a:cs typeface="Microsoft Sans Serif"/>
              </a:rPr>
              <a:t>Temporizada: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La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característica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temporizada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tiene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las</a:t>
            </a:r>
            <a:r>
              <a:rPr sz="1800" spc="4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mismas </a:t>
            </a:r>
            <a:r>
              <a:rPr sz="1800" spc="-5" dirty="0">
                <a:latin typeface="Microsoft Sans Serif"/>
                <a:cs typeface="Microsoft Sans Serif"/>
              </a:rPr>
              <a:t> curvas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que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-5" dirty="0">
                <a:latin typeface="Microsoft Sans Serif"/>
                <a:cs typeface="Microsoft Sans Serif"/>
              </a:rPr>
              <a:t> característica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temporizada</a:t>
            </a:r>
            <a:r>
              <a:rPr sz="1800" spc="-5" dirty="0">
                <a:latin typeface="Microsoft Sans Serif"/>
                <a:cs typeface="Microsoft Sans Serif"/>
              </a:rPr>
              <a:t> 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protección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de 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sobreintensidad, </a:t>
            </a:r>
            <a:r>
              <a:rPr sz="1800" spc="-5" dirty="0">
                <a:latin typeface="Microsoft Sans Serif"/>
                <a:cs typeface="Microsoft Sans Serif"/>
              </a:rPr>
              <a:t>con </a:t>
            </a:r>
            <a:r>
              <a:rPr sz="1800" spc="-10" dirty="0">
                <a:latin typeface="Microsoft Sans Serif"/>
                <a:cs typeface="Microsoft Sans Serif"/>
              </a:rPr>
              <a:t>el cociente entre la tensión </a:t>
            </a:r>
            <a:r>
              <a:rPr sz="1800" dirty="0">
                <a:latin typeface="Microsoft Sans Serif"/>
                <a:cs typeface="Microsoft Sans Serif"/>
              </a:rPr>
              <a:t>y </a:t>
            </a:r>
            <a:r>
              <a:rPr sz="1800" spc="-10" dirty="0">
                <a:latin typeface="Microsoft Sans Serif"/>
                <a:cs typeface="Microsoft Sans Serif"/>
              </a:rPr>
              <a:t>la </a:t>
            </a:r>
            <a:r>
              <a:rPr sz="1800" spc="-5" dirty="0">
                <a:latin typeface="Microsoft Sans Serif"/>
                <a:cs typeface="Microsoft Sans Serif"/>
              </a:rPr>
              <a:t>tensión </a:t>
            </a:r>
            <a:r>
              <a:rPr sz="1800" spc="-10" dirty="0">
                <a:latin typeface="Microsoft Sans Serif"/>
                <a:cs typeface="Microsoft Sans Serif"/>
              </a:rPr>
              <a:t>de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arranque.</a:t>
            </a:r>
            <a:endParaRPr sz="18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1365"/>
              </a:spcBef>
            </a:pPr>
            <a:r>
              <a:rPr sz="1800" spc="-20" dirty="0">
                <a:latin typeface="Microsoft Sans Serif"/>
                <a:cs typeface="Microsoft Sans Serif"/>
              </a:rPr>
              <a:t>Instantánea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89940"/>
            <a:ext cx="6278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Sobretensión</a:t>
            </a:r>
            <a:r>
              <a:rPr sz="2400" spc="-55" dirty="0"/>
              <a:t> </a:t>
            </a:r>
            <a:r>
              <a:rPr sz="2400" spc="-5" dirty="0"/>
              <a:t>(59)</a:t>
            </a:r>
            <a:r>
              <a:rPr sz="2400" spc="-45" dirty="0"/>
              <a:t> </a:t>
            </a:r>
            <a:r>
              <a:rPr sz="2400" dirty="0"/>
              <a:t>y</a:t>
            </a:r>
            <a:r>
              <a:rPr sz="2400" spc="-15" dirty="0"/>
              <a:t> </a:t>
            </a:r>
            <a:r>
              <a:rPr sz="2400" spc="-5" dirty="0"/>
              <a:t>Subtensión</a:t>
            </a:r>
            <a:r>
              <a:rPr sz="2400" spc="-35" dirty="0"/>
              <a:t> </a:t>
            </a:r>
            <a:r>
              <a:rPr sz="2400" spc="-5" dirty="0"/>
              <a:t>(27)</a:t>
            </a:r>
            <a:r>
              <a:rPr sz="2400" spc="-100" dirty="0"/>
              <a:t> </a:t>
            </a:r>
            <a:r>
              <a:rPr sz="2400" spc="-10" dirty="0"/>
              <a:t>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170305"/>
            <a:ext cx="7960359" cy="4566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2090">
              <a:lnSpc>
                <a:spcPct val="139000"/>
              </a:lnSpc>
              <a:spcBef>
                <a:spcPts val="100"/>
              </a:spcBef>
            </a:pPr>
            <a:r>
              <a:rPr sz="1800" spc="-5" dirty="0">
                <a:latin typeface="Microsoft Sans Serif"/>
                <a:cs typeface="Microsoft Sans Serif"/>
              </a:rPr>
              <a:t>Las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sobretensiones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sistema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eléctrico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pueden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ser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debido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serie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de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causas:</a:t>
            </a:r>
            <a:endParaRPr sz="1800">
              <a:latin typeface="Microsoft Sans Serif"/>
              <a:cs typeface="Microsoft Sans Serif"/>
            </a:endParaRPr>
          </a:p>
          <a:p>
            <a:pPr marL="387350" marR="8255" indent="-375285" algn="just">
              <a:lnSpc>
                <a:spcPct val="113100"/>
              </a:lnSpc>
              <a:spcBef>
                <a:spcPts val="965"/>
              </a:spcBef>
              <a:buChar char="•"/>
              <a:tabLst>
                <a:tab pos="387985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Maniobras en </a:t>
            </a:r>
            <a:r>
              <a:rPr sz="1600" spc="-15" dirty="0">
                <a:latin typeface="Microsoft Sans Serif"/>
                <a:cs typeface="Microsoft Sans Serif"/>
              </a:rPr>
              <a:t>el </a:t>
            </a:r>
            <a:r>
              <a:rPr sz="1600" spc="-10" dirty="0">
                <a:latin typeface="Microsoft Sans Serif"/>
                <a:cs typeface="Microsoft Sans Serif"/>
              </a:rPr>
              <a:t>sistema </a:t>
            </a:r>
            <a:r>
              <a:rPr sz="1600" spc="-5" dirty="0">
                <a:latin typeface="Microsoft Sans Serif"/>
                <a:cs typeface="Microsoft Sans Serif"/>
              </a:rPr>
              <a:t>y </a:t>
            </a:r>
            <a:r>
              <a:rPr sz="1600" spc="-10" dirty="0">
                <a:latin typeface="Microsoft Sans Serif"/>
                <a:cs typeface="Microsoft Sans Serif"/>
              </a:rPr>
              <a:t>contingencias atmosféricas generan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sobretensiones </a:t>
            </a:r>
            <a:r>
              <a:rPr sz="1600" spc="-5" dirty="0">
                <a:latin typeface="Microsoft Sans Serif"/>
                <a:cs typeface="Microsoft Sans Serif"/>
              </a:rPr>
              <a:t> transitorias</a:t>
            </a:r>
            <a:endParaRPr sz="1600">
              <a:latin typeface="Microsoft Sans Serif"/>
              <a:cs typeface="Microsoft Sans Serif"/>
            </a:endParaRPr>
          </a:p>
          <a:p>
            <a:pPr marL="387350" indent="-375285" algn="just">
              <a:lnSpc>
                <a:spcPct val="100000"/>
              </a:lnSpc>
              <a:spcBef>
                <a:spcPts val="1095"/>
              </a:spcBef>
              <a:buChar char="•"/>
              <a:tabLst>
                <a:tab pos="387985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Defectos</a:t>
            </a:r>
            <a:r>
              <a:rPr sz="1600" spc="254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</a:t>
            </a:r>
            <a:r>
              <a:rPr sz="1600" spc="25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regulación</a:t>
            </a:r>
            <a:r>
              <a:rPr sz="1600" spc="254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en</a:t>
            </a:r>
            <a:r>
              <a:rPr sz="1600" spc="25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las</a:t>
            </a:r>
            <a:r>
              <a:rPr sz="1600" spc="254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centrales</a:t>
            </a:r>
            <a:r>
              <a:rPr sz="1600" spc="2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o</a:t>
            </a:r>
            <a:r>
              <a:rPr sz="1600" spc="2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por</a:t>
            </a:r>
            <a:r>
              <a:rPr sz="1600" spc="24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maniobras</a:t>
            </a:r>
            <a:r>
              <a:rPr sz="1600" spc="2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anómalas</a:t>
            </a:r>
            <a:r>
              <a:rPr sz="1600" spc="2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</a:t>
            </a:r>
            <a:r>
              <a:rPr sz="1600" spc="2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reposición</a:t>
            </a:r>
            <a:endParaRPr sz="1600">
              <a:latin typeface="Microsoft Sans Serif"/>
              <a:cs typeface="Microsoft Sans Serif"/>
            </a:endParaRPr>
          </a:p>
          <a:p>
            <a:pPr marL="387350" algn="just">
              <a:lnSpc>
                <a:spcPct val="100000"/>
              </a:lnSpc>
              <a:spcBef>
                <a:spcPts val="300"/>
              </a:spcBef>
            </a:pP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red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1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generan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sobretensiones</a:t>
            </a:r>
            <a:r>
              <a:rPr sz="1600" spc="8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permanentes.</a:t>
            </a:r>
            <a:endParaRPr sz="1600">
              <a:latin typeface="Microsoft Sans Serif"/>
              <a:cs typeface="Microsoft Sans Serif"/>
            </a:endParaRPr>
          </a:p>
          <a:p>
            <a:pPr marL="387350" marR="5715" indent="-375285" algn="just">
              <a:lnSpc>
                <a:spcPct val="113999"/>
              </a:lnSpc>
              <a:spcBef>
                <a:spcPts val="815"/>
              </a:spcBef>
              <a:buChar char="•"/>
              <a:tabLst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En </a:t>
            </a:r>
            <a:r>
              <a:rPr sz="1600" spc="-15" dirty="0">
                <a:latin typeface="Microsoft Sans Serif"/>
                <a:cs typeface="Microsoft Sans Serif"/>
              </a:rPr>
              <a:t>condiciones</a:t>
            </a:r>
            <a:r>
              <a:rPr sz="1600" spc="39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deslastre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cargas,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39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se </a:t>
            </a:r>
            <a:r>
              <a:rPr sz="1600" spc="-10" dirty="0">
                <a:latin typeface="Microsoft Sans Serif"/>
                <a:cs typeface="Microsoft Sans Serif"/>
              </a:rPr>
              <a:t>generan sobretensiones, que </a:t>
            </a:r>
            <a:r>
              <a:rPr sz="1600" spc="-15" dirty="0">
                <a:latin typeface="Microsoft Sans Serif"/>
                <a:cs typeface="Microsoft Sans Serif"/>
              </a:rPr>
              <a:t>si </a:t>
            </a:r>
            <a:r>
              <a:rPr sz="1600" spc="-20" dirty="0">
                <a:latin typeface="Microsoft Sans Serif"/>
                <a:cs typeface="Microsoft Sans Serif"/>
              </a:rPr>
              <a:t>bien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una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primera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instancia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-10" dirty="0">
                <a:latin typeface="Microsoft Sans Serif"/>
                <a:cs typeface="Microsoft Sans Serif"/>
              </a:rPr>
              <a:t> tensión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puede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ser</a:t>
            </a:r>
            <a:r>
              <a:rPr sz="1600" spc="-10" dirty="0">
                <a:latin typeface="Microsoft Sans Serif"/>
                <a:cs typeface="Microsoft Sans Serif"/>
              </a:rPr>
              <a:t> restablecida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por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equipos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regulación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tensión </a:t>
            </a: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si la </a:t>
            </a:r>
            <a:r>
              <a:rPr sz="1600" spc="-10" dirty="0">
                <a:latin typeface="Microsoft Sans Serif"/>
                <a:cs typeface="Microsoft Sans Serif"/>
              </a:rPr>
              <a:t>sobretensión persiste, </a:t>
            </a:r>
            <a:r>
              <a:rPr sz="1600" dirty="0">
                <a:latin typeface="Microsoft Sans Serif"/>
                <a:cs typeface="Microsoft Sans Serif"/>
              </a:rPr>
              <a:t>se </a:t>
            </a:r>
            <a:r>
              <a:rPr sz="1600" spc="-10" dirty="0">
                <a:latin typeface="Microsoft Sans Serif"/>
                <a:cs typeface="Microsoft Sans Serif"/>
              </a:rPr>
              <a:t>requiere </a:t>
            </a:r>
            <a:r>
              <a:rPr sz="1600" spc="-15" dirty="0">
                <a:latin typeface="Microsoft Sans Serif"/>
                <a:cs typeface="Microsoft Sans Serif"/>
              </a:rPr>
              <a:t>la </a:t>
            </a:r>
            <a:r>
              <a:rPr sz="1600" spc="-10" dirty="0">
                <a:latin typeface="Microsoft Sans Serif"/>
                <a:cs typeface="Microsoft Sans Serif"/>
              </a:rPr>
              <a:t>actuación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20" dirty="0">
                <a:latin typeface="Microsoft Sans Serif"/>
                <a:cs typeface="Microsoft Sans Serif"/>
              </a:rPr>
              <a:t>la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protección.</a:t>
            </a:r>
            <a:endParaRPr sz="1600">
              <a:latin typeface="Microsoft Sans Serif"/>
              <a:cs typeface="Microsoft Sans Serif"/>
            </a:endParaRPr>
          </a:p>
          <a:p>
            <a:pPr marL="387350" indent="-375285" algn="just">
              <a:lnSpc>
                <a:spcPct val="100000"/>
              </a:lnSpc>
              <a:spcBef>
                <a:spcPts val="1090"/>
              </a:spcBef>
              <a:buChar char="•"/>
              <a:tabLst>
                <a:tab pos="387985" algn="l"/>
              </a:tabLst>
            </a:pPr>
            <a:r>
              <a:rPr sz="1600" spc="-35" dirty="0">
                <a:latin typeface="Microsoft Sans Serif"/>
                <a:cs typeface="Microsoft Sans Serif"/>
              </a:rPr>
              <a:t>También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aparecerán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sobretensiones</a:t>
            </a:r>
            <a:r>
              <a:rPr sz="1600" spc="1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en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líneas</a:t>
            </a:r>
            <a:r>
              <a:rPr sz="1600" spc="114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muy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largas</a:t>
            </a:r>
            <a:r>
              <a:rPr sz="1600" spc="114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50" dirty="0">
                <a:latin typeface="Microsoft Sans Serif"/>
                <a:cs typeface="Microsoft Sans Serif"/>
              </a:rPr>
              <a:t>MAT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con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poca</a:t>
            </a:r>
            <a:r>
              <a:rPr sz="1600" spc="6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carga</a:t>
            </a:r>
            <a:endParaRPr sz="1600">
              <a:latin typeface="Microsoft Sans Serif"/>
              <a:cs typeface="Microsoft Sans Serif"/>
            </a:endParaRPr>
          </a:p>
          <a:p>
            <a:pPr marL="387350" marR="5080" algn="just">
              <a:lnSpc>
                <a:spcPct val="114999"/>
              </a:lnSpc>
            </a:pPr>
            <a:r>
              <a:rPr sz="16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600" spc="390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 </a:t>
            </a:r>
            <a:r>
              <a:rPr sz="1600" spc="-10" dirty="0">
                <a:latin typeface="Microsoft Sans Serif"/>
                <a:cs typeface="Microsoft Sans Serif"/>
              </a:rPr>
              <a:t>caso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fallo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las </a:t>
            </a:r>
            <a:r>
              <a:rPr sz="1600" spc="-10" dirty="0">
                <a:latin typeface="Microsoft Sans Serif"/>
                <a:cs typeface="Microsoft Sans Serif"/>
              </a:rPr>
              <a:t>reactancias </a:t>
            </a:r>
            <a:r>
              <a:rPr sz="1600" spc="-15" dirty="0">
                <a:latin typeface="Microsoft Sans Serif"/>
                <a:cs typeface="Microsoft Sans Serif"/>
              </a:rPr>
              <a:t>instaladas </a:t>
            </a:r>
            <a:r>
              <a:rPr sz="1600" spc="-10" dirty="0">
                <a:latin typeface="Microsoft Sans Serif"/>
                <a:cs typeface="Microsoft Sans Serif"/>
              </a:rPr>
              <a:t>en </a:t>
            </a:r>
            <a:r>
              <a:rPr sz="1600" spc="-15" dirty="0">
                <a:latin typeface="Microsoft Sans Serif"/>
                <a:cs typeface="Microsoft Sans Serif"/>
              </a:rPr>
              <a:t>ellas, </a:t>
            </a:r>
            <a:r>
              <a:rPr sz="1600" spc="-10" dirty="0">
                <a:latin typeface="Microsoft Sans Serif"/>
                <a:cs typeface="Microsoft Sans Serif"/>
              </a:rPr>
              <a:t>las cuales se</a:t>
            </a:r>
            <a:r>
              <a:rPr sz="1600" spc="819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instalan 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para </a:t>
            </a:r>
            <a:r>
              <a:rPr sz="1600" spc="-10" dirty="0">
                <a:latin typeface="Microsoft Sans Serif"/>
                <a:cs typeface="Microsoft Sans Serif"/>
              </a:rPr>
              <a:t>compensar las sobretensiones </a:t>
            </a:r>
            <a:r>
              <a:rPr sz="1600" spc="-15" dirty="0">
                <a:latin typeface="Microsoft Sans Serif"/>
                <a:cs typeface="Microsoft Sans Serif"/>
              </a:rPr>
              <a:t>producidas </a:t>
            </a:r>
            <a:r>
              <a:rPr sz="1600" spc="-10" dirty="0">
                <a:latin typeface="Microsoft Sans Serif"/>
                <a:cs typeface="Microsoft Sans Serif"/>
              </a:rPr>
              <a:t>por las </a:t>
            </a:r>
            <a:r>
              <a:rPr sz="1600" spc="-15" dirty="0">
                <a:latin typeface="Microsoft Sans Serif"/>
                <a:cs typeface="Microsoft Sans Serif"/>
              </a:rPr>
              <a:t>capacitancias </a:t>
            </a:r>
            <a:r>
              <a:rPr sz="1600" spc="-10" dirty="0">
                <a:latin typeface="Microsoft Sans Serif"/>
                <a:cs typeface="Microsoft Sans Serif"/>
              </a:rPr>
              <a:t>shunt</a:t>
            </a:r>
            <a:r>
              <a:rPr sz="1600" spc="-5" dirty="0">
                <a:latin typeface="Microsoft Sans Serif"/>
                <a:cs typeface="Microsoft Sans Serif"/>
              </a:rPr>
              <a:t> de </a:t>
            </a:r>
            <a:r>
              <a:rPr sz="1600" spc="-15" dirty="0">
                <a:latin typeface="Microsoft Sans Serif"/>
                <a:cs typeface="Microsoft Sans Serif"/>
              </a:rPr>
              <a:t>las 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líneas.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98780"/>
            <a:ext cx="58756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Sobretensión</a:t>
            </a:r>
            <a:r>
              <a:rPr sz="2400" spc="-50" dirty="0"/>
              <a:t> </a:t>
            </a:r>
            <a:r>
              <a:rPr sz="2400" spc="-5" dirty="0"/>
              <a:t>homopolar</a:t>
            </a:r>
            <a:r>
              <a:rPr sz="2400" spc="-30" dirty="0"/>
              <a:t> </a:t>
            </a:r>
            <a:r>
              <a:rPr sz="2400" spc="-5" dirty="0"/>
              <a:t>(59N</a:t>
            </a:r>
            <a:r>
              <a:rPr sz="2400" spc="-75" dirty="0"/>
              <a:t> </a:t>
            </a:r>
            <a:r>
              <a:rPr sz="2400" dirty="0"/>
              <a:t>ó</a:t>
            </a:r>
            <a:r>
              <a:rPr sz="2400" spc="-65" dirty="0"/>
              <a:t> </a:t>
            </a:r>
            <a:r>
              <a:rPr sz="2400" spc="-5" dirty="0"/>
              <a:t>64)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386662"/>
            <a:ext cx="7731759" cy="2838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Es </a:t>
            </a:r>
            <a:r>
              <a:rPr sz="1800" spc="-10" dirty="0">
                <a:latin typeface="Microsoft Sans Serif"/>
                <a:cs typeface="Microsoft Sans Serif"/>
              </a:rPr>
              <a:t>una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protección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sobretensión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para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la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tensión</a:t>
            </a:r>
            <a:r>
              <a:rPr sz="1800" spc="-20" dirty="0">
                <a:latin typeface="Microsoft Sans Serif"/>
                <a:cs typeface="Microsoft Sans Serif"/>
              </a:rPr>
              <a:t> homopolar.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1355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Microsoft Sans Serif"/>
                <a:cs typeface="Microsoft Sans Serif"/>
              </a:rPr>
              <a:t>Actúa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cuando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tensión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homopolar supera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-5" dirty="0">
                <a:latin typeface="Microsoft Sans Serif"/>
                <a:cs typeface="Microsoft Sans Serif"/>
              </a:rPr>
              <a:t> valor ajustado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136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Microsoft Sans Serif"/>
                <a:cs typeface="Microsoft Sans Serif"/>
              </a:rPr>
              <a:t>Características:</a:t>
            </a:r>
            <a:endParaRPr sz="1800">
              <a:latin typeface="Microsoft Sans Serif"/>
              <a:cs typeface="Microsoft Sans Serif"/>
            </a:endParaRPr>
          </a:p>
          <a:p>
            <a:pPr marL="777240" marR="5650865">
              <a:lnSpc>
                <a:spcPct val="157800"/>
              </a:lnSpc>
              <a:spcBef>
                <a:spcPts val="285"/>
              </a:spcBef>
            </a:pPr>
            <a:r>
              <a:rPr sz="1800" spc="-180" dirty="0">
                <a:latin typeface="Microsoft Sans Serif"/>
                <a:cs typeface="Microsoft Sans Serif"/>
              </a:rPr>
              <a:t>T</a:t>
            </a:r>
            <a:r>
              <a:rPr sz="1800" spc="-25" dirty="0">
                <a:latin typeface="Microsoft Sans Serif"/>
                <a:cs typeface="Microsoft Sans Serif"/>
              </a:rPr>
              <a:t>e</a:t>
            </a:r>
            <a:r>
              <a:rPr sz="1800" spc="-15" dirty="0">
                <a:latin typeface="Microsoft Sans Serif"/>
                <a:cs typeface="Microsoft Sans Serif"/>
              </a:rPr>
              <a:t>m</a:t>
            </a:r>
            <a:r>
              <a:rPr sz="1800" spc="-25" dirty="0">
                <a:latin typeface="Microsoft Sans Serif"/>
                <a:cs typeface="Microsoft Sans Serif"/>
              </a:rPr>
              <a:t>po</a:t>
            </a:r>
            <a:r>
              <a:rPr sz="1800" spc="-15" dirty="0">
                <a:latin typeface="Microsoft Sans Serif"/>
                <a:cs typeface="Microsoft Sans Serif"/>
              </a:rPr>
              <a:t>r</a:t>
            </a:r>
            <a:r>
              <a:rPr sz="1800" spc="-35" dirty="0">
                <a:latin typeface="Microsoft Sans Serif"/>
                <a:cs typeface="Microsoft Sans Serif"/>
              </a:rPr>
              <a:t>i</a:t>
            </a:r>
            <a:r>
              <a:rPr sz="1800" spc="-15" dirty="0">
                <a:latin typeface="Microsoft Sans Serif"/>
                <a:cs typeface="Microsoft Sans Serif"/>
              </a:rPr>
              <a:t>z</a:t>
            </a:r>
            <a:r>
              <a:rPr sz="1800" spc="-25" dirty="0">
                <a:latin typeface="Microsoft Sans Serif"/>
                <a:cs typeface="Microsoft Sans Serif"/>
              </a:rPr>
              <a:t>ad</a:t>
            </a:r>
            <a:r>
              <a:rPr sz="1800" spc="-5" dirty="0">
                <a:latin typeface="Microsoft Sans Serif"/>
                <a:cs typeface="Microsoft Sans Serif"/>
              </a:rPr>
              <a:t>a  </a:t>
            </a:r>
            <a:r>
              <a:rPr sz="1800" spc="-20" dirty="0">
                <a:latin typeface="Microsoft Sans Serif"/>
                <a:cs typeface="Microsoft Sans Serif"/>
              </a:rPr>
              <a:t>Instantánea</a:t>
            </a:r>
            <a:endParaRPr sz="1800">
              <a:latin typeface="Microsoft Sans Serif"/>
              <a:cs typeface="Microsoft Sans Serif"/>
            </a:endParaRPr>
          </a:p>
          <a:p>
            <a:pPr marL="387350" marR="5080" indent="-375285">
              <a:lnSpc>
                <a:spcPct val="119000"/>
              </a:lnSpc>
              <a:spcBef>
                <a:spcPts val="710"/>
              </a:spcBef>
              <a:buFont typeface="Microsoft Sans Serif"/>
              <a:buChar char="•"/>
              <a:tabLst>
                <a:tab pos="387350" algn="l"/>
                <a:tab pos="387985" algn="l"/>
                <a:tab pos="1999614" algn="l"/>
              </a:tabLst>
            </a:pPr>
            <a:r>
              <a:rPr sz="1800" b="1" spc="-10" dirty="0">
                <a:solidFill>
                  <a:srgbClr val="990037"/>
                </a:solidFill>
                <a:latin typeface="Arial"/>
                <a:cs typeface="Arial"/>
              </a:rPr>
              <a:t>Aplicación</a:t>
            </a:r>
            <a:r>
              <a:rPr sz="1800" b="1" spc="11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spc="-5" dirty="0">
                <a:solidFill>
                  <a:srgbClr val="990037"/>
                </a:solidFill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Microsoft Sans Serif"/>
                <a:cs typeface="Microsoft Sans Serif"/>
              </a:rPr>
              <a:t>Protege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ante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faltas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tierra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10" dirty="0">
                <a:latin typeface="Microsoft Sans Serif"/>
                <a:cs typeface="Microsoft Sans Serif"/>
              </a:rPr>
              <a:t>línea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frente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fallos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aislamiento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tierra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las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maquinas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98780"/>
            <a:ext cx="53835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Desequilibrio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20" dirty="0"/>
              <a:t> </a:t>
            </a:r>
            <a:r>
              <a:rPr sz="2400" dirty="0"/>
              <a:t>tensiones</a:t>
            </a:r>
            <a:r>
              <a:rPr sz="2400" spc="-60" dirty="0"/>
              <a:t> </a:t>
            </a:r>
            <a:r>
              <a:rPr sz="2400" spc="-5" dirty="0"/>
              <a:t>(47)</a:t>
            </a:r>
            <a:r>
              <a:rPr sz="2400" spc="-130" dirty="0"/>
              <a:t> </a:t>
            </a:r>
            <a:r>
              <a:rPr sz="2400" dirty="0"/>
              <a:t>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98449" y="1304671"/>
            <a:ext cx="8012430" cy="390334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315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Las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anomalías</a:t>
            </a:r>
            <a:r>
              <a:rPr sz="1800" b="1" spc="-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sistema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potencia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800" spc="10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desequilibrio</a:t>
            </a:r>
            <a:r>
              <a:rPr sz="1800" b="1" spc="-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sz="1800" b="1" spc="-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tensiones</a:t>
            </a:r>
            <a:r>
              <a:rPr sz="1800" b="1" spc="11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endParaRPr sz="1800">
              <a:latin typeface="Symbol"/>
              <a:cs typeface="Symbol"/>
            </a:endParaRPr>
          </a:p>
          <a:p>
            <a:pPr marL="387350">
              <a:lnSpc>
                <a:spcPct val="100000"/>
              </a:lnSpc>
              <a:spcBef>
                <a:spcPts val="215"/>
              </a:spcBef>
            </a:pP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sobrecalentamientos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0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5" dirty="0">
                <a:latin typeface="Microsoft Sans Serif"/>
                <a:cs typeface="Microsoft Sans Serif"/>
              </a:rPr>
              <a:t>Anomalías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causantes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desequilibrios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tensiones</a:t>
            </a:r>
            <a:endParaRPr sz="18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1000"/>
              </a:spcBef>
            </a:pPr>
            <a:r>
              <a:rPr sz="1600" spc="-10" dirty="0">
                <a:latin typeface="Microsoft Sans Serif"/>
                <a:cs typeface="Microsoft Sans Serif"/>
              </a:rPr>
              <a:t>distribución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desequilibrada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cargas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monofásicas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red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820"/>
              </a:spcBef>
            </a:pPr>
            <a:r>
              <a:rPr sz="1600" spc="-10" dirty="0">
                <a:latin typeface="Microsoft Sans Serif"/>
                <a:cs typeface="Microsoft Sans Serif"/>
              </a:rPr>
              <a:t>transposición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incorrecta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fases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apertura 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alguna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fases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(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límite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170"/>
              </a:spcBef>
            </a:pPr>
            <a:r>
              <a:rPr sz="1600" spc="-5" dirty="0">
                <a:latin typeface="Microsoft Sans Serif"/>
                <a:cs typeface="Microsoft Sans Serif"/>
              </a:rPr>
              <a:t>máximo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desequilibrio).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1165"/>
              </a:spcBef>
            </a:pPr>
            <a:r>
              <a:rPr sz="1600" spc="-5" dirty="0">
                <a:latin typeface="Microsoft Sans Serif"/>
                <a:cs typeface="Microsoft Sans Serif"/>
              </a:rPr>
              <a:t>Existencia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espiras</a:t>
            </a:r>
            <a:r>
              <a:rPr sz="1600" spc="-10" dirty="0">
                <a:latin typeface="Microsoft Sans Serif"/>
                <a:cs typeface="Microsoft Sans Serif"/>
              </a:rPr>
              <a:t> cortocircuitadas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estator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</a:t>
            </a:r>
            <a:r>
              <a:rPr sz="1600" spc="114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motor</a:t>
            </a:r>
            <a:endParaRPr sz="16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98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-10" dirty="0">
                <a:solidFill>
                  <a:srgbClr val="990037"/>
                </a:solidFill>
                <a:latin typeface="Arial"/>
                <a:cs typeface="Arial"/>
              </a:rPr>
              <a:t>Aplicación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típica</a:t>
            </a:r>
            <a:r>
              <a:rPr sz="1800" b="1" spc="-3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800" spc="-10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Protección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0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motores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101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Dos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tipos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 funcionamiento:</a:t>
            </a:r>
            <a:endParaRPr sz="18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635"/>
              </a:spcBef>
            </a:pPr>
            <a:r>
              <a:rPr sz="1600" spc="-10" dirty="0">
                <a:latin typeface="Microsoft Sans Serif"/>
                <a:cs typeface="Microsoft Sans Serif"/>
              </a:rPr>
              <a:t>Funcionamiento</a:t>
            </a:r>
            <a:r>
              <a:rPr sz="1600" spc="-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temporizado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994"/>
              </a:spcBef>
            </a:pPr>
            <a:r>
              <a:rPr sz="1600" spc="-10" dirty="0">
                <a:latin typeface="Microsoft Sans Serif"/>
                <a:cs typeface="Microsoft Sans Serif"/>
              </a:rPr>
              <a:t>Funcionamiento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instantáneo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07975"/>
            <a:ext cx="55016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Desequilibrio</a:t>
            </a:r>
            <a:r>
              <a:rPr sz="2400" spc="-5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dirty="0"/>
              <a:t>tensiones</a:t>
            </a:r>
            <a:r>
              <a:rPr sz="2400" spc="-55" dirty="0"/>
              <a:t> </a:t>
            </a:r>
            <a:r>
              <a:rPr sz="2400" spc="-5" dirty="0"/>
              <a:t>(47)</a:t>
            </a:r>
            <a:r>
              <a:rPr sz="2400" spc="-130" dirty="0"/>
              <a:t> </a:t>
            </a:r>
            <a:r>
              <a:rPr sz="2400" spc="-10" dirty="0"/>
              <a:t>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83844" y="1192644"/>
            <a:ext cx="8166734" cy="489712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819"/>
              </a:spcBef>
              <a:buFont typeface="Microsoft Sans Serif"/>
              <a:buChar char="•"/>
              <a:tabLst>
                <a:tab pos="355600" algn="l"/>
                <a:tab pos="356235" algn="l"/>
              </a:tabLst>
            </a:pP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Funcionamiento</a:t>
            </a:r>
            <a:r>
              <a:rPr sz="2000" b="1" spc="-1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99"/>
                </a:solidFill>
                <a:latin typeface="Arial"/>
                <a:cs typeface="Arial"/>
              </a:rPr>
              <a:t>temporizado</a:t>
            </a:r>
            <a:endParaRPr sz="2000">
              <a:latin typeface="Arial"/>
              <a:cs typeface="Arial"/>
            </a:endParaRPr>
          </a:p>
          <a:p>
            <a:pPr marL="1152525" marR="339090" algn="just">
              <a:lnSpc>
                <a:spcPts val="2000"/>
              </a:lnSpc>
              <a:spcBef>
                <a:spcPts val="845"/>
              </a:spcBef>
            </a:pPr>
            <a:r>
              <a:rPr sz="1800" dirty="0">
                <a:latin typeface="Microsoft Sans Serif"/>
                <a:cs typeface="Microsoft Sans Serif"/>
              </a:rPr>
              <a:t>Es </a:t>
            </a:r>
            <a:r>
              <a:rPr sz="1800" spc="-5" dirty="0">
                <a:latin typeface="Microsoft Sans Serif"/>
                <a:cs typeface="Microsoft Sans Serif"/>
              </a:rPr>
              <a:t>preciso que </a:t>
            </a:r>
            <a:r>
              <a:rPr sz="1800" spc="-10" dirty="0">
                <a:latin typeface="Microsoft Sans Serif"/>
                <a:cs typeface="Microsoft Sans Serif"/>
              </a:rPr>
              <a:t>el </a:t>
            </a:r>
            <a:r>
              <a:rPr sz="1800" spc="-5" dirty="0">
                <a:latin typeface="Microsoft Sans Serif"/>
                <a:cs typeface="Microsoft Sans Serif"/>
              </a:rPr>
              <a:t>ajuste </a:t>
            </a:r>
            <a:r>
              <a:rPr sz="1800" spc="-10" dirty="0">
                <a:latin typeface="Microsoft Sans Serif"/>
                <a:cs typeface="Microsoft Sans Serif"/>
              </a:rPr>
              <a:t>indique </a:t>
            </a:r>
            <a:r>
              <a:rPr sz="1800" spc="-5" dirty="0">
                <a:latin typeface="Microsoft Sans Serif"/>
                <a:cs typeface="Microsoft Sans Serif"/>
              </a:rPr>
              <a:t>que hay señal de tensión en </a:t>
            </a:r>
            <a:r>
              <a:rPr sz="1800" spc="-10" dirty="0">
                <a:latin typeface="Microsoft Sans Serif"/>
                <a:cs typeface="Microsoft Sans Serif"/>
              </a:rPr>
              <a:t>las </a:t>
            </a:r>
            <a:r>
              <a:rPr sz="1800" spc="-5" dirty="0">
                <a:latin typeface="Microsoft Sans Serif"/>
                <a:cs typeface="Microsoft Sans Serif"/>
              </a:rPr>
              <a:t>3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fases.</a:t>
            </a:r>
            <a:endParaRPr sz="1800">
              <a:latin typeface="Microsoft Sans Serif"/>
              <a:cs typeface="Microsoft Sans Serif"/>
            </a:endParaRPr>
          </a:p>
          <a:p>
            <a:pPr marL="1152525" marR="5080" algn="just">
              <a:lnSpc>
                <a:spcPct val="93100"/>
              </a:lnSpc>
              <a:spcBef>
                <a:spcPts val="760"/>
              </a:spcBef>
            </a:pPr>
            <a:r>
              <a:rPr sz="1800" spc="-5" dirty="0">
                <a:latin typeface="Microsoft Sans Serif"/>
                <a:cs typeface="Microsoft Sans Serif"/>
              </a:rPr>
              <a:t>La</a:t>
            </a:r>
            <a:r>
              <a:rPr sz="1800" spc="1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función</a:t>
            </a:r>
            <a:r>
              <a:rPr sz="1800" spc="1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calcula</a:t>
            </a:r>
            <a:r>
              <a:rPr sz="1800" spc="1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1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desequilibrio</a:t>
            </a:r>
            <a:r>
              <a:rPr sz="1800" spc="1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tensiones</a:t>
            </a:r>
            <a:r>
              <a:rPr sz="1800" spc="1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como</a:t>
            </a:r>
            <a:r>
              <a:rPr sz="1800" spc="1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cociente</a:t>
            </a:r>
            <a:r>
              <a:rPr sz="1800" spc="13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entre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-5" dirty="0">
                <a:latin typeface="Microsoft Sans Serif"/>
                <a:cs typeface="Microsoft Sans Serif"/>
              </a:rPr>
              <a:t> componente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secuencia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inversa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la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secuencia</a:t>
            </a:r>
            <a:r>
              <a:rPr sz="1800" spc="45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directa </a:t>
            </a:r>
            <a:r>
              <a:rPr sz="1800" spc="-10" dirty="0">
                <a:latin typeface="Microsoft Sans Serif"/>
                <a:cs typeface="Microsoft Sans Serif"/>
              </a:rPr>
              <a:t> (V2/V1) </a:t>
            </a:r>
            <a:r>
              <a:rPr sz="1800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800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Si ese </a:t>
            </a:r>
            <a:r>
              <a:rPr sz="1800" spc="-5" dirty="0">
                <a:latin typeface="Microsoft Sans Serif"/>
                <a:cs typeface="Microsoft Sans Serif"/>
              </a:rPr>
              <a:t>porcentaje supera un </a:t>
            </a:r>
            <a:r>
              <a:rPr sz="1800" spc="-10" dirty="0">
                <a:latin typeface="Microsoft Sans Serif"/>
                <a:cs typeface="Microsoft Sans Serif"/>
              </a:rPr>
              <a:t>umbral programable </a:t>
            </a:r>
            <a:r>
              <a:rPr sz="1800" spc="-15" dirty="0">
                <a:latin typeface="Microsoft Sans Serif"/>
                <a:cs typeface="Microsoft Sans Serif"/>
              </a:rPr>
              <a:t>durante 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tiempo</a:t>
            </a:r>
            <a:r>
              <a:rPr sz="1800" spc="-5" dirty="0">
                <a:latin typeface="Microsoft Sans Serif"/>
                <a:cs typeface="Microsoft Sans Serif"/>
              </a:rPr>
              <a:t> también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programable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se</a:t>
            </a:r>
            <a:r>
              <a:rPr sz="1800" spc="-5" dirty="0">
                <a:latin typeface="Microsoft Sans Serif"/>
                <a:cs typeface="Microsoft Sans Serif"/>
              </a:rPr>
              <a:t> produce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</a:t>
            </a:r>
            <a:r>
              <a:rPr sz="1800" spc="47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disparo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“temporizado”.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0">
              <a:latin typeface="Microsoft Sans Serif"/>
              <a:cs typeface="Microsoft Sans Serif"/>
            </a:endParaRPr>
          </a:p>
          <a:p>
            <a:pPr marL="355600" indent="-343535">
              <a:lnSpc>
                <a:spcPct val="100000"/>
              </a:lnSpc>
              <a:spcBef>
                <a:spcPts val="1270"/>
              </a:spcBef>
              <a:buFont typeface="Microsoft Sans Serif"/>
              <a:buChar char="•"/>
              <a:tabLst>
                <a:tab pos="355600" algn="l"/>
                <a:tab pos="356235" algn="l"/>
              </a:tabLst>
            </a:pPr>
            <a:r>
              <a:rPr sz="2000" b="1" dirty="0">
                <a:solidFill>
                  <a:srgbClr val="000099"/>
                </a:solidFill>
                <a:latin typeface="Arial"/>
                <a:cs typeface="Arial"/>
              </a:rPr>
              <a:t>Fun</a:t>
            </a:r>
            <a:r>
              <a:rPr sz="2000" b="1" spc="5" dirty="0">
                <a:solidFill>
                  <a:srgbClr val="000099"/>
                </a:solidFill>
                <a:latin typeface="Arial"/>
                <a:cs typeface="Arial"/>
              </a:rPr>
              <a:t>c</a:t>
            </a:r>
            <a:r>
              <a:rPr sz="2000" b="1" dirty="0">
                <a:solidFill>
                  <a:srgbClr val="000099"/>
                </a:solidFill>
                <a:latin typeface="Arial"/>
                <a:cs typeface="Arial"/>
              </a:rPr>
              <a:t>ion</a:t>
            </a:r>
            <a:r>
              <a:rPr sz="2000" b="1" spc="-10" dirty="0">
                <a:solidFill>
                  <a:srgbClr val="000099"/>
                </a:solidFill>
                <a:latin typeface="Arial"/>
                <a:cs typeface="Arial"/>
              </a:rPr>
              <a:t>a</a:t>
            </a:r>
            <a:r>
              <a:rPr sz="2000" b="1" dirty="0">
                <a:solidFill>
                  <a:srgbClr val="000099"/>
                </a:solidFill>
                <a:latin typeface="Arial"/>
                <a:cs typeface="Arial"/>
              </a:rPr>
              <a:t>m</a:t>
            </a:r>
            <a:r>
              <a:rPr sz="2000" b="1" spc="-20" dirty="0">
                <a:solidFill>
                  <a:srgbClr val="000099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000099"/>
                </a:solidFill>
                <a:latin typeface="Arial"/>
                <a:cs typeface="Arial"/>
              </a:rPr>
              <a:t>en</a:t>
            </a:r>
            <a:r>
              <a:rPr sz="2000" b="1" spc="-10" dirty="0">
                <a:solidFill>
                  <a:srgbClr val="000099"/>
                </a:solidFill>
                <a:latin typeface="Arial"/>
                <a:cs typeface="Arial"/>
              </a:rPr>
              <a:t>t</a:t>
            </a:r>
            <a:r>
              <a:rPr sz="2000" b="1" dirty="0">
                <a:solidFill>
                  <a:srgbClr val="000099"/>
                </a:solidFill>
                <a:latin typeface="Arial"/>
                <a:cs typeface="Arial"/>
              </a:rPr>
              <a:t>o</a:t>
            </a:r>
            <a:r>
              <a:rPr sz="2000" b="1" spc="-1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99"/>
                </a:solidFill>
                <a:latin typeface="Arial"/>
                <a:cs typeface="Arial"/>
              </a:rPr>
              <a:t>ins</a:t>
            </a:r>
            <a:r>
              <a:rPr sz="2000" b="1" spc="5" dirty="0">
                <a:solidFill>
                  <a:srgbClr val="000099"/>
                </a:solidFill>
                <a:latin typeface="Arial"/>
                <a:cs typeface="Arial"/>
              </a:rPr>
              <a:t>t</a:t>
            </a:r>
            <a:r>
              <a:rPr sz="2000" b="1" dirty="0">
                <a:solidFill>
                  <a:srgbClr val="000099"/>
                </a:solidFill>
                <a:latin typeface="Arial"/>
                <a:cs typeface="Arial"/>
              </a:rPr>
              <a:t>an</a:t>
            </a:r>
            <a:r>
              <a:rPr sz="2000" b="1" spc="-10" dirty="0">
                <a:solidFill>
                  <a:srgbClr val="000099"/>
                </a:solidFill>
                <a:latin typeface="Arial"/>
                <a:cs typeface="Arial"/>
              </a:rPr>
              <a:t>tá</a:t>
            </a:r>
            <a:r>
              <a:rPr sz="2000" b="1" dirty="0">
                <a:solidFill>
                  <a:srgbClr val="000099"/>
                </a:solidFill>
                <a:latin typeface="Arial"/>
                <a:cs typeface="Arial"/>
              </a:rPr>
              <a:t>neo</a:t>
            </a:r>
            <a:endParaRPr sz="2000">
              <a:latin typeface="Arial"/>
              <a:cs typeface="Arial"/>
            </a:endParaRPr>
          </a:p>
          <a:p>
            <a:pPr marL="1152525">
              <a:lnSpc>
                <a:spcPts val="2085"/>
              </a:lnSpc>
              <a:spcBef>
                <a:spcPts val="645"/>
              </a:spcBef>
            </a:pPr>
            <a:r>
              <a:rPr sz="1800" dirty="0">
                <a:latin typeface="Microsoft Sans Serif"/>
                <a:cs typeface="Microsoft Sans Serif"/>
              </a:rPr>
              <a:t>Es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preciso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que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haya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medida de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tensión en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las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3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fases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(ajuste)</a:t>
            </a:r>
            <a:r>
              <a:rPr sz="1800" spc="-1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que</a:t>
            </a:r>
            <a:endParaRPr sz="1800">
              <a:latin typeface="Microsoft Sans Serif"/>
              <a:cs typeface="Microsoft Sans Serif"/>
            </a:endParaRPr>
          </a:p>
          <a:p>
            <a:pPr marL="1152525">
              <a:lnSpc>
                <a:spcPts val="2085"/>
              </a:lnSpc>
            </a:pPr>
            <a:r>
              <a:rPr sz="1800" dirty="0">
                <a:latin typeface="Microsoft Sans Serif"/>
                <a:cs typeface="Microsoft Sans Serif"/>
              </a:rPr>
              <a:t>en </a:t>
            </a:r>
            <a:r>
              <a:rPr sz="1800" spc="-10" dirty="0">
                <a:latin typeface="Microsoft Sans Serif"/>
                <a:cs typeface="Microsoft Sans Serif"/>
              </a:rPr>
              <a:t>las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3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sea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superior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al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50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%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la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nominal.</a:t>
            </a:r>
            <a:endParaRPr sz="1800">
              <a:latin typeface="Microsoft Sans Serif"/>
              <a:cs typeface="Microsoft Sans Serif"/>
            </a:endParaRPr>
          </a:p>
          <a:p>
            <a:pPr marL="1152525" marR="246379">
              <a:lnSpc>
                <a:spcPct val="93000"/>
              </a:lnSpc>
              <a:spcBef>
                <a:spcPts val="800"/>
              </a:spcBef>
            </a:pPr>
            <a:r>
              <a:rPr sz="1800" spc="-5" dirty="0">
                <a:latin typeface="Microsoft Sans Serif"/>
                <a:cs typeface="Microsoft Sans Serif"/>
              </a:rPr>
              <a:t>La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función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comprueba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que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orden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sucesión de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fases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es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el 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correcto: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45" dirty="0">
                <a:latin typeface="Microsoft Sans Serif"/>
                <a:cs typeface="Microsoft Sans Serif"/>
              </a:rPr>
              <a:t>VA,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VB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240º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CCW,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VC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120º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CCW</a:t>
            </a:r>
            <a:r>
              <a:rPr sz="1800" spc="-75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800" spc="5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Si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no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da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 disparo instantáneo (se puede temporizar con un </a:t>
            </a:r>
            <a:r>
              <a:rPr sz="1800" spc="-15" dirty="0">
                <a:latin typeface="Microsoft Sans Serif"/>
                <a:cs typeface="Microsoft Sans Serif"/>
              </a:rPr>
              <a:t>tiempo </a:t>
            </a:r>
            <a:r>
              <a:rPr sz="1800" spc="-10" dirty="0">
                <a:latin typeface="Microsoft Sans Serif"/>
                <a:cs typeface="Microsoft Sans Serif"/>
              </a:rPr>
              <a:t> adicional)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35963" y="2163597"/>
            <a:ext cx="5431790" cy="208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11000"/>
              </a:lnSpc>
              <a:spcBef>
                <a:spcPts val="100"/>
              </a:spcBef>
            </a:pPr>
            <a:r>
              <a:rPr spc="-10" dirty="0"/>
              <a:t>PROTECCIONES</a:t>
            </a:r>
            <a:r>
              <a:rPr spc="-114" dirty="0"/>
              <a:t> </a:t>
            </a:r>
            <a:r>
              <a:rPr spc="-5" dirty="0"/>
              <a:t>DE </a:t>
            </a:r>
            <a:r>
              <a:rPr spc="-1320" dirty="0"/>
              <a:t> </a:t>
            </a:r>
            <a:r>
              <a:rPr spc="-10" dirty="0"/>
              <a:t>FRECUENCIA</a:t>
            </a:r>
          </a:p>
          <a:p>
            <a:pPr marR="1905" algn="ctr">
              <a:lnSpc>
                <a:spcPct val="100000"/>
              </a:lnSpc>
              <a:spcBef>
                <a:spcPts val="780"/>
              </a:spcBef>
            </a:pPr>
            <a:r>
              <a:rPr spc="-10" dirty="0"/>
              <a:t>(81M</a:t>
            </a:r>
            <a:r>
              <a:rPr spc="-20" dirty="0"/>
              <a:t> </a:t>
            </a:r>
            <a:r>
              <a:rPr spc="-5" dirty="0"/>
              <a:t>;</a:t>
            </a:r>
            <a:r>
              <a:rPr spc="-20" dirty="0"/>
              <a:t> </a:t>
            </a:r>
            <a:r>
              <a:rPr spc="-5" dirty="0"/>
              <a:t>81m</a:t>
            </a:r>
            <a:r>
              <a:rPr spc="-30" dirty="0"/>
              <a:t> </a:t>
            </a:r>
            <a:r>
              <a:rPr spc="-5" dirty="0"/>
              <a:t>:</a:t>
            </a:r>
            <a:r>
              <a:rPr spc="-45" dirty="0"/>
              <a:t> </a:t>
            </a:r>
            <a:r>
              <a:rPr spc="-10" dirty="0"/>
              <a:t>81R)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98780"/>
            <a:ext cx="62477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15" dirty="0"/>
              <a:t> </a:t>
            </a:r>
            <a:r>
              <a:rPr sz="2400" spc="-5" dirty="0"/>
              <a:t>frecuencia</a:t>
            </a:r>
            <a:r>
              <a:rPr sz="2400" spc="-50" dirty="0"/>
              <a:t> </a:t>
            </a:r>
            <a:r>
              <a:rPr sz="2400" spc="-5" dirty="0"/>
              <a:t>(81M/81m)</a:t>
            </a:r>
            <a:r>
              <a:rPr sz="2400" spc="-150" dirty="0"/>
              <a:t> </a:t>
            </a:r>
            <a:r>
              <a:rPr sz="2400" dirty="0"/>
              <a:t>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45744" y="1339722"/>
            <a:ext cx="8350250" cy="432689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7350" marR="9525" indent="-375285">
              <a:lnSpc>
                <a:spcPts val="2020"/>
              </a:lnSpc>
              <a:spcBef>
                <a:spcPts val="280"/>
              </a:spcBef>
              <a:buChar char="•"/>
              <a:tabLst>
                <a:tab pos="387350" algn="l"/>
                <a:tab pos="387985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Cuando</a:t>
            </a:r>
            <a:r>
              <a:rPr sz="1800" spc="3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3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Sistema</a:t>
            </a:r>
            <a:r>
              <a:rPr sz="1800" spc="3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potencia</a:t>
            </a:r>
            <a:r>
              <a:rPr sz="1800" spc="3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está</a:t>
            </a:r>
            <a:r>
              <a:rPr sz="1800" spc="3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estable</a:t>
            </a:r>
            <a:r>
              <a:rPr sz="1800" spc="330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800" spc="360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3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generación</a:t>
            </a:r>
            <a:r>
              <a:rPr sz="1800" spc="30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es</a:t>
            </a:r>
            <a:r>
              <a:rPr sz="1800" spc="3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igual</a:t>
            </a:r>
            <a:r>
              <a:rPr sz="1800" spc="30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34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la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suma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cargas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(consumo)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mas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pérdidas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potencia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endParaRPr sz="1800">
              <a:latin typeface="Symbol"/>
              <a:cs typeface="Symbol"/>
            </a:endParaRPr>
          </a:p>
          <a:p>
            <a:pPr marL="361950" indent="-349885">
              <a:lnSpc>
                <a:spcPct val="100000"/>
              </a:lnSpc>
              <a:spcBef>
                <a:spcPts val="545"/>
              </a:spcBef>
              <a:buChar char="•"/>
              <a:tabLst>
                <a:tab pos="361315" algn="l"/>
                <a:tab pos="362585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Un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cambio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este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equilibrio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800" spc="-5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cambios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1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frecuencia</a:t>
            </a:r>
            <a:endParaRPr sz="1800">
              <a:latin typeface="Microsoft Sans Serif"/>
              <a:cs typeface="Microsoft Sans Serif"/>
            </a:endParaRPr>
          </a:p>
          <a:p>
            <a:pPr marL="387350" indent="-375285">
              <a:lnSpc>
                <a:spcPts val="2090"/>
              </a:lnSpc>
              <a:spcBef>
                <a:spcPts val="730"/>
              </a:spcBef>
              <a:buChar char="•"/>
              <a:tabLst>
                <a:tab pos="387350" algn="l"/>
                <a:tab pos="387985" algn="l"/>
                <a:tab pos="1510665" algn="l"/>
                <a:tab pos="2393315" algn="l"/>
                <a:tab pos="2795905" algn="l"/>
                <a:tab pos="3120390" algn="l"/>
                <a:tab pos="4230370" algn="l"/>
                <a:tab pos="4632325" algn="l"/>
                <a:tab pos="5073015" algn="l"/>
                <a:tab pos="6497955" algn="l"/>
                <a:tab pos="6873240" algn="l"/>
                <a:tab pos="7755255" algn="l"/>
                <a:tab pos="815784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Cualquier	cambio	</a:t>
            </a:r>
            <a:r>
              <a:rPr sz="1800" spc="-5" dirty="0">
                <a:latin typeface="Microsoft Sans Serif"/>
                <a:cs typeface="Microsoft Sans Serif"/>
              </a:rPr>
              <a:t>en	</a:t>
            </a:r>
            <a:r>
              <a:rPr sz="1800" spc="-10" dirty="0">
                <a:latin typeface="Microsoft Sans Serif"/>
                <a:cs typeface="Microsoft Sans Serif"/>
              </a:rPr>
              <a:t>la	velocidad	</a:t>
            </a:r>
            <a:r>
              <a:rPr sz="1800" spc="-5" dirty="0">
                <a:latin typeface="Microsoft Sans Serif"/>
                <a:cs typeface="Microsoft Sans Serif"/>
              </a:rPr>
              <a:t>de	</a:t>
            </a:r>
            <a:r>
              <a:rPr sz="1800" spc="-10" dirty="0">
                <a:latin typeface="Microsoft Sans Serif"/>
                <a:cs typeface="Microsoft Sans Serif"/>
              </a:rPr>
              <a:t>los	</a:t>
            </a:r>
            <a:r>
              <a:rPr sz="1800" spc="-5" dirty="0">
                <a:latin typeface="Microsoft Sans Serif"/>
                <a:cs typeface="Microsoft Sans Serif"/>
              </a:rPr>
              <a:t>generadores	</a:t>
            </a:r>
            <a:r>
              <a:rPr sz="1800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800" dirty="0">
                <a:solidFill>
                  <a:srgbClr val="A20027"/>
                </a:solidFill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Microsoft Sans Serif"/>
                <a:cs typeface="Microsoft Sans Serif"/>
              </a:rPr>
              <a:t>cambio	</a:t>
            </a:r>
            <a:r>
              <a:rPr sz="1800" spc="-10" dirty="0">
                <a:latin typeface="Microsoft Sans Serif"/>
                <a:cs typeface="Microsoft Sans Serif"/>
              </a:rPr>
              <a:t>en	</a:t>
            </a:r>
            <a:r>
              <a:rPr sz="1800" spc="-25" dirty="0">
                <a:latin typeface="Microsoft Sans Serif"/>
                <a:cs typeface="Microsoft Sans Serif"/>
              </a:rPr>
              <a:t>la</a:t>
            </a:r>
            <a:endParaRPr sz="1800">
              <a:latin typeface="Microsoft Sans Serif"/>
              <a:cs typeface="Microsoft Sans Serif"/>
            </a:endParaRPr>
          </a:p>
          <a:p>
            <a:pPr marL="387350">
              <a:lnSpc>
                <a:spcPts val="2090"/>
              </a:lnSpc>
            </a:pPr>
            <a:r>
              <a:rPr sz="1800" spc="-5" dirty="0">
                <a:latin typeface="Microsoft Sans Serif"/>
                <a:cs typeface="Microsoft Sans Serif"/>
              </a:rPr>
              <a:t>frecuencia.</a:t>
            </a:r>
            <a:endParaRPr sz="1800">
              <a:latin typeface="Microsoft Sans Serif"/>
              <a:cs typeface="Microsoft Sans Serif"/>
            </a:endParaRPr>
          </a:p>
          <a:p>
            <a:pPr marL="387350" marR="5080" indent="-375285" algn="just">
              <a:lnSpc>
                <a:spcPct val="95100"/>
              </a:lnSpc>
              <a:spcBef>
                <a:spcPts val="790"/>
              </a:spcBef>
              <a:buChar char="•"/>
              <a:tabLst>
                <a:tab pos="387985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Cuando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hay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exceso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 de</a:t>
            </a:r>
            <a:r>
              <a:rPr sz="1800" b="1" spc="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carga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sobre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la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generación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disponible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800" spc="5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Los </a:t>
            </a:r>
            <a:r>
              <a:rPr sz="1800" spc="-5" dirty="0">
                <a:latin typeface="Microsoft Sans Serif"/>
                <a:cs typeface="Microsoft Sans Serif"/>
              </a:rPr>
              <a:t> generadores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empiezan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decaer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ante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falta</a:t>
            </a:r>
            <a:r>
              <a:rPr sz="1800" spc="-5" dirty="0">
                <a:latin typeface="Microsoft Sans Serif"/>
                <a:cs typeface="Microsoft Sans Serif"/>
              </a:rPr>
              <a:t> 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potencia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800" spc="5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990037"/>
                </a:solidFill>
                <a:latin typeface="Arial"/>
                <a:cs typeface="Arial"/>
              </a:rPr>
              <a:t>caída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de </a:t>
            </a:r>
            <a:r>
              <a:rPr sz="1800" b="1" spc="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frecuencia</a:t>
            </a:r>
            <a:r>
              <a:rPr sz="1800" b="1" spc="-7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800" spc="-10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esta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15" dirty="0">
                <a:latin typeface="Microsoft Sans Serif"/>
                <a:cs typeface="Microsoft Sans Serif"/>
              </a:rPr>
              <a:t>caída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peligrosa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por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varias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causa</a:t>
            </a:r>
            <a:endParaRPr sz="1800">
              <a:latin typeface="Microsoft Sans Serif"/>
              <a:cs typeface="Microsoft Sans Serif"/>
            </a:endParaRPr>
          </a:p>
          <a:p>
            <a:pPr marL="1152525" marR="5715" algn="just">
              <a:lnSpc>
                <a:spcPts val="1820"/>
              </a:lnSpc>
              <a:spcBef>
                <a:spcPts val="860"/>
              </a:spcBef>
            </a:pPr>
            <a:r>
              <a:rPr sz="1600" spc="-10" dirty="0">
                <a:latin typeface="Microsoft Sans Serif"/>
                <a:cs typeface="Microsoft Sans Serif"/>
              </a:rPr>
              <a:t>Los</a:t>
            </a:r>
            <a:r>
              <a:rPr sz="1600" spc="-5" dirty="0">
                <a:latin typeface="Microsoft Sans Serif"/>
                <a:cs typeface="Microsoft Sans Serif"/>
              </a:rPr>
              <a:t> márgenes </a:t>
            </a:r>
            <a:r>
              <a:rPr sz="1600" spc="-10" dirty="0">
                <a:latin typeface="Microsoft Sans Serif"/>
                <a:cs typeface="Microsoft Sans Serif"/>
              </a:rPr>
              <a:t>de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seguridad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lubricación </a:t>
            </a:r>
            <a:r>
              <a:rPr sz="1600" spc="-5" dirty="0">
                <a:latin typeface="Microsoft Sans Serif"/>
                <a:cs typeface="Microsoft Sans Serif"/>
              </a:rPr>
              <a:t>y refrigeración </a:t>
            </a:r>
            <a:r>
              <a:rPr sz="1600" spc="-15" dirty="0">
                <a:latin typeface="Microsoft Sans Serif"/>
                <a:cs typeface="Microsoft Sans Serif"/>
              </a:rPr>
              <a:t>del</a:t>
            </a:r>
            <a:r>
              <a:rPr sz="1600" spc="-10" dirty="0">
                <a:latin typeface="Microsoft Sans Serif"/>
                <a:cs typeface="Microsoft Sans Serif"/>
              </a:rPr>
              <a:t> los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generadores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se </a:t>
            </a:r>
            <a:r>
              <a:rPr sz="1600" spc="-10" dirty="0">
                <a:latin typeface="Microsoft Sans Serif"/>
                <a:cs typeface="Microsoft Sans Serif"/>
              </a:rPr>
              <a:t>reducen resultando peligrosas. </a:t>
            </a:r>
            <a:r>
              <a:rPr sz="1600" spc="-5" dirty="0">
                <a:latin typeface="Microsoft Sans Serif"/>
                <a:cs typeface="Microsoft Sans Serif"/>
              </a:rPr>
              <a:t>Normalmente sólo </a:t>
            </a:r>
            <a:r>
              <a:rPr sz="1600" spc="-10" dirty="0">
                <a:latin typeface="Microsoft Sans Serif"/>
                <a:cs typeface="Microsoft Sans Serif"/>
              </a:rPr>
              <a:t>operan satisfactoriamente </a:t>
            </a:r>
            <a:r>
              <a:rPr sz="1600" spc="-5" dirty="0">
                <a:latin typeface="Microsoft Sans Serif"/>
                <a:cs typeface="Microsoft Sans Serif"/>
              </a:rPr>
              <a:t> por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encima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57Hz.</a:t>
            </a:r>
            <a:endParaRPr sz="1600">
              <a:latin typeface="Microsoft Sans Serif"/>
              <a:cs typeface="Microsoft Sans Serif"/>
            </a:endParaRPr>
          </a:p>
          <a:p>
            <a:pPr marL="1152525" algn="just">
              <a:lnSpc>
                <a:spcPts val="1860"/>
              </a:lnSpc>
              <a:spcBef>
                <a:spcPts val="635"/>
              </a:spcBef>
            </a:pPr>
            <a:r>
              <a:rPr sz="1600" spc="-10" dirty="0">
                <a:latin typeface="Microsoft Sans Serif"/>
                <a:cs typeface="Microsoft Sans Serif"/>
              </a:rPr>
              <a:t>Las</a:t>
            </a:r>
            <a:r>
              <a:rPr sz="1600" spc="3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turbinas</a:t>
            </a:r>
            <a:r>
              <a:rPr sz="1600" spc="3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3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vapor</a:t>
            </a:r>
            <a:r>
              <a:rPr sz="1600" spc="3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pueden</a:t>
            </a:r>
            <a:r>
              <a:rPr sz="1600" spc="3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sufrir</a:t>
            </a:r>
            <a:r>
              <a:rPr sz="1600" spc="3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resonancias</a:t>
            </a:r>
            <a:r>
              <a:rPr sz="1600" spc="3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36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frecuencias</a:t>
            </a:r>
            <a:r>
              <a:rPr sz="1600" spc="3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bajas</a:t>
            </a:r>
            <a:r>
              <a:rPr sz="1600" spc="3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</a:t>
            </a:r>
            <a:r>
              <a:rPr sz="1600" spc="3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endParaRPr sz="1600">
              <a:latin typeface="Microsoft Sans Serif"/>
              <a:cs typeface="Microsoft Sans Serif"/>
            </a:endParaRPr>
          </a:p>
          <a:p>
            <a:pPr marL="1152525" algn="just">
              <a:lnSpc>
                <a:spcPts val="1860"/>
              </a:lnSpc>
            </a:pPr>
            <a:r>
              <a:rPr sz="1600" spc="-5" dirty="0">
                <a:latin typeface="Microsoft Sans Serif"/>
                <a:cs typeface="Microsoft Sans Serif"/>
              </a:rPr>
              <a:t>consiguiente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fatiga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del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material.</a:t>
            </a:r>
            <a:endParaRPr sz="1600">
              <a:latin typeface="Microsoft Sans Serif"/>
              <a:cs typeface="Microsoft Sans Serif"/>
            </a:endParaRPr>
          </a:p>
          <a:p>
            <a:pPr marL="1152525" marR="7620" algn="just">
              <a:lnSpc>
                <a:spcPts val="1800"/>
              </a:lnSpc>
              <a:spcBef>
                <a:spcPts val="844"/>
              </a:spcBef>
            </a:pPr>
            <a:r>
              <a:rPr sz="1600" spc="-10" dirty="0">
                <a:latin typeface="Microsoft Sans Serif"/>
                <a:cs typeface="Microsoft Sans Serif"/>
              </a:rPr>
              <a:t>Una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caída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brusca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carga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también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puede</a:t>
            </a:r>
            <a:r>
              <a:rPr sz="1600" spc="-5" dirty="0">
                <a:latin typeface="Microsoft Sans Serif"/>
                <a:cs typeface="Microsoft Sans Serif"/>
              </a:rPr>
              <a:t> producir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una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aceleración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del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generador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peligrosa </a:t>
            </a: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mismo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89940"/>
            <a:ext cx="6365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45" dirty="0"/>
              <a:t> </a:t>
            </a:r>
            <a:r>
              <a:rPr sz="2400" dirty="0"/>
              <a:t>de</a:t>
            </a:r>
            <a:r>
              <a:rPr sz="2400" spc="-20" dirty="0"/>
              <a:t> </a:t>
            </a:r>
            <a:r>
              <a:rPr sz="2400" spc="-5" dirty="0"/>
              <a:t>frecuencia</a:t>
            </a:r>
            <a:r>
              <a:rPr sz="2400" spc="-50" dirty="0"/>
              <a:t> </a:t>
            </a:r>
            <a:r>
              <a:rPr sz="2400" spc="-5" dirty="0"/>
              <a:t>(81M/81m)</a:t>
            </a:r>
            <a:r>
              <a:rPr sz="2400" spc="-130" dirty="0"/>
              <a:t> </a:t>
            </a:r>
            <a:r>
              <a:rPr sz="2400" spc="-10" dirty="0"/>
              <a:t>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393936"/>
            <a:ext cx="8053705" cy="306260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87350" indent="-375285">
              <a:lnSpc>
                <a:spcPct val="100000"/>
              </a:lnSpc>
              <a:spcBef>
                <a:spcPts val="365"/>
              </a:spcBef>
              <a:buChar char="•"/>
              <a:tabLst>
                <a:tab pos="387350" algn="l"/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Exceso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carga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600" spc="-20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Puede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dar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lugar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 las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interconexiones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otras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partes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del</a:t>
            </a:r>
            <a:endParaRPr sz="1600">
              <a:latin typeface="Microsoft Sans Serif"/>
              <a:cs typeface="Microsoft Sans Serif"/>
            </a:endParaRPr>
          </a:p>
          <a:p>
            <a:pPr marL="387350">
              <a:lnSpc>
                <a:spcPct val="100000"/>
              </a:lnSpc>
              <a:spcBef>
                <a:spcPts val="265"/>
              </a:spcBef>
            </a:pPr>
            <a:r>
              <a:rPr sz="1600" spc="-5" dirty="0">
                <a:latin typeface="Microsoft Sans Serif"/>
                <a:cs typeface="Microsoft Sans Serif"/>
              </a:rPr>
              <a:t>sistema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separen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quedando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islas </a:t>
            </a:r>
            <a:r>
              <a:rPr sz="1600" spc="-5" dirty="0">
                <a:latin typeface="Microsoft Sans Serif"/>
                <a:cs typeface="Microsoft Sans Serif"/>
              </a:rPr>
              <a:t>con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consiguiente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pérdida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04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estabilidad.</a:t>
            </a:r>
            <a:endParaRPr sz="16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1285"/>
              </a:spcBef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Causas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b="1" spc="-20" dirty="0">
                <a:solidFill>
                  <a:srgbClr val="990037"/>
                </a:solidFill>
                <a:latin typeface="Arial"/>
                <a:cs typeface="Arial"/>
              </a:rPr>
              <a:t>sobrefrecuencia</a:t>
            </a:r>
            <a:endParaRPr sz="1600">
              <a:latin typeface="Arial"/>
              <a:cs typeface="Arial"/>
            </a:endParaRPr>
          </a:p>
          <a:p>
            <a:pPr marL="1152525">
              <a:lnSpc>
                <a:spcPct val="100000"/>
              </a:lnSpc>
              <a:spcBef>
                <a:spcPts val="695"/>
              </a:spcBef>
            </a:pPr>
            <a:r>
              <a:rPr sz="1600" spc="-10" dirty="0">
                <a:latin typeface="Microsoft Sans Serif"/>
                <a:cs typeface="Microsoft Sans Serif"/>
              </a:rPr>
              <a:t>Desconexión</a:t>
            </a:r>
            <a:r>
              <a:rPr sz="1600" spc="-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carga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1070"/>
              </a:spcBef>
            </a:pPr>
            <a:r>
              <a:rPr sz="1600" spc="-5" dirty="0">
                <a:latin typeface="Microsoft Sans Serif"/>
                <a:cs typeface="Microsoft Sans Serif"/>
              </a:rPr>
              <a:t>Apertura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interruptores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Microsoft Sans Serif"/>
              <a:cs typeface="Microsoft Sans Serif"/>
            </a:endParaRPr>
          </a:p>
          <a:p>
            <a:pPr marL="387350" marR="5080" indent="-375285" algn="just">
              <a:lnSpc>
                <a:spcPct val="113799"/>
              </a:lnSpc>
              <a:buChar char="•"/>
              <a:tabLst>
                <a:tab pos="387985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Funcionamiento</a:t>
            </a:r>
            <a:r>
              <a:rPr sz="1600" spc="-5" dirty="0">
                <a:latin typeface="Microsoft Sans Serif"/>
                <a:cs typeface="Microsoft Sans Serif"/>
              </a:rPr>
              <a:t> en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sobrefrecuencia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600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puede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producir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deterioros</a:t>
            </a:r>
            <a:r>
              <a:rPr sz="1600" spc="-5" dirty="0">
                <a:latin typeface="Microsoft Sans Serif"/>
                <a:cs typeface="Microsoft Sans Serif"/>
              </a:rPr>
              <a:t> en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los</a:t>
            </a:r>
            <a:r>
              <a:rPr sz="1600" spc="-10" dirty="0">
                <a:latin typeface="Microsoft Sans Serif"/>
                <a:cs typeface="Microsoft Sans Serif"/>
              </a:rPr>
              <a:t> grupos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generadores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600" spc="390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 </a:t>
            </a:r>
            <a:r>
              <a:rPr sz="1600" spc="-10" dirty="0">
                <a:latin typeface="Microsoft Sans Serif"/>
                <a:cs typeface="Microsoft Sans Serif"/>
              </a:rPr>
              <a:t>protección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sobrefrecuencia </a:t>
            </a:r>
            <a:r>
              <a:rPr sz="1600" spc="-5" dirty="0">
                <a:latin typeface="Microsoft Sans Serif"/>
                <a:cs typeface="Microsoft Sans Serif"/>
              </a:rPr>
              <a:t>actúa </a:t>
            </a:r>
            <a:r>
              <a:rPr sz="1600" spc="-15" dirty="0">
                <a:latin typeface="Microsoft Sans Serif"/>
                <a:cs typeface="Microsoft Sans Serif"/>
              </a:rPr>
              <a:t>devolviendo</a:t>
            </a:r>
            <a:r>
              <a:rPr sz="1600" spc="39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39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turbina </a:t>
            </a:r>
            <a:r>
              <a:rPr sz="1600" spc="-5" dirty="0">
                <a:latin typeface="Microsoft Sans Serif"/>
                <a:cs typeface="Microsoft Sans Serif"/>
              </a:rPr>
              <a:t>a </a:t>
            </a:r>
            <a:r>
              <a:rPr sz="1600" dirty="0">
                <a:latin typeface="Microsoft Sans Serif"/>
                <a:cs typeface="Microsoft Sans Serif"/>
              </a:rPr>
              <a:t> su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velocidad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funcionamiento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nominal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98780"/>
            <a:ext cx="64833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15" dirty="0"/>
              <a:t> </a:t>
            </a:r>
            <a:r>
              <a:rPr sz="2400" spc="-5" dirty="0"/>
              <a:t>frecuencia</a:t>
            </a:r>
            <a:r>
              <a:rPr sz="2400" spc="-50" dirty="0"/>
              <a:t> </a:t>
            </a:r>
            <a:r>
              <a:rPr sz="2400" spc="-5" dirty="0"/>
              <a:t>(81M/81m)</a:t>
            </a:r>
            <a:r>
              <a:rPr sz="2400" spc="-140" dirty="0"/>
              <a:t> </a:t>
            </a:r>
            <a:r>
              <a:rPr sz="2400" spc="-10" dirty="0"/>
              <a:t>III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45744" y="1350645"/>
            <a:ext cx="8542020" cy="3844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Funciones</a:t>
            </a:r>
            <a:r>
              <a:rPr sz="1800" b="1" spc="-9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sz="1800" b="1" spc="-4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99"/>
                </a:solidFill>
                <a:latin typeface="Arial"/>
                <a:cs typeface="Arial"/>
              </a:rPr>
              <a:t>frecuencia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•"/>
            </a:pPr>
            <a:endParaRPr sz="2650">
              <a:latin typeface="Arial"/>
              <a:cs typeface="Arial"/>
            </a:endParaRPr>
          </a:p>
          <a:p>
            <a:pPr marL="387350" marR="5080" indent="-375285" algn="just">
              <a:lnSpc>
                <a:spcPct val="113900"/>
              </a:lnSpc>
              <a:buFont typeface="Microsoft Sans Serif"/>
              <a:buChar char="•"/>
              <a:tabLst>
                <a:tab pos="387985" algn="l"/>
              </a:tabLst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Sobrefrecuencia </a:t>
            </a:r>
            <a:r>
              <a:rPr sz="1800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800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Produce un disparo </a:t>
            </a:r>
            <a:r>
              <a:rPr sz="1800" dirty="0">
                <a:latin typeface="Calibri"/>
                <a:cs typeface="Calibri"/>
              </a:rPr>
              <a:t>si </a:t>
            </a:r>
            <a:r>
              <a:rPr sz="1800" spc="-10" dirty="0">
                <a:latin typeface="Calibri"/>
                <a:cs typeface="Calibri"/>
              </a:rPr>
              <a:t>la </a:t>
            </a:r>
            <a:r>
              <a:rPr sz="1800" spc="-5" dirty="0">
                <a:latin typeface="Calibri"/>
                <a:cs typeface="Calibri"/>
              </a:rPr>
              <a:t>frecuencia </a:t>
            </a:r>
            <a:r>
              <a:rPr sz="1800" spc="-10" dirty="0">
                <a:latin typeface="Calibri"/>
                <a:cs typeface="Calibri"/>
              </a:rPr>
              <a:t>está </a:t>
            </a:r>
            <a:r>
              <a:rPr sz="1800" spc="-5" dirty="0">
                <a:latin typeface="Calibri"/>
                <a:cs typeface="Calibri"/>
              </a:rPr>
              <a:t>por encima del valor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ajustado durante </a:t>
            </a:r>
            <a:r>
              <a:rPr sz="1800" dirty="0">
                <a:latin typeface="Calibri"/>
                <a:cs typeface="Calibri"/>
              </a:rPr>
              <a:t>un </a:t>
            </a:r>
            <a:r>
              <a:rPr sz="1800" spc="-5" dirty="0">
                <a:latin typeface="Calibri"/>
                <a:cs typeface="Calibri"/>
              </a:rPr>
              <a:t>tiempo igual </a:t>
            </a:r>
            <a:r>
              <a:rPr sz="1800" dirty="0">
                <a:latin typeface="Calibri"/>
                <a:cs typeface="Calibri"/>
              </a:rPr>
              <a:t>al </a:t>
            </a:r>
            <a:r>
              <a:rPr sz="1800" spc="-10" dirty="0">
                <a:latin typeface="Calibri"/>
                <a:cs typeface="Calibri"/>
              </a:rPr>
              <a:t>programado. </a:t>
            </a:r>
            <a:r>
              <a:rPr sz="1800" spc="-5" dirty="0">
                <a:latin typeface="Calibri"/>
                <a:cs typeface="Calibri"/>
              </a:rPr>
              <a:t>Una </a:t>
            </a:r>
            <a:r>
              <a:rPr sz="1800" dirty="0">
                <a:latin typeface="Calibri"/>
                <a:cs typeface="Calibri"/>
              </a:rPr>
              <a:t>vez </a:t>
            </a:r>
            <a:r>
              <a:rPr sz="1800" spc="-5" dirty="0">
                <a:latin typeface="Calibri"/>
                <a:cs typeface="Calibri"/>
              </a:rPr>
              <a:t>arrancada recae </a:t>
            </a:r>
            <a:r>
              <a:rPr sz="1800" dirty="0">
                <a:latin typeface="Calibri"/>
                <a:cs typeface="Calibri"/>
              </a:rPr>
              <a:t>si </a:t>
            </a:r>
            <a:r>
              <a:rPr sz="1800" spc="-5" dirty="0">
                <a:latin typeface="Calibri"/>
                <a:cs typeface="Calibri"/>
              </a:rPr>
              <a:t>durante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dos</a:t>
            </a:r>
            <a:r>
              <a:rPr sz="1800" spc="38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ciclos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frecuencia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correcta</a:t>
            </a:r>
            <a:endParaRPr sz="1800">
              <a:latin typeface="Calibri"/>
              <a:cs typeface="Calibri"/>
            </a:endParaRPr>
          </a:p>
          <a:p>
            <a:pPr marL="387350" marR="5080" indent="-375285" algn="just">
              <a:lnSpc>
                <a:spcPct val="113900"/>
              </a:lnSpc>
              <a:spcBef>
                <a:spcPts val="915"/>
              </a:spcBef>
              <a:buFont typeface="Microsoft Sans Serif"/>
              <a:buChar char="•"/>
              <a:tabLst>
                <a:tab pos="387985" algn="l"/>
              </a:tabLst>
            </a:pPr>
            <a:r>
              <a:rPr sz="1800" b="1" spc="-15" dirty="0">
                <a:solidFill>
                  <a:srgbClr val="990037"/>
                </a:solidFill>
                <a:latin typeface="Arial"/>
                <a:cs typeface="Arial"/>
              </a:rPr>
              <a:t>Subfrecuencia </a:t>
            </a:r>
            <a:r>
              <a:rPr sz="1800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800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Produce</a:t>
            </a:r>
            <a:r>
              <a:rPr sz="1800" dirty="0">
                <a:latin typeface="Calibri"/>
                <a:cs typeface="Calibri"/>
              </a:rPr>
              <a:t> un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disparo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si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frecuencia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está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por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debajo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del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valor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ajustado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durante </a:t>
            </a:r>
            <a:r>
              <a:rPr sz="1800" dirty="0">
                <a:latin typeface="Calibri"/>
                <a:cs typeface="Calibri"/>
              </a:rPr>
              <a:t>un </a:t>
            </a:r>
            <a:r>
              <a:rPr sz="1800" spc="-5" dirty="0">
                <a:latin typeface="Calibri"/>
                <a:cs typeface="Calibri"/>
              </a:rPr>
              <a:t>tiempo igual </a:t>
            </a:r>
            <a:r>
              <a:rPr sz="1800" dirty="0">
                <a:latin typeface="Calibri"/>
                <a:cs typeface="Calibri"/>
              </a:rPr>
              <a:t>al </a:t>
            </a:r>
            <a:r>
              <a:rPr sz="1800" spc="-10" dirty="0">
                <a:latin typeface="Calibri"/>
                <a:cs typeface="Calibri"/>
              </a:rPr>
              <a:t>programado. </a:t>
            </a:r>
            <a:r>
              <a:rPr sz="1800" spc="-5" dirty="0">
                <a:latin typeface="Calibri"/>
                <a:cs typeface="Calibri"/>
              </a:rPr>
              <a:t>Una vez arrancada </a:t>
            </a:r>
            <a:r>
              <a:rPr sz="1800" spc="-10" dirty="0">
                <a:latin typeface="Calibri"/>
                <a:cs typeface="Calibri"/>
              </a:rPr>
              <a:t>recae </a:t>
            </a:r>
            <a:r>
              <a:rPr sz="1800" dirty="0">
                <a:latin typeface="Calibri"/>
                <a:cs typeface="Calibri"/>
              </a:rPr>
              <a:t>si </a:t>
            </a:r>
            <a:r>
              <a:rPr sz="1800" spc="-5" dirty="0">
                <a:latin typeface="Calibri"/>
                <a:cs typeface="Calibri"/>
              </a:rPr>
              <a:t>durante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dos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ciclos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  frecuencia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correcta</a:t>
            </a:r>
            <a:endParaRPr sz="1800">
              <a:latin typeface="Calibri"/>
              <a:cs typeface="Calibri"/>
            </a:endParaRPr>
          </a:p>
          <a:p>
            <a:pPr marL="387350" marR="699135" indent="55880" algn="just">
              <a:lnSpc>
                <a:spcPct val="112799"/>
              </a:lnSpc>
              <a:spcBef>
                <a:spcPts val="910"/>
              </a:spcBef>
            </a:pPr>
            <a:r>
              <a:rPr sz="1800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800" spc="-5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Permite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</a:t>
            </a:r>
            <a:r>
              <a:rPr sz="1800" spc="-5" dirty="0">
                <a:latin typeface="Calibri"/>
                <a:cs typeface="Calibri"/>
              </a:rPr>
              <a:t> deslastre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cargas,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que</a:t>
            </a:r>
            <a:r>
              <a:rPr sz="1800" spc="-5" dirty="0">
                <a:latin typeface="Calibri"/>
                <a:cs typeface="Calibri"/>
              </a:rPr>
              <a:t> conducirá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frecuencia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del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sistema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sus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valores</a:t>
            </a:r>
            <a:r>
              <a:rPr sz="1800" spc="37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normales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funcionamiento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1800" dirty="0">
                <a:latin typeface="Calibri"/>
                <a:cs typeface="Calibri"/>
              </a:rPr>
              <a:t>Para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que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actúen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tensión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medida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debe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ser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mayor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valor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ajustado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07975"/>
            <a:ext cx="5063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Derivada</a:t>
            </a:r>
            <a:r>
              <a:rPr sz="2400" spc="-40" dirty="0"/>
              <a:t> </a:t>
            </a:r>
            <a:r>
              <a:rPr sz="2400" dirty="0"/>
              <a:t>de</a:t>
            </a:r>
            <a:r>
              <a:rPr sz="2400" spc="-20" dirty="0"/>
              <a:t> </a:t>
            </a:r>
            <a:r>
              <a:rPr sz="2400" spc="-5" dirty="0"/>
              <a:t>frecuencia</a:t>
            </a:r>
            <a:r>
              <a:rPr sz="2400" spc="-50" dirty="0"/>
              <a:t> </a:t>
            </a:r>
            <a:r>
              <a:rPr sz="2400" spc="-5" dirty="0"/>
              <a:t>(81R)</a:t>
            </a:r>
            <a:r>
              <a:rPr sz="2400" spc="-130" dirty="0"/>
              <a:t> </a:t>
            </a:r>
            <a:r>
              <a:rPr sz="2400" dirty="0"/>
              <a:t>I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2814192" y="2482976"/>
            <a:ext cx="273050" cy="0"/>
          </a:xfrm>
          <a:custGeom>
            <a:avLst/>
            <a:gdLst/>
            <a:ahLst/>
            <a:cxnLst/>
            <a:rect l="l" t="t" r="r" b="b"/>
            <a:pathLst>
              <a:path w="273050">
                <a:moveTo>
                  <a:pt x="0" y="0"/>
                </a:moveTo>
                <a:lnTo>
                  <a:pt x="272795" y="0"/>
                </a:lnTo>
              </a:path>
            </a:pathLst>
          </a:custGeom>
          <a:ln w="10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15233" y="2482976"/>
            <a:ext cx="368935" cy="0"/>
          </a:xfrm>
          <a:custGeom>
            <a:avLst/>
            <a:gdLst/>
            <a:ahLst/>
            <a:cxnLst/>
            <a:rect l="l" t="t" r="r" b="b"/>
            <a:pathLst>
              <a:path w="368935">
                <a:moveTo>
                  <a:pt x="0" y="0"/>
                </a:moveTo>
                <a:lnTo>
                  <a:pt x="368807" y="0"/>
                </a:lnTo>
              </a:path>
            </a:pathLst>
          </a:custGeom>
          <a:ln w="10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2856" y="1245473"/>
            <a:ext cx="8277859" cy="289941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400050" indent="-375285">
              <a:lnSpc>
                <a:spcPct val="100000"/>
              </a:lnSpc>
              <a:spcBef>
                <a:spcPts val="365"/>
              </a:spcBef>
              <a:buChar char="•"/>
              <a:tabLst>
                <a:tab pos="400050" algn="l"/>
                <a:tab pos="4006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función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derivada 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frecuencia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actúa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ante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variación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frecuencia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unidad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endParaRPr sz="1600">
              <a:latin typeface="Microsoft Sans Serif"/>
              <a:cs typeface="Microsoft Sans Serif"/>
            </a:endParaRPr>
          </a:p>
          <a:p>
            <a:pPr marL="400050">
              <a:lnSpc>
                <a:spcPct val="100000"/>
              </a:lnSpc>
              <a:spcBef>
                <a:spcPts val="265"/>
              </a:spcBef>
            </a:pPr>
            <a:r>
              <a:rPr sz="1600" spc="-5" dirty="0">
                <a:latin typeface="Microsoft Sans Serif"/>
                <a:cs typeface="Microsoft Sans Serif"/>
              </a:rPr>
              <a:t>tiempo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(df/dt)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00">
              <a:latin typeface="Microsoft Sans Serif"/>
              <a:cs typeface="Microsoft Sans Serif"/>
            </a:endParaRPr>
          </a:p>
          <a:p>
            <a:pPr marL="2497455" marR="4784090" indent="-20320">
              <a:lnSpc>
                <a:spcPct val="119500"/>
              </a:lnSpc>
              <a:tabLst>
                <a:tab pos="2799080" algn="l"/>
                <a:tab pos="3178810" algn="l"/>
              </a:tabLst>
            </a:pPr>
            <a:r>
              <a:rPr sz="1900" i="1" spc="-5" dirty="0">
                <a:latin typeface="Times New Roman"/>
                <a:cs typeface="Times New Roman"/>
              </a:rPr>
              <a:t>df	</a:t>
            </a:r>
            <a:r>
              <a:rPr sz="2850" spc="-7" baseline="-29239" dirty="0">
                <a:latin typeface="Symbol"/>
                <a:cs typeface="Symbol"/>
              </a:rPr>
              <a:t></a:t>
            </a:r>
            <a:r>
              <a:rPr sz="2850" spc="-37" baseline="-29239" dirty="0">
                <a:latin typeface="Times New Roman"/>
                <a:cs typeface="Times New Roman"/>
              </a:rPr>
              <a:t> </a:t>
            </a:r>
            <a:r>
              <a:rPr sz="2850" spc="-7" baseline="-29239" dirty="0">
                <a:latin typeface="Symbol"/>
                <a:cs typeface="Symbol"/>
              </a:rPr>
              <a:t></a:t>
            </a:r>
            <a:r>
              <a:rPr sz="2850" spc="-89" baseline="-29239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Symbol"/>
                <a:cs typeface="Symbol"/>
              </a:rPr>
              <a:t></a:t>
            </a:r>
            <a:r>
              <a:rPr sz="1900" i="1" spc="-5" dirty="0">
                <a:latin typeface="Times New Roman"/>
                <a:cs typeface="Times New Roman"/>
              </a:rPr>
              <a:t>P </a:t>
            </a:r>
            <a:r>
              <a:rPr sz="1900" i="1" spc="-459" dirty="0">
                <a:latin typeface="Times New Roman"/>
                <a:cs typeface="Times New Roman"/>
              </a:rPr>
              <a:t> </a:t>
            </a:r>
            <a:r>
              <a:rPr sz="1900" i="1" spc="-5" dirty="0">
                <a:latin typeface="Times New Roman"/>
                <a:cs typeface="Times New Roman"/>
              </a:rPr>
              <a:t>dt</a:t>
            </a:r>
            <a:r>
              <a:rPr sz="1900" i="1" dirty="0">
                <a:latin typeface="Times New Roman"/>
                <a:cs typeface="Times New Roman"/>
              </a:rPr>
              <a:t>		</a:t>
            </a:r>
            <a:r>
              <a:rPr sz="1900" spc="90" dirty="0">
                <a:latin typeface="Times New Roman"/>
                <a:cs typeface="Times New Roman"/>
              </a:rPr>
              <a:t>2</a:t>
            </a:r>
            <a:r>
              <a:rPr sz="1900" i="1" spc="-5" dirty="0">
                <a:latin typeface="Times New Roman"/>
                <a:cs typeface="Times New Roman"/>
              </a:rPr>
              <a:t>H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00">
              <a:latin typeface="Times New Roman"/>
              <a:cs typeface="Times New Roman"/>
            </a:endParaRPr>
          </a:p>
          <a:p>
            <a:pPr marL="400050">
              <a:lnSpc>
                <a:spcPct val="100000"/>
              </a:lnSpc>
            </a:pPr>
            <a:r>
              <a:rPr sz="1600" spc="-5" dirty="0">
                <a:latin typeface="Microsoft Sans Serif"/>
                <a:cs typeface="Microsoft Sans Serif"/>
              </a:rPr>
              <a:t>donde: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Symbol"/>
                <a:cs typeface="Symbol"/>
              </a:rPr>
              <a:t></a:t>
            </a:r>
            <a:r>
              <a:rPr sz="1600" spc="-15" dirty="0">
                <a:latin typeface="Microsoft Sans Serif"/>
                <a:cs typeface="Microsoft Sans Serif"/>
              </a:rPr>
              <a:t>P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=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potencia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decelerante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unidad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los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0" dirty="0">
                <a:latin typeface="Microsoft Sans Serif"/>
                <a:cs typeface="Microsoft Sans Serif"/>
              </a:rPr>
              <a:t>kVA</a:t>
            </a:r>
            <a:r>
              <a:rPr sz="1600" spc="-5" dirty="0">
                <a:latin typeface="Microsoft Sans Serif"/>
                <a:cs typeface="Microsoft Sans Serif"/>
              </a:rPr>
              <a:t> conectados</a:t>
            </a:r>
            <a:endParaRPr sz="1600">
              <a:latin typeface="Microsoft Sans Serif"/>
              <a:cs typeface="Microsoft Sans Serif"/>
            </a:endParaRPr>
          </a:p>
          <a:p>
            <a:pPr marL="1108710">
              <a:lnSpc>
                <a:spcPct val="100000"/>
              </a:lnSpc>
              <a:spcBef>
                <a:spcPts val="994"/>
              </a:spcBef>
            </a:pPr>
            <a:r>
              <a:rPr sz="1600" spc="-5" dirty="0">
                <a:latin typeface="Microsoft Sans Serif"/>
                <a:cs typeface="Microsoft Sans Serif"/>
              </a:rPr>
              <a:t>H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=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Constante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inercia </a:t>
            </a:r>
            <a:r>
              <a:rPr sz="1600" spc="-5" dirty="0">
                <a:latin typeface="Microsoft Sans Serif"/>
                <a:cs typeface="Microsoft Sans Serif"/>
              </a:rPr>
              <a:t>(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MWseg/MVA</a:t>
            </a:r>
            <a:r>
              <a:rPr sz="1600" spc="-7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) :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generador, </a:t>
            </a:r>
            <a:r>
              <a:rPr sz="1600" spc="-10" dirty="0">
                <a:latin typeface="Microsoft Sans Serif"/>
                <a:cs typeface="Microsoft Sans Serif"/>
              </a:rPr>
              <a:t>lo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proporciona</a:t>
            </a:r>
            <a:r>
              <a:rPr sz="1600" spc="-10" dirty="0">
                <a:latin typeface="Microsoft Sans Serif"/>
                <a:cs typeface="Microsoft Sans Serif"/>
              </a:rPr>
              <a:t> el</a:t>
            </a:r>
            <a:endParaRPr sz="1600">
              <a:latin typeface="Microsoft Sans Serif"/>
              <a:cs typeface="Microsoft Sans Serif"/>
            </a:endParaRPr>
          </a:p>
          <a:p>
            <a:pPr marL="1453515">
              <a:lnSpc>
                <a:spcPct val="100000"/>
              </a:lnSpc>
              <a:spcBef>
                <a:spcPts val="1085"/>
              </a:spcBef>
            </a:pPr>
            <a:r>
              <a:rPr sz="1600" spc="-5" dirty="0">
                <a:latin typeface="Microsoft Sans Serif"/>
                <a:cs typeface="Microsoft Sans Serif"/>
              </a:rPr>
              <a:t>fabricante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o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calcula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del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siguiente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modo: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49701" y="4622672"/>
            <a:ext cx="2034539" cy="0"/>
          </a:xfrm>
          <a:custGeom>
            <a:avLst/>
            <a:gdLst/>
            <a:ahLst/>
            <a:cxnLst/>
            <a:rect l="l" t="t" r="r" b="b"/>
            <a:pathLst>
              <a:path w="2034539">
                <a:moveTo>
                  <a:pt x="0" y="0"/>
                </a:moveTo>
                <a:lnTo>
                  <a:pt x="2034539" y="0"/>
                </a:lnTo>
              </a:path>
            </a:pathLst>
          </a:custGeom>
          <a:ln w="78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51936" y="4341367"/>
            <a:ext cx="24231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250" i="1" spc="-7" baseline="-35185" dirty="0">
                <a:latin typeface="Times New Roman"/>
                <a:cs typeface="Times New Roman"/>
              </a:rPr>
              <a:t>H</a:t>
            </a:r>
            <a:r>
              <a:rPr sz="2250" i="1" spc="97" baseline="-35185" dirty="0">
                <a:latin typeface="Times New Roman"/>
                <a:cs typeface="Times New Roman"/>
              </a:rPr>
              <a:t> </a:t>
            </a:r>
            <a:r>
              <a:rPr sz="2250" baseline="-35185" dirty="0">
                <a:latin typeface="Symbol"/>
                <a:cs typeface="Symbol"/>
              </a:rPr>
              <a:t></a:t>
            </a:r>
            <a:r>
              <a:rPr sz="2250" spc="232" baseline="-35185" dirty="0">
                <a:latin typeface="Times New Roman"/>
                <a:cs typeface="Times New Roman"/>
              </a:rPr>
              <a:t> </a:t>
            </a:r>
            <a:r>
              <a:rPr sz="1500" spc="25" dirty="0">
                <a:latin typeface="Times New Roman"/>
                <a:cs typeface="Times New Roman"/>
              </a:rPr>
              <a:t>0.231</a:t>
            </a:r>
            <a:r>
              <a:rPr sz="1500" spc="25" dirty="0">
                <a:latin typeface="Symbol"/>
                <a:cs typeface="Symbol"/>
              </a:rPr>
              <a:t></a:t>
            </a:r>
            <a:r>
              <a:rPr sz="1500" i="1" spc="25" dirty="0">
                <a:latin typeface="Times New Roman"/>
                <a:cs typeface="Times New Roman"/>
              </a:rPr>
              <a:t>WR</a:t>
            </a:r>
            <a:r>
              <a:rPr sz="1275" spc="37" baseline="35947" dirty="0">
                <a:latin typeface="Times New Roman"/>
                <a:cs typeface="Times New Roman"/>
              </a:rPr>
              <a:t>2</a:t>
            </a:r>
            <a:r>
              <a:rPr sz="1275" spc="30" baseline="35947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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RPM</a:t>
            </a:r>
            <a:r>
              <a:rPr sz="1500" i="1" spc="10" dirty="0">
                <a:latin typeface="Times New Roman"/>
                <a:cs typeface="Times New Roman"/>
              </a:rPr>
              <a:t> </a:t>
            </a:r>
            <a:r>
              <a:rPr sz="1275" baseline="35947" dirty="0">
                <a:latin typeface="Times New Roman"/>
                <a:cs typeface="Times New Roman"/>
              </a:rPr>
              <a:t>2</a:t>
            </a:r>
            <a:r>
              <a:rPr sz="1275" spc="22" baseline="35947" dirty="0">
                <a:latin typeface="Times New Roman"/>
                <a:cs typeface="Times New Roman"/>
              </a:rPr>
              <a:t> </a:t>
            </a:r>
            <a:r>
              <a:rPr sz="1500" spc="25" dirty="0">
                <a:latin typeface="Symbol"/>
                <a:cs typeface="Symbol"/>
              </a:rPr>
              <a:t></a:t>
            </a:r>
            <a:r>
              <a:rPr sz="1500" spc="25" dirty="0">
                <a:latin typeface="Times New Roman"/>
                <a:cs typeface="Times New Roman"/>
              </a:rPr>
              <a:t>10</a:t>
            </a:r>
            <a:r>
              <a:rPr sz="1275" spc="37" baseline="35947" dirty="0">
                <a:latin typeface="Symbol"/>
                <a:cs typeface="Symbol"/>
              </a:rPr>
              <a:t></a:t>
            </a:r>
            <a:r>
              <a:rPr sz="1275" spc="37" baseline="35947" dirty="0">
                <a:latin typeface="Times New Roman"/>
                <a:cs typeface="Times New Roman"/>
              </a:rPr>
              <a:t>6</a:t>
            </a:r>
            <a:endParaRPr sz="1275" baseline="3594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22980" y="4490931"/>
            <a:ext cx="3942715" cy="762635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89050">
              <a:lnSpc>
                <a:spcPct val="100000"/>
              </a:lnSpc>
              <a:spcBef>
                <a:spcPts val="1055"/>
              </a:spcBef>
            </a:pPr>
            <a:r>
              <a:rPr sz="1500" i="1" spc="-40" dirty="0">
                <a:latin typeface="Times New Roman"/>
                <a:cs typeface="Times New Roman"/>
              </a:rPr>
              <a:t>kVA</a:t>
            </a:r>
            <a:endParaRPr sz="15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065"/>
              </a:spcBef>
            </a:pPr>
            <a:r>
              <a:rPr sz="2475" i="1" baseline="-28619" dirty="0">
                <a:latin typeface="Times New Roman"/>
                <a:cs typeface="Times New Roman"/>
              </a:rPr>
              <a:t>H</a:t>
            </a:r>
            <a:r>
              <a:rPr sz="2475" i="1" spc="7" baseline="-28619" dirty="0">
                <a:latin typeface="Times New Roman"/>
                <a:cs typeface="Times New Roman"/>
              </a:rPr>
              <a:t>s</a:t>
            </a:r>
            <a:r>
              <a:rPr sz="2475" i="1" baseline="-28619" dirty="0">
                <a:latin typeface="Times New Roman"/>
                <a:cs typeface="Times New Roman"/>
              </a:rPr>
              <a:t>ist</a:t>
            </a:r>
            <a:r>
              <a:rPr sz="2475" i="1" spc="-15" baseline="-28619" dirty="0">
                <a:latin typeface="Times New Roman"/>
                <a:cs typeface="Times New Roman"/>
              </a:rPr>
              <a:t>e</a:t>
            </a:r>
            <a:r>
              <a:rPr sz="2475" i="1" baseline="-28619" dirty="0">
                <a:latin typeface="Times New Roman"/>
                <a:cs typeface="Times New Roman"/>
              </a:rPr>
              <a:t>ma</a:t>
            </a:r>
            <a:r>
              <a:rPr sz="2475" i="1" spc="-22" baseline="-28619" dirty="0">
                <a:latin typeface="Times New Roman"/>
                <a:cs typeface="Times New Roman"/>
              </a:rPr>
              <a:t> </a:t>
            </a:r>
            <a:r>
              <a:rPr sz="2475" baseline="-28619" dirty="0">
                <a:latin typeface="Symbol"/>
                <a:cs typeface="Symbol"/>
              </a:rPr>
              <a:t></a:t>
            </a:r>
            <a:r>
              <a:rPr sz="2475" spc="225" baseline="-28619" dirty="0">
                <a:latin typeface="Times New Roman"/>
                <a:cs typeface="Times New Roman"/>
              </a:rPr>
              <a:t> </a:t>
            </a:r>
            <a:r>
              <a:rPr sz="1650" i="1" spc="-20" dirty="0">
                <a:latin typeface="Times New Roman"/>
                <a:cs typeface="Times New Roman"/>
              </a:rPr>
              <a:t>H</a:t>
            </a:r>
            <a:r>
              <a:rPr sz="1425" spc="-37" baseline="-17543" dirty="0">
                <a:latin typeface="Times New Roman"/>
                <a:cs typeface="Times New Roman"/>
              </a:rPr>
              <a:t>1</a:t>
            </a:r>
            <a:r>
              <a:rPr sz="1650" i="1" spc="-20" dirty="0">
                <a:latin typeface="Times New Roman"/>
                <a:cs typeface="Times New Roman"/>
              </a:rPr>
              <a:t>M</a:t>
            </a:r>
            <a:r>
              <a:rPr sz="1650" i="1" spc="-150" dirty="0">
                <a:latin typeface="Times New Roman"/>
                <a:cs typeface="Times New Roman"/>
              </a:rPr>
              <a:t>V</a:t>
            </a:r>
            <a:r>
              <a:rPr sz="1650" i="1" spc="-30" dirty="0">
                <a:latin typeface="Times New Roman"/>
                <a:cs typeface="Times New Roman"/>
              </a:rPr>
              <a:t>A</a:t>
            </a:r>
            <a:r>
              <a:rPr sz="1425" spc="-7" baseline="-17543" dirty="0">
                <a:latin typeface="Times New Roman"/>
                <a:cs typeface="Times New Roman"/>
              </a:rPr>
              <a:t>1</a:t>
            </a:r>
            <a:r>
              <a:rPr sz="1425" spc="135" baseline="-17543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</a:t>
            </a:r>
            <a:r>
              <a:rPr sz="1650" spc="-7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H</a:t>
            </a:r>
            <a:r>
              <a:rPr sz="1650" i="1" spc="-265" dirty="0">
                <a:latin typeface="Times New Roman"/>
                <a:cs typeface="Times New Roman"/>
              </a:rPr>
              <a:t> </a:t>
            </a:r>
            <a:r>
              <a:rPr sz="1425" spc="-7" baseline="-17543" dirty="0">
                <a:latin typeface="Times New Roman"/>
                <a:cs typeface="Times New Roman"/>
              </a:rPr>
              <a:t>2</a:t>
            </a:r>
            <a:r>
              <a:rPr sz="1425" spc="-187" baseline="-17543" dirty="0">
                <a:latin typeface="Times New Roman"/>
                <a:cs typeface="Times New Roman"/>
              </a:rPr>
              <a:t> </a:t>
            </a:r>
            <a:r>
              <a:rPr sz="1650" i="1" spc="-20" dirty="0">
                <a:latin typeface="Times New Roman"/>
                <a:cs typeface="Times New Roman"/>
              </a:rPr>
              <a:t>M</a:t>
            </a:r>
            <a:r>
              <a:rPr sz="1650" i="1" spc="-150" dirty="0">
                <a:latin typeface="Times New Roman"/>
                <a:cs typeface="Times New Roman"/>
              </a:rPr>
              <a:t>V</a:t>
            </a:r>
            <a:r>
              <a:rPr sz="1650" i="1" spc="-30" dirty="0">
                <a:latin typeface="Times New Roman"/>
                <a:cs typeface="Times New Roman"/>
              </a:rPr>
              <a:t>A</a:t>
            </a:r>
            <a:r>
              <a:rPr sz="1425" spc="-7" baseline="-17543" dirty="0">
                <a:latin typeface="Times New Roman"/>
                <a:cs typeface="Times New Roman"/>
              </a:rPr>
              <a:t>2</a:t>
            </a:r>
            <a:r>
              <a:rPr sz="1425" spc="-44" baseline="-17543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</a:t>
            </a:r>
            <a:r>
              <a:rPr sz="1650" spc="-195" dirty="0">
                <a:latin typeface="Times New Roman"/>
                <a:cs typeface="Times New Roman"/>
              </a:rPr>
              <a:t> </a:t>
            </a:r>
            <a:r>
              <a:rPr sz="1650" spc="90" dirty="0">
                <a:latin typeface="Symbol"/>
                <a:cs typeface="Symbol"/>
              </a:rPr>
              <a:t></a:t>
            </a:r>
            <a:r>
              <a:rPr sz="1650" dirty="0">
                <a:latin typeface="Symbol"/>
                <a:cs typeface="Symbol"/>
              </a:rPr>
              <a:t></a:t>
            </a:r>
            <a:r>
              <a:rPr sz="1650" spc="-15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</a:t>
            </a:r>
            <a:r>
              <a:rPr sz="1650" spc="-50" dirty="0">
                <a:latin typeface="Times New Roman"/>
                <a:cs typeface="Times New Roman"/>
              </a:rPr>
              <a:t> </a:t>
            </a:r>
            <a:r>
              <a:rPr sz="1650" i="1" spc="75" dirty="0">
                <a:latin typeface="Times New Roman"/>
                <a:cs typeface="Times New Roman"/>
              </a:rPr>
              <a:t>H</a:t>
            </a:r>
            <a:r>
              <a:rPr sz="1425" i="1" spc="-7" baseline="-17543" dirty="0">
                <a:latin typeface="Times New Roman"/>
                <a:cs typeface="Times New Roman"/>
              </a:rPr>
              <a:t>n</a:t>
            </a:r>
            <a:r>
              <a:rPr sz="1425" i="1" spc="-82" baseline="-17543" dirty="0">
                <a:latin typeface="Times New Roman"/>
                <a:cs typeface="Times New Roman"/>
              </a:rPr>
              <a:t> </a:t>
            </a:r>
            <a:r>
              <a:rPr sz="1650" i="1" spc="-20" dirty="0">
                <a:latin typeface="Times New Roman"/>
                <a:cs typeface="Times New Roman"/>
              </a:rPr>
              <a:t>M</a:t>
            </a:r>
            <a:r>
              <a:rPr sz="1650" i="1" spc="-150" dirty="0">
                <a:latin typeface="Times New Roman"/>
                <a:cs typeface="Times New Roman"/>
              </a:rPr>
              <a:t>V</a:t>
            </a:r>
            <a:r>
              <a:rPr sz="1650" i="1" spc="-30" dirty="0">
                <a:latin typeface="Times New Roman"/>
                <a:cs typeface="Times New Roman"/>
              </a:rPr>
              <a:t>A</a:t>
            </a:r>
            <a:r>
              <a:rPr sz="1425" i="1" spc="-7" baseline="-17543" dirty="0">
                <a:latin typeface="Times New Roman"/>
                <a:cs typeface="Times New Roman"/>
              </a:rPr>
              <a:t>n</a:t>
            </a:r>
            <a:endParaRPr sz="1425" baseline="-17543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065396" y="5285613"/>
            <a:ext cx="2985770" cy="0"/>
          </a:xfrm>
          <a:custGeom>
            <a:avLst/>
            <a:gdLst/>
            <a:ahLst/>
            <a:cxnLst/>
            <a:rect l="l" t="t" r="r" b="b"/>
            <a:pathLst>
              <a:path w="2985770">
                <a:moveTo>
                  <a:pt x="0" y="0"/>
                </a:moveTo>
                <a:lnTo>
                  <a:pt x="2985516" y="0"/>
                </a:lnTo>
              </a:path>
            </a:pathLst>
          </a:custGeom>
          <a:ln w="87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15365" y="5278958"/>
            <a:ext cx="7144384" cy="10267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731260">
              <a:lnSpc>
                <a:spcPct val="100000"/>
              </a:lnSpc>
              <a:spcBef>
                <a:spcPts val="105"/>
              </a:spcBef>
            </a:pPr>
            <a:r>
              <a:rPr sz="1650" i="1" spc="-45" dirty="0">
                <a:latin typeface="Times New Roman"/>
                <a:cs typeface="Times New Roman"/>
              </a:rPr>
              <a:t>M</a:t>
            </a:r>
            <a:r>
              <a:rPr sz="1650" i="1" spc="-170" dirty="0">
                <a:latin typeface="Times New Roman"/>
                <a:cs typeface="Times New Roman"/>
              </a:rPr>
              <a:t>V</a:t>
            </a:r>
            <a:r>
              <a:rPr sz="1650" i="1" spc="-50" dirty="0">
                <a:latin typeface="Times New Roman"/>
                <a:cs typeface="Times New Roman"/>
              </a:rPr>
              <a:t>A</a:t>
            </a:r>
            <a:r>
              <a:rPr sz="1425" baseline="-17543" dirty="0">
                <a:latin typeface="Times New Roman"/>
                <a:cs typeface="Times New Roman"/>
              </a:rPr>
              <a:t>1</a:t>
            </a:r>
            <a:r>
              <a:rPr sz="1425" spc="97" baseline="-17543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</a:t>
            </a:r>
            <a:r>
              <a:rPr sz="1650" spc="-90" dirty="0">
                <a:latin typeface="Times New Roman"/>
                <a:cs typeface="Times New Roman"/>
              </a:rPr>
              <a:t> </a:t>
            </a:r>
            <a:r>
              <a:rPr sz="1650" i="1" spc="-20" dirty="0">
                <a:latin typeface="Times New Roman"/>
                <a:cs typeface="Times New Roman"/>
              </a:rPr>
              <a:t>M</a:t>
            </a:r>
            <a:r>
              <a:rPr sz="1650" i="1" spc="-145" dirty="0">
                <a:latin typeface="Times New Roman"/>
                <a:cs typeface="Times New Roman"/>
              </a:rPr>
              <a:t>V</a:t>
            </a:r>
            <a:r>
              <a:rPr sz="1650" i="1" spc="-25" dirty="0">
                <a:latin typeface="Times New Roman"/>
                <a:cs typeface="Times New Roman"/>
              </a:rPr>
              <a:t>A</a:t>
            </a:r>
            <a:r>
              <a:rPr sz="1425" baseline="-17543" dirty="0">
                <a:latin typeface="Times New Roman"/>
                <a:cs typeface="Times New Roman"/>
              </a:rPr>
              <a:t>2</a:t>
            </a:r>
            <a:r>
              <a:rPr sz="1425" spc="-67" baseline="-17543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</a:t>
            </a:r>
            <a:r>
              <a:rPr sz="1650" spc="-195" dirty="0">
                <a:latin typeface="Times New Roman"/>
                <a:cs typeface="Times New Roman"/>
              </a:rPr>
              <a:t> </a:t>
            </a:r>
            <a:r>
              <a:rPr sz="1650" spc="85" dirty="0">
                <a:latin typeface="Symbol"/>
                <a:cs typeface="Symbol"/>
              </a:rPr>
              <a:t></a:t>
            </a:r>
            <a:r>
              <a:rPr sz="1650" dirty="0">
                <a:latin typeface="Symbol"/>
                <a:cs typeface="Symbol"/>
              </a:rPr>
              <a:t></a:t>
            </a:r>
            <a:r>
              <a:rPr sz="1650" spc="-13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</a:t>
            </a:r>
            <a:r>
              <a:rPr sz="1650" spc="-114" dirty="0">
                <a:latin typeface="Times New Roman"/>
                <a:cs typeface="Times New Roman"/>
              </a:rPr>
              <a:t> </a:t>
            </a:r>
            <a:r>
              <a:rPr sz="1650" i="1" spc="-20" dirty="0">
                <a:latin typeface="Times New Roman"/>
                <a:cs typeface="Times New Roman"/>
              </a:rPr>
              <a:t>M</a:t>
            </a:r>
            <a:r>
              <a:rPr sz="1650" i="1" spc="-145" dirty="0">
                <a:latin typeface="Times New Roman"/>
                <a:cs typeface="Times New Roman"/>
              </a:rPr>
              <a:t>V</a:t>
            </a:r>
            <a:r>
              <a:rPr sz="1650" i="1" spc="-25" dirty="0">
                <a:latin typeface="Times New Roman"/>
                <a:cs typeface="Times New Roman"/>
              </a:rPr>
              <a:t>A</a:t>
            </a:r>
            <a:r>
              <a:rPr sz="1425" i="1" baseline="-17543" dirty="0">
                <a:latin typeface="Times New Roman"/>
                <a:cs typeface="Times New Roman"/>
              </a:rPr>
              <a:t>n</a:t>
            </a:r>
            <a:endParaRPr sz="1425" baseline="-17543">
              <a:latin typeface="Times New Roman"/>
              <a:cs typeface="Times New Roman"/>
            </a:endParaRPr>
          </a:p>
          <a:p>
            <a:pPr marL="38100" marR="30480">
              <a:lnSpc>
                <a:spcPct val="113799"/>
              </a:lnSpc>
              <a:spcBef>
                <a:spcPts val="1525"/>
              </a:spcBef>
            </a:pP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-7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mayor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valor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constante,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menor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disminución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frecuencia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sobrecarga dada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89940"/>
            <a:ext cx="33420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Deslastre</a:t>
            </a:r>
            <a:r>
              <a:rPr sz="2400" spc="-80" dirty="0"/>
              <a:t> </a:t>
            </a:r>
            <a:r>
              <a:rPr sz="2400" dirty="0"/>
              <a:t>de</a:t>
            </a:r>
            <a:r>
              <a:rPr sz="2400" spc="-140" dirty="0"/>
              <a:t> </a:t>
            </a:r>
            <a:r>
              <a:rPr sz="2400" dirty="0"/>
              <a:t>cargas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56412" y="1313764"/>
            <a:ext cx="8265795" cy="453898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7350" marR="5080" indent="-375285" algn="just">
              <a:lnSpc>
                <a:spcPts val="2270"/>
              </a:lnSpc>
              <a:spcBef>
                <a:spcPts val="85"/>
              </a:spcBef>
              <a:buChar char="•"/>
              <a:tabLst>
                <a:tab pos="387985" algn="l"/>
              </a:tabLst>
            </a:pPr>
            <a:r>
              <a:rPr sz="1800" dirty="0">
                <a:latin typeface="Microsoft Sans Serif"/>
                <a:cs typeface="Microsoft Sans Serif"/>
              </a:rPr>
              <a:t>Para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detener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15" dirty="0">
                <a:latin typeface="Microsoft Sans Serif"/>
                <a:cs typeface="Microsoft Sans Serif"/>
              </a:rPr>
              <a:t>caída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frecuencia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necesario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desconectar </a:t>
            </a:r>
            <a:r>
              <a:rPr sz="1800" spc="-5" dirty="0">
                <a:latin typeface="Microsoft Sans Serif"/>
                <a:cs typeface="Microsoft Sans Serif"/>
              </a:rPr>
              <a:t> automáticamente un </a:t>
            </a:r>
            <a:r>
              <a:rPr sz="1800" spc="-10" dirty="0">
                <a:latin typeface="Microsoft Sans Serif"/>
                <a:cs typeface="Microsoft Sans Serif"/>
              </a:rPr>
              <a:t>porcentaje </a:t>
            </a:r>
            <a:r>
              <a:rPr sz="1800" spc="-5" dirty="0">
                <a:latin typeface="Microsoft Sans Serif"/>
                <a:cs typeface="Microsoft Sans Serif"/>
              </a:rPr>
              <a:t>de carga </a:t>
            </a:r>
            <a:r>
              <a:rPr sz="1800" spc="-15" dirty="0">
                <a:latin typeface="Microsoft Sans Serif"/>
                <a:cs typeface="Microsoft Sans Serif"/>
              </a:rPr>
              <a:t>igual </a:t>
            </a:r>
            <a:r>
              <a:rPr sz="1800" spc="-5" dirty="0">
                <a:latin typeface="Microsoft Sans Serif"/>
                <a:cs typeface="Microsoft Sans Serif"/>
              </a:rPr>
              <a:t>o superior a </a:t>
            </a:r>
            <a:r>
              <a:rPr sz="1800" spc="-10" dirty="0">
                <a:latin typeface="Microsoft Sans Serif"/>
                <a:cs typeface="Microsoft Sans Serif"/>
              </a:rPr>
              <a:t>la </a:t>
            </a:r>
            <a:r>
              <a:rPr sz="1800" spc="-5" dirty="0">
                <a:latin typeface="Microsoft Sans Serif"/>
                <a:cs typeface="Microsoft Sans Serif"/>
              </a:rPr>
              <a:t>sobrecarga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spc="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deslastre</a:t>
            </a:r>
            <a:r>
              <a:rPr sz="1800" b="1" spc="-65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de</a:t>
            </a:r>
            <a:r>
              <a:rPr sz="1800" b="1" spc="-3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cargas</a:t>
            </a:r>
            <a:endParaRPr sz="1800">
              <a:latin typeface="Arial"/>
              <a:cs typeface="Arial"/>
            </a:endParaRPr>
          </a:p>
          <a:p>
            <a:pPr marL="1152525" algn="just">
              <a:lnSpc>
                <a:spcPct val="100000"/>
              </a:lnSpc>
              <a:spcBef>
                <a:spcPts val="965"/>
              </a:spcBef>
            </a:pP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objetivo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del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deslastre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reinstaurar</a:t>
            </a:r>
            <a:r>
              <a:rPr sz="1600" spc="-10" dirty="0">
                <a:latin typeface="Microsoft Sans Serif"/>
                <a:cs typeface="Microsoft Sans Serif"/>
              </a:rPr>
              <a:t> el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equilibrio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carga-generación</a:t>
            </a:r>
            <a:endParaRPr sz="1600">
              <a:latin typeface="Microsoft Sans Serif"/>
              <a:cs typeface="Microsoft Sans Serif"/>
            </a:endParaRPr>
          </a:p>
          <a:p>
            <a:pPr marL="1152525" marR="6985" algn="just">
              <a:lnSpc>
                <a:spcPct val="105900"/>
              </a:lnSpc>
              <a:spcBef>
                <a:spcPts val="660"/>
              </a:spcBef>
            </a:pPr>
            <a:r>
              <a:rPr sz="1600" spc="-5" dirty="0">
                <a:latin typeface="Microsoft Sans Serif"/>
                <a:cs typeface="Microsoft Sans Serif"/>
              </a:rPr>
              <a:t>La carga a separar debe ser </a:t>
            </a:r>
            <a:r>
              <a:rPr sz="1600" spc="-10" dirty="0">
                <a:latin typeface="Microsoft Sans Serif"/>
                <a:cs typeface="Microsoft Sans Serif"/>
              </a:rPr>
              <a:t>aquella </a:t>
            </a:r>
            <a:r>
              <a:rPr sz="1600" spc="-5" dirty="0">
                <a:latin typeface="Microsoft Sans Serif"/>
                <a:cs typeface="Microsoft Sans Serif"/>
              </a:rPr>
              <a:t>que permita </a:t>
            </a:r>
            <a:r>
              <a:rPr sz="1600" spc="-10" dirty="0">
                <a:latin typeface="Microsoft Sans Serif"/>
                <a:cs typeface="Microsoft Sans Serif"/>
              </a:rPr>
              <a:t>restablecer </a:t>
            </a:r>
            <a:r>
              <a:rPr sz="1600" spc="-5" dirty="0">
                <a:latin typeface="Microsoft Sans Serif"/>
                <a:cs typeface="Microsoft Sans Serif"/>
              </a:rPr>
              <a:t>la frecuencia </a:t>
            </a:r>
            <a:r>
              <a:rPr sz="1600" spc="-10" dirty="0">
                <a:latin typeface="Microsoft Sans Serif"/>
                <a:cs typeface="Microsoft Sans Serif"/>
              </a:rPr>
              <a:t>del </a:t>
            </a:r>
            <a:r>
              <a:rPr sz="1600" spc="-5" dirty="0">
                <a:latin typeface="Microsoft Sans Serif"/>
                <a:cs typeface="Microsoft Sans Serif"/>
              </a:rPr>
              <a:t> sistema a </a:t>
            </a:r>
            <a:r>
              <a:rPr sz="1600" spc="-10" dirty="0">
                <a:latin typeface="Microsoft Sans Serif"/>
                <a:cs typeface="Microsoft Sans Serif"/>
              </a:rPr>
              <a:t>frecuencia </a:t>
            </a:r>
            <a:r>
              <a:rPr sz="1600" spc="-5" dirty="0">
                <a:latin typeface="Microsoft Sans Serif"/>
                <a:cs typeface="Microsoft Sans Serif"/>
              </a:rPr>
              <a:t>normal </a:t>
            </a:r>
            <a:r>
              <a:rPr sz="1600" spc="-10" dirty="0">
                <a:latin typeface="Microsoft Sans Serif"/>
                <a:cs typeface="Microsoft Sans Serif"/>
              </a:rPr>
              <a:t>(sin </a:t>
            </a:r>
            <a:r>
              <a:rPr sz="1600" spc="-5" dirty="0">
                <a:latin typeface="Microsoft Sans Serif"/>
                <a:cs typeface="Microsoft Sans Serif"/>
              </a:rPr>
              <a:t>tener </a:t>
            </a:r>
            <a:r>
              <a:rPr sz="1600" spc="-10" dirty="0">
                <a:latin typeface="Microsoft Sans Serif"/>
                <a:cs typeface="Microsoft Sans Serif"/>
              </a:rPr>
              <a:t>que </a:t>
            </a:r>
            <a:r>
              <a:rPr sz="1600" spc="-5" dirty="0">
                <a:latin typeface="Microsoft Sans Serif"/>
                <a:cs typeface="Microsoft Sans Serif"/>
              </a:rPr>
              <a:t>ser la </a:t>
            </a:r>
            <a:r>
              <a:rPr sz="1600" spc="-10" dirty="0">
                <a:latin typeface="Microsoft Sans Serif"/>
                <a:cs typeface="Microsoft Sans Serif"/>
              </a:rPr>
              <a:t>nominal). </a:t>
            </a:r>
            <a:r>
              <a:rPr sz="1600" spc="-15" dirty="0">
                <a:latin typeface="Microsoft Sans Serif"/>
                <a:cs typeface="Microsoft Sans Serif"/>
              </a:rPr>
              <a:t>Si </a:t>
            </a:r>
            <a:r>
              <a:rPr sz="1600" dirty="0">
                <a:latin typeface="Microsoft Sans Serif"/>
                <a:cs typeface="Microsoft Sans Serif"/>
              </a:rPr>
              <a:t>se </a:t>
            </a:r>
            <a:r>
              <a:rPr sz="1600" spc="-10" dirty="0">
                <a:latin typeface="Microsoft Sans Serif"/>
                <a:cs typeface="Microsoft Sans Serif"/>
              </a:rPr>
              <a:t>establece </a:t>
            </a:r>
            <a:r>
              <a:rPr sz="1600" spc="-20" dirty="0">
                <a:latin typeface="Microsoft Sans Serif"/>
                <a:cs typeface="Microsoft Sans Serif"/>
              </a:rPr>
              <a:t>la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frecuencia </a:t>
            </a:r>
            <a:r>
              <a:rPr sz="1600" spc="-5" dirty="0">
                <a:latin typeface="Microsoft Sans Serif"/>
                <a:cs typeface="Microsoft Sans Serif"/>
              </a:rPr>
              <a:t>a </a:t>
            </a:r>
            <a:r>
              <a:rPr sz="1600" spc="-10" dirty="0">
                <a:latin typeface="Microsoft Sans Serif"/>
                <a:cs typeface="Microsoft Sans Serif"/>
              </a:rPr>
              <a:t>un </a:t>
            </a:r>
            <a:r>
              <a:rPr sz="1600" spc="-15" dirty="0">
                <a:latin typeface="Microsoft Sans Serif"/>
                <a:cs typeface="Microsoft Sans Serif"/>
              </a:rPr>
              <a:t>nivel </a:t>
            </a:r>
            <a:r>
              <a:rPr sz="1600" spc="-10" dirty="0">
                <a:latin typeface="Microsoft Sans Serif"/>
                <a:cs typeface="Microsoft Sans Serif"/>
              </a:rPr>
              <a:t>superior </a:t>
            </a:r>
            <a:r>
              <a:rPr sz="1600" spc="-5" dirty="0">
                <a:latin typeface="Microsoft Sans Serif"/>
                <a:cs typeface="Microsoft Sans Serif"/>
              </a:rPr>
              <a:t>a un </a:t>
            </a:r>
            <a:r>
              <a:rPr sz="1600" spc="-10" dirty="0">
                <a:latin typeface="Microsoft Sans Serif"/>
                <a:cs typeface="Microsoft Sans Serif"/>
              </a:rPr>
              <a:t>valor </a:t>
            </a:r>
            <a:r>
              <a:rPr sz="1600" spc="10" dirty="0">
                <a:latin typeface="Microsoft Sans Serif"/>
                <a:cs typeface="Microsoft Sans Serif"/>
              </a:rPr>
              <a:t>crítico </a:t>
            </a:r>
            <a:r>
              <a:rPr sz="1600" spc="-10" dirty="0">
                <a:latin typeface="Microsoft Sans Serif"/>
                <a:cs typeface="Microsoft Sans Serif"/>
              </a:rPr>
              <a:t>los órganos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regulación </a:t>
            </a:r>
            <a:r>
              <a:rPr sz="1600" spc="-20" dirty="0">
                <a:latin typeface="Microsoft Sans Serif"/>
                <a:cs typeface="Microsoft Sans Serif"/>
              </a:rPr>
              <a:t>del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generador serán </a:t>
            </a:r>
            <a:r>
              <a:rPr sz="1600" spc="-10" dirty="0">
                <a:latin typeface="Microsoft Sans Serif"/>
                <a:cs typeface="Microsoft Sans Serif"/>
              </a:rPr>
              <a:t>capaces de </a:t>
            </a:r>
            <a:r>
              <a:rPr sz="1600" spc="-5" dirty="0">
                <a:latin typeface="Microsoft Sans Serif"/>
                <a:cs typeface="Microsoft Sans Serif"/>
              </a:rPr>
              <a:t>absorber ese </a:t>
            </a:r>
            <a:r>
              <a:rPr sz="1600" spc="-10" dirty="0">
                <a:latin typeface="Microsoft Sans Serif"/>
                <a:cs typeface="Microsoft Sans Serif"/>
              </a:rPr>
              <a:t>exceso </a:t>
            </a:r>
            <a:r>
              <a:rPr sz="1600" spc="-5" dirty="0">
                <a:latin typeface="Microsoft Sans Serif"/>
                <a:cs typeface="Microsoft Sans Serif"/>
              </a:rPr>
              <a:t>de carga y volver </a:t>
            </a:r>
            <a:r>
              <a:rPr sz="1600" spc="-15" dirty="0">
                <a:latin typeface="Microsoft Sans Serif"/>
                <a:cs typeface="Microsoft Sans Serif"/>
              </a:rPr>
              <a:t>al </a:t>
            </a:r>
            <a:r>
              <a:rPr sz="1600" spc="-10" dirty="0">
                <a:latin typeface="Microsoft Sans Serif"/>
                <a:cs typeface="Microsoft Sans Serif"/>
              </a:rPr>
              <a:t>valor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nominal.</a:t>
            </a:r>
            <a:endParaRPr sz="1600">
              <a:latin typeface="Microsoft Sans Serif"/>
              <a:cs typeface="Microsoft Sans Serif"/>
            </a:endParaRPr>
          </a:p>
          <a:p>
            <a:pPr marL="387350" marR="6350" indent="-375285" algn="just">
              <a:lnSpc>
                <a:spcPct val="102800"/>
              </a:lnSpc>
              <a:spcBef>
                <a:spcPts val="905"/>
              </a:spcBef>
              <a:buFont typeface="Microsoft Sans Serif"/>
              <a:buChar char="•"/>
              <a:tabLst>
                <a:tab pos="387985" algn="l"/>
              </a:tabLst>
            </a:pPr>
            <a:r>
              <a:rPr sz="1800" b="1" spc="-5" dirty="0">
                <a:solidFill>
                  <a:srgbClr val="000099"/>
                </a:solidFill>
                <a:latin typeface="Arial"/>
                <a:cs typeface="Arial"/>
              </a:rPr>
              <a:t>Restablecimiento del </a:t>
            </a:r>
            <a:r>
              <a:rPr sz="1800" b="1" spc="-15" dirty="0">
                <a:solidFill>
                  <a:srgbClr val="000099"/>
                </a:solidFill>
                <a:latin typeface="Arial"/>
                <a:cs typeface="Arial"/>
              </a:rPr>
              <a:t>sistema </a:t>
            </a:r>
            <a:r>
              <a:rPr sz="1800" dirty="0">
                <a:solidFill>
                  <a:srgbClr val="990037"/>
                </a:solidFill>
                <a:latin typeface="Symbol"/>
                <a:cs typeface="Symbol"/>
              </a:rPr>
              <a:t></a:t>
            </a:r>
            <a:r>
              <a:rPr sz="1800" spc="5" dirty="0">
                <a:solidFill>
                  <a:srgbClr val="990037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Después </a:t>
            </a:r>
            <a:r>
              <a:rPr sz="1800" spc="-10" dirty="0">
                <a:latin typeface="Microsoft Sans Serif"/>
                <a:cs typeface="Microsoft Sans Serif"/>
              </a:rPr>
              <a:t>de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un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deslastre </a:t>
            </a:r>
            <a:r>
              <a:rPr sz="1800" spc="-5" dirty="0">
                <a:latin typeface="Microsoft Sans Serif"/>
                <a:cs typeface="Microsoft Sans Serif"/>
              </a:rPr>
              <a:t>es </a:t>
            </a:r>
            <a:r>
              <a:rPr sz="1800" spc="-10" dirty="0">
                <a:latin typeface="Microsoft Sans Serif"/>
                <a:cs typeface="Microsoft Sans Serif"/>
              </a:rPr>
              <a:t>necesario </a:t>
            </a:r>
            <a:r>
              <a:rPr sz="1800" spc="-5" dirty="0">
                <a:latin typeface="Microsoft Sans Serif"/>
                <a:cs typeface="Microsoft Sans Serif"/>
              </a:rPr>
              <a:t> tener en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cuenta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varias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cosas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antes 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restablecer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carga:</a:t>
            </a:r>
            <a:endParaRPr sz="18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905"/>
              </a:spcBef>
            </a:pP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30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frecuencia</a:t>
            </a:r>
            <a:r>
              <a:rPr sz="1600" spc="28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debe</a:t>
            </a:r>
            <a:r>
              <a:rPr sz="1600" spc="29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haber</a:t>
            </a:r>
            <a:r>
              <a:rPr sz="1600" spc="29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vuelto</a:t>
            </a:r>
            <a:r>
              <a:rPr sz="1600" spc="3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3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3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normalidad</a:t>
            </a:r>
            <a:r>
              <a:rPr sz="1600" spc="29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en</a:t>
            </a:r>
            <a:r>
              <a:rPr sz="1600" spc="3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las</a:t>
            </a:r>
            <a:r>
              <a:rPr sz="1600" spc="30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cercanías</a:t>
            </a:r>
            <a:r>
              <a:rPr sz="1600" spc="28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del</a:t>
            </a:r>
            <a:r>
              <a:rPr sz="1600" spc="28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valor</a:t>
            </a:r>
            <a:endParaRPr sz="1600">
              <a:latin typeface="Microsoft Sans Serif"/>
              <a:cs typeface="Microsoft Sans Serif"/>
            </a:endParaRPr>
          </a:p>
          <a:p>
            <a:pPr marL="1152525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Microsoft Sans Serif"/>
                <a:cs typeface="Microsoft Sans Serif"/>
              </a:rPr>
              <a:t>nominal</a:t>
            </a:r>
            <a:endParaRPr sz="1600">
              <a:latin typeface="Microsoft Sans Serif"/>
              <a:cs typeface="Microsoft Sans Serif"/>
            </a:endParaRPr>
          </a:p>
          <a:p>
            <a:pPr marL="1152525" marR="11430">
              <a:lnSpc>
                <a:spcPct val="105000"/>
              </a:lnSpc>
              <a:spcBef>
                <a:spcPts val="805"/>
              </a:spcBef>
            </a:pP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22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recuperación</a:t>
            </a:r>
            <a:r>
              <a:rPr sz="1600" spc="204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2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cargas</a:t>
            </a:r>
            <a:r>
              <a:rPr sz="1600" spc="2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se</a:t>
            </a:r>
            <a:r>
              <a:rPr sz="1600" spc="2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debe</a:t>
            </a:r>
            <a:r>
              <a:rPr sz="1600" spc="2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hacer</a:t>
            </a:r>
            <a:r>
              <a:rPr sz="1600" spc="2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22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bloques</a:t>
            </a:r>
            <a:r>
              <a:rPr sz="1600" spc="22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pequeños</a:t>
            </a:r>
            <a:r>
              <a:rPr sz="1600" spc="2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2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evitar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nuevas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sobrecargas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02258" y="2480843"/>
            <a:ext cx="6699884" cy="2037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0000"/>
              </a:lnSpc>
              <a:spcBef>
                <a:spcPts val="100"/>
              </a:spcBef>
            </a:pPr>
            <a:r>
              <a:rPr spc="-10" dirty="0"/>
              <a:t>PROTECCIÓN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85" dirty="0"/>
              <a:t> </a:t>
            </a:r>
            <a:r>
              <a:rPr spc="-5" dirty="0"/>
              <a:t>FALLO </a:t>
            </a:r>
            <a:r>
              <a:rPr spc="-1320" dirty="0"/>
              <a:t> </a:t>
            </a:r>
            <a:r>
              <a:rPr spc="-5" dirty="0"/>
              <a:t>DE </a:t>
            </a:r>
            <a:r>
              <a:rPr spc="-10" dirty="0"/>
              <a:t>INTERRUPTOR </a:t>
            </a:r>
            <a:r>
              <a:rPr spc="-5" dirty="0"/>
              <a:t> </a:t>
            </a:r>
            <a:r>
              <a:rPr spc="-10" dirty="0"/>
              <a:t>(50BF)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35711"/>
            <a:ext cx="34397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Fallo</a:t>
            </a:r>
            <a:r>
              <a:rPr sz="2400" spc="-5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spc="-5" dirty="0"/>
              <a:t>interruptor</a:t>
            </a:r>
            <a:r>
              <a:rPr sz="2400" spc="-170" dirty="0"/>
              <a:t> </a:t>
            </a:r>
            <a:r>
              <a:rPr sz="2400" dirty="0"/>
              <a:t>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98449" y="1441196"/>
            <a:ext cx="8081009" cy="2946400"/>
          </a:xfrm>
          <a:prstGeom prst="rect">
            <a:avLst/>
          </a:prstGeom>
        </p:spPr>
        <p:txBody>
          <a:bodyPr vert="horz" wrap="square" lIns="0" tIns="39369" rIns="0" bIns="0" rtlCol="0">
            <a:spAutoFit/>
          </a:bodyPr>
          <a:lstStyle/>
          <a:p>
            <a:pPr marL="387350" marR="5080" indent="-375285" algn="just">
              <a:lnSpc>
                <a:spcPct val="90300"/>
              </a:lnSpc>
              <a:spcBef>
                <a:spcPts val="309"/>
              </a:spcBef>
              <a:buFont typeface="Microsoft Sans Serif"/>
              <a:buChar char="•"/>
              <a:tabLst>
                <a:tab pos="387985" algn="l"/>
              </a:tabLst>
            </a:pPr>
            <a:r>
              <a:rPr sz="1800" b="1" spc="-10" dirty="0">
                <a:solidFill>
                  <a:srgbClr val="000099"/>
                </a:solidFill>
                <a:latin typeface="Arial"/>
                <a:cs typeface="Arial"/>
              </a:rPr>
              <a:t>Función </a:t>
            </a:r>
            <a:r>
              <a:rPr sz="1800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8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Detectar </a:t>
            </a:r>
            <a:r>
              <a:rPr sz="1800" spc="-10" dirty="0">
                <a:latin typeface="Microsoft Sans Serif"/>
                <a:cs typeface="Microsoft Sans Serif"/>
              </a:rPr>
              <a:t>fallos </a:t>
            </a:r>
            <a:r>
              <a:rPr sz="1800" spc="-5" dirty="0">
                <a:latin typeface="Microsoft Sans Serif"/>
                <a:cs typeface="Microsoft Sans Serif"/>
              </a:rPr>
              <a:t>en </a:t>
            </a:r>
            <a:r>
              <a:rPr sz="1800" spc="-10" dirty="0">
                <a:latin typeface="Microsoft Sans Serif"/>
                <a:cs typeface="Microsoft Sans Serif"/>
              </a:rPr>
              <a:t>la actuación </a:t>
            </a:r>
            <a:r>
              <a:rPr sz="1800" spc="-15" dirty="0">
                <a:latin typeface="Microsoft Sans Serif"/>
                <a:cs typeface="Microsoft Sans Serif"/>
              </a:rPr>
              <a:t>del </a:t>
            </a:r>
            <a:r>
              <a:rPr sz="1800" spc="-10" dirty="0">
                <a:latin typeface="Microsoft Sans Serif"/>
                <a:cs typeface="Microsoft Sans Serif"/>
              </a:rPr>
              <a:t>interruptor </a:t>
            </a:r>
            <a:r>
              <a:rPr sz="1800" dirty="0">
                <a:latin typeface="Microsoft Sans Serif"/>
                <a:cs typeface="Microsoft Sans Serif"/>
              </a:rPr>
              <a:t>y </a:t>
            </a:r>
            <a:r>
              <a:rPr sz="1800" spc="-5" dirty="0">
                <a:latin typeface="Microsoft Sans Serif"/>
                <a:cs typeface="Microsoft Sans Serif"/>
              </a:rPr>
              <a:t>actuar de </a:t>
            </a:r>
            <a:r>
              <a:rPr sz="1800" spc="-10" dirty="0">
                <a:latin typeface="Microsoft Sans Serif"/>
                <a:cs typeface="Microsoft Sans Serif"/>
              </a:rPr>
              <a:t>forma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rápida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ante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este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fallo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800" spc="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proporcionando</a:t>
            </a:r>
            <a:r>
              <a:rPr sz="1800" spc="-5" dirty="0">
                <a:latin typeface="Microsoft Sans Serif"/>
                <a:cs typeface="Microsoft Sans Serif"/>
              </a:rPr>
              <a:t> 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este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modo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protección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 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seguridad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ante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fallo</a:t>
            </a:r>
            <a:r>
              <a:rPr sz="1800" spc="-5" dirty="0">
                <a:latin typeface="Microsoft Sans Serif"/>
                <a:cs typeface="Microsoft Sans Serif"/>
              </a:rPr>
              <a:t> 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los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interruptores.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Char char="•"/>
            </a:pPr>
            <a:endParaRPr sz="2000">
              <a:latin typeface="Microsoft Sans Serif"/>
              <a:cs typeface="Microsoft Sans Serif"/>
            </a:endParaRPr>
          </a:p>
          <a:p>
            <a:pPr marL="387350" marR="5080" indent="-375285" algn="just">
              <a:lnSpc>
                <a:spcPts val="1910"/>
              </a:lnSpc>
              <a:spcBef>
                <a:spcPts val="1440"/>
              </a:spcBef>
              <a:buChar char="•"/>
              <a:tabLst>
                <a:tab pos="387985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Cuando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función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detecta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fallo</a:t>
            </a:r>
            <a:r>
              <a:rPr sz="1800" spc="-5" dirty="0">
                <a:latin typeface="Microsoft Sans Serif"/>
                <a:cs typeface="Microsoft Sans Serif"/>
              </a:rPr>
              <a:t> 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interruptor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800" spc="5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Microsoft Sans Serif"/>
                <a:cs typeface="Microsoft Sans Serif"/>
              </a:rPr>
              <a:t>envía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señal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al 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interruptor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situado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aguas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arriba,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siendo</a:t>
            </a:r>
            <a:r>
              <a:rPr sz="1800" dirty="0">
                <a:latin typeface="Microsoft Sans Serif"/>
                <a:cs typeface="Microsoft Sans Serif"/>
              </a:rPr>
              <a:t> éste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que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despeja</a:t>
            </a:r>
            <a:r>
              <a:rPr sz="1800" spc="-10" dirty="0">
                <a:latin typeface="Microsoft Sans Serif"/>
                <a:cs typeface="Microsoft Sans Serif"/>
              </a:rPr>
              <a:t> la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falta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Char char="•"/>
            </a:pPr>
            <a:endParaRPr sz="2000">
              <a:latin typeface="Microsoft Sans Serif"/>
              <a:cs typeface="Microsoft Sans Serif"/>
            </a:endParaRPr>
          </a:p>
          <a:p>
            <a:pPr marL="387350" marR="5715" indent="-375285" algn="just">
              <a:lnSpc>
                <a:spcPts val="1939"/>
              </a:lnSpc>
              <a:spcBef>
                <a:spcPts val="1350"/>
              </a:spcBef>
              <a:buChar char="•"/>
              <a:tabLst>
                <a:tab pos="387985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La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actuación</a:t>
            </a:r>
            <a:r>
              <a:rPr sz="1800" spc="-5" dirty="0">
                <a:latin typeface="Microsoft Sans Serif"/>
                <a:cs typeface="Microsoft Sans Serif"/>
              </a:rPr>
              <a:t> 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esta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protección</a:t>
            </a:r>
            <a:r>
              <a:rPr sz="1800" spc="-5" dirty="0">
                <a:latin typeface="Microsoft Sans Serif"/>
                <a:cs typeface="Microsoft Sans Serif"/>
              </a:rPr>
              <a:t> causará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una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desconexión</a:t>
            </a:r>
            <a:r>
              <a:rPr sz="1800" spc="-5" dirty="0">
                <a:latin typeface="Microsoft Sans Serif"/>
                <a:cs typeface="Microsoft Sans Serif"/>
              </a:rPr>
              <a:t> de</a:t>
            </a:r>
            <a:r>
              <a:rPr sz="1800" spc="4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un</a:t>
            </a:r>
            <a:r>
              <a:rPr sz="1800" spc="459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área </a:t>
            </a:r>
            <a:r>
              <a:rPr sz="1800" spc="-10" dirty="0">
                <a:latin typeface="Microsoft Sans Serif"/>
                <a:cs typeface="Microsoft Sans Serif"/>
              </a:rPr>
              <a:t> mayor </a:t>
            </a:r>
            <a:r>
              <a:rPr sz="1800" spc="-5" dirty="0">
                <a:latin typeface="Microsoft Sans Serif"/>
                <a:cs typeface="Microsoft Sans Serif"/>
              </a:rPr>
              <a:t>que </a:t>
            </a:r>
            <a:r>
              <a:rPr sz="1800" spc="-10" dirty="0">
                <a:latin typeface="Microsoft Sans Serif"/>
                <a:cs typeface="Microsoft Sans Serif"/>
              </a:rPr>
              <a:t>la correspondiente </a:t>
            </a:r>
            <a:r>
              <a:rPr sz="1800" spc="-5" dirty="0">
                <a:latin typeface="Microsoft Sans Serif"/>
                <a:cs typeface="Microsoft Sans Serif"/>
              </a:rPr>
              <a:t>a una </a:t>
            </a:r>
            <a:r>
              <a:rPr sz="1800" spc="-10" dirty="0">
                <a:latin typeface="Microsoft Sans Serif"/>
                <a:cs typeface="Microsoft Sans Serif"/>
              </a:rPr>
              <a:t>actuación correcta del </a:t>
            </a:r>
            <a:r>
              <a:rPr sz="1800" spc="-20" dirty="0">
                <a:latin typeface="Microsoft Sans Serif"/>
                <a:cs typeface="Microsoft Sans Serif"/>
              </a:rPr>
              <a:t>interruptor, </a:t>
            </a:r>
            <a:r>
              <a:rPr sz="1800" spc="-10" dirty="0">
                <a:latin typeface="Microsoft Sans Serif"/>
                <a:cs typeface="Microsoft Sans Serif"/>
              </a:rPr>
              <a:t>por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ello</a:t>
            </a:r>
            <a:r>
              <a:rPr sz="1800" dirty="0">
                <a:latin typeface="Microsoft Sans Serif"/>
                <a:cs typeface="Microsoft Sans Serif"/>
              </a:rPr>
              <a:t> esta</a:t>
            </a:r>
            <a:r>
              <a:rPr sz="1800" spc="-5" dirty="0">
                <a:latin typeface="Microsoft Sans Serif"/>
                <a:cs typeface="Microsoft Sans Serif"/>
              </a:rPr>
              <a:t> es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protección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alto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nivel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seguridad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71729"/>
            <a:ext cx="35566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Fallo</a:t>
            </a:r>
            <a:r>
              <a:rPr sz="2400" spc="-5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spc="-5" dirty="0"/>
              <a:t>interruptor</a:t>
            </a:r>
            <a:r>
              <a:rPr sz="2400" spc="-170" dirty="0"/>
              <a:t> </a:t>
            </a:r>
            <a:r>
              <a:rPr sz="2400" spc="-10" dirty="0"/>
              <a:t>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370797"/>
            <a:ext cx="8079740" cy="320675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87350" indent="-375285" algn="just">
              <a:lnSpc>
                <a:spcPct val="100000"/>
              </a:lnSpc>
              <a:spcBef>
                <a:spcPts val="400"/>
              </a:spcBef>
              <a:buFont typeface="Microsoft Sans Serif"/>
              <a:buChar char="•"/>
              <a:tabLst>
                <a:tab pos="387985" algn="l"/>
              </a:tabLst>
            </a:pPr>
            <a:r>
              <a:rPr sz="1800" b="1" spc="-5" dirty="0">
                <a:solidFill>
                  <a:srgbClr val="990037"/>
                </a:solidFill>
                <a:latin typeface="Arial"/>
                <a:cs typeface="Arial"/>
              </a:rPr>
              <a:t>Funcionamiento</a:t>
            </a:r>
            <a:r>
              <a:rPr sz="1800" b="1" spc="6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800" spc="675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Funciona</a:t>
            </a:r>
            <a:r>
              <a:rPr sz="1800" spc="7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</a:t>
            </a:r>
            <a:r>
              <a:rPr sz="1800" spc="65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acuerdo</a:t>
            </a:r>
            <a:r>
              <a:rPr sz="1800" spc="7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con</a:t>
            </a:r>
            <a:r>
              <a:rPr sz="1800" spc="65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el</a:t>
            </a:r>
            <a:r>
              <a:rPr sz="1800" spc="64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conjunto</a:t>
            </a:r>
            <a:r>
              <a:rPr sz="1800" spc="68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</a:t>
            </a:r>
            <a:r>
              <a:rPr sz="1800" spc="65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ajustes</a:t>
            </a:r>
            <a:endParaRPr sz="1800">
              <a:latin typeface="Microsoft Sans Serif"/>
              <a:cs typeface="Microsoft Sans Serif"/>
            </a:endParaRPr>
          </a:p>
          <a:p>
            <a:pPr marL="387350" algn="just">
              <a:lnSpc>
                <a:spcPct val="100000"/>
              </a:lnSpc>
              <a:spcBef>
                <a:spcPts val="3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denominado</a:t>
            </a:r>
            <a:r>
              <a:rPr sz="1800" spc="-5" dirty="0">
                <a:latin typeface="Microsoft Sans Serif"/>
                <a:cs typeface="Microsoft Sans Serif"/>
              </a:rPr>
              <a:t> genéricamente</a:t>
            </a:r>
            <a:r>
              <a:rPr sz="1800" spc="-10" dirty="0">
                <a:latin typeface="Microsoft Sans Serif"/>
                <a:cs typeface="Microsoft Sans Serif"/>
              </a:rPr>
              <a:t> "Fallo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interruptor“</a:t>
            </a:r>
            <a:endParaRPr sz="1800">
              <a:latin typeface="Microsoft Sans Serif"/>
              <a:cs typeface="Microsoft Sans Serif"/>
            </a:endParaRPr>
          </a:p>
          <a:p>
            <a:pPr marL="1152525" marR="6350" algn="just">
              <a:lnSpc>
                <a:spcPct val="115100"/>
              </a:lnSpc>
              <a:spcBef>
                <a:spcPts val="825"/>
              </a:spcBef>
            </a:pPr>
            <a:r>
              <a:rPr sz="1600" spc="-15" dirty="0">
                <a:latin typeface="Microsoft Sans Serif"/>
                <a:cs typeface="Microsoft Sans Serif"/>
              </a:rPr>
              <a:t>Si el equipo </a:t>
            </a:r>
            <a:r>
              <a:rPr sz="1600" spc="-5" dirty="0">
                <a:latin typeface="Microsoft Sans Serif"/>
                <a:cs typeface="Microsoft Sans Serif"/>
              </a:rPr>
              <a:t>da una </a:t>
            </a:r>
            <a:r>
              <a:rPr sz="1600" spc="-10" dirty="0">
                <a:latin typeface="Microsoft Sans Serif"/>
                <a:cs typeface="Microsoft Sans Serif"/>
              </a:rPr>
              <a:t>señal de disparo </a:t>
            </a:r>
            <a:r>
              <a:rPr sz="1600" spc="-5" dirty="0">
                <a:latin typeface="Microsoft Sans Serif"/>
                <a:cs typeface="Microsoft Sans Serif"/>
              </a:rPr>
              <a:t>o </a:t>
            </a:r>
            <a:r>
              <a:rPr sz="1600" spc="-10" dirty="0">
                <a:latin typeface="Microsoft Sans Serif"/>
                <a:cs typeface="Microsoft Sans Serif"/>
              </a:rPr>
              <a:t>se recibe </a:t>
            </a:r>
            <a:r>
              <a:rPr sz="1600" spc="-5" dirty="0">
                <a:latin typeface="Microsoft Sans Serif"/>
                <a:cs typeface="Microsoft Sans Serif"/>
              </a:rPr>
              <a:t>a través de </a:t>
            </a:r>
            <a:r>
              <a:rPr sz="1600" spc="-15" dirty="0">
                <a:latin typeface="Microsoft Sans Serif"/>
                <a:cs typeface="Microsoft Sans Serif"/>
              </a:rPr>
              <a:t>una </a:t>
            </a:r>
            <a:r>
              <a:rPr sz="1600" spc="-5" dirty="0">
                <a:latin typeface="Microsoft Sans Serif"/>
                <a:cs typeface="Microsoft Sans Serif"/>
              </a:rPr>
              <a:t>entrada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digital</a:t>
            </a:r>
            <a:r>
              <a:rPr sz="1600" spc="-10" dirty="0">
                <a:latin typeface="Microsoft Sans Serif"/>
                <a:cs typeface="Microsoft Sans Serif"/>
              </a:rPr>
              <a:t> una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señal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actuación</a:t>
            </a:r>
            <a:r>
              <a:rPr sz="1600" spc="-5" dirty="0">
                <a:latin typeface="Microsoft Sans Serif"/>
                <a:cs typeface="Microsoft Sans Serif"/>
              </a:rPr>
              <a:t> 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protección</a:t>
            </a:r>
            <a:r>
              <a:rPr sz="1600" spc="-5" dirty="0">
                <a:latin typeface="Microsoft Sans Serif"/>
                <a:cs typeface="Microsoft Sans Serif"/>
              </a:rPr>
              <a:t> externa,</a:t>
            </a:r>
            <a:r>
              <a:rPr sz="1600" dirty="0">
                <a:latin typeface="Microsoft Sans Serif"/>
                <a:cs typeface="Microsoft Sans Serif"/>
              </a:rPr>
              <a:t> se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arranca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temporizador.</a:t>
            </a:r>
            <a:endParaRPr sz="1600">
              <a:latin typeface="Microsoft Sans Serif"/>
              <a:cs typeface="Microsoft Sans Serif"/>
            </a:endParaRPr>
          </a:p>
          <a:p>
            <a:pPr marL="1152525" marR="5080" algn="just">
              <a:lnSpc>
                <a:spcPct val="114999"/>
              </a:lnSpc>
              <a:spcBef>
                <a:spcPts val="800"/>
              </a:spcBef>
            </a:pPr>
            <a:r>
              <a:rPr sz="1600" spc="-15" dirty="0">
                <a:latin typeface="Microsoft Sans Serif"/>
                <a:cs typeface="Microsoft Sans Serif"/>
              </a:rPr>
              <a:t>Si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al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cabo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del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tiempo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programado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-10" dirty="0">
                <a:latin typeface="Microsoft Sans Serif"/>
                <a:cs typeface="Microsoft Sans Serif"/>
              </a:rPr>
              <a:t> intensidad</a:t>
            </a:r>
            <a:r>
              <a:rPr sz="1600" spc="-5" dirty="0">
                <a:latin typeface="Microsoft Sans Serif"/>
                <a:cs typeface="Microsoft Sans Serif"/>
              </a:rPr>
              <a:t> en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alguna</a:t>
            </a:r>
            <a:r>
              <a:rPr sz="1600" spc="39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fase</a:t>
            </a:r>
            <a:r>
              <a:rPr sz="1600" spc="4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o</a:t>
            </a:r>
            <a:r>
              <a:rPr sz="1600" spc="41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la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intensidad </a:t>
            </a:r>
            <a:r>
              <a:rPr sz="1600" spc="-5" dirty="0">
                <a:latin typeface="Microsoft Sans Serif"/>
                <a:cs typeface="Microsoft Sans Serif"/>
              </a:rPr>
              <a:t>de neutro </a:t>
            </a:r>
            <a:r>
              <a:rPr sz="1600" spc="-10" dirty="0">
                <a:latin typeface="Microsoft Sans Serif"/>
                <a:cs typeface="Microsoft Sans Serif"/>
              </a:rPr>
              <a:t>es superior </a:t>
            </a:r>
            <a:r>
              <a:rPr sz="1600" spc="-5" dirty="0">
                <a:latin typeface="Microsoft Sans Serif"/>
                <a:cs typeface="Microsoft Sans Serif"/>
              </a:rPr>
              <a:t>a </a:t>
            </a:r>
            <a:r>
              <a:rPr sz="1600" spc="-10" dirty="0">
                <a:latin typeface="Microsoft Sans Serif"/>
                <a:cs typeface="Microsoft Sans Serif"/>
              </a:rPr>
              <a:t>las programadas como </a:t>
            </a:r>
            <a:r>
              <a:rPr sz="1600" spc="-15" dirty="0">
                <a:latin typeface="Microsoft Sans Serif"/>
                <a:cs typeface="Microsoft Sans Serif"/>
              </a:rPr>
              <a:t>intensidades </a:t>
            </a:r>
            <a:r>
              <a:rPr sz="1600" spc="-20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reposición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400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activa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</a:t>
            </a:r>
            <a:r>
              <a:rPr sz="1600" spc="1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relé</a:t>
            </a:r>
            <a:endParaRPr sz="1600">
              <a:latin typeface="Microsoft Sans Serif"/>
              <a:cs typeface="Microsoft Sans Serif"/>
            </a:endParaRPr>
          </a:p>
          <a:p>
            <a:pPr marL="1152525" algn="just">
              <a:lnSpc>
                <a:spcPct val="100000"/>
              </a:lnSpc>
              <a:spcBef>
                <a:spcPts val="1110"/>
              </a:spcBef>
            </a:pPr>
            <a:r>
              <a:rPr sz="1600" spc="-15" dirty="0">
                <a:latin typeface="Microsoft Sans Serif"/>
                <a:cs typeface="Microsoft Sans Serif"/>
              </a:rPr>
              <a:t>El</a:t>
            </a:r>
            <a:r>
              <a:rPr sz="1600" spc="8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relé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sólo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spc="8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desactiva</a:t>
            </a:r>
            <a:r>
              <a:rPr sz="1600" spc="8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cuando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las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intensidades</a:t>
            </a:r>
            <a:r>
              <a:rPr sz="1600" spc="8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9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fase</a:t>
            </a:r>
            <a:r>
              <a:rPr sz="1600" spc="9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neutro</a:t>
            </a:r>
            <a:r>
              <a:rPr sz="1600" spc="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están</a:t>
            </a:r>
            <a:r>
              <a:rPr sz="1600" spc="8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por</a:t>
            </a:r>
            <a:endParaRPr sz="1600">
              <a:latin typeface="Microsoft Sans Serif"/>
              <a:cs typeface="Microsoft Sans Serif"/>
            </a:endParaRPr>
          </a:p>
          <a:p>
            <a:pPr marL="1152525" algn="just">
              <a:lnSpc>
                <a:spcPct val="100000"/>
              </a:lnSpc>
              <a:spcBef>
                <a:spcPts val="300"/>
              </a:spcBef>
            </a:pPr>
            <a:r>
              <a:rPr sz="1600" spc="-5" dirty="0">
                <a:latin typeface="Microsoft Sans Serif"/>
                <a:cs typeface="Microsoft Sans Serif"/>
              </a:rPr>
              <a:t>debajo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sus valores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reposición.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549" y="1396110"/>
            <a:ext cx="8157209" cy="1462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Se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recomienda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b="1" spc="-5" dirty="0">
                <a:solidFill>
                  <a:srgbClr val="373799"/>
                </a:solidFill>
                <a:latin typeface="Arial"/>
                <a:cs typeface="Arial"/>
              </a:rPr>
              <a:t>ajustar</a:t>
            </a:r>
            <a:r>
              <a:rPr sz="1800" b="1" spc="-45" dirty="0">
                <a:solidFill>
                  <a:srgbClr val="373799"/>
                </a:solidFill>
                <a:latin typeface="Arial"/>
                <a:cs typeface="Arial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“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tiempo</a:t>
            </a:r>
            <a:r>
              <a:rPr sz="1800" b="1" spc="-5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37"/>
                </a:solidFill>
                <a:latin typeface="Arial"/>
                <a:cs typeface="Arial"/>
              </a:rPr>
              <a:t>fijo</a:t>
            </a:r>
            <a:r>
              <a:rPr sz="1800" dirty="0">
                <a:latin typeface="Microsoft Sans Serif"/>
                <a:cs typeface="Microsoft Sans Serif"/>
              </a:rPr>
              <a:t>”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como:</a:t>
            </a:r>
            <a:endParaRPr sz="1800">
              <a:latin typeface="Microsoft Sans Serif"/>
              <a:cs typeface="Microsoft Sans Serif"/>
            </a:endParaRPr>
          </a:p>
          <a:p>
            <a:pPr marL="1152525" marR="5080" algn="just">
              <a:lnSpc>
                <a:spcPct val="104000"/>
              </a:lnSpc>
              <a:spcBef>
                <a:spcPts val="1170"/>
              </a:spcBef>
            </a:pPr>
            <a:r>
              <a:rPr sz="1600" spc="-20" dirty="0">
                <a:latin typeface="Microsoft Sans Serif"/>
                <a:cs typeface="Microsoft Sans Serif"/>
              </a:rPr>
              <a:t>Tiempo </a:t>
            </a:r>
            <a:r>
              <a:rPr sz="1600" spc="-15" dirty="0">
                <a:latin typeface="Microsoft Sans Serif"/>
                <a:cs typeface="Microsoft Sans Serif"/>
              </a:rPr>
              <a:t>fijo </a:t>
            </a:r>
            <a:r>
              <a:rPr sz="1600" spc="-5" dirty="0">
                <a:latin typeface="Microsoft Sans Serif"/>
                <a:cs typeface="Microsoft Sans Serif"/>
              </a:rPr>
              <a:t>= </a:t>
            </a:r>
            <a:r>
              <a:rPr sz="1600" spc="-10" dirty="0">
                <a:latin typeface="Microsoft Sans Serif"/>
                <a:cs typeface="Microsoft Sans Serif"/>
              </a:rPr>
              <a:t>tiempo máximo de </a:t>
            </a:r>
            <a:r>
              <a:rPr sz="1600" spc="-5" dirty="0">
                <a:latin typeface="Microsoft Sans Serif"/>
                <a:cs typeface="Microsoft Sans Serif"/>
              </a:rPr>
              <a:t>apertura </a:t>
            </a:r>
            <a:r>
              <a:rPr sz="1600" spc="-10" dirty="0">
                <a:latin typeface="Microsoft Sans Serif"/>
                <a:cs typeface="Microsoft Sans Serif"/>
              </a:rPr>
              <a:t>del </a:t>
            </a:r>
            <a:r>
              <a:rPr sz="1600" spc="-5" dirty="0">
                <a:latin typeface="Microsoft Sans Serif"/>
                <a:cs typeface="Microsoft Sans Serif"/>
              </a:rPr>
              <a:t>interruptor ( </a:t>
            </a:r>
            <a:r>
              <a:rPr sz="1600" spc="-10" dirty="0">
                <a:latin typeface="Microsoft Sans Serif"/>
                <a:cs typeface="Microsoft Sans Serif"/>
              </a:rPr>
              <a:t>generalmente </a:t>
            </a:r>
            <a:r>
              <a:rPr sz="1600" spc="-20" dirty="0">
                <a:latin typeface="Microsoft Sans Serif"/>
                <a:cs typeface="Microsoft Sans Serif"/>
              </a:rPr>
              <a:t>es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especificado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por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usuario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final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)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+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tiempo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recaída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unidad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sobreintensidad</a:t>
            </a:r>
            <a:r>
              <a:rPr sz="1600" spc="2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(</a:t>
            </a:r>
            <a:r>
              <a:rPr sz="1600" spc="2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como</a:t>
            </a:r>
            <a:r>
              <a:rPr sz="1600" spc="2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máximo</a:t>
            </a:r>
            <a:r>
              <a:rPr sz="1600" spc="2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30</a:t>
            </a:r>
            <a:r>
              <a:rPr sz="1600" spc="2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ms)</a:t>
            </a:r>
            <a:r>
              <a:rPr sz="1600" spc="2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+</a:t>
            </a:r>
            <a:r>
              <a:rPr sz="1600" spc="2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tiempo</a:t>
            </a:r>
            <a:r>
              <a:rPr sz="1600" spc="2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254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seguridad</a:t>
            </a:r>
            <a:r>
              <a:rPr sz="1600" spc="2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(</a:t>
            </a:r>
            <a:r>
              <a:rPr sz="1600" spc="2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entorno</a:t>
            </a:r>
            <a:r>
              <a:rPr sz="1600" spc="2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 </a:t>
            </a:r>
            <a:r>
              <a:rPr sz="1600" spc="-4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los 30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ms)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6526" y="3454146"/>
            <a:ext cx="7016750" cy="77660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 marR="5080" algn="just">
              <a:lnSpc>
                <a:spcPct val="104099"/>
              </a:lnSpc>
              <a:spcBef>
                <a:spcPts val="15"/>
              </a:spcBef>
            </a:pPr>
            <a:r>
              <a:rPr sz="1600" spc="-5" dirty="0">
                <a:latin typeface="Microsoft Sans Serif"/>
                <a:cs typeface="Microsoft Sans Serif"/>
              </a:rPr>
              <a:t>Se </a:t>
            </a:r>
            <a:r>
              <a:rPr sz="1600" spc="-10" dirty="0">
                <a:latin typeface="Microsoft Sans Serif"/>
                <a:cs typeface="Microsoft Sans Serif"/>
              </a:rPr>
              <a:t>recomienda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b="1" spc="-15" dirty="0">
                <a:solidFill>
                  <a:srgbClr val="373799"/>
                </a:solidFill>
                <a:latin typeface="Arial"/>
                <a:cs typeface="Arial"/>
              </a:rPr>
              <a:t>ajustar </a:t>
            </a:r>
            <a:r>
              <a:rPr sz="1600" spc="-5" dirty="0">
                <a:latin typeface="Microsoft Sans Serif"/>
                <a:cs typeface="Microsoft Sans Serif"/>
              </a:rPr>
              <a:t>las</a:t>
            </a:r>
            <a:r>
              <a:rPr sz="1600" spc="415" dirty="0">
                <a:latin typeface="Microsoft Sans Serif"/>
                <a:cs typeface="Microsoft Sans Serif"/>
              </a:rPr>
              <a:t> </a:t>
            </a:r>
            <a:r>
              <a:rPr sz="1600" b="1" spc="-10" dirty="0">
                <a:solidFill>
                  <a:srgbClr val="990037"/>
                </a:solidFill>
                <a:latin typeface="Arial"/>
                <a:cs typeface="Arial"/>
              </a:rPr>
              <a:t>intensidades </a:t>
            </a:r>
            <a:r>
              <a:rPr sz="1600" b="1" spc="-5" dirty="0">
                <a:solidFill>
                  <a:srgbClr val="990037"/>
                </a:solidFill>
                <a:latin typeface="Arial"/>
                <a:cs typeface="Arial"/>
              </a:rPr>
              <a:t>de reposición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41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niveles</a:t>
            </a:r>
            <a:r>
              <a:rPr sz="1600" spc="38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inferiores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intensidad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carga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garantizar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que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-10" dirty="0">
                <a:latin typeface="Microsoft Sans Serif"/>
                <a:cs typeface="Microsoft Sans Serif"/>
              </a:rPr>
              <a:t> intensidad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medida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indica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apertura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interruptor.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3844" y="298780"/>
            <a:ext cx="367537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Fallo</a:t>
            </a:r>
            <a:r>
              <a:rPr sz="2400" spc="-5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spc="-5" dirty="0"/>
              <a:t>interruptor</a:t>
            </a:r>
            <a:r>
              <a:rPr sz="2400" spc="-160" dirty="0"/>
              <a:t> </a:t>
            </a:r>
            <a:r>
              <a:rPr sz="2400" spc="-10" dirty="0"/>
              <a:t>III</a:t>
            </a:r>
            <a:endParaRPr sz="2400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59763" y="2617165"/>
            <a:ext cx="56261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COLD</a:t>
            </a:r>
            <a:r>
              <a:rPr spc="-45" dirty="0"/>
              <a:t> </a:t>
            </a:r>
            <a:r>
              <a:rPr spc="-10" dirty="0"/>
              <a:t>LOAD</a:t>
            </a:r>
            <a:r>
              <a:rPr spc="-95" dirty="0"/>
              <a:t> </a:t>
            </a:r>
            <a:r>
              <a:rPr spc="-10" dirty="0"/>
              <a:t>PICKUP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80796"/>
            <a:ext cx="3122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Cold</a:t>
            </a:r>
            <a:r>
              <a:rPr sz="2400" spc="-60" dirty="0"/>
              <a:t> </a:t>
            </a:r>
            <a:r>
              <a:rPr sz="2400" dirty="0"/>
              <a:t>Load</a:t>
            </a:r>
            <a:r>
              <a:rPr sz="2400" spc="-40" dirty="0"/>
              <a:t> </a:t>
            </a:r>
            <a:r>
              <a:rPr sz="2400" spc="-5" dirty="0"/>
              <a:t>Pickup</a:t>
            </a:r>
            <a:r>
              <a:rPr sz="2400" spc="-135" dirty="0"/>
              <a:t> </a:t>
            </a:r>
            <a:r>
              <a:rPr sz="2400" dirty="0"/>
              <a:t>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18261" y="1231163"/>
            <a:ext cx="8082280" cy="2635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7350" marR="5080" indent="-375285" algn="just">
              <a:lnSpc>
                <a:spcPct val="113999"/>
              </a:lnSpc>
              <a:spcBef>
                <a:spcPts val="95"/>
              </a:spcBef>
              <a:buFont typeface="Microsoft Sans Serif"/>
              <a:buChar char="•"/>
              <a:tabLst>
                <a:tab pos="387985" algn="l"/>
              </a:tabLst>
            </a:pPr>
            <a:r>
              <a:rPr sz="1600" b="1" spc="-10" dirty="0">
                <a:solidFill>
                  <a:srgbClr val="000099"/>
                </a:solidFill>
                <a:latin typeface="Arial"/>
                <a:cs typeface="Arial"/>
              </a:rPr>
              <a:t>Objetivo</a:t>
            </a:r>
            <a:r>
              <a:rPr sz="1600" b="1" spc="-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6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Evitar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disparos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intempestivos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cuando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tras</a:t>
            </a:r>
            <a:r>
              <a:rPr sz="1600" spc="-5" dirty="0">
                <a:latin typeface="Microsoft Sans Serif"/>
                <a:cs typeface="Microsoft Sans Serif"/>
              </a:rPr>
              <a:t> estar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una</a:t>
            </a:r>
            <a:r>
              <a:rPr sz="1600" spc="42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línea</a:t>
            </a:r>
            <a:r>
              <a:rPr sz="1600" spc="4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sin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alimentación </a:t>
            </a:r>
            <a:r>
              <a:rPr sz="1600" spc="-10" dirty="0">
                <a:latin typeface="Microsoft Sans Serif"/>
                <a:cs typeface="Microsoft Sans Serif"/>
              </a:rPr>
              <a:t>cierto tiempo, </a:t>
            </a:r>
            <a:r>
              <a:rPr sz="1600" spc="-15" dirty="0">
                <a:latin typeface="Microsoft Sans Serif"/>
                <a:cs typeface="Microsoft Sans Serif"/>
              </a:rPr>
              <a:t>al volver </a:t>
            </a:r>
            <a:r>
              <a:rPr sz="1600" spc="-5" dirty="0">
                <a:latin typeface="Microsoft Sans Serif"/>
                <a:cs typeface="Microsoft Sans Serif"/>
              </a:rPr>
              <a:t>ésta </a:t>
            </a:r>
            <a:r>
              <a:rPr sz="16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600" spc="-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 </a:t>
            </a:r>
            <a:r>
              <a:rPr sz="1600" spc="-5" dirty="0">
                <a:latin typeface="Microsoft Sans Serif"/>
                <a:cs typeface="Microsoft Sans Serif"/>
              </a:rPr>
              <a:t>carga </a:t>
            </a:r>
            <a:r>
              <a:rPr sz="1600" spc="-10" dirty="0">
                <a:latin typeface="Microsoft Sans Serif"/>
                <a:cs typeface="Microsoft Sans Serif"/>
              </a:rPr>
              <a:t>supera </a:t>
            </a:r>
            <a:r>
              <a:rPr sz="1600" spc="-15" dirty="0">
                <a:latin typeface="Microsoft Sans Serif"/>
                <a:cs typeface="Microsoft Sans Serif"/>
              </a:rPr>
              <a:t>el </a:t>
            </a:r>
            <a:r>
              <a:rPr sz="1600" spc="-10" dirty="0">
                <a:latin typeface="Microsoft Sans Serif"/>
                <a:cs typeface="Microsoft Sans Serif"/>
              </a:rPr>
              <a:t>valor ajustado </a:t>
            </a:r>
            <a:r>
              <a:rPr sz="1600" spc="-5" dirty="0">
                <a:latin typeface="Microsoft Sans Serif"/>
                <a:cs typeface="Microsoft Sans Serif"/>
              </a:rPr>
              <a:t>para </a:t>
            </a:r>
            <a:r>
              <a:rPr sz="1600" spc="-20" dirty="0">
                <a:latin typeface="Microsoft Sans Serif"/>
                <a:cs typeface="Microsoft Sans Serif"/>
              </a:rPr>
              <a:t>la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protección</a:t>
            </a:r>
            <a:r>
              <a:rPr sz="1600" spc="114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sin</a:t>
            </a:r>
            <a:r>
              <a:rPr sz="1600" spc="114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que</a:t>
            </a:r>
            <a:r>
              <a:rPr sz="1600" spc="1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haya</a:t>
            </a:r>
            <a:r>
              <a:rPr sz="1600" spc="114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una</a:t>
            </a:r>
            <a:r>
              <a:rPr sz="1600" spc="114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falta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000099"/>
                </a:solidFill>
                <a:latin typeface="Symbol"/>
                <a:cs typeface="Symbol"/>
              </a:rPr>
              <a:t></a:t>
            </a:r>
            <a:r>
              <a:rPr sz="1600" spc="14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debido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114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que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ha</a:t>
            </a:r>
            <a:r>
              <a:rPr sz="1600" spc="114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transcurrido</a:t>
            </a:r>
            <a:r>
              <a:rPr sz="1600" spc="114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el</a:t>
            </a:r>
            <a:r>
              <a:rPr sz="1600" spc="125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período</a:t>
            </a:r>
            <a:r>
              <a:rPr sz="1600" spc="114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1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“off”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todas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las cargas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tipo hornos, calentadores,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refrigeradores,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etc.</a:t>
            </a:r>
            <a:r>
              <a:rPr sz="1600" spc="4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 </a:t>
            </a:r>
            <a:r>
              <a:rPr sz="1600" dirty="0">
                <a:latin typeface="Microsoft Sans Serif"/>
                <a:cs typeface="Microsoft Sans Serif"/>
              </a:rPr>
              <a:t>se </a:t>
            </a:r>
            <a:r>
              <a:rPr sz="1600" spc="-10" dirty="0">
                <a:latin typeface="Microsoft Sans Serif"/>
                <a:cs typeface="Microsoft Sans Serif"/>
              </a:rPr>
              <a:t>conectan </a:t>
            </a:r>
            <a:r>
              <a:rPr sz="1600" spc="-5" dirty="0">
                <a:latin typeface="Microsoft Sans Serif"/>
                <a:cs typeface="Microsoft Sans Serif"/>
              </a:rPr>
              <a:t> todos</a:t>
            </a:r>
            <a:r>
              <a:rPr sz="1600" spc="3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36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3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vez,</a:t>
            </a:r>
            <a:r>
              <a:rPr sz="1600" spc="3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produciendo</a:t>
            </a:r>
            <a:r>
              <a:rPr sz="1600" spc="3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una</a:t>
            </a:r>
            <a:r>
              <a:rPr sz="1600" spc="3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corriente</a:t>
            </a:r>
            <a:r>
              <a:rPr sz="1600" spc="37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</a:t>
            </a:r>
            <a:r>
              <a:rPr sz="1600" spc="3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inrush</a:t>
            </a:r>
            <a:r>
              <a:rPr sz="1600" spc="3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fuerte</a:t>
            </a:r>
            <a:r>
              <a:rPr sz="1600" spc="3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</a:t>
            </a:r>
            <a:r>
              <a:rPr sz="1600" spc="36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36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línea,</a:t>
            </a:r>
            <a:r>
              <a:rPr sz="1600" spc="37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pero</a:t>
            </a:r>
            <a:r>
              <a:rPr sz="1600" spc="37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puede ser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soportada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ésta durante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cierto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tiempo.</a:t>
            </a:r>
            <a:endParaRPr sz="1600">
              <a:latin typeface="Microsoft Sans Serif"/>
              <a:cs typeface="Microsoft Sans Serif"/>
            </a:endParaRPr>
          </a:p>
          <a:p>
            <a:pPr marL="387350" marR="9525" indent="-375285" algn="just">
              <a:lnSpc>
                <a:spcPct val="114999"/>
              </a:lnSpc>
              <a:spcBef>
                <a:spcPts val="795"/>
              </a:spcBef>
              <a:buChar char="•"/>
              <a:tabLst>
                <a:tab pos="387985" algn="l"/>
              </a:tabLst>
            </a:pPr>
            <a:r>
              <a:rPr sz="1600" spc="-15" dirty="0">
                <a:latin typeface="Microsoft Sans Serif"/>
                <a:cs typeface="Microsoft Sans Serif"/>
              </a:rPr>
              <a:t>El </a:t>
            </a:r>
            <a:r>
              <a:rPr sz="1600" spc="-5" dirty="0">
                <a:latin typeface="Microsoft Sans Serif"/>
                <a:cs typeface="Microsoft Sans Serif"/>
              </a:rPr>
              <a:t>efecto </a:t>
            </a:r>
            <a:r>
              <a:rPr sz="1600" spc="-10" dirty="0">
                <a:latin typeface="Microsoft Sans Serif"/>
                <a:cs typeface="Microsoft Sans Serif"/>
              </a:rPr>
              <a:t>se </a:t>
            </a:r>
            <a:r>
              <a:rPr sz="1600" spc="-5" dirty="0">
                <a:latin typeface="Microsoft Sans Serif"/>
                <a:cs typeface="Microsoft Sans Serif"/>
              </a:rPr>
              <a:t>puede </a:t>
            </a:r>
            <a:r>
              <a:rPr sz="1600" spc="-10" dirty="0">
                <a:latin typeface="Microsoft Sans Serif"/>
                <a:cs typeface="Microsoft Sans Serif"/>
              </a:rPr>
              <a:t>producir </a:t>
            </a:r>
            <a:r>
              <a:rPr sz="1600" spc="-5" dirty="0">
                <a:latin typeface="Microsoft Sans Serif"/>
                <a:cs typeface="Microsoft Sans Serif"/>
              </a:rPr>
              <a:t>no </a:t>
            </a:r>
            <a:r>
              <a:rPr sz="1600" spc="-10" dirty="0">
                <a:latin typeface="Microsoft Sans Serif"/>
                <a:cs typeface="Microsoft Sans Serif"/>
              </a:rPr>
              <a:t>sólo </a:t>
            </a:r>
            <a:r>
              <a:rPr sz="1600" spc="-5" dirty="0">
                <a:latin typeface="Microsoft Sans Serif"/>
                <a:cs typeface="Microsoft Sans Serif"/>
              </a:rPr>
              <a:t>en </a:t>
            </a:r>
            <a:r>
              <a:rPr sz="1600" spc="-15" dirty="0">
                <a:latin typeface="Microsoft Sans Serif"/>
                <a:cs typeface="Microsoft Sans Serif"/>
              </a:rPr>
              <a:t>el </a:t>
            </a:r>
            <a:r>
              <a:rPr sz="1600" spc="-5" dirty="0">
                <a:latin typeface="Microsoft Sans Serif"/>
                <a:cs typeface="Microsoft Sans Serif"/>
              </a:rPr>
              <a:t>momento de cierre </a:t>
            </a:r>
            <a:r>
              <a:rPr sz="1600" spc="-15" dirty="0">
                <a:latin typeface="Microsoft Sans Serif"/>
                <a:cs typeface="Microsoft Sans Serif"/>
              </a:rPr>
              <a:t>manual </a:t>
            </a:r>
            <a:r>
              <a:rPr sz="1600" spc="-10" dirty="0">
                <a:latin typeface="Microsoft Sans Serif"/>
                <a:cs typeface="Microsoft Sans Serif"/>
              </a:rPr>
              <a:t>del </a:t>
            </a:r>
            <a:r>
              <a:rPr sz="1600" spc="-5" dirty="0">
                <a:latin typeface="Microsoft Sans Serif"/>
                <a:cs typeface="Microsoft Sans Serif"/>
              </a:rPr>
              <a:t>interruptor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tras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haber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estado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abierto</a:t>
            </a:r>
            <a:r>
              <a:rPr sz="1600" spc="-5" dirty="0">
                <a:latin typeface="Microsoft Sans Serif"/>
                <a:cs typeface="Microsoft Sans Serif"/>
              </a:rPr>
              <a:t> un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tiempo,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sino</a:t>
            </a:r>
            <a:r>
              <a:rPr sz="1600" spc="-10" dirty="0">
                <a:latin typeface="Microsoft Sans Serif"/>
                <a:cs typeface="Microsoft Sans Serif"/>
              </a:rPr>
              <a:t> también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interruptor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cerrado </a:t>
            </a:r>
            <a:r>
              <a:rPr sz="1600" spc="-5" dirty="0">
                <a:latin typeface="Microsoft Sans Serif"/>
                <a:cs typeface="Microsoft Sans Serif"/>
              </a:rPr>
              <a:t> permanentemente,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haber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estado abierto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alguno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corriente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arriba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44573" y="4176140"/>
            <a:ext cx="4726559" cy="2079117"/>
          </a:xfrm>
          <a:prstGeom prst="rect">
            <a:avLst/>
          </a:prstGeom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26263"/>
            <a:ext cx="32423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Cold</a:t>
            </a:r>
            <a:r>
              <a:rPr sz="2400" spc="-60" dirty="0"/>
              <a:t> </a:t>
            </a:r>
            <a:r>
              <a:rPr sz="2400" dirty="0"/>
              <a:t>Load</a:t>
            </a:r>
            <a:r>
              <a:rPr sz="2400" spc="-40" dirty="0"/>
              <a:t> </a:t>
            </a:r>
            <a:r>
              <a:rPr sz="2400" spc="-5" dirty="0"/>
              <a:t>Pickup</a:t>
            </a:r>
            <a:r>
              <a:rPr sz="2400" spc="-135" dirty="0"/>
              <a:t> </a:t>
            </a:r>
            <a:r>
              <a:rPr sz="2400" dirty="0"/>
              <a:t>II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549" y="1294003"/>
            <a:ext cx="7472680" cy="98298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87350" marR="5080" indent="-375285">
              <a:lnSpc>
                <a:spcPct val="101099"/>
              </a:lnSpc>
              <a:spcBef>
                <a:spcPts val="75"/>
              </a:spcBef>
              <a:buChar char="•"/>
              <a:tabLst>
                <a:tab pos="387350" algn="l"/>
                <a:tab pos="387985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Lo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que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hace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función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detectar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cuándo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dan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esas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condiciones,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cambiar </a:t>
            </a:r>
            <a:r>
              <a:rPr sz="1800" spc="-10" dirty="0">
                <a:latin typeface="Microsoft Sans Serif"/>
                <a:cs typeface="Microsoft Sans Serif"/>
              </a:rPr>
              <a:t>los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ajustes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 disparo durante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tiempo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programable.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1035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Ejemplo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apertura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cierre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interruptor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73620" y="2825115"/>
            <a:ext cx="6364605" cy="2621280"/>
            <a:chOff x="1173620" y="2825115"/>
            <a:chExt cx="6364605" cy="2621280"/>
          </a:xfrm>
        </p:grpSpPr>
        <p:sp>
          <p:nvSpPr>
            <p:cNvPr id="5" name="object 5"/>
            <p:cNvSpPr/>
            <p:nvPr/>
          </p:nvSpPr>
          <p:spPr>
            <a:xfrm>
              <a:off x="2553842" y="3816095"/>
              <a:ext cx="0" cy="1050925"/>
            </a:xfrm>
            <a:custGeom>
              <a:avLst/>
              <a:gdLst/>
              <a:ahLst/>
              <a:cxnLst/>
              <a:rect l="l" t="t" r="r" b="b"/>
              <a:pathLst>
                <a:path h="1050925">
                  <a:moveTo>
                    <a:pt x="0" y="0"/>
                  </a:moveTo>
                  <a:lnTo>
                    <a:pt x="0" y="1050797"/>
                  </a:lnTo>
                </a:path>
              </a:pathLst>
            </a:custGeom>
            <a:ln w="19050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055107" y="39303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0"/>
                  </a:moveTo>
                  <a:lnTo>
                    <a:pt x="0" y="936497"/>
                  </a:lnTo>
                </a:path>
              </a:pathLst>
            </a:custGeom>
            <a:ln w="28575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40883" y="3939920"/>
              <a:ext cx="2120900" cy="0"/>
            </a:xfrm>
            <a:custGeom>
              <a:avLst/>
              <a:gdLst/>
              <a:ahLst/>
              <a:cxnLst/>
              <a:rect l="l" t="t" r="r" b="b"/>
              <a:pathLst>
                <a:path w="2120900">
                  <a:moveTo>
                    <a:pt x="0" y="0"/>
                  </a:moveTo>
                  <a:lnTo>
                    <a:pt x="2120518" y="0"/>
                  </a:lnTo>
                </a:path>
              </a:pathLst>
            </a:custGeom>
            <a:ln w="19050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36902" y="4604384"/>
              <a:ext cx="5524500" cy="127000"/>
            </a:xfrm>
            <a:custGeom>
              <a:avLst/>
              <a:gdLst/>
              <a:ahLst/>
              <a:cxnLst/>
              <a:rect l="l" t="t" r="r" b="b"/>
              <a:pathLst>
                <a:path w="5524500" h="127000">
                  <a:moveTo>
                    <a:pt x="0" y="0"/>
                  </a:moveTo>
                  <a:lnTo>
                    <a:pt x="5524500" y="0"/>
                  </a:lnTo>
                </a:path>
                <a:path w="5524500" h="127000">
                  <a:moveTo>
                    <a:pt x="0" y="126491"/>
                  </a:moveTo>
                  <a:lnTo>
                    <a:pt x="5524500" y="12649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36902" y="3825620"/>
              <a:ext cx="926465" cy="0"/>
            </a:xfrm>
            <a:custGeom>
              <a:avLst/>
              <a:gdLst/>
              <a:ahLst/>
              <a:cxnLst/>
              <a:rect l="l" t="t" r="r" b="b"/>
              <a:pathLst>
                <a:path w="926464">
                  <a:moveTo>
                    <a:pt x="0" y="0"/>
                  </a:moveTo>
                  <a:lnTo>
                    <a:pt x="926465" y="0"/>
                  </a:lnTo>
                </a:path>
              </a:pathLst>
            </a:custGeom>
            <a:ln w="19050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36902" y="4857368"/>
              <a:ext cx="907415" cy="0"/>
            </a:xfrm>
            <a:custGeom>
              <a:avLst/>
              <a:gdLst/>
              <a:ahLst/>
              <a:cxnLst/>
              <a:rect l="l" t="t" r="r" b="b"/>
              <a:pathLst>
                <a:path w="907414">
                  <a:moveTo>
                    <a:pt x="0" y="0"/>
                  </a:moveTo>
                  <a:lnTo>
                    <a:pt x="907415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44317" y="4857368"/>
              <a:ext cx="2525395" cy="0"/>
            </a:xfrm>
            <a:custGeom>
              <a:avLst/>
              <a:gdLst/>
              <a:ahLst/>
              <a:cxnLst/>
              <a:rect l="l" t="t" r="r" b="b"/>
              <a:pathLst>
                <a:path w="2525395">
                  <a:moveTo>
                    <a:pt x="0" y="0"/>
                  </a:moveTo>
                  <a:lnTo>
                    <a:pt x="2525141" y="0"/>
                  </a:lnTo>
                </a:path>
              </a:pathLst>
            </a:custGeom>
            <a:ln w="19050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69458" y="4857368"/>
              <a:ext cx="2092325" cy="0"/>
            </a:xfrm>
            <a:custGeom>
              <a:avLst/>
              <a:gdLst/>
              <a:ahLst/>
              <a:cxnLst/>
              <a:rect l="l" t="t" r="r" b="b"/>
              <a:pathLst>
                <a:path w="2092325">
                  <a:moveTo>
                    <a:pt x="0" y="0"/>
                  </a:moveTo>
                  <a:lnTo>
                    <a:pt x="2091943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58161" y="3635120"/>
              <a:ext cx="3653154" cy="142240"/>
            </a:xfrm>
            <a:custGeom>
              <a:avLst/>
              <a:gdLst/>
              <a:ahLst/>
              <a:cxnLst/>
              <a:rect l="l" t="t" r="r" b="b"/>
              <a:pathLst>
                <a:path w="3653154" h="142239">
                  <a:moveTo>
                    <a:pt x="3307079" y="57911"/>
                  </a:moveTo>
                  <a:lnTo>
                    <a:pt x="3649979" y="57911"/>
                  </a:lnTo>
                </a:path>
                <a:path w="3653154" h="142239">
                  <a:moveTo>
                    <a:pt x="3651504" y="9143"/>
                  </a:moveTo>
                  <a:lnTo>
                    <a:pt x="3651504" y="135635"/>
                  </a:lnTo>
                  <a:lnTo>
                    <a:pt x="3653028" y="135635"/>
                  </a:lnTo>
                </a:path>
                <a:path w="3653154" h="142239">
                  <a:moveTo>
                    <a:pt x="986027" y="67055"/>
                  </a:moveTo>
                  <a:lnTo>
                    <a:pt x="1472184" y="67055"/>
                  </a:lnTo>
                </a:path>
                <a:path w="3653154" h="142239">
                  <a:moveTo>
                    <a:pt x="1472184" y="9143"/>
                  </a:moveTo>
                  <a:lnTo>
                    <a:pt x="1472184" y="135635"/>
                  </a:lnTo>
                </a:path>
                <a:path w="3653154" h="142239">
                  <a:moveTo>
                    <a:pt x="1470660" y="68579"/>
                  </a:moveTo>
                  <a:lnTo>
                    <a:pt x="1379219" y="129539"/>
                  </a:lnTo>
                </a:path>
                <a:path w="3653154" h="142239">
                  <a:moveTo>
                    <a:pt x="1379219" y="4571"/>
                  </a:moveTo>
                  <a:lnTo>
                    <a:pt x="1470660" y="68579"/>
                  </a:lnTo>
                </a:path>
                <a:path w="3653154" h="142239">
                  <a:moveTo>
                    <a:pt x="347471" y="24383"/>
                  </a:moveTo>
                  <a:lnTo>
                    <a:pt x="382524" y="24383"/>
                  </a:lnTo>
                </a:path>
                <a:path w="3653154" h="142239">
                  <a:moveTo>
                    <a:pt x="365759" y="24383"/>
                  </a:moveTo>
                  <a:lnTo>
                    <a:pt x="365759" y="76199"/>
                  </a:lnTo>
                </a:path>
                <a:path w="3653154" h="142239">
                  <a:moveTo>
                    <a:pt x="6095" y="67055"/>
                  </a:moveTo>
                  <a:lnTo>
                    <a:pt x="312419" y="67055"/>
                  </a:lnTo>
                </a:path>
                <a:path w="3653154" h="142239">
                  <a:moveTo>
                    <a:pt x="0" y="9143"/>
                  </a:moveTo>
                  <a:lnTo>
                    <a:pt x="0" y="135635"/>
                  </a:lnTo>
                </a:path>
                <a:path w="3653154" h="142239">
                  <a:moveTo>
                    <a:pt x="79247" y="13715"/>
                  </a:moveTo>
                  <a:lnTo>
                    <a:pt x="0" y="79247"/>
                  </a:lnTo>
                </a:path>
                <a:path w="3653154" h="142239">
                  <a:moveTo>
                    <a:pt x="0" y="79247"/>
                  </a:moveTo>
                  <a:lnTo>
                    <a:pt x="79247" y="141731"/>
                  </a:lnTo>
                </a:path>
                <a:path w="3653154" h="142239">
                  <a:moveTo>
                    <a:pt x="2488691" y="67055"/>
                  </a:moveTo>
                  <a:lnTo>
                    <a:pt x="2686812" y="67055"/>
                  </a:lnTo>
                </a:path>
                <a:path w="3653154" h="142239">
                  <a:moveTo>
                    <a:pt x="2488691" y="9143"/>
                  </a:moveTo>
                  <a:lnTo>
                    <a:pt x="2488691" y="135635"/>
                  </a:lnTo>
                </a:path>
                <a:path w="3653154" h="142239">
                  <a:moveTo>
                    <a:pt x="2566416" y="13715"/>
                  </a:moveTo>
                  <a:lnTo>
                    <a:pt x="2488691" y="79247"/>
                  </a:lnTo>
                </a:path>
                <a:path w="3653154" h="142239">
                  <a:moveTo>
                    <a:pt x="2488691" y="79247"/>
                  </a:moveTo>
                  <a:lnTo>
                    <a:pt x="2566416" y="141731"/>
                  </a:lnTo>
                  <a:lnTo>
                    <a:pt x="2567940" y="141731"/>
                  </a:lnTo>
                </a:path>
                <a:path w="3653154" h="142239">
                  <a:moveTo>
                    <a:pt x="3649979" y="64007"/>
                  </a:moveTo>
                  <a:lnTo>
                    <a:pt x="3560064" y="124967"/>
                  </a:lnTo>
                </a:path>
                <a:path w="3653154" h="142239">
                  <a:moveTo>
                    <a:pt x="3560064" y="0"/>
                  </a:moveTo>
                  <a:lnTo>
                    <a:pt x="3649979" y="64007"/>
                  </a:lnTo>
                  <a:lnTo>
                    <a:pt x="3651504" y="640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25038" y="3378328"/>
              <a:ext cx="336804" cy="7162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009265" y="3379088"/>
              <a:ext cx="2804160" cy="349250"/>
            </a:xfrm>
            <a:custGeom>
              <a:avLst/>
              <a:gdLst/>
              <a:ahLst/>
              <a:cxnLst/>
              <a:rect l="l" t="t" r="r" b="b"/>
              <a:pathLst>
                <a:path w="2804160" h="349250">
                  <a:moveTo>
                    <a:pt x="120396" y="51815"/>
                  </a:moveTo>
                  <a:lnTo>
                    <a:pt x="120396" y="18287"/>
                  </a:lnTo>
                </a:path>
                <a:path w="2804160" h="349250">
                  <a:moveTo>
                    <a:pt x="120396" y="35051"/>
                  </a:moveTo>
                  <a:lnTo>
                    <a:pt x="137160" y="18287"/>
                  </a:lnTo>
                  <a:lnTo>
                    <a:pt x="146304" y="18287"/>
                  </a:lnTo>
                  <a:lnTo>
                    <a:pt x="153924" y="25908"/>
                  </a:lnTo>
                  <a:lnTo>
                    <a:pt x="153924" y="51815"/>
                  </a:lnTo>
                  <a:lnTo>
                    <a:pt x="155448" y="51815"/>
                  </a:lnTo>
                </a:path>
                <a:path w="2804160" h="349250">
                  <a:moveTo>
                    <a:pt x="198120" y="51815"/>
                  </a:moveTo>
                  <a:lnTo>
                    <a:pt x="179832" y="51815"/>
                  </a:lnTo>
                  <a:lnTo>
                    <a:pt x="172212" y="44196"/>
                  </a:lnTo>
                  <a:lnTo>
                    <a:pt x="172212" y="25908"/>
                  </a:lnTo>
                  <a:lnTo>
                    <a:pt x="179832" y="18287"/>
                  </a:lnTo>
                  <a:lnTo>
                    <a:pt x="198120" y="18287"/>
                  </a:lnTo>
                  <a:lnTo>
                    <a:pt x="205740" y="25908"/>
                  </a:lnTo>
                  <a:lnTo>
                    <a:pt x="205740" y="44196"/>
                  </a:lnTo>
                  <a:lnTo>
                    <a:pt x="198120" y="51815"/>
                  </a:lnTo>
                </a:path>
                <a:path w="2804160" h="349250">
                  <a:moveTo>
                    <a:pt x="222504" y="51815"/>
                  </a:moveTo>
                  <a:lnTo>
                    <a:pt x="222504" y="18287"/>
                  </a:lnTo>
                  <a:lnTo>
                    <a:pt x="224028" y="18287"/>
                  </a:lnTo>
                </a:path>
                <a:path w="2804160" h="349250">
                  <a:moveTo>
                    <a:pt x="222504" y="35051"/>
                  </a:moveTo>
                  <a:lnTo>
                    <a:pt x="240792" y="18287"/>
                  </a:lnTo>
                  <a:lnTo>
                    <a:pt x="248412" y="18287"/>
                  </a:lnTo>
                  <a:lnTo>
                    <a:pt x="257556" y="25908"/>
                  </a:lnTo>
                </a:path>
                <a:path w="2804160" h="349250">
                  <a:moveTo>
                    <a:pt x="274320" y="51815"/>
                  </a:moveTo>
                  <a:lnTo>
                    <a:pt x="274320" y="18287"/>
                  </a:lnTo>
                </a:path>
                <a:path w="2804160" h="349250">
                  <a:moveTo>
                    <a:pt x="274320" y="25908"/>
                  </a:moveTo>
                  <a:lnTo>
                    <a:pt x="283463" y="18287"/>
                  </a:lnTo>
                  <a:lnTo>
                    <a:pt x="292608" y="25908"/>
                  </a:lnTo>
                  <a:lnTo>
                    <a:pt x="292608" y="35051"/>
                  </a:lnTo>
                </a:path>
                <a:path w="2804160" h="349250">
                  <a:moveTo>
                    <a:pt x="292608" y="25908"/>
                  </a:moveTo>
                  <a:lnTo>
                    <a:pt x="300227" y="18287"/>
                  </a:lnTo>
                  <a:lnTo>
                    <a:pt x="309372" y="25908"/>
                  </a:lnTo>
                  <a:lnTo>
                    <a:pt x="309372" y="51815"/>
                  </a:lnTo>
                </a:path>
                <a:path w="2804160" h="349250">
                  <a:moveTo>
                    <a:pt x="342900" y="51815"/>
                  </a:moveTo>
                  <a:lnTo>
                    <a:pt x="335280" y="51815"/>
                  </a:lnTo>
                  <a:lnTo>
                    <a:pt x="326136" y="44196"/>
                  </a:lnTo>
                  <a:lnTo>
                    <a:pt x="326136" y="25908"/>
                  </a:lnTo>
                  <a:lnTo>
                    <a:pt x="335280" y="18287"/>
                  </a:lnTo>
                  <a:lnTo>
                    <a:pt x="342900" y="18287"/>
                  </a:lnTo>
                  <a:lnTo>
                    <a:pt x="352044" y="25908"/>
                  </a:lnTo>
                  <a:lnTo>
                    <a:pt x="352044" y="44196"/>
                  </a:lnTo>
                  <a:lnTo>
                    <a:pt x="342900" y="51815"/>
                  </a:lnTo>
                </a:path>
                <a:path w="2804160" h="349250">
                  <a:moveTo>
                    <a:pt x="352044" y="44196"/>
                  </a:moveTo>
                  <a:lnTo>
                    <a:pt x="361188" y="51815"/>
                  </a:lnTo>
                </a:path>
                <a:path w="2804160" h="349250">
                  <a:moveTo>
                    <a:pt x="377951" y="0"/>
                  </a:moveTo>
                  <a:lnTo>
                    <a:pt x="377951" y="44196"/>
                  </a:lnTo>
                  <a:lnTo>
                    <a:pt x="385572" y="51815"/>
                  </a:lnTo>
                  <a:lnTo>
                    <a:pt x="387096" y="51815"/>
                  </a:lnTo>
                </a:path>
                <a:path w="2804160" h="349250">
                  <a:moveTo>
                    <a:pt x="403860" y="35051"/>
                  </a:moveTo>
                  <a:lnTo>
                    <a:pt x="429768" y="35051"/>
                  </a:lnTo>
                  <a:lnTo>
                    <a:pt x="437388" y="25908"/>
                  </a:lnTo>
                  <a:lnTo>
                    <a:pt x="429768" y="18287"/>
                  </a:lnTo>
                  <a:lnTo>
                    <a:pt x="411480" y="18287"/>
                  </a:lnTo>
                  <a:lnTo>
                    <a:pt x="403860" y="25908"/>
                  </a:lnTo>
                  <a:lnTo>
                    <a:pt x="403860" y="44196"/>
                  </a:lnTo>
                  <a:lnTo>
                    <a:pt x="411480" y="51815"/>
                  </a:lnTo>
                  <a:lnTo>
                    <a:pt x="429768" y="51815"/>
                  </a:lnTo>
                </a:path>
                <a:path w="2804160" h="349250">
                  <a:moveTo>
                    <a:pt x="454151" y="51815"/>
                  </a:moveTo>
                  <a:lnTo>
                    <a:pt x="480060" y="51815"/>
                  </a:lnTo>
                  <a:lnTo>
                    <a:pt x="489204" y="44196"/>
                  </a:lnTo>
                  <a:lnTo>
                    <a:pt x="480060" y="35051"/>
                  </a:lnTo>
                  <a:lnTo>
                    <a:pt x="463296" y="35051"/>
                  </a:lnTo>
                  <a:lnTo>
                    <a:pt x="454151" y="25908"/>
                  </a:lnTo>
                  <a:lnTo>
                    <a:pt x="463296" y="18287"/>
                  </a:lnTo>
                  <a:lnTo>
                    <a:pt x="489204" y="18287"/>
                  </a:lnTo>
                </a:path>
                <a:path w="2804160" h="349250">
                  <a:moveTo>
                    <a:pt x="33528" y="297180"/>
                  </a:moveTo>
                  <a:lnTo>
                    <a:pt x="9143" y="297180"/>
                  </a:lnTo>
                  <a:lnTo>
                    <a:pt x="0" y="306324"/>
                  </a:lnTo>
                  <a:lnTo>
                    <a:pt x="0" y="323088"/>
                  </a:lnTo>
                  <a:lnTo>
                    <a:pt x="9143" y="332231"/>
                  </a:lnTo>
                  <a:lnTo>
                    <a:pt x="35052" y="332231"/>
                  </a:lnTo>
                </a:path>
                <a:path w="2804160" h="349250">
                  <a:moveTo>
                    <a:pt x="68580" y="332231"/>
                  </a:moveTo>
                  <a:lnTo>
                    <a:pt x="59436" y="332231"/>
                  </a:lnTo>
                  <a:lnTo>
                    <a:pt x="51816" y="323088"/>
                  </a:lnTo>
                  <a:lnTo>
                    <a:pt x="51816" y="306324"/>
                  </a:lnTo>
                  <a:lnTo>
                    <a:pt x="59436" y="297180"/>
                  </a:lnTo>
                  <a:lnTo>
                    <a:pt x="68580" y="297180"/>
                  </a:lnTo>
                  <a:lnTo>
                    <a:pt x="77724" y="306324"/>
                  </a:lnTo>
                  <a:lnTo>
                    <a:pt x="77724" y="323088"/>
                  </a:lnTo>
                  <a:lnTo>
                    <a:pt x="68580" y="332231"/>
                  </a:lnTo>
                </a:path>
                <a:path w="2804160" h="349250">
                  <a:moveTo>
                    <a:pt x="77724" y="323088"/>
                  </a:moveTo>
                  <a:lnTo>
                    <a:pt x="85343" y="332231"/>
                  </a:lnTo>
                </a:path>
                <a:path w="2804160" h="349250">
                  <a:moveTo>
                    <a:pt x="102108" y="332231"/>
                  </a:moveTo>
                  <a:lnTo>
                    <a:pt x="102108" y="297180"/>
                  </a:lnTo>
                  <a:lnTo>
                    <a:pt x="103632" y="297180"/>
                  </a:lnTo>
                </a:path>
                <a:path w="2804160" h="349250">
                  <a:moveTo>
                    <a:pt x="102108" y="315468"/>
                  </a:moveTo>
                  <a:lnTo>
                    <a:pt x="120396" y="297180"/>
                  </a:lnTo>
                  <a:lnTo>
                    <a:pt x="128016" y="297180"/>
                  </a:lnTo>
                  <a:lnTo>
                    <a:pt x="137160" y="306324"/>
                  </a:lnTo>
                </a:path>
                <a:path w="2804160" h="349250">
                  <a:moveTo>
                    <a:pt x="153924" y="341375"/>
                  </a:moveTo>
                  <a:lnTo>
                    <a:pt x="163068" y="348996"/>
                  </a:lnTo>
                  <a:lnTo>
                    <a:pt x="179832" y="348996"/>
                  </a:lnTo>
                  <a:lnTo>
                    <a:pt x="188976" y="341375"/>
                  </a:lnTo>
                  <a:lnTo>
                    <a:pt x="188976" y="306324"/>
                  </a:lnTo>
                  <a:lnTo>
                    <a:pt x="179832" y="297180"/>
                  </a:lnTo>
                  <a:lnTo>
                    <a:pt x="163068" y="297180"/>
                  </a:lnTo>
                  <a:lnTo>
                    <a:pt x="153924" y="306324"/>
                  </a:lnTo>
                  <a:lnTo>
                    <a:pt x="153924" y="323088"/>
                  </a:lnTo>
                  <a:lnTo>
                    <a:pt x="163068" y="332231"/>
                  </a:lnTo>
                  <a:lnTo>
                    <a:pt x="188976" y="332231"/>
                  </a:lnTo>
                </a:path>
                <a:path w="2804160" h="349250">
                  <a:moveTo>
                    <a:pt x="222504" y="332231"/>
                  </a:moveTo>
                  <a:lnTo>
                    <a:pt x="214884" y="332231"/>
                  </a:lnTo>
                  <a:lnTo>
                    <a:pt x="205740" y="323088"/>
                  </a:lnTo>
                  <a:lnTo>
                    <a:pt x="205740" y="306324"/>
                  </a:lnTo>
                  <a:lnTo>
                    <a:pt x="214884" y="297180"/>
                  </a:lnTo>
                  <a:lnTo>
                    <a:pt x="222504" y="297180"/>
                  </a:lnTo>
                  <a:lnTo>
                    <a:pt x="231648" y="306324"/>
                  </a:lnTo>
                  <a:lnTo>
                    <a:pt x="231648" y="323088"/>
                  </a:lnTo>
                  <a:lnTo>
                    <a:pt x="222504" y="332231"/>
                  </a:lnTo>
                </a:path>
                <a:path w="2804160" h="349250">
                  <a:moveTo>
                    <a:pt x="231648" y="323088"/>
                  </a:moveTo>
                  <a:lnTo>
                    <a:pt x="240792" y="332231"/>
                  </a:lnTo>
                </a:path>
                <a:path w="2804160" h="349250">
                  <a:moveTo>
                    <a:pt x="309372" y="306324"/>
                  </a:moveTo>
                  <a:lnTo>
                    <a:pt x="335280" y="306324"/>
                  </a:lnTo>
                </a:path>
                <a:path w="2804160" h="349250">
                  <a:moveTo>
                    <a:pt x="342900" y="289560"/>
                  </a:moveTo>
                  <a:lnTo>
                    <a:pt x="333756" y="280416"/>
                  </a:lnTo>
                  <a:lnTo>
                    <a:pt x="326136" y="280416"/>
                  </a:lnTo>
                  <a:lnTo>
                    <a:pt x="316992" y="289560"/>
                  </a:lnTo>
                  <a:lnTo>
                    <a:pt x="316992" y="332231"/>
                  </a:lnTo>
                </a:path>
                <a:path w="2804160" h="349250">
                  <a:moveTo>
                    <a:pt x="359663" y="332231"/>
                  </a:moveTo>
                  <a:lnTo>
                    <a:pt x="359663" y="297180"/>
                  </a:lnTo>
                  <a:lnTo>
                    <a:pt x="361188" y="297180"/>
                  </a:lnTo>
                </a:path>
                <a:path w="2804160" h="349250">
                  <a:moveTo>
                    <a:pt x="359663" y="315468"/>
                  </a:moveTo>
                  <a:lnTo>
                    <a:pt x="377951" y="297180"/>
                  </a:lnTo>
                  <a:lnTo>
                    <a:pt x="385572" y="297180"/>
                  </a:lnTo>
                  <a:lnTo>
                    <a:pt x="394715" y="306324"/>
                  </a:lnTo>
                </a:path>
                <a:path w="2804160" h="349250">
                  <a:moveTo>
                    <a:pt x="411480" y="332231"/>
                  </a:moveTo>
                  <a:lnTo>
                    <a:pt x="411480" y="297180"/>
                  </a:lnTo>
                </a:path>
                <a:path w="2804160" h="349250">
                  <a:moveTo>
                    <a:pt x="411480" y="289560"/>
                  </a:moveTo>
                  <a:lnTo>
                    <a:pt x="411480" y="280416"/>
                  </a:lnTo>
                </a:path>
                <a:path w="2804160" h="349250">
                  <a:moveTo>
                    <a:pt x="446532" y="332231"/>
                  </a:moveTo>
                  <a:lnTo>
                    <a:pt x="437388" y="332231"/>
                  </a:lnTo>
                  <a:lnTo>
                    <a:pt x="428244" y="323088"/>
                  </a:lnTo>
                  <a:lnTo>
                    <a:pt x="428244" y="306324"/>
                  </a:lnTo>
                  <a:lnTo>
                    <a:pt x="437388" y="297180"/>
                  </a:lnTo>
                  <a:lnTo>
                    <a:pt x="446532" y="297180"/>
                  </a:lnTo>
                  <a:lnTo>
                    <a:pt x="454151" y="306324"/>
                  </a:lnTo>
                  <a:lnTo>
                    <a:pt x="454151" y="323088"/>
                  </a:lnTo>
                  <a:lnTo>
                    <a:pt x="446532" y="332231"/>
                  </a:lnTo>
                </a:path>
                <a:path w="2804160" h="349250">
                  <a:moveTo>
                    <a:pt x="454151" y="323088"/>
                  </a:moveTo>
                  <a:lnTo>
                    <a:pt x="463296" y="332231"/>
                  </a:lnTo>
                </a:path>
                <a:path w="2804160" h="349250">
                  <a:moveTo>
                    <a:pt x="2289048" y="280416"/>
                  </a:moveTo>
                  <a:lnTo>
                    <a:pt x="2324100" y="280416"/>
                  </a:lnTo>
                </a:path>
                <a:path w="2804160" h="349250">
                  <a:moveTo>
                    <a:pt x="2307336" y="280416"/>
                  </a:moveTo>
                  <a:lnTo>
                    <a:pt x="2307336" y="332231"/>
                  </a:lnTo>
                </a:path>
                <a:path w="2804160" h="349250">
                  <a:moveTo>
                    <a:pt x="2409444" y="332231"/>
                  </a:moveTo>
                  <a:lnTo>
                    <a:pt x="2401824" y="332231"/>
                  </a:lnTo>
                  <a:lnTo>
                    <a:pt x="2392680" y="323088"/>
                  </a:lnTo>
                  <a:lnTo>
                    <a:pt x="2392680" y="306324"/>
                  </a:lnTo>
                  <a:lnTo>
                    <a:pt x="2401824" y="297180"/>
                  </a:lnTo>
                  <a:lnTo>
                    <a:pt x="2409444" y="297180"/>
                  </a:lnTo>
                  <a:lnTo>
                    <a:pt x="2418588" y="306324"/>
                  </a:lnTo>
                  <a:lnTo>
                    <a:pt x="2418588" y="323088"/>
                  </a:lnTo>
                  <a:lnTo>
                    <a:pt x="2409444" y="332231"/>
                  </a:lnTo>
                </a:path>
                <a:path w="2804160" h="349250">
                  <a:moveTo>
                    <a:pt x="2418588" y="323088"/>
                  </a:moveTo>
                  <a:lnTo>
                    <a:pt x="2426208" y="332231"/>
                  </a:lnTo>
                  <a:lnTo>
                    <a:pt x="2427732" y="332231"/>
                  </a:lnTo>
                </a:path>
                <a:path w="2804160" h="349250">
                  <a:moveTo>
                    <a:pt x="2478024" y="297180"/>
                  </a:moveTo>
                  <a:lnTo>
                    <a:pt x="2452116" y="297180"/>
                  </a:lnTo>
                  <a:lnTo>
                    <a:pt x="2444496" y="306324"/>
                  </a:lnTo>
                  <a:lnTo>
                    <a:pt x="2444496" y="323088"/>
                  </a:lnTo>
                  <a:lnTo>
                    <a:pt x="2452116" y="332231"/>
                  </a:lnTo>
                  <a:lnTo>
                    <a:pt x="2478024" y="332231"/>
                  </a:lnTo>
                </a:path>
                <a:path w="2804160" h="349250">
                  <a:moveTo>
                    <a:pt x="2494788" y="297180"/>
                  </a:moveTo>
                  <a:lnTo>
                    <a:pt x="2529840" y="297180"/>
                  </a:lnTo>
                </a:path>
                <a:path w="2804160" h="349250">
                  <a:moveTo>
                    <a:pt x="2513076" y="280416"/>
                  </a:moveTo>
                  <a:lnTo>
                    <a:pt x="2513076" y="323088"/>
                  </a:lnTo>
                  <a:lnTo>
                    <a:pt x="2520696" y="332231"/>
                  </a:lnTo>
                  <a:lnTo>
                    <a:pt x="2529840" y="323088"/>
                  </a:lnTo>
                </a:path>
                <a:path w="2804160" h="349250">
                  <a:moveTo>
                    <a:pt x="2546604" y="297180"/>
                  </a:moveTo>
                  <a:lnTo>
                    <a:pt x="2546604" y="323088"/>
                  </a:lnTo>
                  <a:lnTo>
                    <a:pt x="2555748" y="332231"/>
                  </a:lnTo>
                  <a:lnTo>
                    <a:pt x="2564892" y="332231"/>
                  </a:lnTo>
                  <a:lnTo>
                    <a:pt x="2581656" y="315468"/>
                  </a:lnTo>
                </a:path>
                <a:path w="2804160" h="349250">
                  <a:moveTo>
                    <a:pt x="2581656" y="297180"/>
                  </a:moveTo>
                  <a:lnTo>
                    <a:pt x="2581656" y="332231"/>
                  </a:lnTo>
                </a:path>
                <a:path w="2804160" h="349250">
                  <a:moveTo>
                    <a:pt x="2615184" y="332231"/>
                  </a:moveTo>
                  <a:lnTo>
                    <a:pt x="2607564" y="332231"/>
                  </a:lnTo>
                  <a:lnTo>
                    <a:pt x="2598420" y="323088"/>
                  </a:lnTo>
                  <a:lnTo>
                    <a:pt x="2598420" y="306324"/>
                  </a:lnTo>
                  <a:lnTo>
                    <a:pt x="2607564" y="297180"/>
                  </a:lnTo>
                  <a:lnTo>
                    <a:pt x="2615184" y="297180"/>
                  </a:lnTo>
                  <a:lnTo>
                    <a:pt x="2624328" y="306324"/>
                  </a:lnTo>
                  <a:lnTo>
                    <a:pt x="2624328" y="323088"/>
                  </a:lnTo>
                  <a:lnTo>
                    <a:pt x="2615184" y="332231"/>
                  </a:lnTo>
                </a:path>
                <a:path w="2804160" h="349250">
                  <a:moveTo>
                    <a:pt x="2624328" y="323088"/>
                  </a:moveTo>
                  <a:lnTo>
                    <a:pt x="2633472" y="332231"/>
                  </a:lnTo>
                </a:path>
                <a:path w="2804160" h="349250">
                  <a:moveTo>
                    <a:pt x="2683764" y="297180"/>
                  </a:moveTo>
                  <a:lnTo>
                    <a:pt x="2657856" y="297180"/>
                  </a:lnTo>
                  <a:lnTo>
                    <a:pt x="2650236" y="306324"/>
                  </a:lnTo>
                  <a:lnTo>
                    <a:pt x="2650236" y="323088"/>
                  </a:lnTo>
                  <a:lnTo>
                    <a:pt x="2657856" y="332231"/>
                  </a:lnTo>
                  <a:lnTo>
                    <a:pt x="2683764" y="332231"/>
                  </a:lnTo>
                </a:path>
                <a:path w="2804160" h="349250">
                  <a:moveTo>
                    <a:pt x="2702052" y="332231"/>
                  </a:moveTo>
                  <a:lnTo>
                    <a:pt x="2702052" y="297180"/>
                  </a:lnTo>
                </a:path>
                <a:path w="2804160" h="349250">
                  <a:moveTo>
                    <a:pt x="2702052" y="289560"/>
                  </a:moveTo>
                  <a:lnTo>
                    <a:pt x="2702052" y="280416"/>
                  </a:lnTo>
                </a:path>
                <a:path w="2804160" h="349250">
                  <a:moveTo>
                    <a:pt x="2744724" y="332231"/>
                  </a:moveTo>
                  <a:lnTo>
                    <a:pt x="2726436" y="332231"/>
                  </a:lnTo>
                  <a:lnTo>
                    <a:pt x="2718816" y="323088"/>
                  </a:lnTo>
                  <a:lnTo>
                    <a:pt x="2718816" y="306324"/>
                  </a:lnTo>
                  <a:lnTo>
                    <a:pt x="2726436" y="297180"/>
                  </a:lnTo>
                  <a:lnTo>
                    <a:pt x="2744724" y="297180"/>
                  </a:lnTo>
                  <a:lnTo>
                    <a:pt x="2752344" y="306324"/>
                  </a:lnTo>
                  <a:lnTo>
                    <a:pt x="2752344" y="323088"/>
                  </a:lnTo>
                  <a:lnTo>
                    <a:pt x="2744724" y="332231"/>
                  </a:lnTo>
                </a:path>
                <a:path w="2804160" h="349250">
                  <a:moveTo>
                    <a:pt x="2770632" y="332231"/>
                  </a:moveTo>
                  <a:lnTo>
                    <a:pt x="2770632" y="297180"/>
                  </a:lnTo>
                </a:path>
                <a:path w="2804160" h="349250">
                  <a:moveTo>
                    <a:pt x="2770632" y="315468"/>
                  </a:moveTo>
                  <a:lnTo>
                    <a:pt x="2787396" y="297180"/>
                  </a:lnTo>
                  <a:lnTo>
                    <a:pt x="2795016" y="297180"/>
                  </a:lnTo>
                  <a:lnTo>
                    <a:pt x="2804160" y="306324"/>
                  </a:lnTo>
                  <a:lnTo>
                    <a:pt x="2804160" y="3322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63338" y="3378328"/>
              <a:ext cx="335279" cy="7162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674240" y="3347084"/>
              <a:ext cx="4785360" cy="134620"/>
            </a:xfrm>
            <a:custGeom>
              <a:avLst/>
              <a:gdLst/>
              <a:ahLst/>
              <a:cxnLst/>
              <a:rect l="l" t="t" r="r" b="b"/>
              <a:pathLst>
                <a:path w="4785360" h="134620">
                  <a:moveTo>
                    <a:pt x="3127247" y="50291"/>
                  </a:moveTo>
                  <a:lnTo>
                    <a:pt x="3101339" y="50291"/>
                  </a:lnTo>
                  <a:lnTo>
                    <a:pt x="3092196" y="57912"/>
                  </a:lnTo>
                  <a:lnTo>
                    <a:pt x="3092196" y="76200"/>
                  </a:lnTo>
                  <a:lnTo>
                    <a:pt x="3101339" y="83819"/>
                  </a:lnTo>
                  <a:lnTo>
                    <a:pt x="3127247" y="83819"/>
                  </a:lnTo>
                </a:path>
                <a:path w="4785360" h="134620">
                  <a:moveTo>
                    <a:pt x="3160775" y="83819"/>
                  </a:moveTo>
                  <a:lnTo>
                    <a:pt x="3151632" y="83819"/>
                  </a:lnTo>
                  <a:lnTo>
                    <a:pt x="3144011" y="76200"/>
                  </a:lnTo>
                  <a:lnTo>
                    <a:pt x="3144011" y="57912"/>
                  </a:lnTo>
                  <a:lnTo>
                    <a:pt x="3151632" y="50291"/>
                  </a:lnTo>
                  <a:lnTo>
                    <a:pt x="3160775" y="50291"/>
                  </a:lnTo>
                  <a:lnTo>
                    <a:pt x="3169920" y="57912"/>
                  </a:lnTo>
                  <a:lnTo>
                    <a:pt x="3169920" y="76200"/>
                  </a:lnTo>
                  <a:lnTo>
                    <a:pt x="3160775" y="83819"/>
                  </a:lnTo>
                </a:path>
                <a:path w="4785360" h="134620">
                  <a:moveTo>
                    <a:pt x="3169920" y="76200"/>
                  </a:moveTo>
                  <a:lnTo>
                    <a:pt x="3177539" y="83819"/>
                  </a:lnTo>
                  <a:lnTo>
                    <a:pt x="3179063" y="83819"/>
                  </a:lnTo>
                </a:path>
                <a:path w="4785360" h="134620">
                  <a:moveTo>
                    <a:pt x="3195828" y="83819"/>
                  </a:moveTo>
                  <a:lnTo>
                    <a:pt x="3195828" y="50291"/>
                  </a:lnTo>
                </a:path>
                <a:path w="4785360" h="134620">
                  <a:moveTo>
                    <a:pt x="3195828" y="67055"/>
                  </a:moveTo>
                  <a:lnTo>
                    <a:pt x="3212592" y="50291"/>
                  </a:lnTo>
                  <a:lnTo>
                    <a:pt x="3221735" y="50291"/>
                  </a:lnTo>
                  <a:lnTo>
                    <a:pt x="3229356" y="57912"/>
                  </a:lnTo>
                </a:path>
                <a:path w="4785360" h="134620">
                  <a:moveTo>
                    <a:pt x="3246120" y="92963"/>
                  </a:moveTo>
                  <a:lnTo>
                    <a:pt x="3255263" y="102107"/>
                  </a:lnTo>
                  <a:lnTo>
                    <a:pt x="3272028" y="102107"/>
                  </a:lnTo>
                  <a:lnTo>
                    <a:pt x="3281172" y="92963"/>
                  </a:lnTo>
                  <a:lnTo>
                    <a:pt x="3281172" y="57912"/>
                  </a:lnTo>
                  <a:lnTo>
                    <a:pt x="3272028" y="50291"/>
                  </a:lnTo>
                  <a:lnTo>
                    <a:pt x="3255263" y="50291"/>
                  </a:lnTo>
                  <a:lnTo>
                    <a:pt x="3246120" y="57912"/>
                  </a:lnTo>
                  <a:lnTo>
                    <a:pt x="3246120" y="76200"/>
                  </a:lnTo>
                  <a:lnTo>
                    <a:pt x="3255263" y="83819"/>
                  </a:lnTo>
                  <a:lnTo>
                    <a:pt x="3281172" y="83819"/>
                  </a:lnTo>
                </a:path>
                <a:path w="4785360" h="134620">
                  <a:moveTo>
                    <a:pt x="3316224" y="83819"/>
                  </a:moveTo>
                  <a:lnTo>
                    <a:pt x="3307079" y="83819"/>
                  </a:lnTo>
                  <a:lnTo>
                    <a:pt x="3297935" y="76200"/>
                  </a:lnTo>
                  <a:lnTo>
                    <a:pt x="3297935" y="57912"/>
                  </a:lnTo>
                  <a:lnTo>
                    <a:pt x="3307079" y="50291"/>
                  </a:lnTo>
                  <a:lnTo>
                    <a:pt x="3316224" y="50291"/>
                  </a:lnTo>
                  <a:lnTo>
                    <a:pt x="3323844" y="57912"/>
                  </a:lnTo>
                  <a:lnTo>
                    <a:pt x="3323844" y="76200"/>
                  </a:lnTo>
                  <a:lnTo>
                    <a:pt x="3316224" y="83819"/>
                  </a:lnTo>
                </a:path>
                <a:path w="4785360" h="134620">
                  <a:moveTo>
                    <a:pt x="3323844" y="76200"/>
                  </a:moveTo>
                  <a:lnTo>
                    <a:pt x="3332987" y="83819"/>
                  </a:lnTo>
                </a:path>
                <a:path w="4785360" h="134620">
                  <a:moveTo>
                    <a:pt x="3401568" y="57912"/>
                  </a:moveTo>
                  <a:lnTo>
                    <a:pt x="3427476" y="57912"/>
                  </a:lnTo>
                </a:path>
                <a:path w="4785360" h="134620">
                  <a:moveTo>
                    <a:pt x="3435096" y="41148"/>
                  </a:moveTo>
                  <a:lnTo>
                    <a:pt x="3427476" y="32003"/>
                  </a:lnTo>
                  <a:lnTo>
                    <a:pt x="3418331" y="32003"/>
                  </a:lnTo>
                  <a:lnTo>
                    <a:pt x="3409187" y="41148"/>
                  </a:lnTo>
                  <a:lnTo>
                    <a:pt x="3409187" y="83819"/>
                  </a:lnTo>
                  <a:lnTo>
                    <a:pt x="3410711" y="83819"/>
                  </a:lnTo>
                </a:path>
                <a:path w="4785360" h="134620">
                  <a:moveTo>
                    <a:pt x="3453383" y="83819"/>
                  </a:moveTo>
                  <a:lnTo>
                    <a:pt x="3453383" y="50291"/>
                  </a:lnTo>
                </a:path>
                <a:path w="4785360" h="134620">
                  <a:moveTo>
                    <a:pt x="3453383" y="67055"/>
                  </a:moveTo>
                  <a:lnTo>
                    <a:pt x="3470148" y="50291"/>
                  </a:lnTo>
                  <a:lnTo>
                    <a:pt x="3477768" y="50291"/>
                  </a:lnTo>
                  <a:lnTo>
                    <a:pt x="3486911" y="57912"/>
                  </a:lnTo>
                </a:path>
                <a:path w="4785360" h="134620">
                  <a:moveTo>
                    <a:pt x="3503676" y="83819"/>
                  </a:moveTo>
                  <a:lnTo>
                    <a:pt x="3503676" y="50291"/>
                  </a:lnTo>
                </a:path>
                <a:path w="4785360" h="134620">
                  <a:moveTo>
                    <a:pt x="3503676" y="41148"/>
                  </a:moveTo>
                  <a:lnTo>
                    <a:pt x="3503676" y="32003"/>
                  </a:lnTo>
                </a:path>
                <a:path w="4785360" h="134620">
                  <a:moveTo>
                    <a:pt x="3538728" y="83819"/>
                  </a:moveTo>
                  <a:lnTo>
                    <a:pt x="3529583" y="83819"/>
                  </a:lnTo>
                  <a:lnTo>
                    <a:pt x="3521963" y="76200"/>
                  </a:lnTo>
                  <a:lnTo>
                    <a:pt x="3521963" y="57912"/>
                  </a:lnTo>
                  <a:lnTo>
                    <a:pt x="3529583" y="50291"/>
                  </a:lnTo>
                  <a:lnTo>
                    <a:pt x="3538728" y="50291"/>
                  </a:lnTo>
                  <a:lnTo>
                    <a:pt x="3546348" y="57912"/>
                  </a:lnTo>
                  <a:lnTo>
                    <a:pt x="3546348" y="76200"/>
                  </a:lnTo>
                  <a:lnTo>
                    <a:pt x="3538728" y="83819"/>
                  </a:lnTo>
                </a:path>
                <a:path w="4785360" h="134620">
                  <a:moveTo>
                    <a:pt x="3546348" y="76200"/>
                  </a:moveTo>
                  <a:lnTo>
                    <a:pt x="3555492" y="83819"/>
                  </a:lnTo>
                </a:path>
                <a:path w="4785360" h="134620">
                  <a:moveTo>
                    <a:pt x="0" y="67055"/>
                  </a:moveTo>
                  <a:lnTo>
                    <a:pt x="998219" y="67055"/>
                  </a:lnTo>
                </a:path>
                <a:path w="4785360" h="134620">
                  <a:moveTo>
                    <a:pt x="1906523" y="67055"/>
                  </a:moveTo>
                  <a:lnTo>
                    <a:pt x="2616708" y="67055"/>
                  </a:lnTo>
                </a:path>
                <a:path w="4785360" h="134620">
                  <a:moveTo>
                    <a:pt x="2356104" y="3048"/>
                  </a:moveTo>
                  <a:lnTo>
                    <a:pt x="2356104" y="131063"/>
                  </a:lnTo>
                </a:path>
                <a:path w="4785360" h="134620">
                  <a:moveTo>
                    <a:pt x="2263139" y="1524"/>
                  </a:moveTo>
                  <a:lnTo>
                    <a:pt x="2354580" y="67055"/>
                  </a:lnTo>
                </a:path>
                <a:path w="4785360" h="134620">
                  <a:moveTo>
                    <a:pt x="2354580" y="67055"/>
                  </a:moveTo>
                  <a:lnTo>
                    <a:pt x="2263139" y="126491"/>
                  </a:lnTo>
                </a:path>
                <a:path w="4785360" h="134620">
                  <a:moveTo>
                    <a:pt x="2433828" y="0"/>
                  </a:moveTo>
                  <a:lnTo>
                    <a:pt x="2354580" y="67055"/>
                  </a:lnTo>
                  <a:lnTo>
                    <a:pt x="2356104" y="67055"/>
                  </a:lnTo>
                </a:path>
                <a:path w="4785360" h="134620">
                  <a:moveTo>
                    <a:pt x="2354580" y="67055"/>
                  </a:moveTo>
                  <a:lnTo>
                    <a:pt x="2433828" y="128015"/>
                  </a:lnTo>
                </a:path>
                <a:path w="4785360" h="134620">
                  <a:moveTo>
                    <a:pt x="3607307" y="67055"/>
                  </a:moveTo>
                  <a:lnTo>
                    <a:pt x="4785359" y="67055"/>
                  </a:lnTo>
                </a:path>
                <a:path w="4785360" h="134620">
                  <a:moveTo>
                    <a:pt x="4535424" y="3048"/>
                  </a:moveTo>
                  <a:lnTo>
                    <a:pt x="4535424" y="131063"/>
                  </a:lnTo>
                  <a:lnTo>
                    <a:pt x="4536948" y="131063"/>
                  </a:lnTo>
                </a:path>
                <a:path w="4785360" h="134620">
                  <a:moveTo>
                    <a:pt x="4614672" y="0"/>
                  </a:moveTo>
                  <a:lnTo>
                    <a:pt x="4535424" y="67055"/>
                  </a:lnTo>
                </a:path>
                <a:path w="4785360" h="134620">
                  <a:moveTo>
                    <a:pt x="4535424" y="67055"/>
                  </a:moveTo>
                  <a:lnTo>
                    <a:pt x="4614672" y="128015"/>
                  </a:lnTo>
                </a:path>
                <a:path w="4785360" h="134620">
                  <a:moveTo>
                    <a:pt x="4533900" y="73151"/>
                  </a:moveTo>
                  <a:lnTo>
                    <a:pt x="4443983" y="134112"/>
                  </a:lnTo>
                </a:path>
                <a:path w="4785360" h="134620">
                  <a:moveTo>
                    <a:pt x="4443983" y="9143"/>
                  </a:moveTo>
                  <a:lnTo>
                    <a:pt x="4533900" y="73151"/>
                  </a:lnTo>
                  <a:lnTo>
                    <a:pt x="4535424" y="7315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39611" y="3378328"/>
              <a:ext cx="336816" cy="7162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372488" y="3379088"/>
              <a:ext cx="5931535" cy="1390015"/>
            </a:xfrm>
            <a:custGeom>
              <a:avLst/>
              <a:gdLst/>
              <a:ahLst/>
              <a:cxnLst/>
              <a:rect l="l" t="t" r="r" b="b"/>
              <a:pathLst>
                <a:path w="5931534" h="1390014">
                  <a:moveTo>
                    <a:pt x="5570220" y="51815"/>
                  </a:moveTo>
                  <a:lnTo>
                    <a:pt x="5570220" y="18287"/>
                  </a:lnTo>
                </a:path>
                <a:path w="5931534" h="1390014">
                  <a:moveTo>
                    <a:pt x="5570220" y="35051"/>
                  </a:moveTo>
                  <a:lnTo>
                    <a:pt x="5588508" y="18287"/>
                  </a:lnTo>
                  <a:lnTo>
                    <a:pt x="5596128" y="18287"/>
                  </a:lnTo>
                  <a:lnTo>
                    <a:pt x="5605271" y="25908"/>
                  </a:lnTo>
                  <a:lnTo>
                    <a:pt x="5605271" y="51815"/>
                  </a:lnTo>
                </a:path>
                <a:path w="5931534" h="1390014">
                  <a:moveTo>
                    <a:pt x="5647944" y="51815"/>
                  </a:moveTo>
                  <a:lnTo>
                    <a:pt x="5631180" y="51815"/>
                  </a:lnTo>
                  <a:lnTo>
                    <a:pt x="5622036" y="44196"/>
                  </a:lnTo>
                  <a:lnTo>
                    <a:pt x="5622036" y="25908"/>
                  </a:lnTo>
                  <a:lnTo>
                    <a:pt x="5631180" y="18287"/>
                  </a:lnTo>
                  <a:lnTo>
                    <a:pt x="5647944" y="18287"/>
                  </a:lnTo>
                  <a:lnTo>
                    <a:pt x="5657088" y="25908"/>
                  </a:lnTo>
                  <a:lnTo>
                    <a:pt x="5657088" y="44196"/>
                  </a:lnTo>
                  <a:lnTo>
                    <a:pt x="5647944" y="51815"/>
                  </a:lnTo>
                </a:path>
                <a:path w="5931534" h="1390014">
                  <a:moveTo>
                    <a:pt x="5673852" y="51815"/>
                  </a:moveTo>
                  <a:lnTo>
                    <a:pt x="5673852" y="18287"/>
                  </a:lnTo>
                </a:path>
                <a:path w="5931534" h="1390014">
                  <a:moveTo>
                    <a:pt x="5673852" y="35051"/>
                  </a:moveTo>
                  <a:lnTo>
                    <a:pt x="5690616" y="18287"/>
                  </a:lnTo>
                  <a:lnTo>
                    <a:pt x="5699760" y="18287"/>
                  </a:lnTo>
                  <a:lnTo>
                    <a:pt x="5707380" y="25908"/>
                  </a:lnTo>
                  <a:lnTo>
                    <a:pt x="5708904" y="25908"/>
                  </a:lnTo>
                </a:path>
                <a:path w="5931534" h="1390014">
                  <a:moveTo>
                    <a:pt x="5725668" y="51815"/>
                  </a:moveTo>
                  <a:lnTo>
                    <a:pt x="5725668" y="18287"/>
                  </a:lnTo>
                </a:path>
                <a:path w="5931534" h="1390014">
                  <a:moveTo>
                    <a:pt x="5725668" y="25908"/>
                  </a:moveTo>
                  <a:lnTo>
                    <a:pt x="5733288" y="18287"/>
                  </a:lnTo>
                  <a:lnTo>
                    <a:pt x="5742432" y="25908"/>
                  </a:lnTo>
                  <a:lnTo>
                    <a:pt x="5742432" y="35051"/>
                  </a:lnTo>
                </a:path>
                <a:path w="5931534" h="1390014">
                  <a:moveTo>
                    <a:pt x="5742432" y="25908"/>
                  </a:moveTo>
                  <a:lnTo>
                    <a:pt x="5751576" y="18287"/>
                  </a:lnTo>
                  <a:lnTo>
                    <a:pt x="5759195" y="25908"/>
                  </a:lnTo>
                  <a:lnTo>
                    <a:pt x="5759195" y="51815"/>
                  </a:lnTo>
                </a:path>
                <a:path w="5931534" h="1390014">
                  <a:moveTo>
                    <a:pt x="5794247" y="51815"/>
                  </a:moveTo>
                  <a:lnTo>
                    <a:pt x="5785104" y="51815"/>
                  </a:lnTo>
                  <a:lnTo>
                    <a:pt x="5775960" y="44196"/>
                  </a:lnTo>
                  <a:lnTo>
                    <a:pt x="5775960" y="25908"/>
                  </a:lnTo>
                  <a:lnTo>
                    <a:pt x="5785104" y="18287"/>
                  </a:lnTo>
                  <a:lnTo>
                    <a:pt x="5794247" y="18287"/>
                  </a:lnTo>
                  <a:lnTo>
                    <a:pt x="5801868" y="25908"/>
                  </a:lnTo>
                  <a:lnTo>
                    <a:pt x="5801868" y="44196"/>
                  </a:lnTo>
                  <a:lnTo>
                    <a:pt x="5794247" y="51815"/>
                  </a:lnTo>
                </a:path>
                <a:path w="5931534" h="1390014">
                  <a:moveTo>
                    <a:pt x="5801868" y="44196"/>
                  </a:moveTo>
                  <a:lnTo>
                    <a:pt x="5811012" y="51815"/>
                  </a:lnTo>
                </a:path>
                <a:path w="5931534" h="1390014">
                  <a:moveTo>
                    <a:pt x="5827776" y="0"/>
                  </a:moveTo>
                  <a:lnTo>
                    <a:pt x="5827776" y="44196"/>
                  </a:lnTo>
                  <a:lnTo>
                    <a:pt x="5836920" y="51815"/>
                  </a:lnTo>
                </a:path>
                <a:path w="5931534" h="1390014">
                  <a:moveTo>
                    <a:pt x="5853684" y="35051"/>
                  </a:moveTo>
                  <a:lnTo>
                    <a:pt x="5879592" y="35051"/>
                  </a:lnTo>
                  <a:lnTo>
                    <a:pt x="5888736" y="25908"/>
                  </a:lnTo>
                  <a:lnTo>
                    <a:pt x="5879592" y="18287"/>
                  </a:lnTo>
                  <a:lnTo>
                    <a:pt x="5862828" y="18287"/>
                  </a:lnTo>
                  <a:lnTo>
                    <a:pt x="5853684" y="25908"/>
                  </a:lnTo>
                  <a:lnTo>
                    <a:pt x="5853684" y="44196"/>
                  </a:lnTo>
                  <a:lnTo>
                    <a:pt x="5862828" y="51815"/>
                  </a:lnTo>
                  <a:lnTo>
                    <a:pt x="5879592" y="51815"/>
                  </a:lnTo>
                </a:path>
                <a:path w="5931534" h="1390014">
                  <a:moveTo>
                    <a:pt x="5905500" y="51815"/>
                  </a:moveTo>
                  <a:lnTo>
                    <a:pt x="5931408" y="51815"/>
                  </a:lnTo>
                </a:path>
                <a:path w="5931534" h="1390014">
                  <a:moveTo>
                    <a:pt x="5931408" y="35051"/>
                  </a:moveTo>
                  <a:lnTo>
                    <a:pt x="5914644" y="35051"/>
                  </a:lnTo>
                  <a:lnTo>
                    <a:pt x="5905500" y="25908"/>
                  </a:lnTo>
                  <a:lnTo>
                    <a:pt x="5914644" y="18287"/>
                  </a:lnTo>
                </a:path>
                <a:path w="5931534" h="1390014">
                  <a:moveTo>
                    <a:pt x="5914644" y="18287"/>
                  </a:moveTo>
                  <a:lnTo>
                    <a:pt x="5931408" y="18287"/>
                  </a:lnTo>
                </a:path>
                <a:path w="5931534" h="1390014">
                  <a:moveTo>
                    <a:pt x="65532" y="397763"/>
                  </a:moveTo>
                  <a:lnTo>
                    <a:pt x="89916" y="397763"/>
                  </a:lnTo>
                </a:path>
                <a:path w="5931534" h="1390014">
                  <a:moveTo>
                    <a:pt x="77724" y="397763"/>
                  </a:moveTo>
                  <a:lnTo>
                    <a:pt x="77724" y="472440"/>
                  </a:lnTo>
                </a:path>
                <a:path w="5931534" h="1390014">
                  <a:moveTo>
                    <a:pt x="65532" y="472440"/>
                  </a:moveTo>
                  <a:lnTo>
                    <a:pt x="89916" y="472440"/>
                  </a:lnTo>
                </a:path>
                <a:path w="5931534" h="1390014">
                  <a:moveTo>
                    <a:pt x="12192" y="1389888"/>
                  </a:moveTo>
                  <a:lnTo>
                    <a:pt x="0" y="1377696"/>
                  </a:lnTo>
                  <a:lnTo>
                    <a:pt x="0" y="1327404"/>
                  </a:lnTo>
                  <a:lnTo>
                    <a:pt x="12192" y="1315212"/>
                  </a:lnTo>
                  <a:lnTo>
                    <a:pt x="24384" y="1315212"/>
                  </a:lnTo>
                  <a:lnTo>
                    <a:pt x="36576" y="1327404"/>
                  </a:lnTo>
                  <a:lnTo>
                    <a:pt x="36576" y="1377696"/>
                  </a:lnTo>
                  <a:lnTo>
                    <a:pt x="24384" y="1389888"/>
                  </a:lnTo>
                  <a:lnTo>
                    <a:pt x="12192" y="1389888"/>
                  </a:lnTo>
                </a:path>
                <a:path w="5931534" h="1390014">
                  <a:moveTo>
                    <a:pt x="60960" y="1389888"/>
                  </a:moveTo>
                  <a:lnTo>
                    <a:pt x="60960" y="1377696"/>
                  </a:lnTo>
                </a:path>
                <a:path w="5931534" h="1390014">
                  <a:moveTo>
                    <a:pt x="85344" y="1327404"/>
                  </a:moveTo>
                  <a:lnTo>
                    <a:pt x="97536" y="1315212"/>
                  </a:lnTo>
                  <a:lnTo>
                    <a:pt x="97536" y="1389888"/>
                  </a:lnTo>
                </a:path>
                <a:path w="5931534" h="1390014">
                  <a:moveTo>
                    <a:pt x="85344" y="1389888"/>
                  </a:moveTo>
                  <a:lnTo>
                    <a:pt x="109728" y="1389888"/>
                  </a:lnTo>
                </a:path>
                <a:path w="5931534" h="1390014">
                  <a:moveTo>
                    <a:pt x="134112" y="1389888"/>
                  </a:moveTo>
                  <a:lnTo>
                    <a:pt x="134112" y="1365504"/>
                  </a:lnTo>
                  <a:lnTo>
                    <a:pt x="160020" y="1315212"/>
                  </a:lnTo>
                  <a:lnTo>
                    <a:pt x="184404" y="1365504"/>
                  </a:lnTo>
                  <a:lnTo>
                    <a:pt x="184404" y="1389888"/>
                  </a:lnTo>
                </a:path>
                <a:path w="5931534" h="1390014">
                  <a:moveTo>
                    <a:pt x="134112" y="1365504"/>
                  </a:moveTo>
                  <a:lnTo>
                    <a:pt x="184404" y="1365504"/>
                  </a:lnTo>
                </a:path>
                <a:path w="5931534" h="1390014">
                  <a:moveTo>
                    <a:pt x="19812" y="1248156"/>
                  </a:moveTo>
                  <a:lnTo>
                    <a:pt x="7620" y="1235964"/>
                  </a:lnTo>
                  <a:lnTo>
                    <a:pt x="7620" y="1187196"/>
                  </a:lnTo>
                  <a:lnTo>
                    <a:pt x="19812" y="1175004"/>
                  </a:lnTo>
                  <a:lnTo>
                    <a:pt x="32004" y="1175004"/>
                  </a:lnTo>
                  <a:lnTo>
                    <a:pt x="44196" y="1187196"/>
                  </a:lnTo>
                  <a:lnTo>
                    <a:pt x="44196" y="1235964"/>
                  </a:lnTo>
                  <a:lnTo>
                    <a:pt x="32004" y="1248156"/>
                  </a:lnTo>
                  <a:lnTo>
                    <a:pt x="19812" y="1248156"/>
                  </a:lnTo>
                </a:path>
                <a:path w="5931534" h="1390014">
                  <a:moveTo>
                    <a:pt x="68580" y="1248156"/>
                  </a:moveTo>
                  <a:lnTo>
                    <a:pt x="68580" y="1235964"/>
                  </a:lnTo>
                </a:path>
                <a:path w="5931534" h="1390014">
                  <a:moveTo>
                    <a:pt x="92964" y="1187196"/>
                  </a:moveTo>
                  <a:lnTo>
                    <a:pt x="105156" y="1175004"/>
                  </a:lnTo>
                  <a:lnTo>
                    <a:pt x="129540" y="1175004"/>
                  </a:lnTo>
                  <a:lnTo>
                    <a:pt x="141732" y="1187196"/>
                  </a:lnTo>
                  <a:lnTo>
                    <a:pt x="141732" y="1199388"/>
                  </a:lnTo>
                  <a:lnTo>
                    <a:pt x="129540" y="1211580"/>
                  </a:lnTo>
                  <a:lnTo>
                    <a:pt x="105156" y="1211580"/>
                  </a:lnTo>
                  <a:lnTo>
                    <a:pt x="92964" y="1223772"/>
                  </a:lnTo>
                  <a:lnTo>
                    <a:pt x="92964" y="1248156"/>
                  </a:lnTo>
                  <a:lnTo>
                    <a:pt x="141732" y="1248156"/>
                  </a:lnTo>
                </a:path>
                <a:path w="5931534" h="1390014">
                  <a:moveTo>
                    <a:pt x="166116" y="1248156"/>
                  </a:moveTo>
                  <a:lnTo>
                    <a:pt x="166116" y="1223772"/>
                  </a:lnTo>
                  <a:lnTo>
                    <a:pt x="190500" y="1175004"/>
                  </a:lnTo>
                  <a:lnTo>
                    <a:pt x="214884" y="1223772"/>
                  </a:lnTo>
                  <a:lnTo>
                    <a:pt x="214884" y="1248156"/>
                  </a:lnTo>
                  <a:lnTo>
                    <a:pt x="216408" y="1248156"/>
                  </a:lnTo>
                </a:path>
                <a:path w="5931534" h="1390014">
                  <a:moveTo>
                    <a:pt x="166116" y="1223772"/>
                  </a:moveTo>
                  <a:lnTo>
                    <a:pt x="216408" y="12237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88097" y="2839592"/>
              <a:ext cx="6335395" cy="2592705"/>
            </a:xfrm>
            <a:custGeom>
              <a:avLst/>
              <a:gdLst/>
              <a:ahLst/>
              <a:cxnLst/>
              <a:rect l="l" t="t" r="r" b="b"/>
              <a:pathLst>
                <a:path w="6335395" h="2592704">
                  <a:moveTo>
                    <a:pt x="0" y="0"/>
                  </a:moveTo>
                  <a:lnTo>
                    <a:pt x="0" y="2592324"/>
                  </a:lnTo>
                  <a:lnTo>
                    <a:pt x="6335255" y="2592324"/>
                  </a:lnTo>
                  <a:lnTo>
                    <a:pt x="6335255" y="0"/>
                  </a:lnTo>
                  <a:lnTo>
                    <a:pt x="0" y="0"/>
                  </a:lnTo>
                  <a:close/>
                </a:path>
              </a:pathLst>
            </a:custGeom>
            <a:ln w="28954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26567"/>
            <a:ext cx="33572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Cold</a:t>
            </a:r>
            <a:r>
              <a:rPr sz="2400" spc="-60" dirty="0"/>
              <a:t> </a:t>
            </a:r>
            <a:r>
              <a:rPr sz="2400" dirty="0"/>
              <a:t>Load</a:t>
            </a:r>
            <a:r>
              <a:rPr sz="2400" spc="-40" dirty="0"/>
              <a:t> </a:t>
            </a:r>
            <a:r>
              <a:rPr sz="2400" spc="-5" dirty="0"/>
              <a:t>Pickup</a:t>
            </a:r>
            <a:r>
              <a:rPr sz="2400" spc="-135" dirty="0"/>
              <a:t> </a:t>
            </a:r>
            <a:r>
              <a:rPr sz="2400" spc="-10" dirty="0"/>
              <a:t>III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601294" y="1763141"/>
            <a:ext cx="3709670" cy="3092450"/>
            <a:chOff x="601294" y="1763141"/>
            <a:chExt cx="3709670" cy="30924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7246" y="2114477"/>
              <a:ext cx="2973514" cy="17135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1405" y="2772283"/>
              <a:ext cx="536448" cy="20833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617853" y="3433698"/>
              <a:ext cx="180340" cy="332740"/>
            </a:xfrm>
            <a:custGeom>
              <a:avLst/>
              <a:gdLst/>
              <a:ahLst/>
              <a:cxnLst/>
              <a:rect l="l" t="t" r="r" b="b"/>
              <a:pathLst>
                <a:path w="180339" h="332739">
                  <a:moveTo>
                    <a:pt x="179832" y="0"/>
                  </a:moveTo>
                  <a:lnTo>
                    <a:pt x="47244" y="0"/>
                  </a:lnTo>
                  <a:lnTo>
                    <a:pt x="47244" y="88404"/>
                  </a:lnTo>
                  <a:lnTo>
                    <a:pt x="10655" y="88404"/>
                  </a:lnTo>
                  <a:lnTo>
                    <a:pt x="10655" y="152400"/>
                  </a:lnTo>
                  <a:lnTo>
                    <a:pt x="0" y="152400"/>
                  </a:lnTo>
                  <a:lnTo>
                    <a:pt x="0" y="332232"/>
                  </a:lnTo>
                  <a:lnTo>
                    <a:pt x="132588" y="332232"/>
                  </a:lnTo>
                  <a:lnTo>
                    <a:pt x="132588" y="269748"/>
                  </a:lnTo>
                  <a:lnTo>
                    <a:pt x="141719" y="269748"/>
                  </a:lnTo>
                  <a:lnTo>
                    <a:pt x="141719" y="179832"/>
                  </a:lnTo>
                  <a:lnTo>
                    <a:pt x="179832" y="179832"/>
                  </a:lnTo>
                  <a:lnTo>
                    <a:pt x="1798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7888" y="1769491"/>
              <a:ext cx="0" cy="685800"/>
            </a:xfrm>
            <a:custGeom>
              <a:avLst/>
              <a:gdLst/>
              <a:ahLst/>
              <a:cxnLst/>
              <a:rect l="l" t="t" r="r" b="b"/>
              <a:pathLst>
                <a:path h="685800">
                  <a:moveTo>
                    <a:pt x="0" y="0"/>
                  </a:moveTo>
                  <a:lnTo>
                    <a:pt x="0" y="685800"/>
                  </a:lnTo>
                </a:path>
              </a:pathLst>
            </a:custGeom>
            <a:ln w="12192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0501" y="1998091"/>
              <a:ext cx="1981200" cy="0"/>
            </a:xfrm>
            <a:custGeom>
              <a:avLst/>
              <a:gdLst/>
              <a:ahLst/>
              <a:cxnLst/>
              <a:rect l="l" t="t" r="r" b="b"/>
              <a:pathLst>
                <a:path w="1981200">
                  <a:moveTo>
                    <a:pt x="0" y="0"/>
                  </a:moveTo>
                  <a:lnTo>
                    <a:pt x="1981187" y="0"/>
                  </a:lnTo>
                </a:path>
              </a:pathLst>
            </a:custGeom>
            <a:ln w="18288">
              <a:solidFill>
                <a:srgbClr val="3737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88640" y="1958467"/>
              <a:ext cx="79375" cy="81280"/>
            </a:xfrm>
            <a:custGeom>
              <a:avLst/>
              <a:gdLst/>
              <a:ahLst/>
              <a:cxnLst/>
              <a:rect l="l" t="t" r="r" b="b"/>
              <a:pathLst>
                <a:path w="79375" h="81280">
                  <a:moveTo>
                    <a:pt x="0" y="0"/>
                  </a:moveTo>
                  <a:lnTo>
                    <a:pt x="0" y="80772"/>
                  </a:lnTo>
                  <a:lnTo>
                    <a:pt x="79247" y="396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3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77849" y="1719199"/>
            <a:ext cx="138811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800" b="1" spc="-45" dirty="0">
                <a:solidFill>
                  <a:srgbClr val="3737C9"/>
                </a:solidFill>
                <a:latin typeface="Arial"/>
                <a:cs typeface="Arial"/>
              </a:rPr>
              <a:t>A</a:t>
            </a:r>
            <a:r>
              <a:rPr sz="800" b="1" spc="-5" dirty="0">
                <a:solidFill>
                  <a:srgbClr val="3737C9"/>
                </a:solidFill>
                <a:latin typeface="Arial"/>
                <a:cs typeface="Arial"/>
              </a:rPr>
              <a:t>JU</a:t>
            </a:r>
            <a:r>
              <a:rPr sz="800" b="1" dirty="0">
                <a:solidFill>
                  <a:srgbClr val="3737C9"/>
                </a:solidFill>
                <a:latin typeface="Arial"/>
                <a:cs typeface="Arial"/>
              </a:rPr>
              <a:t>S</a:t>
            </a:r>
            <a:r>
              <a:rPr sz="800" b="1" spc="-15" dirty="0">
                <a:solidFill>
                  <a:srgbClr val="3737C9"/>
                </a:solidFill>
                <a:latin typeface="Arial"/>
                <a:cs typeface="Arial"/>
              </a:rPr>
              <a:t>T</a:t>
            </a:r>
            <a:r>
              <a:rPr sz="800" b="1" dirty="0">
                <a:solidFill>
                  <a:srgbClr val="3737C9"/>
                </a:solidFill>
                <a:latin typeface="Arial"/>
                <a:cs typeface="Arial"/>
              </a:rPr>
              <a:t>ES</a:t>
            </a:r>
            <a:r>
              <a:rPr sz="800" b="1" spc="5" dirty="0">
                <a:solidFill>
                  <a:srgbClr val="3737C9"/>
                </a:solidFill>
                <a:latin typeface="Arial"/>
                <a:cs typeface="Arial"/>
              </a:rPr>
              <a:t> </a:t>
            </a:r>
            <a:r>
              <a:rPr sz="800" b="1" spc="-5" dirty="0">
                <a:solidFill>
                  <a:srgbClr val="3737C9"/>
                </a:solidFill>
                <a:latin typeface="Arial"/>
                <a:cs typeface="Arial"/>
              </a:rPr>
              <a:t>C</a:t>
            </a:r>
            <a:r>
              <a:rPr sz="800" b="1" dirty="0">
                <a:solidFill>
                  <a:srgbClr val="3737C9"/>
                </a:solidFill>
                <a:latin typeface="Arial"/>
                <a:cs typeface="Arial"/>
              </a:rPr>
              <a:t>ON</a:t>
            </a:r>
            <a:r>
              <a:rPr sz="800" b="1" spc="-25" dirty="0">
                <a:solidFill>
                  <a:srgbClr val="3737C9"/>
                </a:solidFill>
                <a:latin typeface="Arial"/>
                <a:cs typeface="Arial"/>
              </a:rPr>
              <a:t> </a:t>
            </a:r>
            <a:r>
              <a:rPr sz="800" b="1" spc="-5" dirty="0">
                <a:solidFill>
                  <a:srgbClr val="3737C9"/>
                </a:solidFill>
                <a:latin typeface="Arial"/>
                <a:cs typeface="Arial"/>
              </a:rPr>
              <a:t>C</a:t>
            </a:r>
            <a:r>
              <a:rPr sz="800" b="1" spc="-45" dirty="0">
                <a:solidFill>
                  <a:srgbClr val="3737C9"/>
                </a:solidFill>
                <a:latin typeface="Arial"/>
                <a:cs typeface="Arial"/>
              </a:rPr>
              <a:t>A</a:t>
            </a:r>
            <a:r>
              <a:rPr sz="800" b="1" spc="-5" dirty="0">
                <a:solidFill>
                  <a:srgbClr val="3737C9"/>
                </a:solidFill>
                <a:latin typeface="Arial"/>
                <a:cs typeface="Arial"/>
              </a:rPr>
              <a:t>R</a:t>
            </a:r>
            <a:r>
              <a:rPr sz="800" b="1" dirty="0">
                <a:solidFill>
                  <a:srgbClr val="3737C9"/>
                </a:solidFill>
                <a:latin typeface="Arial"/>
                <a:cs typeface="Arial"/>
              </a:rPr>
              <a:t>GA</a:t>
            </a:r>
            <a:r>
              <a:rPr sz="800" b="1" spc="-35" dirty="0">
                <a:solidFill>
                  <a:srgbClr val="3737C9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3737C9"/>
                </a:solidFill>
                <a:latin typeface="Arial"/>
                <a:cs typeface="Arial"/>
              </a:rPr>
              <a:t>F</a:t>
            </a:r>
            <a:r>
              <a:rPr sz="800" b="1" spc="-5" dirty="0">
                <a:solidFill>
                  <a:srgbClr val="3737C9"/>
                </a:solidFill>
                <a:latin typeface="Arial"/>
                <a:cs typeface="Arial"/>
              </a:rPr>
              <a:t>R</a:t>
            </a:r>
            <a:r>
              <a:rPr sz="800" b="1" dirty="0">
                <a:solidFill>
                  <a:srgbClr val="3737C9"/>
                </a:solidFill>
                <a:latin typeface="Arial"/>
                <a:cs typeface="Arial"/>
              </a:rPr>
              <a:t>IA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667889" y="1952370"/>
            <a:ext cx="1995805" cy="93345"/>
            <a:chOff x="2667889" y="1952370"/>
            <a:chExt cx="1995805" cy="93345"/>
          </a:xfrm>
        </p:grpSpPr>
        <p:sp>
          <p:nvSpPr>
            <p:cNvPr id="12" name="object 12"/>
            <p:cNvSpPr/>
            <p:nvPr/>
          </p:nvSpPr>
          <p:spPr>
            <a:xfrm>
              <a:off x="2757805" y="1998090"/>
              <a:ext cx="1891664" cy="0"/>
            </a:xfrm>
            <a:custGeom>
              <a:avLst/>
              <a:gdLst/>
              <a:ahLst/>
              <a:cxnLst/>
              <a:rect l="l" t="t" r="r" b="b"/>
              <a:pathLst>
                <a:path w="1891664">
                  <a:moveTo>
                    <a:pt x="1891283" y="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990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667889" y="1952370"/>
              <a:ext cx="94615" cy="93345"/>
            </a:xfrm>
            <a:custGeom>
              <a:avLst/>
              <a:gdLst/>
              <a:ahLst/>
              <a:cxnLst/>
              <a:rect l="l" t="t" r="r" b="b"/>
              <a:pathLst>
                <a:path w="94614" h="93344">
                  <a:moveTo>
                    <a:pt x="94487" y="0"/>
                  </a:moveTo>
                  <a:lnTo>
                    <a:pt x="0" y="45719"/>
                  </a:lnTo>
                  <a:lnTo>
                    <a:pt x="94487" y="92963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990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911729" y="1795399"/>
            <a:ext cx="142811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800" b="1" spc="-10" dirty="0">
                <a:solidFill>
                  <a:srgbClr val="990037"/>
                </a:solidFill>
                <a:latin typeface="Arial"/>
                <a:cs typeface="Arial"/>
              </a:rPr>
              <a:t>AJUSTES</a:t>
            </a:r>
            <a:r>
              <a:rPr sz="800" b="1" spc="-2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800" b="1" spc="-5" dirty="0">
                <a:solidFill>
                  <a:srgbClr val="990037"/>
                </a:solidFill>
                <a:latin typeface="Arial"/>
                <a:cs typeface="Arial"/>
              </a:rPr>
              <a:t>COND.</a:t>
            </a:r>
            <a:r>
              <a:rPr sz="800" b="1" spc="-40" dirty="0">
                <a:solidFill>
                  <a:srgbClr val="990037"/>
                </a:solidFill>
                <a:latin typeface="Arial"/>
                <a:cs typeface="Arial"/>
              </a:rPr>
              <a:t> </a:t>
            </a:r>
            <a:r>
              <a:rPr sz="800" b="1" spc="-15" dirty="0">
                <a:solidFill>
                  <a:srgbClr val="990037"/>
                </a:solidFill>
                <a:latin typeface="Arial"/>
                <a:cs typeface="Arial"/>
              </a:rPr>
              <a:t>NORMALES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273672" y="1991995"/>
            <a:ext cx="2371725" cy="2185670"/>
            <a:chOff x="6273672" y="1991995"/>
            <a:chExt cx="2371725" cy="2185670"/>
          </a:xfrm>
        </p:grpSpPr>
        <p:sp>
          <p:nvSpPr>
            <p:cNvPr id="16" name="object 16"/>
            <p:cNvSpPr/>
            <p:nvPr/>
          </p:nvSpPr>
          <p:spPr>
            <a:xfrm>
              <a:off x="6308724" y="4143883"/>
              <a:ext cx="2275840" cy="0"/>
            </a:xfrm>
            <a:custGeom>
              <a:avLst/>
              <a:gdLst/>
              <a:ahLst/>
              <a:cxnLst/>
              <a:rect l="l" t="t" r="r" b="b"/>
              <a:pathLst>
                <a:path w="2275840">
                  <a:moveTo>
                    <a:pt x="0" y="0"/>
                  </a:moveTo>
                  <a:lnTo>
                    <a:pt x="2275331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581008" y="4111879"/>
              <a:ext cx="64135" cy="66040"/>
            </a:xfrm>
            <a:custGeom>
              <a:avLst/>
              <a:gdLst/>
              <a:ahLst/>
              <a:cxnLst/>
              <a:rect l="l" t="t" r="r" b="b"/>
              <a:pathLst>
                <a:path w="64134" h="66039">
                  <a:moveTo>
                    <a:pt x="0" y="0"/>
                  </a:moveTo>
                  <a:lnTo>
                    <a:pt x="0" y="65532"/>
                  </a:lnTo>
                  <a:lnTo>
                    <a:pt x="64008" y="32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305676" y="2167255"/>
              <a:ext cx="0" cy="1976755"/>
            </a:xfrm>
            <a:custGeom>
              <a:avLst/>
              <a:gdLst/>
              <a:ahLst/>
              <a:cxnLst/>
              <a:rect l="l" t="t" r="r" b="b"/>
              <a:pathLst>
                <a:path h="1976754">
                  <a:moveTo>
                    <a:pt x="0" y="1976628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273672" y="2107819"/>
              <a:ext cx="66040" cy="64135"/>
            </a:xfrm>
            <a:custGeom>
              <a:avLst/>
              <a:gdLst/>
              <a:ahLst/>
              <a:cxnLst/>
              <a:rect l="l" t="t" r="r" b="b"/>
              <a:pathLst>
                <a:path w="66039" h="64135">
                  <a:moveTo>
                    <a:pt x="33527" y="0"/>
                  </a:moveTo>
                  <a:lnTo>
                    <a:pt x="0" y="64007"/>
                  </a:lnTo>
                  <a:lnTo>
                    <a:pt x="65531" y="64007"/>
                  </a:lnTo>
                  <a:lnTo>
                    <a:pt x="335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413880" y="2283079"/>
              <a:ext cx="1790700" cy="1499870"/>
            </a:xfrm>
            <a:custGeom>
              <a:avLst/>
              <a:gdLst/>
              <a:ahLst/>
              <a:cxnLst/>
              <a:rect l="l" t="t" r="r" b="b"/>
              <a:pathLst>
                <a:path w="1790700" h="1499870">
                  <a:moveTo>
                    <a:pt x="0" y="0"/>
                  </a:moveTo>
                  <a:lnTo>
                    <a:pt x="12573" y="50546"/>
                  </a:lnTo>
                  <a:lnTo>
                    <a:pt x="25146" y="100965"/>
                  </a:lnTo>
                  <a:lnTo>
                    <a:pt x="37973" y="151130"/>
                  </a:lnTo>
                  <a:lnTo>
                    <a:pt x="51054" y="201295"/>
                  </a:lnTo>
                  <a:lnTo>
                    <a:pt x="64516" y="251079"/>
                  </a:lnTo>
                  <a:lnTo>
                    <a:pt x="78486" y="300482"/>
                  </a:lnTo>
                  <a:lnTo>
                    <a:pt x="93091" y="349504"/>
                  </a:lnTo>
                  <a:lnTo>
                    <a:pt x="108330" y="398145"/>
                  </a:lnTo>
                  <a:lnTo>
                    <a:pt x="124333" y="446150"/>
                  </a:lnTo>
                  <a:lnTo>
                    <a:pt x="141350" y="493522"/>
                  </a:lnTo>
                  <a:lnTo>
                    <a:pt x="159258" y="540258"/>
                  </a:lnTo>
                  <a:lnTo>
                    <a:pt x="178308" y="586232"/>
                  </a:lnTo>
                  <a:lnTo>
                    <a:pt x="198500" y="631317"/>
                  </a:lnTo>
                  <a:lnTo>
                    <a:pt x="220091" y="675640"/>
                  </a:lnTo>
                  <a:lnTo>
                    <a:pt x="242950" y="718947"/>
                  </a:lnTo>
                  <a:lnTo>
                    <a:pt x="267462" y="761238"/>
                  </a:lnTo>
                  <a:lnTo>
                    <a:pt x="293497" y="802386"/>
                  </a:lnTo>
                  <a:lnTo>
                    <a:pt x="321310" y="842391"/>
                  </a:lnTo>
                  <a:lnTo>
                    <a:pt x="350774" y="881126"/>
                  </a:lnTo>
                  <a:lnTo>
                    <a:pt x="382270" y="918591"/>
                  </a:lnTo>
                  <a:lnTo>
                    <a:pt x="415798" y="954786"/>
                  </a:lnTo>
                  <a:lnTo>
                    <a:pt x="451358" y="989457"/>
                  </a:lnTo>
                  <a:lnTo>
                    <a:pt x="489203" y="1022604"/>
                  </a:lnTo>
                  <a:lnTo>
                    <a:pt x="522986" y="1049020"/>
                  </a:lnTo>
                  <a:lnTo>
                    <a:pt x="560324" y="1074674"/>
                  </a:lnTo>
                  <a:lnTo>
                    <a:pt x="600710" y="1099439"/>
                  </a:lnTo>
                  <a:lnTo>
                    <a:pt x="644017" y="1123569"/>
                  </a:lnTo>
                  <a:lnTo>
                    <a:pt x="689864" y="1146937"/>
                  </a:lnTo>
                  <a:lnTo>
                    <a:pt x="737997" y="1169543"/>
                  </a:lnTo>
                  <a:lnTo>
                    <a:pt x="788162" y="1191387"/>
                  </a:lnTo>
                  <a:lnTo>
                    <a:pt x="839977" y="1212596"/>
                  </a:lnTo>
                  <a:lnTo>
                    <a:pt x="893318" y="1233043"/>
                  </a:lnTo>
                  <a:lnTo>
                    <a:pt x="947674" y="1252855"/>
                  </a:lnTo>
                  <a:lnTo>
                    <a:pt x="1002919" y="1271905"/>
                  </a:lnTo>
                  <a:lnTo>
                    <a:pt x="1058672" y="1290320"/>
                  </a:lnTo>
                  <a:lnTo>
                    <a:pt x="1114805" y="1308100"/>
                  </a:lnTo>
                  <a:lnTo>
                    <a:pt x="1170813" y="1325118"/>
                  </a:lnTo>
                  <a:lnTo>
                    <a:pt x="1226566" y="1341501"/>
                  </a:lnTo>
                  <a:lnTo>
                    <a:pt x="1281684" y="1357376"/>
                  </a:lnTo>
                  <a:lnTo>
                    <a:pt x="1335913" y="1372489"/>
                  </a:lnTo>
                  <a:lnTo>
                    <a:pt x="1388872" y="1386967"/>
                  </a:lnTo>
                  <a:lnTo>
                    <a:pt x="1440434" y="1400810"/>
                  </a:lnTo>
                  <a:lnTo>
                    <a:pt x="1490345" y="1414145"/>
                  </a:lnTo>
                  <a:lnTo>
                    <a:pt x="1538097" y="1426845"/>
                  </a:lnTo>
                  <a:lnTo>
                    <a:pt x="1583436" y="1438910"/>
                  </a:lnTo>
                  <a:lnTo>
                    <a:pt x="1626235" y="1450467"/>
                  </a:lnTo>
                  <a:lnTo>
                    <a:pt x="1666113" y="1461389"/>
                  </a:lnTo>
                  <a:lnTo>
                    <a:pt x="1702816" y="1471803"/>
                  </a:lnTo>
                  <a:lnTo>
                    <a:pt x="1765427" y="1490853"/>
                  </a:lnTo>
                  <a:lnTo>
                    <a:pt x="1790700" y="1499616"/>
                  </a:lnTo>
                </a:path>
              </a:pathLst>
            </a:custGeom>
            <a:ln w="12192">
              <a:solidFill>
                <a:srgbClr val="9937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718680" y="1998091"/>
              <a:ext cx="1790700" cy="1498600"/>
            </a:xfrm>
            <a:custGeom>
              <a:avLst/>
              <a:gdLst/>
              <a:ahLst/>
              <a:cxnLst/>
              <a:rect l="l" t="t" r="r" b="b"/>
              <a:pathLst>
                <a:path w="1790700" h="1498600">
                  <a:moveTo>
                    <a:pt x="0" y="0"/>
                  </a:moveTo>
                  <a:lnTo>
                    <a:pt x="12573" y="50292"/>
                  </a:lnTo>
                  <a:lnTo>
                    <a:pt x="25146" y="100584"/>
                  </a:lnTo>
                  <a:lnTo>
                    <a:pt x="37973" y="150622"/>
                  </a:lnTo>
                  <a:lnTo>
                    <a:pt x="51053" y="200533"/>
                  </a:lnTo>
                  <a:lnTo>
                    <a:pt x="64516" y="250317"/>
                  </a:lnTo>
                  <a:lnTo>
                    <a:pt x="78486" y="299593"/>
                  </a:lnTo>
                  <a:lnTo>
                    <a:pt x="93091" y="348614"/>
                  </a:lnTo>
                  <a:lnTo>
                    <a:pt x="108330" y="397129"/>
                  </a:lnTo>
                  <a:lnTo>
                    <a:pt x="124333" y="445008"/>
                  </a:lnTo>
                  <a:lnTo>
                    <a:pt x="141350" y="492379"/>
                  </a:lnTo>
                  <a:lnTo>
                    <a:pt x="159258" y="539114"/>
                  </a:lnTo>
                  <a:lnTo>
                    <a:pt x="178308" y="585088"/>
                  </a:lnTo>
                  <a:lnTo>
                    <a:pt x="198500" y="630174"/>
                  </a:lnTo>
                  <a:lnTo>
                    <a:pt x="220091" y="674497"/>
                  </a:lnTo>
                  <a:lnTo>
                    <a:pt x="242950" y="717931"/>
                  </a:lnTo>
                  <a:lnTo>
                    <a:pt x="267462" y="760222"/>
                  </a:lnTo>
                  <a:lnTo>
                    <a:pt x="293497" y="801497"/>
                  </a:lnTo>
                  <a:lnTo>
                    <a:pt x="321310" y="841629"/>
                  </a:lnTo>
                  <a:lnTo>
                    <a:pt x="350774" y="880491"/>
                  </a:lnTo>
                  <a:lnTo>
                    <a:pt x="382270" y="918083"/>
                  </a:lnTo>
                  <a:lnTo>
                    <a:pt x="415798" y="954405"/>
                  </a:lnTo>
                  <a:lnTo>
                    <a:pt x="451358" y="989203"/>
                  </a:lnTo>
                  <a:lnTo>
                    <a:pt x="489203" y="1022604"/>
                  </a:lnTo>
                  <a:lnTo>
                    <a:pt x="522986" y="1049020"/>
                  </a:lnTo>
                  <a:lnTo>
                    <a:pt x="560324" y="1074547"/>
                  </a:lnTo>
                  <a:lnTo>
                    <a:pt x="600710" y="1099439"/>
                  </a:lnTo>
                  <a:lnTo>
                    <a:pt x="644017" y="1123442"/>
                  </a:lnTo>
                  <a:lnTo>
                    <a:pt x="689864" y="1146810"/>
                  </a:lnTo>
                  <a:lnTo>
                    <a:pt x="737997" y="1169416"/>
                  </a:lnTo>
                  <a:lnTo>
                    <a:pt x="788162" y="1191260"/>
                  </a:lnTo>
                  <a:lnTo>
                    <a:pt x="839977" y="1212342"/>
                  </a:lnTo>
                  <a:lnTo>
                    <a:pt x="893318" y="1232662"/>
                  </a:lnTo>
                  <a:lnTo>
                    <a:pt x="947674" y="1252474"/>
                  </a:lnTo>
                  <a:lnTo>
                    <a:pt x="1002919" y="1271397"/>
                  </a:lnTo>
                  <a:lnTo>
                    <a:pt x="1058672" y="1289685"/>
                  </a:lnTo>
                  <a:lnTo>
                    <a:pt x="1114805" y="1307338"/>
                  </a:lnTo>
                  <a:lnTo>
                    <a:pt x="1170813" y="1324356"/>
                  </a:lnTo>
                  <a:lnTo>
                    <a:pt x="1226566" y="1340739"/>
                  </a:lnTo>
                  <a:lnTo>
                    <a:pt x="1281684" y="1356360"/>
                  </a:lnTo>
                  <a:lnTo>
                    <a:pt x="1335913" y="1371473"/>
                  </a:lnTo>
                  <a:lnTo>
                    <a:pt x="1388872" y="1385824"/>
                  </a:lnTo>
                  <a:lnTo>
                    <a:pt x="1440434" y="1399667"/>
                  </a:lnTo>
                  <a:lnTo>
                    <a:pt x="1490345" y="1412875"/>
                  </a:lnTo>
                  <a:lnTo>
                    <a:pt x="1538097" y="1425575"/>
                  </a:lnTo>
                  <a:lnTo>
                    <a:pt x="1583436" y="1437513"/>
                  </a:lnTo>
                  <a:lnTo>
                    <a:pt x="1626235" y="1449070"/>
                  </a:lnTo>
                  <a:lnTo>
                    <a:pt x="1666113" y="1459992"/>
                  </a:lnTo>
                  <a:lnTo>
                    <a:pt x="1702816" y="1470279"/>
                  </a:lnTo>
                  <a:lnTo>
                    <a:pt x="1765427" y="1489329"/>
                  </a:lnTo>
                  <a:lnTo>
                    <a:pt x="1790700" y="1498092"/>
                  </a:lnTo>
                </a:path>
              </a:pathLst>
            </a:custGeom>
            <a:ln w="12192">
              <a:solidFill>
                <a:srgbClr val="373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916800" y="2932303"/>
              <a:ext cx="68580" cy="50800"/>
            </a:xfrm>
            <a:custGeom>
              <a:avLst/>
              <a:gdLst/>
              <a:ahLst/>
              <a:cxnLst/>
              <a:rect l="l" t="t" r="r" b="b"/>
              <a:pathLst>
                <a:path w="68579" h="50800">
                  <a:moveTo>
                    <a:pt x="33527" y="0"/>
                  </a:moveTo>
                  <a:lnTo>
                    <a:pt x="20574" y="1905"/>
                  </a:lnTo>
                  <a:lnTo>
                    <a:pt x="9905" y="7112"/>
                  </a:lnTo>
                  <a:lnTo>
                    <a:pt x="2667" y="14859"/>
                  </a:lnTo>
                  <a:lnTo>
                    <a:pt x="0" y="24384"/>
                  </a:lnTo>
                  <a:lnTo>
                    <a:pt x="2667" y="34289"/>
                  </a:lnTo>
                  <a:lnTo>
                    <a:pt x="9905" y="42545"/>
                  </a:lnTo>
                  <a:lnTo>
                    <a:pt x="20574" y="48133"/>
                  </a:lnTo>
                  <a:lnTo>
                    <a:pt x="33527" y="50292"/>
                  </a:lnTo>
                  <a:lnTo>
                    <a:pt x="46735" y="48133"/>
                  </a:lnTo>
                  <a:lnTo>
                    <a:pt x="57912" y="42545"/>
                  </a:lnTo>
                  <a:lnTo>
                    <a:pt x="65658" y="34289"/>
                  </a:lnTo>
                  <a:lnTo>
                    <a:pt x="68579" y="24384"/>
                  </a:lnTo>
                  <a:lnTo>
                    <a:pt x="65658" y="14859"/>
                  </a:lnTo>
                  <a:lnTo>
                    <a:pt x="57912" y="7112"/>
                  </a:lnTo>
                  <a:lnTo>
                    <a:pt x="46735" y="1905"/>
                  </a:lnTo>
                  <a:lnTo>
                    <a:pt x="33527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916800" y="2932303"/>
              <a:ext cx="68580" cy="50800"/>
            </a:xfrm>
            <a:custGeom>
              <a:avLst/>
              <a:gdLst/>
              <a:ahLst/>
              <a:cxnLst/>
              <a:rect l="l" t="t" r="r" b="b"/>
              <a:pathLst>
                <a:path w="68579" h="50800">
                  <a:moveTo>
                    <a:pt x="68579" y="24384"/>
                  </a:moveTo>
                  <a:lnTo>
                    <a:pt x="65658" y="14859"/>
                  </a:lnTo>
                  <a:lnTo>
                    <a:pt x="57912" y="7112"/>
                  </a:lnTo>
                  <a:lnTo>
                    <a:pt x="46735" y="1905"/>
                  </a:lnTo>
                  <a:lnTo>
                    <a:pt x="33527" y="0"/>
                  </a:lnTo>
                  <a:lnTo>
                    <a:pt x="20574" y="1905"/>
                  </a:lnTo>
                  <a:lnTo>
                    <a:pt x="9905" y="7112"/>
                  </a:lnTo>
                  <a:lnTo>
                    <a:pt x="2667" y="14859"/>
                  </a:lnTo>
                  <a:lnTo>
                    <a:pt x="0" y="24384"/>
                  </a:lnTo>
                  <a:lnTo>
                    <a:pt x="2667" y="34289"/>
                  </a:lnTo>
                  <a:lnTo>
                    <a:pt x="9905" y="42545"/>
                  </a:lnTo>
                  <a:lnTo>
                    <a:pt x="20574" y="48133"/>
                  </a:lnTo>
                  <a:lnTo>
                    <a:pt x="33527" y="50292"/>
                  </a:lnTo>
                  <a:lnTo>
                    <a:pt x="46735" y="48133"/>
                  </a:lnTo>
                  <a:lnTo>
                    <a:pt x="57912" y="42545"/>
                  </a:lnTo>
                  <a:lnTo>
                    <a:pt x="65658" y="34289"/>
                  </a:lnTo>
                  <a:lnTo>
                    <a:pt x="68579" y="24384"/>
                  </a:lnTo>
                  <a:close/>
                </a:path>
              </a:pathLst>
            </a:custGeom>
            <a:ln w="914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6352921" y="4534027"/>
            <a:ext cx="79375" cy="59690"/>
            <a:chOff x="6352921" y="4534027"/>
            <a:chExt cx="79375" cy="59690"/>
          </a:xfrm>
        </p:grpSpPr>
        <p:sp>
          <p:nvSpPr>
            <p:cNvPr id="25" name="object 25"/>
            <p:cNvSpPr/>
            <p:nvPr/>
          </p:nvSpPr>
          <p:spPr>
            <a:xfrm>
              <a:off x="6357493" y="4538599"/>
              <a:ext cx="70485" cy="50800"/>
            </a:xfrm>
            <a:custGeom>
              <a:avLst/>
              <a:gdLst/>
              <a:ahLst/>
              <a:cxnLst/>
              <a:rect l="l" t="t" r="r" b="b"/>
              <a:pathLst>
                <a:path w="70485" h="50800">
                  <a:moveTo>
                    <a:pt x="35052" y="0"/>
                  </a:moveTo>
                  <a:lnTo>
                    <a:pt x="21209" y="1905"/>
                  </a:lnTo>
                  <a:lnTo>
                    <a:pt x="10160" y="7112"/>
                  </a:lnTo>
                  <a:lnTo>
                    <a:pt x="2667" y="14858"/>
                  </a:lnTo>
                  <a:lnTo>
                    <a:pt x="0" y="24383"/>
                  </a:lnTo>
                  <a:lnTo>
                    <a:pt x="2667" y="34289"/>
                  </a:lnTo>
                  <a:lnTo>
                    <a:pt x="10160" y="42544"/>
                  </a:lnTo>
                  <a:lnTo>
                    <a:pt x="21209" y="48132"/>
                  </a:lnTo>
                  <a:lnTo>
                    <a:pt x="35052" y="50292"/>
                  </a:lnTo>
                  <a:lnTo>
                    <a:pt x="48260" y="48132"/>
                  </a:lnTo>
                  <a:lnTo>
                    <a:pt x="59436" y="42544"/>
                  </a:lnTo>
                  <a:lnTo>
                    <a:pt x="67183" y="34289"/>
                  </a:lnTo>
                  <a:lnTo>
                    <a:pt x="70104" y="24383"/>
                  </a:lnTo>
                  <a:lnTo>
                    <a:pt x="67183" y="14858"/>
                  </a:lnTo>
                  <a:lnTo>
                    <a:pt x="59436" y="7112"/>
                  </a:lnTo>
                  <a:lnTo>
                    <a:pt x="48260" y="1905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357493" y="4538599"/>
              <a:ext cx="70485" cy="50800"/>
            </a:xfrm>
            <a:custGeom>
              <a:avLst/>
              <a:gdLst/>
              <a:ahLst/>
              <a:cxnLst/>
              <a:rect l="l" t="t" r="r" b="b"/>
              <a:pathLst>
                <a:path w="70485" h="50800">
                  <a:moveTo>
                    <a:pt x="70104" y="24383"/>
                  </a:moveTo>
                  <a:lnTo>
                    <a:pt x="67183" y="14858"/>
                  </a:lnTo>
                  <a:lnTo>
                    <a:pt x="59436" y="7112"/>
                  </a:lnTo>
                  <a:lnTo>
                    <a:pt x="48260" y="1905"/>
                  </a:lnTo>
                  <a:lnTo>
                    <a:pt x="35052" y="0"/>
                  </a:lnTo>
                  <a:lnTo>
                    <a:pt x="21209" y="1905"/>
                  </a:lnTo>
                  <a:lnTo>
                    <a:pt x="10160" y="7112"/>
                  </a:lnTo>
                  <a:lnTo>
                    <a:pt x="2667" y="14858"/>
                  </a:lnTo>
                  <a:lnTo>
                    <a:pt x="0" y="24383"/>
                  </a:lnTo>
                  <a:lnTo>
                    <a:pt x="2667" y="34289"/>
                  </a:lnTo>
                  <a:lnTo>
                    <a:pt x="10160" y="42544"/>
                  </a:lnTo>
                  <a:lnTo>
                    <a:pt x="21209" y="48132"/>
                  </a:lnTo>
                  <a:lnTo>
                    <a:pt x="35052" y="50292"/>
                  </a:lnTo>
                  <a:lnTo>
                    <a:pt x="48260" y="48132"/>
                  </a:lnTo>
                  <a:lnTo>
                    <a:pt x="59436" y="42544"/>
                  </a:lnTo>
                  <a:lnTo>
                    <a:pt x="67183" y="34289"/>
                  </a:lnTo>
                  <a:lnTo>
                    <a:pt x="70104" y="24383"/>
                  </a:lnTo>
                  <a:close/>
                </a:path>
              </a:pathLst>
            </a:custGeom>
            <a:ln w="914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639689" y="1693291"/>
            <a:ext cx="3200400" cy="3657600"/>
          </a:xfrm>
          <a:prstGeom prst="rect">
            <a:avLst/>
          </a:prstGeom>
          <a:ln w="28955">
            <a:solidFill>
              <a:srgbClr val="9937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  <a:spcBef>
                <a:spcPts val="894"/>
              </a:spcBef>
            </a:pPr>
            <a:r>
              <a:rPr sz="900" b="1" spc="-5" dirty="0">
                <a:latin typeface="Arial"/>
                <a:cs typeface="Arial"/>
              </a:rPr>
              <a:t>Tiempo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marR="297815" algn="r">
              <a:lnSpc>
                <a:spcPct val="100000"/>
              </a:lnSpc>
              <a:spcBef>
                <a:spcPts val="630"/>
              </a:spcBef>
            </a:pPr>
            <a:r>
              <a:rPr sz="900" b="1" dirty="0">
                <a:latin typeface="Arial"/>
                <a:cs typeface="Arial"/>
              </a:rPr>
              <a:t>I/Io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00">
              <a:latin typeface="Arial"/>
              <a:cs typeface="Arial"/>
            </a:endParaRPr>
          </a:p>
          <a:p>
            <a:pPr marL="917575">
              <a:lnSpc>
                <a:spcPct val="100000"/>
              </a:lnSpc>
            </a:pPr>
            <a:r>
              <a:rPr sz="800" spc="-5" dirty="0">
                <a:latin typeface="Microsoft Sans Serif"/>
                <a:cs typeface="Microsoft Sans Serif"/>
              </a:rPr>
              <a:t>Nivel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máximo</a:t>
            </a:r>
            <a:r>
              <a:rPr sz="800" spc="-50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de</a:t>
            </a:r>
            <a:r>
              <a:rPr sz="800" spc="-35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inrush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05701" y="1693291"/>
            <a:ext cx="5105400" cy="3657600"/>
          </a:xfrm>
          <a:custGeom>
            <a:avLst/>
            <a:gdLst/>
            <a:ahLst/>
            <a:cxnLst/>
            <a:rect l="l" t="t" r="r" b="b"/>
            <a:pathLst>
              <a:path w="5105400" h="3657600">
                <a:moveTo>
                  <a:pt x="0" y="3657600"/>
                </a:moveTo>
                <a:lnTo>
                  <a:pt x="5105400" y="3657600"/>
                </a:lnTo>
                <a:lnTo>
                  <a:pt x="5105400" y="0"/>
                </a:lnTo>
                <a:lnTo>
                  <a:pt x="0" y="0"/>
                </a:lnTo>
                <a:lnTo>
                  <a:pt x="0" y="3657600"/>
                </a:lnTo>
                <a:close/>
              </a:path>
            </a:pathLst>
          </a:custGeom>
          <a:ln w="28956">
            <a:solidFill>
              <a:srgbClr val="3737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6004" rIns="0" bIns="0" rtlCol="0">
            <a:spAutoFit/>
          </a:bodyPr>
          <a:lstStyle/>
          <a:p>
            <a:pPr marL="130810" marR="5080" indent="19939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OTRAS </a:t>
            </a:r>
            <a:r>
              <a:rPr spc="-10" dirty="0"/>
              <a:t>FUNCIONES </a:t>
            </a:r>
            <a:r>
              <a:rPr spc="-5" dirty="0"/>
              <a:t> EN</a:t>
            </a:r>
            <a:r>
              <a:rPr spc="-110" dirty="0"/>
              <a:t> </a:t>
            </a:r>
            <a:r>
              <a:rPr spc="-5" dirty="0"/>
              <a:t>ALIMENTADORES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80796"/>
            <a:ext cx="3578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High</a:t>
            </a:r>
            <a:r>
              <a:rPr sz="2400" spc="-55" dirty="0"/>
              <a:t> </a:t>
            </a:r>
            <a:r>
              <a:rPr sz="2400" spc="-5" dirty="0"/>
              <a:t>Current</a:t>
            </a:r>
            <a:r>
              <a:rPr sz="2400" spc="-165" dirty="0"/>
              <a:t> </a:t>
            </a:r>
            <a:r>
              <a:rPr sz="2400" spc="-5" dirty="0"/>
              <a:t>Lockout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641705" y="1430553"/>
            <a:ext cx="7574915" cy="255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0" marR="381000" indent="-375285">
              <a:lnSpc>
                <a:spcPct val="113700"/>
              </a:lnSpc>
              <a:spcBef>
                <a:spcPts val="100"/>
              </a:spcBef>
              <a:buChar char="•"/>
              <a:tabLst>
                <a:tab pos="387350" algn="l"/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Son otros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dos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juegos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ajustes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instantáneo,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uno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Fases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otro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Neutro</a:t>
            </a:r>
            <a:endParaRPr sz="1600">
              <a:latin typeface="Microsoft Sans Serif"/>
              <a:cs typeface="Microsoft Sans Serif"/>
            </a:endParaRPr>
          </a:p>
          <a:p>
            <a:pPr marL="387350" indent="-375285">
              <a:lnSpc>
                <a:spcPct val="100000"/>
              </a:lnSpc>
              <a:spcBef>
                <a:spcPts val="1070"/>
              </a:spcBef>
              <a:buChar char="•"/>
              <a:tabLst>
                <a:tab pos="387350" algn="l"/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Proporciona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unidad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adicional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sobreintensidad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instantánea,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ajustada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endParaRPr sz="1600">
              <a:latin typeface="Microsoft Sans Serif"/>
              <a:cs typeface="Microsoft Sans Serif"/>
            </a:endParaRPr>
          </a:p>
          <a:p>
            <a:pPr marL="387350">
              <a:lnSpc>
                <a:spcPct val="100000"/>
              </a:lnSpc>
              <a:spcBef>
                <a:spcPts val="275"/>
              </a:spcBef>
            </a:pPr>
            <a:r>
              <a:rPr sz="1600" spc="-5" dirty="0">
                <a:latin typeface="Microsoft Sans Serif"/>
                <a:cs typeface="Microsoft Sans Serif"/>
              </a:rPr>
              <a:t>mayor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nivel,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cuya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actuación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causa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reenganche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automático.</a:t>
            </a:r>
            <a:endParaRPr sz="1600">
              <a:latin typeface="Microsoft Sans Serif"/>
              <a:cs typeface="Microsoft Sans Serif"/>
            </a:endParaRPr>
          </a:p>
          <a:p>
            <a:pPr marL="387350" marR="5080" indent="-375285">
              <a:lnSpc>
                <a:spcPct val="113700"/>
              </a:lnSpc>
              <a:spcBef>
                <a:spcPts val="805"/>
              </a:spcBef>
              <a:buChar char="•"/>
              <a:tabLst>
                <a:tab pos="387350" algn="l"/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Es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programable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el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número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disparo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(1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4)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dentro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secuencia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Ciclo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en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Curso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partir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del</a:t>
            </a:r>
            <a:r>
              <a:rPr sz="1600" spc="-5" dirty="0">
                <a:latin typeface="Microsoft Sans Serif"/>
                <a:cs typeface="Microsoft Sans Serif"/>
              </a:rPr>
              <a:t> cual </a:t>
            </a:r>
            <a:r>
              <a:rPr sz="1600" spc="-10" dirty="0">
                <a:latin typeface="Microsoft Sans Serif"/>
                <a:cs typeface="Microsoft Sans Serif"/>
              </a:rPr>
              <a:t>la</a:t>
            </a:r>
            <a:r>
              <a:rPr sz="1600" spc="-5" dirty="0">
                <a:latin typeface="Microsoft Sans Serif"/>
                <a:cs typeface="Microsoft Sans Serif"/>
              </a:rPr>
              <a:t> función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está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activa.</a:t>
            </a:r>
            <a:endParaRPr sz="1600">
              <a:latin typeface="Microsoft Sans Serif"/>
              <a:cs typeface="Microsoft Sans Serif"/>
            </a:endParaRPr>
          </a:p>
          <a:p>
            <a:pPr marL="387350" indent="-375285">
              <a:lnSpc>
                <a:spcPct val="100000"/>
              </a:lnSpc>
              <a:spcBef>
                <a:spcPts val="1095"/>
              </a:spcBef>
              <a:buChar char="•"/>
              <a:tabLst>
                <a:tab pos="387350" algn="l"/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Funciona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como un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límite</a:t>
            </a:r>
            <a:r>
              <a:rPr sz="1600" spc="-5" dirty="0">
                <a:latin typeface="Microsoft Sans Serif"/>
                <a:cs typeface="Microsoft Sans Serif"/>
              </a:rPr>
              <a:t> superior para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permitir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que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prospere</a:t>
            </a:r>
            <a:r>
              <a:rPr sz="1600" spc="-10" dirty="0">
                <a:latin typeface="Microsoft Sans Serif"/>
                <a:cs typeface="Microsoft Sans Serif"/>
              </a:rPr>
              <a:t> la</a:t>
            </a:r>
            <a:r>
              <a:rPr sz="1600" spc="-5" dirty="0">
                <a:latin typeface="Microsoft Sans Serif"/>
                <a:cs typeface="Microsoft Sans Serif"/>
              </a:rPr>
              <a:t> orden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endParaRPr sz="1600">
              <a:latin typeface="Microsoft Sans Serif"/>
              <a:cs typeface="Microsoft Sans Serif"/>
            </a:endParaRPr>
          </a:p>
          <a:p>
            <a:pPr marL="387350">
              <a:lnSpc>
                <a:spcPct val="100000"/>
              </a:lnSpc>
              <a:spcBef>
                <a:spcPts val="290"/>
              </a:spcBef>
            </a:pPr>
            <a:r>
              <a:rPr sz="1600" spc="-5" dirty="0">
                <a:latin typeface="Microsoft Sans Serif"/>
                <a:cs typeface="Microsoft Sans Serif"/>
              </a:rPr>
              <a:t>reenganche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26567"/>
            <a:ext cx="50971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Bloqueo</a:t>
            </a:r>
            <a:r>
              <a:rPr sz="2400" spc="-70" dirty="0"/>
              <a:t> </a:t>
            </a:r>
            <a:r>
              <a:rPr sz="2400" dirty="0"/>
              <a:t>del</a:t>
            </a:r>
            <a:r>
              <a:rPr sz="2400" spc="-50" dirty="0"/>
              <a:t> </a:t>
            </a:r>
            <a:r>
              <a:rPr sz="2400" dirty="0"/>
              <a:t>regulador</a:t>
            </a:r>
            <a:r>
              <a:rPr sz="2400" spc="-140" dirty="0"/>
              <a:t> </a:t>
            </a:r>
            <a:r>
              <a:rPr sz="2400" spc="-10" dirty="0"/>
              <a:t>(50CSC)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720953" y="1404264"/>
            <a:ext cx="7437120" cy="1516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0" marR="5715" indent="-375285" algn="just">
              <a:lnSpc>
                <a:spcPct val="113700"/>
              </a:lnSpc>
              <a:spcBef>
                <a:spcPts val="100"/>
              </a:spcBef>
              <a:buChar char="•"/>
              <a:tabLst>
                <a:tab pos="387985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Esta </a:t>
            </a:r>
            <a:r>
              <a:rPr sz="1600" spc="-10" dirty="0">
                <a:latin typeface="Microsoft Sans Serif"/>
                <a:cs typeface="Microsoft Sans Serif"/>
              </a:rPr>
              <a:t>función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tiene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como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único</a:t>
            </a:r>
            <a:r>
              <a:rPr sz="1600" spc="-10" dirty="0">
                <a:latin typeface="Microsoft Sans Serif"/>
                <a:cs typeface="Microsoft Sans Serif"/>
              </a:rPr>
              <a:t> objeto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permitir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el</a:t>
            </a:r>
            <a:r>
              <a:rPr sz="1600" spc="-10" dirty="0">
                <a:latin typeface="Microsoft Sans Serif"/>
                <a:cs typeface="Microsoft Sans Serif"/>
              </a:rPr>
              <a:t> bloqueo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del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regulador</a:t>
            </a:r>
            <a:r>
              <a:rPr sz="1600" spc="-5" dirty="0">
                <a:latin typeface="Microsoft Sans Serif"/>
                <a:cs typeface="Microsoft Sans Serif"/>
              </a:rPr>
              <a:t> de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tensiones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si</a:t>
            </a:r>
            <a:r>
              <a:rPr sz="1600" dirty="0">
                <a:latin typeface="Microsoft Sans Serif"/>
                <a:cs typeface="Microsoft Sans Serif"/>
              </a:rPr>
              <a:t> se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supera un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valor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intensidad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programado.</a:t>
            </a:r>
            <a:endParaRPr sz="1600">
              <a:latin typeface="Microsoft Sans Serif"/>
              <a:cs typeface="Microsoft Sans Serif"/>
            </a:endParaRPr>
          </a:p>
          <a:p>
            <a:pPr marL="387350" marR="5080" indent="-375285" algn="just">
              <a:lnSpc>
                <a:spcPct val="114100"/>
              </a:lnSpc>
              <a:spcBef>
                <a:spcPts val="800"/>
              </a:spcBef>
              <a:buChar char="•"/>
              <a:tabLst>
                <a:tab pos="387985" algn="l"/>
              </a:tabLst>
            </a:pPr>
            <a:r>
              <a:rPr sz="1600" spc="-15" dirty="0">
                <a:latin typeface="Microsoft Sans Serif"/>
                <a:cs typeface="Microsoft Sans Serif"/>
              </a:rPr>
              <a:t>Si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</a:t>
            </a:r>
            <a:r>
              <a:rPr sz="1600" spc="-10" dirty="0">
                <a:latin typeface="Microsoft Sans Serif"/>
                <a:cs typeface="Microsoft Sans Serif"/>
              </a:rPr>
              <a:t> mayor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las </a:t>
            </a:r>
            <a:r>
              <a:rPr sz="1600" spc="-15" dirty="0">
                <a:latin typeface="Microsoft Sans Serif"/>
                <a:cs typeface="Microsoft Sans Serif"/>
              </a:rPr>
              <a:t>intensidades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fase supera </a:t>
            </a:r>
            <a:r>
              <a:rPr sz="1600" spc="-15" dirty="0">
                <a:latin typeface="Microsoft Sans Serif"/>
                <a:cs typeface="Microsoft Sans Serif"/>
              </a:rPr>
              <a:t>el</a:t>
            </a:r>
            <a:r>
              <a:rPr sz="1600" spc="-10" dirty="0">
                <a:latin typeface="Microsoft Sans Serif"/>
                <a:cs typeface="Microsoft Sans Serif"/>
              </a:rPr>
              <a:t> umbral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programado, </a:t>
            </a:r>
            <a:r>
              <a:rPr sz="1600" dirty="0">
                <a:latin typeface="Microsoft Sans Serif"/>
                <a:cs typeface="Microsoft Sans Serif"/>
              </a:rPr>
              <a:t>se 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activa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el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relé</a:t>
            </a:r>
            <a:r>
              <a:rPr sz="1600" spc="-10" dirty="0">
                <a:latin typeface="Microsoft Sans Serif"/>
                <a:cs typeface="Microsoft Sans Serif"/>
              </a:rPr>
              <a:t> programado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como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"Bloqueo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regulador"</a:t>
            </a:r>
            <a:r>
              <a:rPr sz="1600" spc="-5" dirty="0">
                <a:latin typeface="Microsoft Sans Serif"/>
                <a:cs typeface="Microsoft Sans Serif"/>
              </a:rPr>
              <a:t> y</a:t>
            </a:r>
            <a:r>
              <a:rPr sz="1600" dirty="0">
                <a:latin typeface="Microsoft Sans Serif"/>
                <a:cs typeface="Microsoft Sans Serif"/>
              </a:rPr>
              <a:t> se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da</a:t>
            </a:r>
            <a:r>
              <a:rPr sz="1600" spc="-5" dirty="0">
                <a:latin typeface="Microsoft Sans Serif"/>
                <a:cs typeface="Microsoft Sans Serif"/>
              </a:rPr>
              <a:t> 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señal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correspondiente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control.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53746"/>
            <a:ext cx="3699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Fallo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35" dirty="0"/>
              <a:t> </a:t>
            </a:r>
            <a:r>
              <a:rPr sz="2400" dirty="0"/>
              <a:t>fusible</a:t>
            </a:r>
            <a:r>
              <a:rPr sz="2400" spc="-160" dirty="0"/>
              <a:t> </a:t>
            </a:r>
            <a:r>
              <a:rPr sz="2400" spc="-5" dirty="0"/>
              <a:t>(68FF)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3972433" y="4673600"/>
            <a:ext cx="353695" cy="0"/>
          </a:xfrm>
          <a:custGeom>
            <a:avLst/>
            <a:gdLst/>
            <a:ahLst/>
            <a:cxnLst/>
            <a:rect l="l" t="t" r="r" b="b"/>
            <a:pathLst>
              <a:path w="353695">
                <a:moveTo>
                  <a:pt x="0" y="0"/>
                </a:moveTo>
                <a:lnTo>
                  <a:pt x="353567" y="0"/>
                </a:lnTo>
              </a:path>
            </a:pathLst>
          </a:custGeom>
          <a:ln w="161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930905" y="4508753"/>
            <a:ext cx="95313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650" spc="-55" dirty="0">
                <a:latin typeface="Times New Roman"/>
                <a:cs typeface="Times New Roman"/>
              </a:rPr>
              <a:t>V</a:t>
            </a:r>
            <a:r>
              <a:rPr sz="1875" spc="-97" baseline="-13333" dirty="0">
                <a:latin typeface="Times New Roman"/>
                <a:cs typeface="Times New Roman"/>
              </a:rPr>
              <a:t>F</a:t>
            </a:r>
            <a:r>
              <a:rPr sz="1875" spc="-7" baseline="-13333" dirty="0">
                <a:latin typeface="Times New Roman"/>
                <a:cs typeface="Times New Roman"/>
              </a:rPr>
              <a:t>F</a:t>
            </a:r>
            <a:r>
              <a:rPr sz="1875" spc="-165" baseline="-13333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Symbol"/>
                <a:cs typeface="Symbol"/>
              </a:rPr>
              <a:t>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-40" dirty="0">
                <a:latin typeface="Times New Roman"/>
                <a:cs typeface="Times New Roman"/>
              </a:rPr>
              <a:t> </a:t>
            </a:r>
            <a:r>
              <a:rPr sz="1650" spc="-80" dirty="0">
                <a:latin typeface="Times New Roman"/>
                <a:cs typeface="Times New Roman"/>
              </a:rPr>
              <a:t>V</a:t>
            </a:r>
            <a:r>
              <a:rPr sz="1875" spc="-7" baseline="-13333" dirty="0">
                <a:latin typeface="Times New Roman"/>
                <a:cs typeface="Times New Roman"/>
              </a:rPr>
              <a:t>N</a:t>
            </a:r>
            <a:r>
              <a:rPr sz="1875" spc="-254" baseline="-13333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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2908" y="4472177"/>
            <a:ext cx="861060" cy="494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0805">
              <a:lnSpc>
                <a:spcPts val="1839"/>
              </a:lnSpc>
              <a:spcBef>
                <a:spcPts val="105"/>
              </a:spcBef>
              <a:tabLst>
                <a:tab pos="541655" algn="l"/>
              </a:tabLst>
            </a:pPr>
            <a:r>
              <a:rPr sz="2475" baseline="31986" dirty="0">
                <a:latin typeface="Times New Roman"/>
                <a:cs typeface="Times New Roman"/>
              </a:rPr>
              <a:t>50	</a:t>
            </a:r>
            <a:r>
              <a:rPr sz="1650" spc="-35" dirty="0">
                <a:latin typeface="Times New Roman"/>
                <a:cs typeface="Times New Roman"/>
              </a:rPr>
              <a:t>(V)</a:t>
            </a:r>
            <a:endParaRPr sz="1650">
              <a:latin typeface="Times New Roman"/>
              <a:cs typeface="Times New Roman"/>
            </a:endParaRPr>
          </a:p>
          <a:p>
            <a:pPr marL="25400">
              <a:lnSpc>
                <a:spcPts val="1839"/>
              </a:lnSpc>
            </a:pPr>
            <a:r>
              <a:rPr sz="1650" dirty="0">
                <a:latin typeface="Times New Roman"/>
                <a:cs typeface="Times New Roman"/>
              </a:rPr>
              <a:t>63.5</a:t>
            </a:r>
            <a:endParaRPr sz="165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004" y="2668016"/>
            <a:ext cx="136525" cy="16827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004" y="2998723"/>
            <a:ext cx="136525" cy="16827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004" y="3558032"/>
            <a:ext cx="136525" cy="16827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004" y="3887215"/>
            <a:ext cx="136525" cy="16827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69544" y="1313459"/>
            <a:ext cx="8259445" cy="2736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7185" marR="55880" indent="-287020" algn="just">
              <a:lnSpc>
                <a:spcPct val="114100"/>
              </a:lnSpc>
              <a:spcBef>
                <a:spcPts val="95"/>
              </a:spcBef>
              <a:buChar char="•"/>
              <a:tabLst>
                <a:tab pos="3378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Detecta </a:t>
            </a:r>
            <a:r>
              <a:rPr sz="1600" spc="-10" dirty="0">
                <a:latin typeface="Microsoft Sans Serif"/>
                <a:cs typeface="Microsoft Sans Serif"/>
              </a:rPr>
              <a:t>si </a:t>
            </a:r>
            <a:r>
              <a:rPr sz="1600" dirty="0">
                <a:latin typeface="Microsoft Sans Serif"/>
                <a:cs typeface="Microsoft Sans Serif"/>
              </a:rPr>
              <a:t>se </a:t>
            </a:r>
            <a:r>
              <a:rPr sz="1600" spc="-10" dirty="0">
                <a:latin typeface="Microsoft Sans Serif"/>
                <a:cs typeface="Microsoft Sans Serif"/>
              </a:rPr>
              <a:t>ha fundido algún fusible </a:t>
            </a:r>
            <a:r>
              <a:rPr sz="1600" spc="-5" dirty="0">
                <a:latin typeface="Microsoft Sans Serif"/>
                <a:cs typeface="Microsoft Sans Serif"/>
              </a:rPr>
              <a:t>en </a:t>
            </a:r>
            <a:r>
              <a:rPr sz="1600" spc="-15" dirty="0">
                <a:latin typeface="Microsoft Sans Serif"/>
                <a:cs typeface="Microsoft Sans Serif"/>
              </a:rPr>
              <a:t>el </a:t>
            </a:r>
            <a:r>
              <a:rPr sz="1600" spc="-10" dirty="0">
                <a:latin typeface="Microsoft Sans Serif"/>
                <a:cs typeface="Microsoft Sans Serif"/>
              </a:rPr>
              <a:t>circuito secundario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0" dirty="0">
                <a:latin typeface="Microsoft Sans Serif"/>
                <a:cs typeface="Microsoft Sans Serif"/>
              </a:rPr>
              <a:t>los </a:t>
            </a:r>
            <a:r>
              <a:rPr sz="1600" spc="-5" dirty="0">
                <a:latin typeface="Microsoft Sans Serif"/>
                <a:cs typeface="Microsoft Sans Serif"/>
              </a:rPr>
              <a:t>transformadores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tensión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A20027"/>
                </a:solidFill>
                <a:latin typeface="Symbol"/>
                <a:cs typeface="Symbol"/>
              </a:rPr>
              <a:t></a:t>
            </a:r>
            <a:r>
              <a:rPr sz="1600" dirty="0">
                <a:solidFill>
                  <a:srgbClr val="A20027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puede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utilizarse</a:t>
            </a:r>
            <a:r>
              <a:rPr sz="1600" spc="-5" dirty="0">
                <a:latin typeface="Microsoft Sans Serif"/>
                <a:cs typeface="Microsoft Sans Serif"/>
              </a:rPr>
              <a:t> como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señal</a:t>
            </a:r>
            <a:r>
              <a:rPr sz="1600" spc="-5" dirty="0">
                <a:latin typeface="Microsoft Sans Serif"/>
                <a:cs typeface="Microsoft Sans Serif"/>
              </a:rPr>
              <a:t> 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bloqueo</a:t>
            </a:r>
            <a:r>
              <a:rPr sz="1600" spc="-5" dirty="0">
                <a:latin typeface="Microsoft Sans Serif"/>
                <a:cs typeface="Microsoft Sans Serif"/>
              </a:rPr>
              <a:t> para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otras</a:t>
            </a:r>
            <a:r>
              <a:rPr sz="1600" spc="4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funciones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(por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ejemplo: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40" dirty="0">
                <a:latin typeface="Microsoft Sans Serif"/>
                <a:cs typeface="Microsoft Sans Serif"/>
              </a:rPr>
              <a:t>51V,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27,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64...)</a:t>
            </a:r>
            <a:endParaRPr sz="1600">
              <a:latin typeface="Microsoft Sans Serif"/>
              <a:cs typeface="Microsoft Sans Serif"/>
            </a:endParaRPr>
          </a:p>
          <a:p>
            <a:pPr marL="337185" indent="-287020" algn="just">
              <a:lnSpc>
                <a:spcPct val="100000"/>
              </a:lnSpc>
              <a:spcBef>
                <a:spcPts val="980"/>
              </a:spcBef>
              <a:buChar char="•"/>
              <a:tabLst>
                <a:tab pos="3378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Las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condiciones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para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fallo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fusible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son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las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siguientes:</a:t>
            </a:r>
            <a:endParaRPr sz="1600">
              <a:latin typeface="Microsoft Sans Serif"/>
              <a:cs typeface="Microsoft Sans Serif"/>
            </a:endParaRPr>
          </a:p>
          <a:p>
            <a:pPr marL="730250">
              <a:lnSpc>
                <a:spcPct val="100000"/>
              </a:lnSpc>
              <a:spcBef>
                <a:spcPts val="800"/>
              </a:spcBef>
            </a:pPr>
            <a:r>
              <a:rPr sz="1500" dirty="0">
                <a:latin typeface="Microsoft Sans Serif"/>
                <a:cs typeface="Microsoft Sans Serif"/>
              </a:rPr>
              <a:t>Corriente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 </a:t>
            </a:r>
            <a:r>
              <a:rPr sz="1500" spc="-5" dirty="0">
                <a:latin typeface="Microsoft Sans Serif"/>
                <a:cs typeface="Microsoft Sans Serif"/>
              </a:rPr>
              <a:t>secuencia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directa</a:t>
            </a:r>
            <a:r>
              <a:rPr sz="1500" spc="-7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I1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por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encima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0.1</a:t>
            </a:r>
            <a:r>
              <a:rPr sz="1500" spc="-10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A</a:t>
            </a:r>
            <a:endParaRPr sz="1500">
              <a:latin typeface="Microsoft Sans Serif"/>
              <a:cs typeface="Microsoft Sans Serif"/>
            </a:endParaRPr>
          </a:p>
          <a:p>
            <a:pPr marL="508000" marR="379730" indent="168910">
              <a:lnSpc>
                <a:spcPct val="100000"/>
              </a:lnSpc>
              <a:spcBef>
                <a:spcPts val="800"/>
              </a:spcBef>
            </a:pPr>
            <a:r>
              <a:rPr sz="1500" spc="-5" dirty="0">
                <a:latin typeface="Microsoft Sans Serif"/>
                <a:cs typeface="Microsoft Sans Serif"/>
              </a:rPr>
              <a:t>El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incremento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o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decremento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r>
              <a:rPr sz="1500" spc="2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secuencia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directa</a:t>
            </a:r>
            <a:r>
              <a:rPr sz="1500" spc="-9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I1</a:t>
            </a:r>
            <a:r>
              <a:rPr sz="1500" spc="2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y</a:t>
            </a:r>
            <a:r>
              <a:rPr sz="1500" spc="1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intensidad</a:t>
            </a:r>
            <a:r>
              <a:rPr sz="1500" spc="-3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neutro</a:t>
            </a:r>
            <a:r>
              <a:rPr sz="1500" spc="-5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IN </a:t>
            </a:r>
            <a:r>
              <a:rPr sz="1500" spc="-38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con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respecto</a:t>
            </a:r>
            <a:r>
              <a:rPr sz="1500" spc="-1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a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la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intensidad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medida</a:t>
            </a:r>
            <a:r>
              <a:rPr sz="1500" spc="-1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2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ciclos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antes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debe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ser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inferior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a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0.1A.</a:t>
            </a:r>
            <a:endParaRPr sz="1500">
              <a:latin typeface="Microsoft Sans Serif"/>
              <a:cs typeface="Microsoft Sans Serif"/>
            </a:endParaRPr>
          </a:p>
          <a:p>
            <a:pPr marL="676910">
              <a:lnSpc>
                <a:spcPct val="100000"/>
              </a:lnSpc>
              <a:spcBef>
                <a:spcPts val="484"/>
              </a:spcBef>
            </a:pPr>
            <a:r>
              <a:rPr sz="1500" dirty="0">
                <a:latin typeface="Microsoft Sans Serif"/>
                <a:cs typeface="Microsoft Sans Serif"/>
              </a:rPr>
              <a:t>La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tensión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secuencia</a:t>
            </a:r>
            <a:r>
              <a:rPr sz="1500" spc="-3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directa</a:t>
            </a:r>
            <a:r>
              <a:rPr sz="1500" spc="-15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V1</a:t>
            </a:r>
            <a:r>
              <a:rPr sz="1500" dirty="0">
                <a:latin typeface="Microsoft Sans Serif"/>
                <a:cs typeface="Microsoft Sans Serif"/>
              </a:rPr>
              <a:t> memorizada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2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ciclos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antes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debe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ser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superior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a</a:t>
            </a:r>
            <a:r>
              <a:rPr sz="1500" spc="15" dirty="0">
                <a:latin typeface="Microsoft Sans Serif"/>
                <a:cs typeface="Microsoft Sans Serif"/>
              </a:rPr>
              <a:t> </a:t>
            </a:r>
            <a:r>
              <a:rPr sz="1500" spc="-55" dirty="0">
                <a:latin typeface="Microsoft Sans Serif"/>
                <a:cs typeface="Microsoft Sans Serif"/>
              </a:rPr>
              <a:t>V</a:t>
            </a:r>
            <a:r>
              <a:rPr sz="1500" spc="-82" baseline="-22222" dirty="0">
                <a:latin typeface="Microsoft Sans Serif"/>
                <a:cs typeface="Microsoft Sans Serif"/>
              </a:rPr>
              <a:t>FF.</a:t>
            </a:r>
            <a:endParaRPr sz="1500" baseline="-22222">
              <a:latin typeface="Microsoft Sans Serif"/>
              <a:cs typeface="Microsoft Sans Serif"/>
            </a:endParaRPr>
          </a:p>
          <a:p>
            <a:pPr marL="676910">
              <a:lnSpc>
                <a:spcPct val="100000"/>
              </a:lnSpc>
              <a:spcBef>
                <a:spcPts val="790"/>
              </a:spcBef>
            </a:pPr>
            <a:r>
              <a:rPr sz="1500" dirty="0">
                <a:latin typeface="Microsoft Sans Serif"/>
                <a:cs typeface="Microsoft Sans Serif"/>
              </a:rPr>
              <a:t>La tensión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secuencia</a:t>
            </a:r>
            <a:r>
              <a:rPr sz="1500" spc="-3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directa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V1</a:t>
            </a:r>
            <a:r>
              <a:rPr sz="1500" dirty="0">
                <a:latin typeface="Microsoft Sans Serif"/>
                <a:cs typeface="Microsoft Sans Serif"/>
              </a:rPr>
              <a:t> debe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ser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menor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que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spc="-5" dirty="0">
                <a:latin typeface="Microsoft Sans Serif"/>
                <a:cs typeface="Microsoft Sans Serif"/>
              </a:rPr>
              <a:t>el</a:t>
            </a:r>
            <a:r>
              <a:rPr sz="1500" dirty="0">
                <a:latin typeface="Microsoft Sans Serif"/>
                <a:cs typeface="Microsoft Sans Serif"/>
              </a:rPr>
              <a:t> 95%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</a:t>
            </a:r>
            <a:r>
              <a:rPr sz="1500" spc="-1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V</a:t>
            </a:r>
            <a:r>
              <a:rPr sz="1500" baseline="-22222" dirty="0">
                <a:latin typeface="Microsoft Sans Serif"/>
                <a:cs typeface="Microsoft Sans Serif"/>
              </a:rPr>
              <a:t>FF</a:t>
            </a:r>
            <a:endParaRPr sz="1500" baseline="-22222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2244" y="5263133"/>
            <a:ext cx="8234680" cy="859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4485" marR="43180" indent="-287020" algn="just">
              <a:lnSpc>
                <a:spcPct val="114100"/>
              </a:lnSpc>
              <a:spcBef>
                <a:spcPts val="95"/>
              </a:spcBef>
              <a:buChar char="•"/>
              <a:tabLst>
                <a:tab pos="3251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Para </a:t>
            </a:r>
            <a:r>
              <a:rPr sz="1600" spc="-15" dirty="0">
                <a:latin typeface="Microsoft Sans Serif"/>
                <a:cs typeface="Microsoft Sans Serif"/>
              </a:rPr>
              <a:t>la </a:t>
            </a:r>
            <a:r>
              <a:rPr sz="1600" spc="-10" dirty="0">
                <a:latin typeface="Microsoft Sans Serif"/>
                <a:cs typeface="Microsoft Sans Serif"/>
              </a:rPr>
              <a:t>activación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fallo </a:t>
            </a:r>
            <a:r>
              <a:rPr sz="1600" spc="-5" dirty="0">
                <a:latin typeface="Microsoft Sans Serif"/>
                <a:cs typeface="Microsoft Sans Serif"/>
              </a:rPr>
              <a:t>de </a:t>
            </a:r>
            <a:r>
              <a:rPr sz="1600" spc="-15" dirty="0">
                <a:latin typeface="Microsoft Sans Serif"/>
                <a:cs typeface="Microsoft Sans Serif"/>
              </a:rPr>
              <a:t>fusible </a:t>
            </a:r>
            <a:r>
              <a:rPr sz="1600" dirty="0">
                <a:latin typeface="Microsoft Sans Serif"/>
                <a:cs typeface="Microsoft Sans Serif"/>
              </a:rPr>
              <a:t>se </a:t>
            </a:r>
            <a:r>
              <a:rPr sz="1600" spc="-5" dirty="0">
                <a:latin typeface="Microsoft Sans Serif"/>
                <a:cs typeface="Microsoft Sans Serif"/>
              </a:rPr>
              <a:t>deben dar estas </a:t>
            </a:r>
            <a:r>
              <a:rPr sz="1600" spc="-10" dirty="0">
                <a:latin typeface="Microsoft Sans Serif"/>
                <a:cs typeface="Microsoft Sans Serif"/>
              </a:rPr>
              <a:t>condiciones </a:t>
            </a:r>
            <a:r>
              <a:rPr sz="1600" spc="-5" dirty="0">
                <a:latin typeface="Microsoft Sans Serif"/>
                <a:cs typeface="Microsoft Sans Serif"/>
              </a:rPr>
              <a:t>durante </a:t>
            </a:r>
            <a:r>
              <a:rPr sz="1600" spc="-10" dirty="0">
                <a:latin typeface="Microsoft Sans Serif"/>
                <a:cs typeface="Microsoft Sans Serif"/>
              </a:rPr>
              <a:t>un tiempo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programable.</a:t>
            </a:r>
            <a:r>
              <a:rPr sz="1600" spc="-5" dirty="0">
                <a:latin typeface="Microsoft Sans Serif"/>
                <a:cs typeface="Microsoft Sans Serif"/>
              </a:rPr>
              <a:t> 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función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mantiene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activada</a:t>
            </a:r>
            <a:r>
              <a:rPr sz="1600" spc="-5" dirty="0">
                <a:latin typeface="Microsoft Sans Serif"/>
                <a:cs typeface="Microsoft Sans Serif"/>
              </a:rPr>
              <a:t> hasta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que</a:t>
            </a:r>
            <a:r>
              <a:rPr sz="1600" spc="-5" dirty="0">
                <a:latin typeface="Microsoft Sans Serif"/>
                <a:cs typeface="Microsoft Sans Serif"/>
              </a:rPr>
              <a:t> la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tensión</a:t>
            </a:r>
            <a:r>
              <a:rPr sz="1600" spc="-5" dirty="0">
                <a:latin typeface="Microsoft Sans Serif"/>
                <a:cs typeface="Microsoft Sans Serif"/>
              </a:rPr>
              <a:t> V1</a:t>
            </a:r>
            <a:r>
              <a:rPr sz="1600" spc="4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sube</a:t>
            </a:r>
            <a:r>
              <a:rPr sz="1600" spc="4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por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encima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35" dirty="0">
                <a:latin typeface="Microsoft Sans Serif"/>
                <a:cs typeface="Microsoft Sans Serif"/>
              </a:rPr>
              <a:t>V</a:t>
            </a:r>
            <a:r>
              <a:rPr sz="1650" spc="-52" baseline="-20202" dirty="0">
                <a:latin typeface="Microsoft Sans Serif"/>
                <a:cs typeface="Microsoft Sans Serif"/>
              </a:rPr>
              <a:t>FF.</a:t>
            </a:r>
            <a:endParaRPr sz="1650" baseline="-20202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840101" y="4280408"/>
            <a:ext cx="2143125" cy="810895"/>
          </a:xfrm>
          <a:custGeom>
            <a:avLst/>
            <a:gdLst/>
            <a:ahLst/>
            <a:cxnLst/>
            <a:rect l="l" t="t" r="r" b="b"/>
            <a:pathLst>
              <a:path w="2143125" h="810895">
                <a:moveTo>
                  <a:pt x="0" y="810768"/>
                </a:moveTo>
                <a:lnTo>
                  <a:pt x="2142744" y="810768"/>
                </a:lnTo>
                <a:lnTo>
                  <a:pt x="2142744" y="0"/>
                </a:lnTo>
                <a:lnTo>
                  <a:pt x="0" y="0"/>
                </a:lnTo>
                <a:lnTo>
                  <a:pt x="0" y="810768"/>
                </a:lnTo>
                <a:close/>
              </a:path>
            </a:pathLst>
          </a:custGeom>
          <a:ln w="28956">
            <a:solidFill>
              <a:srgbClr val="990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8488" y="417067"/>
            <a:ext cx="7686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Función</a:t>
            </a:r>
            <a:r>
              <a:rPr sz="2400" spc="-45" dirty="0"/>
              <a:t> </a:t>
            </a:r>
            <a:r>
              <a:rPr sz="2400" dirty="0"/>
              <a:t>de</a:t>
            </a:r>
            <a:r>
              <a:rPr sz="2400" spc="-30" dirty="0"/>
              <a:t> </a:t>
            </a:r>
            <a:r>
              <a:rPr sz="2400" spc="-5" dirty="0"/>
              <a:t>comprobación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30" dirty="0"/>
              <a:t> </a:t>
            </a:r>
            <a:r>
              <a:rPr sz="2400" spc="-5" dirty="0"/>
              <a:t>sincronismo</a:t>
            </a:r>
            <a:r>
              <a:rPr sz="2400" spc="-50" dirty="0"/>
              <a:t> </a:t>
            </a:r>
            <a:r>
              <a:rPr sz="2400" spc="-5" dirty="0"/>
              <a:t>(25)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938782" y="3266313"/>
            <a:ext cx="41211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050" spc="-7" baseline="15873" dirty="0">
                <a:latin typeface="Microsoft Sans Serif"/>
                <a:cs typeface="Microsoft Sans Serif"/>
              </a:rPr>
              <a:t>V</a:t>
            </a:r>
            <a:r>
              <a:rPr sz="450" spc="20" dirty="0">
                <a:latin typeface="Microsoft Sans Serif"/>
                <a:cs typeface="Microsoft Sans Serif"/>
              </a:rPr>
              <a:t>m</a:t>
            </a:r>
            <a:r>
              <a:rPr sz="450" dirty="0">
                <a:latin typeface="Microsoft Sans Serif"/>
                <a:cs typeface="Microsoft Sans Serif"/>
              </a:rPr>
              <a:t>i</a:t>
            </a:r>
            <a:r>
              <a:rPr sz="450" spc="5" dirty="0">
                <a:latin typeface="Microsoft Sans Serif"/>
                <a:cs typeface="Microsoft Sans Serif"/>
              </a:rPr>
              <a:t>n.</a:t>
            </a:r>
            <a:r>
              <a:rPr sz="450" spc="-25" dirty="0">
                <a:latin typeface="Microsoft Sans Serif"/>
                <a:cs typeface="Microsoft Sans Serif"/>
              </a:rPr>
              <a:t> </a:t>
            </a:r>
            <a:r>
              <a:rPr sz="450" spc="5" dirty="0">
                <a:latin typeface="Microsoft Sans Serif"/>
                <a:cs typeface="Microsoft Sans Serif"/>
              </a:rPr>
              <a:t>L</a:t>
            </a:r>
            <a:r>
              <a:rPr sz="450" spc="25" dirty="0">
                <a:latin typeface="Microsoft Sans Serif"/>
                <a:cs typeface="Microsoft Sans Serif"/>
              </a:rPr>
              <a:t>í</a:t>
            </a:r>
            <a:r>
              <a:rPr sz="450" spc="5" dirty="0">
                <a:latin typeface="Microsoft Sans Serif"/>
                <a:cs typeface="Microsoft Sans Serif"/>
              </a:rPr>
              <a:t>nea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16835" y="5266309"/>
            <a:ext cx="1270" cy="1128395"/>
          </a:xfrm>
          <a:custGeom>
            <a:avLst/>
            <a:gdLst/>
            <a:ahLst/>
            <a:cxnLst/>
            <a:rect l="l" t="t" r="r" b="b"/>
            <a:pathLst>
              <a:path w="1269" h="1128395">
                <a:moveTo>
                  <a:pt x="0" y="1128382"/>
                </a:moveTo>
                <a:lnTo>
                  <a:pt x="1015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83560" y="2961513"/>
            <a:ext cx="1988820" cy="2610485"/>
          </a:xfrm>
          <a:custGeom>
            <a:avLst/>
            <a:gdLst/>
            <a:ahLst/>
            <a:cxnLst/>
            <a:rect l="l" t="t" r="r" b="b"/>
            <a:pathLst>
              <a:path w="1988820" h="2610485">
                <a:moveTo>
                  <a:pt x="1545843" y="2337562"/>
                </a:moveTo>
                <a:lnTo>
                  <a:pt x="1595669" y="2342031"/>
                </a:lnTo>
                <a:lnTo>
                  <a:pt x="1641978" y="2354862"/>
                </a:lnTo>
                <a:lnTo>
                  <a:pt x="1683369" y="2375185"/>
                </a:lnTo>
                <a:lnTo>
                  <a:pt x="1718441" y="2402134"/>
                </a:lnTo>
                <a:lnTo>
                  <a:pt x="1745795" y="2434840"/>
                </a:lnTo>
                <a:lnTo>
                  <a:pt x="1764029" y="2472436"/>
                </a:lnTo>
              </a:path>
              <a:path w="1988820" h="2610485">
                <a:moveTo>
                  <a:pt x="1545843" y="2610370"/>
                </a:moveTo>
                <a:lnTo>
                  <a:pt x="1595563" y="2605929"/>
                </a:lnTo>
                <a:lnTo>
                  <a:pt x="1641808" y="2593175"/>
                </a:lnTo>
                <a:lnTo>
                  <a:pt x="1683178" y="2572962"/>
                </a:lnTo>
                <a:lnTo>
                  <a:pt x="1718272" y="2546146"/>
                </a:lnTo>
                <a:lnTo>
                  <a:pt x="1745689" y="2513580"/>
                </a:lnTo>
                <a:lnTo>
                  <a:pt x="1764029" y="2476119"/>
                </a:lnTo>
              </a:path>
              <a:path w="1988820" h="2610485">
                <a:moveTo>
                  <a:pt x="1400302" y="2337562"/>
                </a:moveTo>
                <a:lnTo>
                  <a:pt x="1424834" y="2347456"/>
                </a:lnTo>
                <a:lnTo>
                  <a:pt x="1446164" y="2375185"/>
                </a:lnTo>
                <a:lnTo>
                  <a:pt x="1462756" y="2417822"/>
                </a:lnTo>
                <a:lnTo>
                  <a:pt x="1473073" y="2472436"/>
                </a:lnTo>
              </a:path>
              <a:path w="1988820" h="2610485">
                <a:moveTo>
                  <a:pt x="1400302" y="2610370"/>
                </a:moveTo>
                <a:lnTo>
                  <a:pt x="1424781" y="2600538"/>
                </a:lnTo>
                <a:lnTo>
                  <a:pt x="1446117" y="2572962"/>
                </a:lnTo>
                <a:lnTo>
                  <a:pt x="1462738" y="2530528"/>
                </a:lnTo>
                <a:lnTo>
                  <a:pt x="1473073" y="2476119"/>
                </a:lnTo>
              </a:path>
              <a:path w="1988820" h="2610485">
                <a:moveTo>
                  <a:pt x="1545843" y="2610370"/>
                </a:moveTo>
                <a:lnTo>
                  <a:pt x="1400302" y="2610370"/>
                </a:lnTo>
              </a:path>
              <a:path w="1988820" h="2610485">
                <a:moveTo>
                  <a:pt x="1764029" y="2473960"/>
                </a:moveTo>
                <a:lnTo>
                  <a:pt x="1767597" y="2456301"/>
                </a:lnTo>
                <a:lnTo>
                  <a:pt x="1777333" y="2441844"/>
                </a:lnTo>
                <a:lnTo>
                  <a:pt x="1791783" y="2432079"/>
                </a:lnTo>
                <a:lnTo>
                  <a:pt x="1809496" y="2428494"/>
                </a:lnTo>
                <a:lnTo>
                  <a:pt x="1827208" y="2432079"/>
                </a:lnTo>
                <a:lnTo>
                  <a:pt x="1841658" y="2441844"/>
                </a:lnTo>
                <a:lnTo>
                  <a:pt x="1851394" y="2456301"/>
                </a:lnTo>
                <a:lnTo>
                  <a:pt x="1854962" y="2473960"/>
                </a:lnTo>
                <a:lnTo>
                  <a:pt x="1851394" y="2491672"/>
                </a:lnTo>
                <a:lnTo>
                  <a:pt x="1841658" y="2506122"/>
                </a:lnTo>
                <a:lnTo>
                  <a:pt x="1827208" y="2515858"/>
                </a:lnTo>
                <a:lnTo>
                  <a:pt x="1809496" y="2519426"/>
                </a:lnTo>
                <a:lnTo>
                  <a:pt x="1791783" y="2515858"/>
                </a:lnTo>
                <a:lnTo>
                  <a:pt x="1777333" y="2506122"/>
                </a:lnTo>
                <a:lnTo>
                  <a:pt x="1767597" y="2491672"/>
                </a:lnTo>
                <a:lnTo>
                  <a:pt x="1764029" y="2473960"/>
                </a:lnTo>
                <a:close/>
              </a:path>
              <a:path w="1988820" h="2610485">
                <a:moveTo>
                  <a:pt x="1988819" y="2473960"/>
                </a:moveTo>
                <a:lnTo>
                  <a:pt x="1854962" y="2474468"/>
                </a:lnTo>
              </a:path>
              <a:path w="1988820" h="2610485">
                <a:moveTo>
                  <a:pt x="1447800" y="2376551"/>
                </a:moveTo>
                <a:lnTo>
                  <a:pt x="554227" y="2377059"/>
                </a:lnTo>
              </a:path>
              <a:path w="1988820" h="2610485">
                <a:moveTo>
                  <a:pt x="1436242" y="2578989"/>
                </a:moveTo>
                <a:lnTo>
                  <a:pt x="490981" y="2579497"/>
                </a:lnTo>
              </a:path>
              <a:path w="1988820" h="2610485">
                <a:moveTo>
                  <a:pt x="556768" y="943101"/>
                </a:moveTo>
                <a:lnTo>
                  <a:pt x="1304289" y="943482"/>
                </a:lnTo>
              </a:path>
              <a:path w="1988820" h="2610485">
                <a:moveTo>
                  <a:pt x="0" y="0"/>
                </a:moveTo>
                <a:lnTo>
                  <a:pt x="364236" y="227584"/>
                </a:lnTo>
              </a:path>
              <a:path w="1988820" h="2610485">
                <a:moveTo>
                  <a:pt x="0" y="455167"/>
                </a:moveTo>
                <a:lnTo>
                  <a:pt x="364236" y="227584"/>
                </a:lnTo>
              </a:path>
              <a:path w="1988820" h="2610485">
                <a:moveTo>
                  <a:pt x="0" y="0"/>
                </a:moveTo>
                <a:lnTo>
                  <a:pt x="0" y="455167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583560" y="2992882"/>
            <a:ext cx="7048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+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88514" y="3251708"/>
            <a:ext cx="50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-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398648" y="3052445"/>
            <a:ext cx="1489075" cy="925830"/>
          </a:xfrm>
          <a:custGeom>
            <a:avLst/>
            <a:gdLst/>
            <a:ahLst/>
            <a:cxnLst/>
            <a:rect l="l" t="t" r="r" b="b"/>
            <a:pathLst>
              <a:path w="1489075" h="925829">
                <a:moveTo>
                  <a:pt x="3048" y="0"/>
                </a:moveTo>
                <a:lnTo>
                  <a:pt x="184912" y="0"/>
                </a:lnTo>
              </a:path>
              <a:path w="1489075" h="925829">
                <a:moveTo>
                  <a:pt x="549148" y="135889"/>
                </a:moveTo>
                <a:lnTo>
                  <a:pt x="1488693" y="136397"/>
                </a:lnTo>
              </a:path>
              <a:path w="1489075" h="925829">
                <a:moveTo>
                  <a:pt x="0" y="267207"/>
                </a:moveTo>
                <a:lnTo>
                  <a:pt x="181863" y="267207"/>
                </a:lnTo>
              </a:path>
              <a:path w="1489075" h="925829">
                <a:moveTo>
                  <a:pt x="186944" y="470788"/>
                </a:moveTo>
                <a:lnTo>
                  <a:pt x="550671" y="698245"/>
                </a:lnTo>
              </a:path>
              <a:path w="1489075" h="925829">
                <a:moveTo>
                  <a:pt x="186944" y="925829"/>
                </a:moveTo>
                <a:lnTo>
                  <a:pt x="550671" y="698245"/>
                </a:lnTo>
              </a:path>
              <a:path w="1489075" h="925829">
                <a:moveTo>
                  <a:pt x="186944" y="470788"/>
                </a:moveTo>
                <a:lnTo>
                  <a:pt x="187451" y="925829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584450" y="3554729"/>
            <a:ext cx="7048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+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90038" y="3813429"/>
            <a:ext cx="50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-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395918" y="2934525"/>
            <a:ext cx="2165350" cy="1690370"/>
            <a:chOff x="2395918" y="2934525"/>
            <a:chExt cx="2165350" cy="1690370"/>
          </a:xfrm>
        </p:grpSpPr>
        <p:sp>
          <p:nvSpPr>
            <p:cNvPr id="12" name="object 12"/>
            <p:cNvSpPr/>
            <p:nvPr/>
          </p:nvSpPr>
          <p:spPr>
            <a:xfrm>
              <a:off x="3982338" y="2939288"/>
              <a:ext cx="337820" cy="494665"/>
            </a:xfrm>
            <a:custGeom>
              <a:avLst/>
              <a:gdLst/>
              <a:ahLst/>
              <a:cxnLst/>
              <a:rect l="l" t="t" r="r" b="b"/>
              <a:pathLst>
                <a:path w="337820" h="494664">
                  <a:moveTo>
                    <a:pt x="0" y="0"/>
                  </a:moveTo>
                  <a:lnTo>
                    <a:pt x="168783" y="0"/>
                  </a:lnTo>
                  <a:lnTo>
                    <a:pt x="207476" y="6532"/>
                  </a:lnTo>
                  <a:lnTo>
                    <a:pt x="242985" y="25139"/>
                  </a:lnTo>
                  <a:lnTo>
                    <a:pt x="274298" y="54334"/>
                  </a:lnTo>
                  <a:lnTo>
                    <a:pt x="300409" y="92630"/>
                  </a:lnTo>
                  <a:lnTo>
                    <a:pt x="320309" y="138542"/>
                  </a:lnTo>
                  <a:lnTo>
                    <a:pt x="332988" y="190584"/>
                  </a:lnTo>
                  <a:lnTo>
                    <a:pt x="337438" y="247269"/>
                  </a:lnTo>
                  <a:lnTo>
                    <a:pt x="332988" y="303953"/>
                  </a:lnTo>
                  <a:lnTo>
                    <a:pt x="320309" y="355995"/>
                  </a:lnTo>
                  <a:lnTo>
                    <a:pt x="300409" y="401907"/>
                  </a:lnTo>
                  <a:lnTo>
                    <a:pt x="274298" y="440203"/>
                  </a:lnTo>
                  <a:lnTo>
                    <a:pt x="242985" y="469398"/>
                  </a:lnTo>
                  <a:lnTo>
                    <a:pt x="207476" y="488005"/>
                  </a:lnTo>
                  <a:lnTo>
                    <a:pt x="168783" y="494538"/>
                  </a:lnTo>
                  <a:lnTo>
                    <a:pt x="0" y="49453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4612" y="3340163"/>
              <a:ext cx="100457" cy="9994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4104" y="3136582"/>
              <a:ext cx="100457" cy="9994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400680" y="3614166"/>
              <a:ext cx="2155825" cy="1005840"/>
            </a:xfrm>
            <a:custGeom>
              <a:avLst/>
              <a:gdLst/>
              <a:ahLst/>
              <a:cxnLst/>
              <a:rect l="l" t="t" r="r" b="b"/>
              <a:pathLst>
                <a:path w="2155825" h="1005839">
                  <a:moveTo>
                    <a:pt x="3048" y="0"/>
                  </a:moveTo>
                  <a:lnTo>
                    <a:pt x="184912" y="507"/>
                  </a:lnTo>
                </a:path>
                <a:path w="2155825" h="1005839">
                  <a:moveTo>
                    <a:pt x="545592" y="136778"/>
                  </a:moveTo>
                  <a:lnTo>
                    <a:pt x="674877" y="137286"/>
                  </a:lnTo>
                </a:path>
                <a:path w="2155825" h="1005839">
                  <a:moveTo>
                    <a:pt x="0" y="267207"/>
                  </a:moveTo>
                  <a:lnTo>
                    <a:pt x="181863" y="267715"/>
                  </a:lnTo>
                </a:path>
                <a:path w="2155825" h="1005839">
                  <a:moveTo>
                    <a:pt x="2155063" y="1005585"/>
                  </a:moveTo>
                  <a:lnTo>
                    <a:pt x="2155571" y="512571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86562" y="1166241"/>
            <a:ext cx="8040370" cy="18630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500"/>
              </a:lnSpc>
              <a:spcBef>
                <a:spcPts val="105"/>
              </a:spcBef>
            </a:pPr>
            <a:r>
              <a:rPr sz="2000" spc="-10" dirty="0">
                <a:latin typeface="Microsoft Sans Serif"/>
                <a:cs typeface="Microsoft Sans Serif"/>
              </a:rPr>
              <a:t>La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función</a:t>
            </a:r>
            <a:r>
              <a:rPr sz="2000" spc="-10" dirty="0">
                <a:latin typeface="Microsoft Sans Serif"/>
                <a:cs typeface="Microsoft Sans Serif"/>
              </a:rPr>
              <a:t> de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verificación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sincronismo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permite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definir</a:t>
            </a:r>
            <a:r>
              <a:rPr sz="2000" spc="50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las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condiciones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bajo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las</a:t>
            </a:r>
            <a:r>
              <a:rPr sz="2000" spc="-10" dirty="0">
                <a:latin typeface="Microsoft Sans Serif"/>
                <a:cs typeface="Microsoft Sans Serif"/>
              </a:rPr>
              <a:t> cuales</a:t>
            </a:r>
            <a:r>
              <a:rPr sz="2000" spc="-5" dirty="0">
                <a:latin typeface="Microsoft Sans Serif"/>
                <a:cs typeface="Microsoft Sans Serif"/>
              </a:rPr>
              <a:t> se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pueden</a:t>
            </a:r>
            <a:r>
              <a:rPr sz="2000" spc="-10" dirty="0">
                <a:latin typeface="Microsoft Sans Serif"/>
                <a:cs typeface="Microsoft Sans Serif"/>
              </a:rPr>
              <a:t> conectar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dos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sistemas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potencialmente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independientes.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Cuando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se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cumplen</a:t>
            </a:r>
            <a:r>
              <a:rPr sz="2000" spc="-10" dirty="0">
                <a:latin typeface="Microsoft Sans Serif"/>
                <a:cs typeface="Microsoft Sans Serif"/>
              </a:rPr>
              <a:t> las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condiciones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establecidas por </a:t>
            </a:r>
            <a:r>
              <a:rPr sz="2000" spc="-20" dirty="0">
                <a:latin typeface="Microsoft Sans Serif"/>
                <a:cs typeface="Microsoft Sans Serif"/>
              </a:rPr>
              <a:t>el </a:t>
            </a:r>
            <a:r>
              <a:rPr sz="2000" spc="-15" dirty="0">
                <a:latin typeface="Microsoft Sans Serif"/>
                <a:cs typeface="Microsoft Sans Serif"/>
              </a:rPr>
              <a:t>usuario, </a:t>
            </a:r>
            <a:r>
              <a:rPr sz="2000" spc="-5" dirty="0">
                <a:latin typeface="Microsoft Sans Serif"/>
                <a:cs typeface="Microsoft Sans Serif"/>
              </a:rPr>
              <a:t>se </a:t>
            </a:r>
            <a:r>
              <a:rPr sz="2000" spc="-10" dirty="0">
                <a:latin typeface="Microsoft Sans Serif"/>
                <a:cs typeface="Microsoft Sans Serif"/>
              </a:rPr>
              <a:t>activa la </a:t>
            </a:r>
            <a:r>
              <a:rPr sz="2000" spc="-15" dirty="0">
                <a:latin typeface="Microsoft Sans Serif"/>
                <a:cs typeface="Microsoft Sans Serif"/>
              </a:rPr>
              <a:t>bandera </a:t>
            </a:r>
            <a:r>
              <a:rPr sz="2000" spc="-10" dirty="0">
                <a:latin typeface="Microsoft Sans Serif"/>
                <a:cs typeface="Microsoft Sans Serif"/>
              </a:rPr>
              <a:t>interna </a:t>
            </a:r>
            <a:r>
              <a:rPr sz="2000" spc="-15" dirty="0">
                <a:latin typeface="Microsoft Sans Serif"/>
                <a:cs typeface="Microsoft Sans Serif"/>
              </a:rPr>
              <a:t>de </a:t>
            </a:r>
            <a:r>
              <a:rPr sz="2000" spc="-10" dirty="0">
                <a:latin typeface="Microsoft Sans Serif"/>
                <a:cs typeface="Microsoft Sans Serif"/>
              </a:rPr>
              <a:t>"permiso </a:t>
            </a:r>
            <a:r>
              <a:rPr sz="2000" spc="-25" dirty="0">
                <a:latin typeface="Microsoft Sans Serif"/>
                <a:cs typeface="Microsoft Sans Serif"/>
              </a:rPr>
              <a:t>de 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cierre"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y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caso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contrario, la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bandera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"falla de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sincronismo".</a:t>
            </a:r>
            <a:endParaRPr sz="2000">
              <a:latin typeface="Microsoft Sans Serif"/>
              <a:cs typeface="Microsoft Sans Serif"/>
            </a:endParaRPr>
          </a:p>
          <a:p>
            <a:pPr marR="1732914" algn="ctr">
              <a:lnSpc>
                <a:spcPct val="100000"/>
              </a:lnSpc>
              <a:spcBef>
                <a:spcPts val="1675"/>
              </a:spcBef>
            </a:pPr>
            <a:r>
              <a:rPr sz="700" spc="-5" dirty="0">
                <a:latin typeface="Microsoft Sans Serif"/>
                <a:cs typeface="Microsoft Sans Serif"/>
              </a:rPr>
              <a:t>Línea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y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Barra  </a:t>
            </a:r>
            <a:r>
              <a:rPr sz="700" spc="90" dirty="0">
                <a:latin typeface="Microsoft Sans Serif"/>
                <a:cs typeface="Microsoft Sans Serif"/>
              </a:rPr>
              <a:t> </a:t>
            </a:r>
            <a:r>
              <a:rPr sz="700" u="sng" spc="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700" u="sng" spc="7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61210" y="3005404"/>
            <a:ext cx="177228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1374775" algn="l"/>
              </a:tabLst>
            </a:pPr>
            <a:r>
              <a:rPr sz="1050" spc="15" baseline="19841" dirty="0">
                <a:latin typeface="Microsoft Sans Serif"/>
                <a:cs typeface="Microsoft Sans Serif"/>
              </a:rPr>
              <a:t>V</a:t>
            </a:r>
            <a:r>
              <a:rPr sz="675" spc="15" baseline="6172" dirty="0">
                <a:latin typeface="Microsoft Sans Serif"/>
                <a:cs typeface="Microsoft Sans Serif"/>
              </a:rPr>
              <a:t>Línea	</a:t>
            </a:r>
            <a:r>
              <a:rPr sz="700" spc="-5" dirty="0">
                <a:latin typeface="Microsoft Sans Serif"/>
                <a:cs typeface="Microsoft Sans Serif"/>
              </a:rPr>
              <a:t>‘muertas’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76957" y="3561334"/>
            <a:ext cx="28194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050" spc="7" baseline="15873" dirty="0">
                <a:latin typeface="Microsoft Sans Serif"/>
                <a:cs typeface="Microsoft Sans Serif"/>
              </a:rPr>
              <a:t>V</a:t>
            </a:r>
            <a:r>
              <a:rPr sz="450" spc="5" dirty="0">
                <a:latin typeface="Microsoft Sans Serif"/>
                <a:cs typeface="Microsoft Sans Serif"/>
              </a:rPr>
              <a:t>Barra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81454" y="3828669"/>
            <a:ext cx="37274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050" baseline="15873" dirty="0">
                <a:latin typeface="Microsoft Sans Serif"/>
                <a:cs typeface="Microsoft Sans Serif"/>
              </a:rPr>
              <a:t>I</a:t>
            </a:r>
            <a:r>
              <a:rPr sz="450" dirty="0">
                <a:latin typeface="Microsoft Sans Serif"/>
                <a:cs typeface="Microsoft Sans Serif"/>
              </a:rPr>
              <a:t>min.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5" dirty="0">
                <a:latin typeface="Microsoft Sans Serif"/>
                <a:cs typeface="Microsoft Sans Serif"/>
              </a:rPr>
              <a:t>Barra</a:t>
            </a:r>
            <a:endParaRPr sz="450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072320" y="3183064"/>
            <a:ext cx="3399154" cy="3128645"/>
            <a:chOff x="3072320" y="3183064"/>
            <a:chExt cx="3399154" cy="3128645"/>
          </a:xfrm>
        </p:grpSpPr>
        <p:sp>
          <p:nvSpPr>
            <p:cNvPr id="21" name="object 21"/>
            <p:cNvSpPr/>
            <p:nvPr/>
          </p:nvSpPr>
          <p:spPr>
            <a:xfrm>
              <a:off x="3077082" y="3187826"/>
              <a:ext cx="1475105" cy="562610"/>
            </a:xfrm>
            <a:custGeom>
              <a:avLst/>
              <a:gdLst/>
              <a:ahLst/>
              <a:cxnLst/>
              <a:rect l="l" t="t" r="r" b="b"/>
              <a:pathLst>
                <a:path w="1475104" h="562610">
                  <a:moveTo>
                    <a:pt x="808355" y="203581"/>
                  </a:moveTo>
                  <a:lnTo>
                    <a:pt x="508" y="204088"/>
                  </a:lnTo>
                </a:path>
                <a:path w="1475104" h="562610">
                  <a:moveTo>
                    <a:pt x="0" y="562610"/>
                  </a:moveTo>
                  <a:lnTo>
                    <a:pt x="508" y="204597"/>
                  </a:lnTo>
                </a:path>
                <a:path w="1475104" h="562610">
                  <a:moveTo>
                    <a:pt x="1242695" y="0"/>
                  </a:moveTo>
                  <a:lnTo>
                    <a:pt x="1474596" y="101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981830" y="3656583"/>
              <a:ext cx="337820" cy="494665"/>
            </a:xfrm>
            <a:custGeom>
              <a:avLst/>
              <a:gdLst/>
              <a:ahLst/>
              <a:cxnLst/>
              <a:rect l="l" t="t" r="r" b="b"/>
              <a:pathLst>
                <a:path w="337820" h="494664">
                  <a:moveTo>
                    <a:pt x="0" y="0"/>
                  </a:moveTo>
                  <a:lnTo>
                    <a:pt x="168783" y="0"/>
                  </a:lnTo>
                  <a:lnTo>
                    <a:pt x="207476" y="6525"/>
                  </a:lnTo>
                  <a:lnTo>
                    <a:pt x="242985" y="25117"/>
                  </a:lnTo>
                  <a:lnTo>
                    <a:pt x="274298" y="54294"/>
                  </a:lnTo>
                  <a:lnTo>
                    <a:pt x="300409" y="92577"/>
                  </a:lnTo>
                  <a:lnTo>
                    <a:pt x="320309" y="138487"/>
                  </a:lnTo>
                  <a:lnTo>
                    <a:pt x="332988" y="190544"/>
                  </a:lnTo>
                  <a:lnTo>
                    <a:pt x="337439" y="247269"/>
                  </a:lnTo>
                  <a:lnTo>
                    <a:pt x="332988" y="303946"/>
                  </a:lnTo>
                  <a:lnTo>
                    <a:pt x="320309" y="355969"/>
                  </a:lnTo>
                  <a:lnTo>
                    <a:pt x="300409" y="401857"/>
                  </a:lnTo>
                  <a:lnTo>
                    <a:pt x="274298" y="440126"/>
                  </a:lnTo>
                  <a:lnTo>
                    <a:pt x="242985" y="469296"/>
                  </a:lnTo>
                  <a:lnTo>
                    <a:pt x="207476" y="487885"/>
                  </a:lnTo>
                  <a:lnTo>
                    <a:pt x="168783" y="494411"/>
                  </a:lnTo>
                  <a:lnTo>
                    <a:pt x="0" y="494411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102984" y="5943130"/>
              <a:ext cx="363855" cy="363855"/>
            </a:xfrm>
            <a:custGeom>
              <a:avLst/>
              <a:gdLst/>
              <a:ahLst/>
              <a:cxnLst/>
              <a:rect l="l" t="t" r="r" b="b"/>
              <a:pathLst>
                <a:path w="363854" h="363854">
                  <a:moveTo>
                    <a:pt x="0" y="181838"/>
                  </a:moveTo>
                  <a:lnTo>
                    <a:pt x="6495" y="133496"/>
                  </a:lnTo>
                  <a:lnTo>
                    <a:pt x="24826" y="90058"/>
                  </a:lnTo>
                  <a:lnTo>
                    <a:pt x="53260" y="53257"/>
                  </a:lnTo>
                  <a:lnTo>
                    <a:pt x="90066" y="24825"/>
                  </a:lnTo>
                  <a:lnTo>
                    <a:pt x="133511" y="6495"/>
                  </a:lnTo>
                  <a:lnTo>
                    <a:pt x="181863" y="0"/>
                  </a:lnTo>
                  <a:lnTo>
                    <a:pt x="230216" y="6495"/>
                  </a:lnTo>
                  <a:lnTo>
                    <a:pt x="273661" y="24825"/>
                  </a:lnTo>
                  <a:lnTo>
                    <a:pt x="310467" y="53257"/>
                  </a:lnTo>
                  <a:lnTo>
                    <a:pt x="338901" y="90058"/>
                  </a:lnTo>
                  <a:lnTo>
                    <a:pt x="357232" y="133496"/>
                  </a:lnTo>
                  <a:lnTo>
                    <a:pt x="363727" y="181838"/>
                  </a:lnTo>
                  <a:lnTo>
                    <a:pt x="357232" y="230174"/>
                  </a:lnTo>
                  <a:lnTo>
                    <a:pt x="338901" y="273609"/>
                  </a:lnTo>
                  <a:lnTo>
                    <a:pt x="310467" y="310408"/>
                  </a:lnTo>
                  <a:lnTo>
                    <a:pt x="273661" y="338839"/>
                  </a:lnTo>
                  <a:lnTo>
                    <a:pt x="230216" y="357169"/>
                  </a:lnTo>
                  <a:lnTo>
                    <a:pt x="181863" y="363664"/>
                  </a:lnTo>
                  <a:lnTo>
                    <a:pt x="133511" y="357169"/>
                  </a:lnTo>
                  <a:lnTo>
                    <a:pt x="90066" y="338839"/>
                  </a:lnTo>
                  <a:lnTo>
                    <a:pt x="53260" y="310408"/>
                  </a:lnTo>
                  <a:lnTo>
                    <a:pt x="24826" y="273609"/>
                  </a:lnTo>
                  <a:lnTo>
                    <a:pt x="6495" y="230174"/>
                  </a:lnTo>
                  <a:lnTo>
                    <a:pt x="0" y="18183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226809" y="6018377"/>
            <a:ext cx="118110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10" dirty="0">
                <a:latin typeface="Microsoft Sans Serif"/>
                <a:cs typeface="Microsoft Sans Serif"/>
              </a:rPr>
              <a:t>A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049587" y="3160331"/>
            <a:ext cx="934719" cy="2179955"/>
            <a:chOff x="3049587" y="3160331"/>
            <a:chExt cx="934719" cy="2179955"/>
          </a:xfrm>
        </p:grpSpPr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83596" y="3853878"/>
              <a:ext cx="100456" cy="9994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077082" y="3750945"/>
              <a:ext cx="902335" cy="358140"/>
            </a:xfrm>
            <a:custGeom>
              <a:avLst/>
              <a:gdLst/>
              <a:ahLst/>
              <a:cxnLst/>
              <a:rect l="l" t="t" r="r" b="b"/>
              <a:pathLst>
                <a:path w="902335" h="358139">
                  <a:moveTo>
                    <a:pt x="902207" y="357631"/>
                  </a:moveTo>
                  <a:lnTo>
                    <a:pt x="0" y="358139"/>
                  </a:lnTo>
                </a:path>
                <a:path w="902335" h="358139">
                  <a:moveTo>
                    <a:pt x="0" y="358139"/>
                  </a:moveTo>
                  <a:lnTo>
                    <a:pt x="508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054350" y="3728212"/>
              <a:ext cx="46355" cy="46355"/>
            </a:xfrm>
            <a:custGeom>
              <a:avLst/>
              <a:gdLst/>
              <a:ahLst/>
              <a:cxnLst/>
              <a:rect l="l" t="t" r="r" b="b"/>
              <a:pathLst>
                <a:path w="46355" h="46354">
                  <a:moveTo>
                    <a:pt x="22987" y="0"/>
                  </a:moveTo>
                  <a:lnTo>
                    <a:pt x="14037" y="1805"/>
                  </a:lnTo>
                  <a:lnTo>
                    <a:pt x="6731" y="6731"/>
                  </a:lnTo>
                  <a:lnTo>
                    <a:pt x="1805" y="14037"/>
                  </a:lnTo>
                  <a:lnTo>
                    <a:pt x="0" y="22987"/>
                  </a:lnTo>
                  <a:lnTo>
                    <a:pt x="1805" y="31936"/>
                  </a:lnTo>
                  <a:lnTo>
                    <a:pt x="6731" y="39243"/>
                  </a:lnTo>
                  <a:lnTo>
                    <a:pt x="14037" y="44168"/>
                  </a:lnTo>
                  <a:lnTo>
                    <a:pt x="22987" y="45974"/>
                  </a:lnTo>
                  <a:lnTo>
                    <a:pt x="31936" y="44168"/>
                  </a:lnTo>
                  <a:lnTo>
                    <a:pt x="39243" y="39243"/>
                  </a:lnTo>
                  <a:lnTo>
                    <a:pt x="44168" y="31936"/>
                  </a:lnTo>
                  <a:lnTo>
                    <a:pt x="45974" y="22987"/>
                  </a:lnTo>
                  <a:lnTo>
                    <a:pt x="44168" y="14037"/>
                  </a:lnTo>
                  <a:lnTo>
                    <a:pt x="39243" y="6731"/>
                  </a:lnTo>
                  <a:lnTo>
                    <a:pt x="31936" y="1805"/>
                  </a:lnTo>
                  <a:lnTo>
                    <a:pt x="229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54350" y="3187827"/>
              <a:ext cx="85090" cy="2148205"/>
            </a:xfrm>
            <a:custGeom>
              <a:avLst/>
              <a:gdLst/>
              <a:ahLst/>
              <a:cxnLst/>
              <a:rect l="l" t="t" r="r" b="b"/>
              <a:pathLst>
                <a:path w="85089" h="2148204">
                  <a:moveTo>
                    <a:pt x="0" y="563372"/>
                  </a:moveTo>
                  <a:lnTo>
                    <a:pt x="1805" y="554422"/>
                  </a:lnTo>
                  <a:lnTo>
                    <a:pt x="6731" y="547116"/>
                  </a:lnTo>
                  <a:lnTo>
                    <a:pt x="14037" y="542190"/>
                  </a:lnTo>
                  <a:lnTo>
                    <a:pt x="22987" y="540385"/>
                  </a:lnTo>
                  <a:lnTo>
                    <a:pt x="31936" y="542190"/>
                  </a:lnTo>
                  <a:lnTo>
                    <a:pt x="39243" y="547116"/>
                  </a:lnTo>
                  <a:lnTo>
                    <a:pt x="44168" y="554422"/>
                  </a:lnTo>
                  <a:lnTo>
                    <a:pt x="45974" y="563372"/>
                  </a:lnTo>
                  <a:lnTo>
                    <a:pt x="44168" y="572321"/>
                  </a:lnTo>
                  <a:lnTo>
                    <a:pt x="39243" y="579628"/>
                  </a:lnTo>
                  <a:lnTo>
                    <a:pt x="31936" y="584553"/>
                  </a:lnTo>
                  <a:lnTo>
                    <a:pt x="22987" y="586359"/>
                  </a:lnTo>
                  <a:lnTo>
                    <a:pt x="14037" y="584553"/>
                  </a:lnTo>
                  <a:lnTo>
                    <a:pt x="6731" y="579628"/>
                  </a:lnTo>
                  <a:lnTo>
                    <a:pt x="1805" y="572321"/>
                  </a:lnTo>
                  <a:lnTo>
                    <a:pt x="0" y="563372"/>
                  </a:lnTo>
                  <a:close/>
                </a:path>
                <a:path w="85089" h="2148204">
                  <a:moveTo>
                    <a:pt x="84455" y="2147697"/>
                  </a:moveTo>
                  <a:lnTo>
                    <a:pt x="84962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17596" y="3165094"/>
              <a:ext cx="46355" cy="46355"/>
            </a:xfrm>
            <a:custGeom>
              <a:avLst/>
              <a:gdLst/>
              <a:ahLst/>
              <a:cxnLst/>
              <a:rect l="l" t="t" r="r" b="b"/>
              <a:pathLst>
                <a:path w="46355" h="46355">
                  <a:moveTo>
                    <a:pt x="22987" y="0"/>
                  </a:moveTo>
                  <a:lnTo>
                    <a:pt x="14037" y="1805"/>
                  </a:lnTo>
                  <a:lnTo>
                    <a:pt x="6731" y="6730"/>
                  </a:lnTo>
                  <a:lnTo>
                    <a:pt x="1805" y="14037"/>
                  </a:lnTo>
                  <a:lnTo>
                    <a:pt x="0" y="22986"/>
                  </a:lnTo>
                  <a:lnTo>
                    <a:pt x="1805" y="31936"/>
                  </a:lnTo>
                  <a:lnTo>
                    <a:pt x="6731" y="39242"/>
                  </a:lnTo>
                  <a:lnTo>
                    <a:pt x="14037" y="44168"/>
                  </a:lnTo>
                  <a:lnTo>
                    <a:pt x="22987" y="45973"/>
                  </a:lnTo>
                  <a:lnTo>
                    <a:pt x="31936" y="44168"/>
                  </a:lnTo>
                  <a:lnTo>
                    <a:pt x="39243" y="39242"/>
                  </a:lnTo>
                  <a:lnTo>
                    <a:pt x="44168" y="31936"/>
                  </a:lnTo>
                  <a:lnTo>
                    <a:pt x="45974" y="22986"/>
                  </a:lnTo>
                  <a:lnTo>
                    <a:pt x="44168" y="14037"/>
                  </a:lnTo>
                  <a:lnTo>
                    <a:pt x="39243" y="6730"/>
                  </a:lnTo>
                  <a:lnTo>
                    <a:pt x="31936" y="1805"/>
                  </a:lnTo>
                  <a:lnTo>
                    <a:pt x="229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117596" y="3165094"/>
              <a:ext cx="46355" cy="46355"/>
            </a:xfrm>
            <a:custGeom>
              <a:avLst/>
              <a:gdLst/>
              <a:ahLst/>
              <a:cxnLst/>
              <a:rect l="l" t="t" r="r" b="b"/>
              <a:pathLst>
                <a:path w="46355" h="46355">
                  <a:moveTo>
                    <a:pt x="0" y="22986"/>
                  </a:moveTo>
                  <a:lnTo>
                    <a:pt x="1805" y="14037"/>
                  </a:lnTo>
                  <a:lnTo>
                    <a:pt x="6731" y="6730"/>
                  </a:lnTo>
                  <a:lnTo>
                    <a:pt x="14037" y="1805"/>
                  </a:lnTo>
                  <a:lnTo>
                    <a:pt x="22987" y="0"/>
                  </a:lnTo>
                  <a:lnTo>
                    <a:pt x="31936" y="1805"/>
                  </a:lnTo>
                  <a:lnTo>
                    <a:pt x="39243" y="6730"/>
                  </a:lnTo>
                  <a:lnTo>
                    <a:pt x="44168" y="14037"/>
                  </a:lnTo>
                  <a:lnTo>
                    <a:pt x="45974" y="22986"/>
                  </a:lnTo>
                  <a:lnTo>
                    <a:pt x="44168" y="31936"/>
                  </a:lnTo>
                  <a:lnTo>
                    <a:pt x="39243" y="39242"/>
                  </a:lnTo>
                  <a:lnTo>
                    <a:pt x="31936" y="44168"/>
                  </a:lnTo>
                  <a:lnTo>
                    <a:pt x="22987" y="45973"/>
                  </a:lnTo>
                  <a:lnTo>
                    <a:pt x="14037" y="44168"/>
                  </a:lnTo>
                  <a:lnTo>
                    <a:pt x="6731" y="39242"/>
                  </a:lnTo>
                  <a:lnTo>
                    <a:pt x="1805" y="31936"/>
                  </a:lnTo>
                  <a:lnTo>
                    <a:pt x="0" y="2298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223641" y="3593972"/>
            <a:ext cx="794385" cy="346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835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L</a:t>
            </a:r>
            <a:r>
              <a:rPr sz="700" spc="15" dirty="0">
                <a:latin typeface="Microsoft Sans Serif"/>
                <a:cs typeface="Microsoft Sans Serif"/>
              </a:rPr>
              <a:t>í</a:t>
            </a:r>
            <a:r>
              <a:rPr sz="700" spc="-10" dirty="0">
                <a:latin typeface="Microsoft Sans Serif"/>
                <a:cs typeface="Microsoft Sans Serif"/>
              </a:rPr>
              <a:t>ne</a:t>
            </a:r>
            <a:r>
              <a:rPr sz="700" spc="-5" dirty="0">
                <a:latin typeface="Microsoft Sans Serif"/>
                <a:cs typeface="Microsoft Sans Serif"/>
              </a:rPr>
              <a:t>a</a:t>
            </a:r>
            <a:r>
              <a:rPr sz="700" spc="1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‘</a:t>
            </a:r>
            <a:r>
              <a:rPr sz="700" spc="5" dirty="0">
                <a:latin typeface="Microsoft Sans Serif"/>
                <a:cs typeface="Microsoft Sans Serif"/>
              </a:rPr>
              <a:t>m</a:t>
            </a:r>
            <a:r>
              <a:rPr sz="700" spc="-10" dirty="0">
                <a:latin typeface="Microsoft Sans Serif"/>
                <a:cs typeface="Microsoft Sans Serif"/>
              </a:rPr>
              <a:t>uer</a:t>
            </a:r>
            <a:r>
              <a:rPr sz="700" spc="-5" dirty="0">
                <a:latin typeface="Microsoft Sans Serif"/>
                <a:cs typeface="Microsoft Sans Serif"/>
              </a:rPr>
              <a:t>t</a:t>
            </a:r>
            <a:r>
              <a:rPr sz="700" spc="-10" dirty="0">
                <a:latin typeface="Microsoft Sans Serif"/>
                <a:cs typeface="Microsoft Sans Serif"/>
              </a:rPr>
              <a:t>a</a:t>
            </a:r>
            <a:r>
              <a:rPr sz="700" spc="-5" dirty="0">
                <a:latin typeface="Microsoft Sans Serif"/>
                <a:cs typeface="Microsoft Sans Serif"/>
              </a:rPr>
              <a:t>’</a:t>
            </a:r>
            <a:r>
              <a:rPr sz="700" dirty="0">
                <a:latin typeface="Microsoft Sans Serif"/>
                <a:cs typeface="Microsoft Sans Serif"/>
              </a:rPr>
              <a:t>   </a:t>
            </a:r>
            <a:r>
              <a:rPr sz="700" spc="-80" dirty="0">
                <a:latin typeface="Microsoft Sans Serif"/>
                <a:cs typeface="Microsoft Sans Serif"/>
              </a:rPr>
              <a:t> </a:t>
            </a:r>
            <a:r>
              <a:rPr sz="7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700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700">
              <a:latin typeface="Times New Roman"/>
              <a:cs typeface="Times New Roman"/>
            </a:endParaRPr>
          </a:p>
          <a:p>
            <a:pPr marL="212090" marR="215265" indent="-79375">
              <a:lnSpc>
                <a:spcPts val="860"/>
              </a:lnSpc>
              <a:spcBef>
                <a:spcPts val="5"/>
              </a:spcBef>
            </a:pPr>
            <a:r>
              <a:rPr sz="700" spc="-5" dirty="0">
                <a:latin typeface="Microsoft Sans Serif"/>
                <a:cs typeface="Microsoft Sans Serif"/>
              </a:rPr>
              <a:t>B</a:t>
            </a:r>
            <a:r>
              <a:rPr sz="700" spc="-10" dirty="0">
                <a:latin typeface="Microsoft Sans Serif"/>
                <a:cs typeface="Microsoft Sans Serif"/>
              </a:rPr>
              <a:t>arr</a:t>
            </a:r>
            <a:r>
              <a:rPr sz="700" spc="-5" dirty="0">
                <a:latin typeface="Microsoft Sans Serif"/>
                <a:cs typeface="Microsoft Sans Serif"/>
              </a:rPr>
              <a:t>a</a:t>
            </a:r>
            <a:r>
              <a:rPr sz="700" spc="1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‘v</a:t>
            </a:r>
            <a:r>
              <a:rPr sz="700" spc="-5" dirty="0">
                <a:latin typeface="Microsoft Sans Serif"/>
                <a:cs typeface="Microsoft Sans Serif"/>
              </a:rPr>
              <a:t>iv</a:t>
            </a:r>
            <a:r>
              <a:rPr sz="700" spc="-10" dirty="0">
                <a:latin typeface="Microsoft Sans Serif"/>
                <a:cs typeface="Microsoft Sans Serif"/>
              </a:rPr>
              <a:t>a</a:t>
            </a:r>
            <a:r>
              <a:rPr sz="700" spc="-5" dirty="0">
                <a:latin typeface="Microsoft Sans Serif"/>
                <a:cs typeface="Microsoft Sans Serif"/>
              </a:rPr>
              <a:t>’  </a:t>
            </a:r>
            <a:r>
              <a:rPr sz="700" spc="-10" dirty="0">
                <a:latin typeface="Microsoft Sans Serif"/>
                <a:cs typeface="Microsoft Sans Serif"/>
              </a:rPr>
              <a:t>‘</a:t>
            </a:r>
            <a:r>
              <a:rPr sz="700" spc="5" dirty="0">
                <a:latin typeface="Microsoft Sans Serif"/>
                <a:cs typeface="Microsoft Sans Serif"/>
              </a:rPr>
              <a:t>m</a:t>
            </a:r>
            <a:r>
              <a:rPr sz="700" spc="-10" dirty="0">
                <a:latin typeface="Microsoft Sans Serif"/>
                <a:cs typeface="Microsoft Sans Serif"/>
              </a:rPr>
              <a:t>uer</a:t>
            </a:r>
            <a:r>
              <a:rPr sz="700" spc="-5" dirty="0">
                <a:latin typeface="Microsoft Sans Serif"/>
                <a:cs typeface="Microsoft Sans Serif"/>
              </a:rPr>
              <a:t>t</a:t>
            </a:r>
            <a:r>
              <a:rPr sz="700" spc="-10" dirty="0">
                <a:latin typeface="Microsoft Sans Serif"/>
                <a:cs typeface="Microsoft Sans Serif"/>
              </a:rPr>
              <a:t>a</a:t>
            </a:r>
            <a:r>
              <a:rPr sz="700" spc="-5" dirty="0">
                <a:latin typeface="Microsoft Sans Serif"/>
                <a:cs typeface="Microsoft Sans Serif"/>
              </a:rPr>
              <a:t>s’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35308" y="3542538"/>
            <a:ext cx="634365" cy="3981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6685" marR="508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crosoft Sans Serif"/>
                <a:cs typeface="Microsoft Sans Serif"/>
              </a:rPr>
              <a:t>P</a:t>
            </a:r>
            <a:r>
              <a:rPr sz="700" spc="-10" dirty="0">
                <a:latin typeface="Microsoft Sans Serif"/>
                <a:cs typeface="Microsoft Sans Serif"/>
              </a:rPr>
              <a:t>er</a:t>
            </a:r>
            <a:r>
              <a:rPr sz="700" dirty="0">
                <a:latin typeface="Microsoft Sans Serif"/>
                <a:cs typeface="Microsoft Sans Serif"/>
              </a:rPr>
              <a:t>m</a:t>
            </a:r>
            <a:r>
              <a:rPr sz="700" spc="-5" dirty="0">
                <a:latin typeface="Microsoft Sans Serif"/>
                <a:cs typeface="Microsoft Sans Serif"/>
              </a:rPr>
              <a:t>iso</a:t>
            </a:r>
            <a:r>
              <a:rPr sz="700" spc="-10" dirty="0">
                <a:latin typeface="Microsoft Sans Serif"/>
                <a:cs typeface="Microsoft Sans Serif"/>
              </a:rPr>
              <a:t> po</a:t>
            </a:r>
            <a:r>
              <a:rPr sz="700" spc="-5" dirty="0">
                <a:latin typeface="Microsoft Sans Serif"/>
                <a:cs typeface="Microsoft Sans Serif"/>
              </a:rPr>
              <a:t>r  Subtensión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15"/>
              </a:spcBef>
              <a:tabLst>
                <a:tab pos="349885" algn="l"/>
              </a:tabLst>
            </a:pPr>
            <a:r>
              <a:rPr sz="7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301807" y="3808857"/>
            <a:ext cx="59817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84835" algn="l"/>
              </a:tabLst>
            </a:pPr>
            <a:r>
              <a:rPr sz="7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541014" y="3914013"/>
            <a:ext cx="26670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crosoft Sans Serif"/>
                <a:cs typeface="Microsoft Sans Serif"/>
              </a:rPr>
              <a:t>Activo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049079" y="3875087"/>
            <a:ext cx="1276985" cy="1671320"/>
            <a:chOff x="3049079" y="3875087"/>
            <a:chExt cx="1276985" cy="1671320"/>
          </a:xfrm>
        </p:grpSpPr>
        <p:sp>
          <p:nvSpPr>
            <p:cNvPr id="37" name="object 37"/>
            <p:cNvSpPr/>
            <p:nvPr/>
          </p:nvSpPr>
          <p:spPr>
            <a:xfrm>
              <a:off x="3077083" y="4109593"/>
              <a:ext cx="635" cy="1431925"/>
            </a:xfrm>
            <a:custGeom>
              <a:avLst/>
              <a:gdLst/>
              <a:ahLst/>
              <a:cxnLst/>
              <a:rect l="l" t="t" r="r" b="b"/>
              <a:pathLst>
                <a:path w="635" h="1431925">
                  <a:moveTo>
                    <a:pt x="0" y="1431924"/>
                  </a:moveTo>
                  <a:lnTo>
                    <a:pt x="508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053842" y="4086859"/>
              <a:ext cx="46355" cy="46355"/>
            </a:xfrm>
            <a:custGeom>
              <a:avLst/>
              <a:gdLst/>
              <a:ahLst/>
              <a:cxnLst/>
              <a:rect l="l" t="t" r="r" b="b"/>
              <a:pathLst>
                <a:path w="46355" h="46354">
                  <a:moveTo>
                    <a:pt x="22987" y="0"/>
                  </a:moveTo>
                  <a:lnTo>
                    <a:pt x="14037" y="1805"/>
                  </a:lnTo>
                  <a:lnTo>
                    <a:pt x="6731" y="6731"/>
                  </a:lnTo>
                  <a:lnTo>
                    <a:pt x="1805" y="14037"/>
                  </a:lnTo>
                  <a:lnTo>
                    <a:pt x="0" y="22987"/>
                  </a:lnTo>
                  <a:lnTo>
                    <a:pt x="1805" y="31936"/>
                  </a:lnTo>
                  <a:lnTo>
                    <a:pt x="6731" y="39242"/>
                  </a:lnTo>
                  <a:lnTo>
                    <a:pt x="14037" y="44168"/>
                  </a:lnTo>
                  <a:lnTo>
                    <a:pt x="22987" y="45973"/>
                  </a:lnTo>
                  <a:lnTo>
                    <a:pt x="31936" y="44168"/>
                  </a:lnTo>
                  <a:lnTo>
                    <a:pt x="39243" y="39243"/>
                  </a:lnTo>
                  <a:lnTo>
                    <a:pt x="44168" y="31936"/>
                  </a:lnTo>
                  <a:lnTo>
                    <a:pt x="45974" y="22987"/>
                  </a:lnTo>
                  <a:lnTo>
                    <a:pt x="44168" y="14037"/>
                  </a:lnTo>
                  <a:lnTo>
                    <a:pt x="39243" y="6731"/>
                  </a:lnTo>
                  <a:lnTo>
                    <a:pt x="31936" y="1805"/>
                  </a:lnTo>
                  <a:lnTo>
                    <a:pt x="229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053842" y="4086859"/>
              <a:ext cx="924560" cy="533400"/>
            </a:xfrm>
            <a:custGeom>
              <a:avLst/>
              <a:gdLst/>
              <a:ahLst/>
              <a:cxnLst/>
              <a:rect l="l" t="t" r="r" b="b"/>
              <a:pathLst>
                <a:path w="924560" h="533400">
                  <a:moveTo>
                    <a:pt x="0" y="22987"/>
                  </a:moveTo>
                  <a:lnTo>
                    <a:pt x="1805" y="14037"/>
                  </a:lnTo>
                  <a:lnTo>
                    <a:pt x="6731" y="6731"/>
                  </a:lnTo>
                  <a:lnTo>
                    <a:pt x="14037" y="1805"/>
                  </a:lnTo>
                  <a:lnTo>
                    <a:pt x="22987" y="0"/>
                  </a:lnTo>
                  <a:lnTo>
                    <a:pt x="31936" y="1805"/>
                  </a:lnTo>
                  <a:lnTo>
                    <a:pt x="39243" y="6731"/>
                  </a:lnTo>
                  <a:lnTo>
                    <a:pt x="44168" y="14037"/>
                  </a:lnTo>
                  <a:lnTo>
                    <a:pt x="45974" y="22987"/>
                  </a:lnTo>
                  <a:lnTo>
                    <a:pt x="44168" y="31936"/>
                  </a:lnTo>
                  <a:lnTo>
                    <a:pt x="39243" y="39243"/>
                  </a:lnTo>
                  <a:lnTo>
                    <a:pt x="31936" y="44168"/>
                  </a:lnTo>
                  <a:lnTo>
                    <a:pt x="22987" y="45973"/>
                  </a:lnTo>
                  <a:lnTo>
                    <a:pt x="14037" y="44168"/>
                  </a:lnTo>
                  <a:lnTo>
                    <a:pt x="6731" y="39242"/>
                  </a:lnTo>
                  <a:lnTo>
                    <a:pt x="1805" y="31936"/>
                  </a:lnTo>
                  <a:lnTo>
                    <a:pt x="0" y="22987"/>
                  </a:lnTo>
                  <a:close/>
                </a:path>
                <a:path w="924560" h="533400">
                  <a:moveTo>
                    <a:pt x="88391" y="532383"/>
                  </a:moveTo>
                  <a:lnTo>
                    <a:pt x="924432" y="532891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983863" y="4371212"/>
              <a:ext cx="337820" cy="494665"/>
            </a:xfrm>
            <a:custGeom>
              <a:avLst/>
              <a:gdLst/>
              <a:ahLst/>
              <a:cxnLst/>
              <a:rect l="l" t="t" r="r" b="b"/>
              <a:pathLst>
                <a:path w="337820" h="494664">
                  <a:moveTo>
                    <a:pt x="0" y="0"/>
                  </a:moveTo>
                  <a:lnTo>
                    <a:pt x="168783" y="0"/>
                  </a:lnTo>
                  <a:lnTo>
                    <a:pt x="207436" y="6532"/>
                  </a:lnTo>
                  <a:lnTo>
                    <a:pt x="242929" y="25139"/>
                  </a:lnTo>
                  <a:lnTo>
                    <a:pt x="274245" y="54334"/>
                  </a:lnTo>
                  <a:lnTo>
                    <a:pt x="300369" y="92630"/>
                  </a:lnTo>
                  <a:lnTo>
                    <a:pt x="320286" y="138542"/>
                  </a:lnTo>
                  <a:lnTo>
                    <a:pt x="332981" y="190584"/>
                  </a:lnTo>
                  <a:lnTo>
                    <a:pt x="337438" y="247269"/>
                  </a:lnTo>
                  <a:lnTo>
                    <a:pt x="332981" y="303953"/>
                  </a:lnTo>
                  <a:lnTo>
                    <a:pt x="320286" y="355995"/>
                  </a:lnTo>
                  <a:lnTo>
                    <a:pt x="300369" y="401907"/>
                  </a:lnTo>
                  <a:lnTo>
                    <a:pt x="274245" y="440203"/>
                  </a:lnTo>
                  <a:lnTo>
                    <a:pt x="242929" y="469398"/>
                  </a:lnTo>
                  <a:lnTo>
                    <a:pt x="207436" y="488005"/>
                  </a:lnTo>
                  <a:lnTo>
                    <a:pt x="168783" y="494538"/>
                  </a:lnTo>
                  <a:lnTo>
                    <a:pt x="0" y="49453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5628" y="4770564"/>
              <a:ext cx="100457" cy="99949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3079115" y="4823333"/>
              <a:ext cx="807720" cy="635"/>
            </a:xfrm>
            <a:custGeom>
              <a:avLst/>
              <a:gdLst/>
              <a:ahLst/>
              <a:cxnLst/>
              <a:rect l="l" t="t" r="r" b="b"/>
              <a:pathLst>
                <a:path w="807720" h="635">
                  <a:moveTo>
                    <a:pt x="807720" y="0"/>
                  </a:moveTo>
                  <a:lnTo>
                    <a:pt x="0" y="508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115056" y="3879850"/>
              <a:ext cx="46355" cy="46355"/>
            </a:xfrm>
            <a:custGeom>
              <a:avLst/>
              <a:gdLst/>
              <a:ahLst/>
              <a:cxnLst/>
              <a:rect l="l" t="t" r="r" b="b"/>
              <a:pathLst>
                <a:path w="46355" h="46354">
                  <a:moveTo>
                    <a:pt x="22987" y="0"/>
                  </a:moveTo>
                  <a:lnTo>
                    <a:pt x="14037" y="1805"/>
                  </a:lnTo>
                  <a:lnTo>
                    <a:pt x="6731" y="6731"/>
                  </a:lnTo>
                  <a:lnTo>
                    <a:pt x="1805" y="14037"/>
                  </a:lnTo>
                  <a:lnTo>
                    <a:pt x="0" y="22987"/>
                  </a:lnTo>
                  <a:lnTo>
                    <a:pt x="1805" y="31936"/>
                  </a:lnTo>
                  <a:lnTo>
                    <a:pt x="6731" y="39243"/>
                  </a:lnTo>
                  <a:lnTo>
                    <a:pt x="14037" y="44168"/>
                  </a:lnTo>
                  <a:lnTo>
                    <a:pt x="22987" y="45974"/>
                  </a:lnTo>
                  <a:lnTo>
                    <a:pt x="31936" y="44168"/>
                  </a:lnTo>
                  <a:lnTo>
                    <a:pt x="39243" y="39243"/>
                  </a:lnTo>
                  <a:lnTo>
                    <a:pt x="44168" y="31936"/>
                  </a:lnTo>
                  <a:lnTo>
                    <a:pt x="45974" y="22987"/>
                  </a:lnTo>
                  <a:lnTo>
                    <a:pt x="44168" y="14037"/>
                  </a:lnTo>
                  <a:lnTo>
                    <a:pt x="39243" y="6731"/>
                  </a:lnTo>
                  <a:lnTo>
                    <a:pt x="31936" y="1805"/>
                  </a:lnTo>
                  <a:lnTo>
                    <a:pt x="229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115056" y="3879850"/>
              <a:ext cx="46355" cy="46355"/>
            </a:xfrm>
            <a:custGeom>
              <a:avLst/>
              <a:gdLst/>
              <a:ahLst/>
              <a:cxnLst/>
              <a:rect l="l" t="t" r="r" b="b"/>
              <a:pathLst>
                <a:path w="46355" h="46354">
                  <a:moveTo>
                    <a:pt x="0" y="22987"/>
                  </a:moveTo>
                  <a:lnTo>
                    <a:pt x="1805" y="14037"/>
                  </a:lnTo>
                  <a:lnTo>
                    <a:pt x="6731" y="6731"/>
                  </a:lnTo>
                  <a:lnTo>
                    <a:pt x="14037" y="1805"/>
                  </a:lnTo>
                  <a:lnTo>
                    <a:pt x="22987" y="0"/>
                  </a:lnTo>
                  <a:lnTo>
                    <a:pt x="31936" y="1805"/>
                  </a:lnTo>
                  <a:lnTo>
                    <a:pt x="39243" y="6731"/>
                  </a:lnTo>
                  <a:lnTo>
                    <a:pt x="44168" y="14037"/>
                  </a:lnTo>
                  <a:lnTo>
                    <a:pt x="45974" y="22987"/>
                  </a:lnTo>
                  <a:lnTo>
                    <a:pt x="44168" y="31936"/>
                  </a:lnTo>
                  <a:lnTo>
                    <a:pt x="39243" y="39243"/>
                  </a:lnTo>
                  <a:lnTo>
                    <a:pt x="31936" y="44168"/>
                  </a:lnTo>
                  <a:lnTo>
                    <a:pt x="22987" y="45974"/>
                  </a:lnTo>
                  <a:lnTo>
                    <a:pt x="14037" y="44168"/>
                  </a:lnTo>
                  <a:lnTo>
                    <a:pt x="6731" y="39243"/>
                  </a:lnTo>
                  <a:lnTo>
                    <a:pt x="1805" y="31936"/>
                  </a:lnTo>
                  <a:lnTo>
                    <a:pt x="0" y="2298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3226689" y="4309109"/>
            <a:ext cx="793115" cy="346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0">
              <a:lnSpc>
                <a:spcPts val="835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L</a:t>
            </a:r>
            <a:r>
              <a:rPr sz="700" spc="15" dirty="0">
                <a:latin typeface="Microsoft Sans Serif"/>
                <a:cs typeface="Microsoft Sans Serif"/>
              </a:rPr>
              <a:t>í</a:t>
            </a:r>
            <a:r>
              <a:rPr sz="700" spc="-10" dirty="0">
                <a:latin typeface="Microsoft Sans Serif"/>
                <a:cs typeface="Microsoft Sans Serif"/>
              </a:rPr>
              <a:t>ne</a:t>
            </a:r>
            <a:r>
              <a:rPr sz="700" spc="-5" dirty="0">
                <a:latin typeface="Microsoft Sans Serif"/>
                <a:cs typeface="Microsoft Sans Serif"/>
              </a:rPr>
              <a:t>a</a:t>
            </a:r>
            <a:r>
              <a:rPr sz="700" spc="1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‘v</a:t>
            </a:r>
            <a:r>
              <a:rPr sz="700" spc="-5" dirty="0">
                <a:latin typeface="Microsoft Sans Serif"/>
                <a:cs typeface="Microsoft Sans Serif"/>
              </a:rPr>
              <a:t>iv</a:t>
            </a:r>
            <a:r>
              <a:rPr sz="700" spc="-10" dirty="0">
                <a:latin typeface="Microsoft Sans Serif"/>
                <a:cs typeface="Microsoft Sans Serif"/>
              </a:rPr>
              <a:t>a</a:t>
            </a:r>
            <a:r>
              <a:rPr sz="700" spc="-5" dirty="0">
                <a:latin typeface="Microsoft Sans Serif"/>
                <a:cs typeface="Microsoft Sans Serif"/>
              </a:rPr>
              <a:t>’</a:t>
            </a:r>
            <a:r>
              <a:rPr sz="700" dirty="0">
                <a:latin typeface="Microsoft Sans Serif"/>
                <a:cs typeface="Microsoft Sans Serif"/>
              </a:rPr>
              <a:t>   </a:t>
            </a:r>
            <a:r>
              <a:rPr sz="700" spc="-60" dirty="0">
                <a:latin typeface="Microsoft Sans Serif"/>
                <a:cs typeface="Microsoft Sans Serif"/>
              </a:rPr>
              <a:t> </a:t>
            </a:r>
            <a:r>
              <a:rPr sz="7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700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700">
              <a:latin typeface="Times New Roman"/>
              <a:cs typeface="Times New Roman"/>
            </a:endParaRPr>
          </a:p>
          <a:p>
            <a:pPr marR="217804" algn="r">
              <a:lnSpc>
                <a:spcPts val="835"/>
              </a:lnSpc>
            </a:pPr>
            <a:r>
              <a:rPr sz="700" spc="-5" dirty="0">
                <a:latin typeface="Microsoft Sans Serif"/>
                <a:cs typeface="Microsoft Sans Serif"/>
              </a:rPr>
              <a:t>B</a:t>
            </a:r>
            <a:r>
              <a:rPr sz="700" spc="-10" dirty="0">
                <a:latin typeface="Microsoft Sans Serif"/>
                <a:cs typeface="Microsoft Sans Serif"/>
              </a:rPr>
              <a:t>arr</a:t>
            </a:r>
            <a:r>
              <a:rPr sz="700" spc="-5" dirty="0">
                <a:latin typeface="Microsoft Sans Serif"/>
                <a:cs typeface="Microsoft Sans Serif"/>
              </a:rPr>
              <a:t>a</a:t>
            </a:r>
            <a:r>
              <a:rPr sz="700" spc="1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‘</a:t>
            </a:r>
            <a:r>
              <a:rPr sz="700" spc="5" dirty="0">
                <a:latin typeface="Microsoft Sans Serif"/>
                <a:cs typeface="Microsoft Sans Serif"/>
              </a:rPr>
              <a:t>m</a:t>
            </a:r>
            <a:r>
              <a:rPr sz="700" spc="-10" dirty="0">
                <a:latin typeface="Microsoft Sans Serif"/>
                <a:cs typeface="Microsoft Sans Serif"/>
              </a:rPr>
              <a:t>uer</a:t>
            </a:r>
            <a:r>
              <a:rPr sz="700" spc="-5" dirty="0">
                <a:latin typeface="Microsoft Sans Serif"/>
                <a:cs typeface="Microsoft Sans Serif"/>
              </a:rPr>
              <a:t>t</a:t>
            </a:r>
            <a:r>
              <a:rPr sz="700" spc="-10" dirty="0">
                <a:latin typeface="Microsoft Sans Serif"/>
                <a:cs typeface="Microsoft Sans Serif"/>
              </a:rPr>
              <a:t>a</a:t>
            </a:r>
            <a:r>
              <a:rPr sz="700" spc="-5" dirty="0">
                <a:latin typeface="Microsoft Sans Serif"/>
                <a:cs typeface="Microsoft Sans Serif"/>
              </a:rPr>
              <a:t>’</a:t>
            </a:r>
            <a:endParaRPr sz="700">
              <a:latin typeface="Microsoft Sans Serif"/>
              <a:cs typeface="Microsoft Sans Serif"/>
            </a:endParaRPr>
          </a:p>
          <a:p>
            <a:pPr marR="217170" algn="r">
              <a:lnSpc>
                <a:spcPct val="100000"/>
              </a:lnSpc>
              <a:spcBef>
                <a:spcPts val="25"/>
              </a:spcBef>
            </a:pPr>
            <a:r>
              <a:rPr sz="700" spc="-5" dirty="0">
                <a:latin typeface="Microsoft Sans Serif"/>
                <a:cs typeface="Microsoft Sans Serif"/>
              </a:rPr>
              <a:t>‘muertas’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303839" y="4523994"/>
            <a:ext cx="28575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2415" algn="l"/>
              </a:tabLst>
            </a:pPr>
            <a:r>
              <a:rPr sz="7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541014" y="4629150"/>
            <a:ext cx="26670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crosoft Sans Serif"/>
                <a:cs typeface="Microsoft Sans Serif"/>
              </a:rPr>
              <a:t>Activo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2382329" y="3184588"/>
            <a:ext cx="2776220" cy="2713355"/>
            <a:chOff x="2382329" y="3184588"/>
            <a:chExt cx="2776220" cy="2713355"/>
          </a:xfrm>
        </p:grpSpPr>
        <p:sp>
          <p:nvSpPr>
            <p:cNvPr id="49" name="object 49"/>
            <p:cNvSpPr/>
            <p:nvPr/>
          </p:nvSpPr>
          <p:spPr>
            <a:xfrm>
              <a:off x="2387092" y="3189351"/>
              <a:ext cx="2766695" cy="2703830"/>
            </a:xfrm>
            <a:custGeom>
              <a:avLst/>
              <a:gdLst/>
              <a:ahLst/>
              <a:cxnLst/>
              <a:rect l="l" t="t" r="r" b="b"/>
              <a:pathLst>
                <a:path w="2766695" h="2703829">
                  <a:moveTo>
                    <a:pt x="2549017" y="422782"/>
                  </a:moveTo>
                  <a:lnTo>
                    <a:pt x="2622337" y="443870"/>
                  </a:lnTo>
                  <a:lnTo>
                    <a:pt x="2655742" y="469067"/>
                  </a:lnTo>
                  <a:lnTo>
                    <a:pt x="2686192" y="502999"/>
                  </a:lnTo>
                  <a:lnTo>
                    <a:pt x="2713101" y="544890"/>
                  </a:lnTo>
                  <a:lnTo>
                    <a:pt x="2735879" y="593965"/>
                  </a:lnTo>
                  <a:lnTo>
                    <a:pt x="2753940" y="649448"/>
                  </a:lnTo>
                  <a:lnTo>
                    <a:pt x="2766695" y="710565"/>
                  </a:lnTo>
                </a:path>
                <a:path w="2766695" h="2703829">
                  <a:moveTo>
                    <a:pt x="2549017" y="1005586"/>
                  </a:moveTo>
                  <a:lnTo>
                    <a:pt x="2622248" y="984607"/>
                  </a:lnTo>
                  <a:lnTo>
                    <a:pt x="2655619" y="959535"/>
                  </a:lnTo>
                  <a:lnTo>
                    <a:pt x="2686049" y="925766"/>
                  </a:lnTo>
                  <a:lnTo>
                    <a:pt x="2712956" y="884067"/>
                  </a:lnTo>
                  <a:lnTo>
                    <a:pt x="2735754" y="835207"/>
                  </a:lnTo>
                  <a:lnTo>
                    <a:pt x="2753862" y="779953"/>
                  </a:lnTo>
                  <a:lnTo>
                    <a:pt x="2766695" y="719074"/>
                  </a:lnTo>
                </a:path>
                <a:path w="2766695" h="2703829">
                  <a:moveTo>
                    <a:pt x="2403474" y="422782"/>
                  </a:moveTo>
                  <a:lnTo>
                    <a:pt x="2435577" y="459660"/>
                  </a:lnTo>
                  <a:lnTo>
                    <a:pt x="2449385" y="502999"/>
                  </a:lnTo>
                  <a:lnTo>
                    <a:pt x="2461076" y="560488"/>
                  </a:lnTo>
                  <a:lnTo>
                    <a:pt x="2470185" y="630289"/>
                  </a:lnTo>
                  <a:lnTo>
                    <a:pt x="2476246" y="710565"/>
                  </a:lnTo>
                </a:path>
                <a:path w="2766695" h="2703829">
                  <a:moveTo>
                    <a:pt x="2403474" y="1005586"/>
                  </a:moveTo>
                  <a:lnTo>
                    <a:pt x="2435493" y="968897"/>
                  </a:lnTo>
                  <a:lnTo>
                    <a:pt x="2449290" y="925766"/>
                  </a:lnTo>
                  <a:lnTo>
                    <a:pt x="2460991" y="868538"/>
                  </a:lnTo>
                  <a:lnTo>
                    <a:pt x="2470132" y="799034"/>
                  </a:lnTo>
                  <a:lnTo>
                    <a:pt x="2476246" y="719074"/>
                  </a:lnTo>
                </a:path>
                <a:path w="2766695" h="2703829">
                  <a:moveTo>
                    <a:pt x="2549017" y="422782"/>
                  </a:moveTo>
                  <a:lnTo>
                    <a:pt x="2403474" y="422782"/>
                  </a:lnTo>
                </a:path>
                <a:path w="2766695" h="2703829">
                  <a:moveTo>
                    <a:pt x="2549017" y="1005586"/>
                  </a:moveTo>
                  <a:lnTo>
                    <a:pt x="2403474" y="1005586"/>
                  </a:lnTo>
                </a:path>
                <a:path w="2766695" h="2703829">
                  <a:moveTo>
                    <a:pt x="2447544" y="494919"/>
                  </a:moveTo>
                  <a:lnTo>
                    <a:pt x="2172716" y="495426"/>
                  </a:lnTo>
                </a:path>
                <a:path w="2766695" h="2703829">
                  <a:moveTo>
                    <a:pt x="2442463" y="935990"/>
                  </a:moveTo>
                  <a:lnTo>
                    <a:pt x="2169668" y="936371"/>
                  </a:lnTo>
                </a:path>
                <a:path w="2766695" h="2703829">
                  <a:moveTo>
                    <a:pt x="2166620" y="495426"/>
                  </a:moveTo>
                  <a:lnTo>
                    <a:pt x="2167128" y="0"/>
                  </a:lnTo>
                </a:path>
                <a:path w="2766695" h="2703829">
                  <a:moveTo>
                    <a:pt x="0" y="2703271"/>
                  </a:moveTo>
                  <a:lnTo>
                    <a:pt x="507" y="2076958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054350" y="4801616"/>
              <a:ext cx="46355" cy="46355"/>
            </a:xfrm>
            <a:custGeom>
              <a:avLst/>
              <a:gdLst/>
              <a:ahLst/>
              <a:cxnLst/>
              <a:rect l="l" t="t" r="r" b="b"/>
              <a:pathLst>
                <a:path w="46355" h="46354">
                  <a:moveTo>
                    <a:pt x="22987" y="0"/>
                  </a:moveTo>
                  <a:lnTo>
                    <a:pt x="14037" y="1805"/>
                  </a:lnTo>
                  <a:lnTo>
                    <a:pt x="6731" y="6730"/>
                  </a:lnTo>
                  <a:lnTo>
                    <a:pt x="1805" y="14037"/>
                  </a:lnTo>
                  <a:lnTo>
                    <a:pt x="0" y="22986"/>
                  </a:lnTo>
                  <a:lnTo>
                    <a:pt x="1805" y="31936"/>
                  </a:lnTo>
                  <a:lnTo>
                    <a:pt x="6731" y="39242"/>
                  </a:lnTo>
                  <a:lnTo>
                    <a:pt x="14037" y="44168"/>
                  </a:lnTo>
                  <a:lnTo>
                    <a:pt x="22987" y="45973"/>
                  </a:lnTo>
                  <a:lnTo>
                    <a:pt x="31936" y="44168"/>
                  </a:lnTo>
                  <a:lnTo>
                    <a:pt x="39243" y="39242"/>
                  </a:lnTo>
                  <a:lnTo>
                    <a:pt x="44168" y="31936"/>
                  </a:lnTo>
                  <a:lnTo>
                    <a:pt x="45974" y="22986"/>
                  </a:lnTo>
                  <a:lnTo>
                    <a:pt x="44168" y="14037"/>
                  </a:lnTo>
                  <a:lnTo>
                    <a:pt x="39243" y="6730"/>
                  </a:lnTo>
                  <a:lnTo>
                    <a:pt x="31936" y="1805"/>
                  </a:lnTo>
                  <a:lnTo>
                    <a:pt x="229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054350" y="4801616"/>
              <a:ext cx="46355" cy="46355"/>
            </a:xfrm>
            <a:custGeom>
              <a:avLst/>
              <a:gdLst/>
              <a:ahLst/>
              <a:cxnLst/>
              <a:rect l="l" t="t" r="r" b="b"/>
              <a:pathLst>
                <a:path w="46355" h="46354">
                  <a:moveTo>
                    <a:pt x="0" y="22986"/>
                  </a:moveTo>
                  <a:lnTo>
                    <a:pt x="1805" y="14037"/>
                  </a:lnTo>
                  <a:lnTo>
                    <a:pt x="6731" y="6730"/>
                  </a:lnTo>
                  <a:lnTo>
                    <a:pt x="14037" y="1805"/>
                  </a:lnTo>
                  <a:lnTo>
                    <a:pt x="22987" y="0"/>
                  </a:lnTo>
                  <a:lnTo>
                    <a:pt x="31936" y="1805"/>
                  </a:lnTo>
                  <a:lnTo>
                    <a:pt x="39243" y="6730"/>
                  </a:lnTo>
                  <a:lnTo>
                    <a:pt x="44168" y="14037"/>
                  </a:lnTo>
                  <a:lnTo>
                    <a:pt x="45974" y="22986"/>
                  </a:lnTo>
                  <a:lnTo>
                    <a:pt x="44168" y="31936"/>
                  </a:lnTo>
                  <a:lnTo>
                    <a:pt x="39243" y="39242"/>
                  </a:lnTo>
                  <a:lnTo>
                    <a:pt x="31936" y="44168"/>
                  </a:lnTo>
                  <a:lnTo>
                    <a:pt x="22987" y="45973"/>
                  </a:lnTo>
                  <a:lnTo>
                    <a:pt x="14037" y="44168"/>
                  </a:lnTo>
                  <a:lnTo>
                    <a:pt x="6731" y="39242"/>
                  </a:lnTo>
                  <a:lnTo>
                    <a:pt x="1805" y="31936"/>
                  </a:lnTo>
                  <a:lnTo>
                    <a:pt x="0" y="2298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115056" y="4597019"/>
              <a:ext cx="46355" cy="46355"/>
            </a:xfrm>
            <a:custGeom>
              <a:avLst/>
              <a:gdLst/>
              <a:ahLst/>
              <a:cxnLst/>
              <a:rect l="l" t="t" r="r" b="b"/>
              <a:pathLst>
                <a:path w="46355" h="46354">
                  <a:moveTo>
                    <a:pt x="22987" y="0"/>
                  </a:moveTo>
                  <a:lnTo>
                    <a:pt x="14037" y="1805"/>
                  </a:lnTo>
                  <a:lnTo>
                    <a:pt x="6731" y="6730"/>
                  </a:lnTo>
                  <a:lnTo>
                    <a:pt x="1805" y="14037"/>
                  </a:lnTo>
                  <a:lnTo>
                    <a:pt x="0" y="22986"/>
                  </a:lnTo>
                  <a:lnTo>
                    <a:pt x="1805" y="31936"/>
                  </a:lnTo>
                  <a:lnTo>
                    <a:pt x="6731" y="39242"/>
                  </a:lnTo>
                  <a:lnTo>
                    <a:pt x="14037" y="44168"/>
                  </a:lnTo>
                  <a:lnTo>
                    <a:pt x="22987" y="45973"/>
                  </a:lnTo>
                  <a:lnTo>
                    <a:pt x="31936" y="44168"/>
                  </a:lnTo>
                  <a:lnTo>
                    <a:pt x="39243" y="39242"/>
                  </a:lnTo>
                  <a:lnTo>
                    <a:pt x="44168" y="31936"/>
                  </a:lnTo>
                  <a:lnTo>
                    <a:pt x="45974" y="22986"/>
                  </a:lnTo>
                  <a:lnTo>
                    <a:pt x="44168" y="14037"/>
                  </a:lnTo>
                  <a:lnTo>
                    <a:pt x="39243" y="6730"/>
                  </a:lnTo>
                  <a:lnTo>
                    <a:pt x="31936" y="1805"/>
                  </a:lnTo>
                  <a:lnTo>
                    <a:pt x="229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115056" y="4597019"/>
              <a:ext cx="46355" cy="46355"/>
            </a:xfrm>
            <a:custGeom>
              <a:avLst/>
              <a:gdLst/>
              <a:ahLst/>
              <a:cxnLst/>
              <a:rect l="l" t="t" r="r" b="b"/>
              <a:pathLst>
                <a:path w="46355" h="46354">
                  <a:moveTo>
                    <a:pt x="0" y="22986"/>
                  </a:moveTo>
                  <a:lnTo>
                    <a:pt x="1805" y="14037"/>
                  </a:lnTo>
                  <a:lnTo>
                    <a:pt x="6731" y="6730"/>
                  </a:lnTo>
                  <a:lnTo>
                    <a:pt x="14037" y="1805"/>
                  </a:lnTo>
                  <a:lnTo>
                    <a:pt x="22987" y="0"/>
                  </a:lnTo>
                  <a:lnTo>
                    <a:pt x="31936" y="1805"/>
                  </a:lnTo>
                  <a:lnTo>
                    <a:pt x="39243" y="6730"/>
                  </a:lnTo>
                  <a:lnTo>
                    <a:pt x="44168" y="14037"/>
                  </a:lnTo>
                  <a:lnTo>
                    <a:pt x="45974" y="22986"/>
                  </a:lnTo>
                  <a:lnTo>
                    <a:pt x="44168" y="31936"/>
                  </a:lnTo>
                  <a:lnTo>
                    <a:pt x="39243" y="39242"/>
                  </a:lnTo>
                  <a:lnTo>
                    <a:pt x="31936" y="44168"/>
                  </a:lnTo>
                  <a:lnTo>
                    <a:pt x="22987" y="45973"/>
                  </a:lnTo>
                  <a:lnTo>
                    <a:pt x="14037" y="44168"/>
                  </a:lnTo>
                  <a:lnTo>
                    <a:pt x="6731" y="39242"/>
                  </a:lnTo>
                  <a:lnTo>
                    <a:pt x="1805" y="31936"/>
                  </a:lnTo>
                  <a:lnTo>
                    <a:pt x="0" y="2298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3322701" y="5179567"/>
            <a:ext cx="46609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crosoft Sans Serif"/>
                <a:cs typeface="Microsoft Sans Serif"/>
              </a:rPr>
              <a:t>Línea</a:t>
            </a:r>
            <a:r>
              <a:rPr sz="700" spc="-4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‘viva’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971163" y="5179567"/>
            <a:ext cx="18986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6530" algn="l"/>
              </a:tabLst>
            </a:pPr>
            <a:r>
              <a:rPr sz="7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322701" y="5391658"/>
            <a:ext cx="46291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crosoft Sans Serif"/>
                <a:cs typeface="Microsoft Sans Serif"/>
              </a:rPr>
              <a:t>B</a:t>
            </a:r>
            <a:r>
              <a:rPr sz="700" spc="-10" dirty="0">
                <a:latin typeface="Microsoft Sans Serif"/>
                <a:cs typeface="Microsoft Sans Serif"/>
              </a:rPr>
              <a:t>arr</a:t>
            </a:r>
            <a:r>
              <a:rPr sz="700" spc="-5" dirty="0">
                <a:latin typeface="Microsoft Sans Serif"/>
                <a:cs typeface="Microsoft Sans Serif"/>
              </a:rPr>
              <a:t>a</a:t>
            </a:r>
            <a:r>
              <a:rPr sz="700" spc="1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‘v</a:t>
            </a:r>
            <a:r>
              <a:rPr sz="700" spc="-5" dirty="0">
                <a:latin typeface="Microsoft Sans Serif"/>
                <a:cs typeface="Microsoft Sans Serif"/>
              </a:rPr>
              <a:t>iv</a:t>
            </a:r>
            <a:r>
              <a:rPr sz="700" spc="-10" dirty="0">
                <a:latin typeface="Microsoft Sans Serif"/>
                <a:cs typeface="Microsoft Sans Serif"/>
              </a:rPr>
              <a:t>a</a:t>
            </a:r>
            <a:r>
              <a:rPr sz="700" spc="-5" dirty="0">
                <a:latin typeface="Microsoft Sans Serif"/>
                <a:cs typeface="Microsoft Sans Serif"/>
              </a:rPr>
              <a:t>’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024888" y="5088382"/>
            <a:ext cx="464184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320040" algn="l"/>
              </a:tabLst>
            </a:pPr>
            <a:r>
              <a:rPr sz="700" dirty="0">
                <a:latin typeface="Microsoft Sans Serif"/>
                <a:cs typeface="Microsoft Sans Serif"/>
              </a:rPr>
              <a:t>V</a:t>
            </a:r>
            <a:r>
              <a:rPr sz="675" baseline="-24691" dirty="0">
                <a:latin typeface="Microsoft Sans Serif"/>
                <a:cs typeface="Microsoft Sans Serif"/>
              </a:rPr>
              <a:t>s	</a:t>
            </a:r>
            <a:r>
              <a:rPr sz="700" spc="5" dirty="0">
                <a:latin typeface="Microsoft Sans Serif"/>
                <a:cs typeface="Microsoft Sans Serif"/>
              </a:rPr>
              <a:t>V</a:t>
            </a:r>
            <a:r>
              <a:rPr sz="675" spc="7" baseline="-24691" dirty="0">
                <a:latin typeface="Microsoft Sans Serif"/>
                <a:cs typeface="Microsoft Sans Serif"/>
              </a:rPr>
              <a:t>p</a:t>
            </a:r>
            <a:endParaRPr sz="675" baseline="-24691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569464" y="5662803"/>
            <a:ext cx="454659" cy="454659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900">
              <a:latin typeface="Times New Roman"/>
              <a:cs typeface="Times New Roman"/>
            </a:endParaRPr>
          </a:p>
          <a:p>
            <a:pPr marL="142240">
              <a:lnSpc>
                <a:spcPct val="100000"/>
              </a:lnSpc>
            </a:pPr>
            <a:r>
              <a:rPr sz="800" spc="-5" dirty="0">
                <a:latin typeface="Microsoft Sans Serif"/>
                <a:cs typeface="Microsoft Sans Serif"/>
              </a:rPr>
              <a:t>ang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2387600" y="5887059"/>
            <a:ext cx="818515" cy="6985"/>
          </a:xfrm>
          <a:custGeom>
            <a:avLst/>
            <a:gdLst/>
            <a:ahLst/>
            <a:cxnLst/>
            <a:rect l="l" t="t" r="r" b="b"/>
            <a:pathLst>
              <a:path w="818514" h="6985">
                <a:moveTo>
                  <a:pt x="0" y="6057"/>
                </a:moveTo>
                <a:lnTo>
                  <a:pt x="181863" y="6565"/>
                </a:lnTo>
              </a:path>
              <a:path w="818514" h="6985">
                <a:moveTo>
                  <a:pt x="636524" y="0"/>
                </a:moveTo>
                <a:lnTo>
                  <a:pt x="818388" y="507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2572004" y="6165380"/>
            <a:ext cx="454659" cy="454659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900">
              <a:latin typeface="Times New Roman"/>
              <a:cs typeface="Times New Roman"/>
            </a:endParaRPr>
          </a:p>
          <a:p>
            <a:pPr marL="141605">
              <a:lnSpc>
                <a:spcPct val="100000"/>
              </a:lnSpc>
            </a:pPr>
            <a:r>
              <a:rPr sz="800" spc="-5" dirty="0">
                <a:latin typeface="Microsoft Sans Serif"/>
                <a:cs typeface="Microsoft Sans Serif"/>
              </a:rPr>
              <a:t>ang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2117344" y="6394678"/>
            <a:ext cx="454659" cy="1905"/>
          </a:xfrm>
          <a:custGeom>
            <a:avLst/>
            <a:gdLst/>
            <a:ahLst/>
            <a:cxnLst/>
            <a:rect l="l" t="t" r="r" b="b"/>
            <a:pathLst>
              <a:path w="454660" h="1904">
                <a:moveTo>
                  <a:pt x="0" y="0"/>
                </a:moveTo>
                <a:lnTo>
                  <a:pt x="454660" y="1523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2" name="object 62"/>
          <p:cNvGrpSpPr/>
          <p:nvPr/>
        </p:nvGrpSpPr>
        <p:grpSpPr>
          <a:xfrm>
            <a:off x="3021901" y="5908065"/>
            <a:ext cx="828040" cy="487045"/>
            <a:chOff x="3021901" y="5908065"/>
            <a:chExt cx="828040" cy="487045"/>
          </a:xfrm>
        </p:grpSpPr>
        <p:sp>
          <p:nvSpPr>
            <p:cNvPr id="63" name="object 63"/>
            <p:cNvSpPr/>
            <p:nvPr/>
          </p:nvSpPr>
          <p:spPr>
            <a:xfrm>
              <a:off x="3390392" y="5912827"/>
              <a:ext cx="454659" cy="454659"/>
            </a:xfrm>
            <a:custGeom>
              <a:avLst/>
              <a:gdLst/>
              <a:ahLst/>
              <a:cxnLst/>
              <a:rect l="l" t="t" r="r" b="b"/>
              <a:pathLst>
                <a:path w="454660" h="454660">
                  <a:moveTo>
                    <a:pt x="0" y="454583"/>
                  </a:moveTo>
                  <a:lnTo>
                    <a:pt x="454647" y="454583"/>
                  </a:lnTo>
                  <a:lnTo>
                    <a:pt x="454647" y="0"/>
                  </a:lnTo>
                  <a:lnTo>
                    <a:pt x="0" y="0"/>
                  </a:lnTo>
                  <a:lnTo>
                    <a:pt x="0" y="454583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026664" y="6389636"/>
              <a:ext cx="182245" cy="635"/>
            </a:xfrm>
            <a:custGeom>
              <a:avLst/>
              <a:gdLst/>
              <a:ahLst/>
              <a:cxnLst/>
              <a:rect l="l" t="t" r="r" b="b"/>
              <a:pathLst>
                <a:path w="182244" h="635">
                  <a:moveTo>
                    <a:pt x="0" y="0"/>
                  </a:moveTo>
                  <a:lnTo>
                    <a:pt x="181863" y="508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3582670" y="6038189"/>
            <a:ext cx="71755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5" dirty="0">
                <a:latin typeface="Microsoft Sans Serif"/>
                <a:cs typeface="Microsoft Sans Serif"/>
              </a:rPr>
              <a:t>-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3203257" y="5885332"/>
            <a:ext cx="1283335" cy="508000"/>
            <a:chOff x="3203257" y="5885332"/>
            <a:chExt cx="1283335" cy="508000"/>
          </a:xfrm>
        </p:grpSpPr>
        <p:sp>
          <p:nvSpPr>
            <p:cNvPr id="67" name="object 67"/>
            <p:cNvSpPr/>
            <p:nvPr/>
          </p:nvSpPr>
          <p:spPr>
            <a:xfrm>
              <a:off x="3208020" y="5890094"/>
              <a:ext cx="819150" cy="498475"/>
            </a:xfrm>
            <a:custGeom>
              <a:avLst/>
              <a:gdLst/>
              <a:ahLst/>
              <a:cxnLst/>
              <a:rect l="l" t="t" r="r" b="b"/>
              <a:pathLst>
                <a:path w="819150" h="498475">
                  <a:moveTo>
                    <a:pt x="507" y="92938"/>
                  </a:moveTo>
                  <a:lnTo>
                    <a:pt x="182371" y="93446"/>
                  </a:lnTo>
                </a:path>
                <a:path w="819150" h="498475">
                  <a:moveTo>
                    <a:pt x="636905" y="246989"/>
                  </a:moveTo>
                  <a:lnTo>
                    <a:pt x="818769" y="247497"/>
                  </a:lnTo>
                </a:path>
                <a:path w="819150" h="498475">
                  <a:moveTo>
                    <a:pt x="0" y="91414"/>
                  </a:moveTo>
                  <a:lnTo>
                    <a:pt x="507" y="0"/>
                  </a:lnTo>
                </a:path>
                <a:path w="819150" h="498475">
                  <a:moveTo>
                    <a:pt x="507" y="406603"/>
                  </a:moveTo>
                  <a:lnTo>
                    <a:pt x="182371" y="407111"/>
                  </a:lnTo>
                </a:path>
                <a:path w="819150" h="498475">
                  <a:moveTo>
                    <a:pt x="507" y="498030"/>
                  </a:moveTo>
                  <a:lnTo>
                    <a:pt x="1016" y="406603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026789" y="5912827"/>
              <a:ext cx="454659" cy="454659"/>
            </a:xfrm>
            <a:custGeom>
              <a:avLst/>
              <a:gdLst/>
              <a:ahLst/>
              <a:cxnLst/>
              <a:rect l="l" t="t" r="r" b="b"/>
              <a:pathLst>
                <a:path w="454660" h="454660">
                  <a:moveTo>
                    <a:pt x="0" y="454583"/>
                  </a:moveTo>
                  <a:lnTo>
                    <a:pt x="454634" y="454583"/>
                  </a:lnTo>
                  <a:lnTo>
                    <a:pt x="454634" y="0"/>
                  </a:lnTo>
                  <a:lnTo>
                    <a:pt x="0" y="0"/>
                  </a:lnTo>
                  <a:lnTo>
                    <a:pt x="0" y="454583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4129278" y="6038189"/>
            <a:ext cx="250825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5" dirty="0">
                <a:latin typeface="Microsoft Sans Serif"/>
                <a:cs typeface="Microsoft Sans Serif"/>
              </a:rPr>
              <a:t>abs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4481448" y="6046165"/>
            <a:ext cx="728980" cy="455295"/>
          </a:xfrm>
          <a:custGeom>
            <a:avLst/>
            <a:gdLst/>
            <a:ahLst/>
            <a:cxnLst/>
            <a:rect l="l" t="t" r="r" b="b"/>
            <a:pathLst>
              <a:path w="728979" h="455295">
                <a:moveTo>
                  <a:pt x="0" y="90919"/>
                </a:moveTo>
                <a:lnTo>
                  <a:pt x="181863" y="91427"/>
                </a:lnTo>
              </a:path>
              <a:path w="728979" h="455295">
                <a:moveTo>
                  <a:pt x="364236" y="0"/>
                </a:moveTo>
                <a:lnTo>
                  <a:pt x="728472" y="227799"/>
                </a:lnTo>
              </a:path>
              <a:path w="728979" h="455295">
                <a:moveTo>
                  <a:pt x="364236" y="455091"/>
                </a:moveTo>
                <a:lnTo>
                  <a:pt x="728472" y="227799"/>
                </a:lnTo>
              </a:path>
              <a:path w="728979" h="455295">
                <a:moveTo>
                  <a:pt x="364236" y="0"/>
                </a:moveTo>
                <a:lnTo>
                  <a:pt x="364236" y="45509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4845811" y="6078423"/>
            <a:ext cx="7048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+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851019" y="6336893"/>
            <a:ext cx="5143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-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4656010" y="5430710"/>
            <a:ext cx="1444625" cy="1184275"/>
            <a:chOff x="4656010" y="5430710"/>
            <a:chExt cx="1444625" cy="1184275"/>
          </a:xfrm>
        </p:grpSpPr>
        <p:sp>
          <p:nvSpPr>
            <p:cNvPr id="74" name="object 74"/>
            <p:cNvSpPr/>
            <p:nvPr/>
          </p:nvSpPr>
          <p:spPr>
            <a:xfrm>
              <a:off x="4660772" y="6137084"/>
              <a:ext cx="858519" cy="473075"/>
            </a:xfrm>
            <a:custGeom>
              <a:avLst/>
              <a:gdLst/>
              <a:ahLst/>
              <a:cxnLst/>
              <a:rect l="l" t="t" r="r" b="b"/>
              <a:pathLst>
                <a:path w="858520" h="473075">
                  <a:moveTo>
                    <a:pt x="3048" y="0"/>
                  </a:moveTo>
                  <a:lnTo>
                    <a:pt x="184912" y="0"/>
                  </a:lnTo>
                </a:path>
                <a:path w="858520" h="473075">
                  <a:moveTo>
                    <a:pt x="549148" y="135877"/>
                  </a:moveTo>
                  <a:lnTo>
                    <a:pt x="858265" y="136372"/>
                  </a:lnTo>
                </a:path>
                <a:path w="858520" h="473075">
                  <a:moveTo>
                    <a:pt x="0" y="267195"/>
                  </a:moveTo>
                  <a:lnTo>
                    <a:pt x="181863" y="267195"/>
                  </a:lnTo>
                </a:path>
                <a:path w="858520" h="473075">
                  <a:moveTo>
                    <a:pt x="0" y="472770"/>
                  </a:moveTo>
                  <a:lnTo>
                    <a:pt x="507" y="26668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526150" y="5879985"/>
              <a:ext cx="337820" cy="494665"/>
            </a:xfrm>
            <a:custGeom>
              <a:avLst/>
              <a:gdLst/>
              <a:ahLst/>
              <a:cxnLst/>
              <a:rect l="l" t="t" r="r" b="b"/>
              <a:pathLst>
                <a:path w="337820" h="494664">
                  <a:moveTo>
                    <a:pt x="0" y="0"/>
                  </a:moveTo>
                  <a:lnTo>
                    <a:pt x="168656" y="0"/>
                  </a:lnTo>
                  <a:lnTo>
                    <a:pt x="207356" y="6530"/>
                  </a:lnTo>
                  <a:lnTo>
                    <a:pt x="242883" y="25132"/>
                  </a:lnTo>
                  <a:lnTo>
                    <a:pt x="274221" y="54321"/>
                  </a:lnTo>
                  <a:lnTo>
                    <a:pt x="300359" y="92612"/>
                  </a:lnTo>
                  <a:lnTo>
                    <a:pt x="320284" y="138521"/>
                  </a:lnTo>
                  <a:lnTo>
                    <a:pt x="332981" y="190564"/>
                  </a:lnTo>
                  <a:lnTo>
                    <a:pt x="337438" y="247256"/>
                  </a:lnTo>
                  <a:lnTo>
                    <a:pt x="332981" y="303947"/>
                  </a:lnTo>
                  <a:lnTo>
                    <a:pt x="320284" y="355988"/>
                  </a:lnTo>
                  <a:lnTo>
                    <a:pt x="300359" y="401895"/>
                  </a:lnTo>
                  <a:lnTo>
                    <a:pt x="274221" y="440183"/>
                  </a:lnTo>
                  <a:lnTo>
                    <a:pt x="242883" y="469370"/>
                  </a:lnTo>
                  <a:lnTo>
                    <a:pt x="207356" y="487970"/>
                  </a:lnTo>
                  <a:lnTo>
                    <a:pt x="168656" y="494499"/>
                  </a:lnTo>
                  <a:lnTo>
                    <a:pt x="0" y="49449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113908" y="5435472"/>
              <a:ext cx="981710" cy="694055"/>
            </a:xfrm>
            <a:custGeom>
              <a:avLst/>
              <a:gdLst/>
              <a:ahLst/>
              <a:cxnLst/>
              <a:rect l="l" t="t" r="r" b="b"/>
              <a:pathLst>
                <a:path w="981710" h="694054">
                  <a:moveTo>
                    <a:pt x="749680" y="693026"/>
                  </a:moveTo>
                  <a:lnTo>
                    <a:pt x="981582" y="694029"/>
                  </a:lnTo>
                </a:path>
                <a:path w="981710" h="694054">
                  <a:moveTo>
                    <a:pt x="4063" y="691006"/>
                  </a:moveTo>
                  <a:lnTo>
                    <a:pt x="410210" y="693026"/>
                  </a:lnTo>
                </a:path>
                <a:path w="981710" h="694054">
                  <a:moveTo>
                    <a:pt x="0" y="687476"/>
                  </a:moveTo>
                  <a:lnTo>
                    <a:pt x="507" y="0"/>
                  </a:lnTo>
                </a:path>
                <a:path w="981710" h="694054">
                  <a:moveTo>
                    <a:pt x="231393" y="553110"/>
                  </a:moveTo>
                  <a:lnTo>
                    <a:pt x="413257" y="553618"/>
                  </a:lnTo>
                </a:path>
                <a:path w="981710" h="694054">
                  <a:moveTo>
                    <a:pt x="228853" y="552107"/>
                  </a:moveTo>
                  <a:lnTo>
                    <a:pt x="229362" y="34602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3996054" y="6634378"/>
            <a:ext cx="133223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crosoft Sans Serif"/>
                <a:cs typeface="Microsoft Sans Serif"/>
              </a:rPr>
              <a:t>Diferencia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de</a:t>
            </a:r>
            <a:r>
              <a:rPr sz="700" spc="-10" dirty="0">
                <a:latin typeface="Microsoft Sans Serif"/>
                <a:cs typeface="Microsoft Sans Serif"/>
              </a:rPr>
              <a:t> ángulo</a:t>
            </a:r>
            <a:r>
              <a:rPr sz="700" spc="1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programada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191505" y="5543194"/>
            <a:ext cx="54610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Chequeo </a:t>
            </a:r>
            <a:r>
              <a:rPr sz="700" spc="-5" dirty="0">
                <a:latin typeface="Microsoft Sans Serif"/>
                <a:cs typeface="Microsoft Sans Serif"/>
              </a:rPr>
              <a:t>de 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ángu</a:t>
            </a:r>
            <a:r>
              <a:rPr sz="700" spc="-5" dirty="0">
                <a:latin typeface="Microsoft Sans Serif"/>
                <a:cs typeface="Microsoft Sans Serif"/>
              </a:rPr>
              <a:t>lo</a:t>
            </a:r>
            <a:r>
              <a:rPr sz="700" spc="1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</a:t>
            </a:r>
            <a:r>
              <a:rPr sz="700" spc="-5" dirty="0">
                <a:latin typeface="Microsoft Sans Serif"/>
                <a:cs typeface="Microsoft Sans Serif"/>
              </a:rPr>
              <a:t>ctivo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4569840" y="5253609"/>
            <a:ext cx="363855" cy="363855"/>
          </a:xfrm>
          <a:custGeom>
            <a:avLst/>
            <a:gdLst/>
            <a:ahLst/>
            <a:cxnLst/>
            <a:rect l="l" t="t" r="r" b="b"/>
            <a:pathLst>
              <a:path w="363854" h="363854">
                <a:moveTo>
                  <a:pt x="0" y="181863"/>
                </a:moveTo>
                <a:lnTo>
                  <a:pt x="6495" y="133511"/>
                </a:lnTo>
                <a:lnTo>
                  <a:pt x="24826" y="90066"/>
                </a:lnTo>
                <a:lnTo>
                  <a:pt x="53260" y="53260"/>
                </a:lnTo>
                <a:lnTo>
                  <a:pt x="90066" y="24826"/>
                </a:lnTo>
                <a:lnTo>
                  <a:pt x="133511" y="6495"/>
                </a:lnTo>
                <a:lnTo>
                  <a:pt x="181863" y="0"/>
                </a:lnTo>
                <a:lnTo>
                  <a:pt x="230216" y="6495"/>
                </a:lnTo>
                <a:lnTo>
                  <a:pt x="273661" y="24826"/>
                </a:lnTo>
                <a:lnTo>
                  <a:pt x="310467" y="53260"/>
                </a:lnTo>
                <a:lnTo>
                  <a:pt x="338901" y="90066"/>
                </a:lnTo>
                <a:lnTo>
                  <a:pt x="357232" y="133511"/>
                </a:lnTo>
                <a:lnTo>
                  <a:pt x="363728" y="181863"/>
                </a:lnTo>
                <a:lnTo>
                  <a:pt x="357232" y="230216"/>
                </a:lnTo>
                <a:lnTo>
                  <a:pt x="338901" y="273661"/>
                </a:lnTo>
                <a:lnTo>
                  <a:pt x="310467" y="310467"/>
                </a:lnTo>
                <a:lnTo>
                  <a:pt x="273661" y="338901"/>
                </a:lnTo>
                <a:lnTo>
                  <a:pt x="230216" y="357232"/>
                </a:lnTo>
                <a:lnTo>
                  <a:pt x="181863" y="363727"/>
                </a:lnTo>
                <a:lnTo>
                  <a:pt x="133511" y="357232"/>
                </a:lnTo>
                <a:lnTo>
                  <a:pt x="90066" y="338901"/>
                </a:lnTo>
                <a:lnTo>
                  <a:pt x="53260" y="310467"/>
                </a:lnTo>
                <a:lnTo>
                  <a:pt x="24826" y="273661"/>
                </a:lnTo>
                <a:lnTo>
                  <a:pt x="6495" y="230216"/>
                </a:lnTo>
                <a:lnTo>
                  <a:pt x="0" y="181863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4693411" y="5328920"/>
            <a:ext cx="118110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10" dirty="0">
                <a:latin typeface="Microsoft Sans Serif"/>
                <a:cs typeface="Microsoft Sans Serif"/>
              </a:rPr>
              <a:t>V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4928806" y="4072064"/>
            <a:ext cx="558165" cy="1369060"/>
            <a:chOff x="4928806" y="4072064"/>
            <a:chExt cx="558165" cy="1369060"/>
          </a:xfrm>
        </p:grpSpPr>
        <p:sp>
          <p:nvSpPr>
            <p:cNvPr id="82" name="object 82"/>
            <p:cNvSpPr/>
            <p:nvPr/>
          </p:nvSpPr>
          <p:spPr>
            <a:xfrm>
              <a:off x="4933569" y="5435473"/>
              <a:ext cx="182245" cy="635"/>
            </a:xfrm>
            <a:custGeom>
              <a:avLst/>
              <a:gdLst/>
              <a:ahLst/>
              <a:cxnLst/>
              <a:rect l="l" t="t" r="r" b="b"/>
              <a:pathLst>
                <a:path w="182245" h="635">
                  <a:moveTo>
                    <a:pt x="181863" y="0"/>
                  </a:moveTo>
                  <a:lnTo>
                    <a:pt x="0" y="50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117973" y="4076827"/>
              <a:ext cx="363855" cy="363855"/>
            </a:xfrm>
            <a:custGeom>
              <a:avLst/>
              <a:gdLst/>
              <a:ahLst/>
              <a:cxnLst/>
              <a:rect l="l" t="t" r="r" b="b"/>
              <a:pathLst>
                <a:path w="363854" h="363854">
                  <a:moveTo>
                    <a:pt x="181863" y="0"/>
                  </a:moveTo>
                  <a:lnTo>
                    <a:pt x="133511" y="6494"/>
                  </a:lnTo>
                  <a:lnTo>
                    <a:pt x="90066" y="24821"/>
                  </a:lnTo>
                  <a:lnTo>
                    <a:pt x="53260" y="53244"/>
                  </a:lnTo>
                  <a:lnTo>
                    <a:pt x="24826" y="90028"/>
                  </a:lnTo>
                  <a:lnTo>
                    <a:pt x="6495" y="133438"/>
                  </a:lnTo>
                  <a:lnTo>
                    <a:pt x="0" y="181737"/>
                  </a:lnTo>
                  <a:lnTo>
                    <a:pt x="6495" y="230089"/>
                  </a:lnTo>
                  <a:lnTo>
                    <a:pt x="24826" y="273534"/>
                  </a:lnTo>
                  <a:lnTo>
                    <a:pt x="53260" y="310340"/>
                  </a:lnTo>
                  <a:lnTo>
                    <a:pt x="90066" y="338774"/>
                  </a:lnTo>
                  <a:lnTo>
                    <a:pt x="133511" y="357105"/>
                  </a:lnTo>
                  <a:lnTo>
                    <a:pt x="181863" y="363600"/>
                  </a:lnTo>
                  <a:lnTo>
                    <a:pt x="230216" y="357105"/>
                  </a:lnTo>
                  <a:lnTo>
                    <a:pt x="273661" y="338774"/>
                  </a:lnTo>
                  <a:lnTo>
                    <a:pt x="310467" y="310340"/>
                  </a:lnTo>
                  <a:lnTo>
                    <a:pt x="338901" y="273534"/>
                  </a:lnTo>
                  <a:lnTo>
                    <a:pt x="357232" y="230089"/>
                  </a:lnTo>
                  <a:lnTo>
                    <a:pt x="363727" y="181737"/>
                  </a:lnTo>
                  <a:lnTo>
                    <a:pt x="357232" y="133438"/>
                  </a:lnTo>
                  <a:lnTo>
                    <a:pt x="338901" y="90028"/>
                  </a:lnTo>
                  <a:lnTo>
                    <a:pt x="310467" y="53244"/>
                  </a:lnTo>
                  <a:lnTo>
                    <a:pt x="273661" y="24821"/>
                  </a:lnTo>
                  <a:lnTo>
                    <a:pt x="230216" y="6494"/>
                  </a:lnTo>
                  <a:lnTo>
                    <a:pt x="1818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117973" y="4076827"/>
              <a:ext cx="363855" cy="363855"/>
            </a:xfrm>
            <a:custGeom>
              <a:avLst/>
              <a:gdLst/>
              <a:ahLst/>
              <a:cxnLst/>
              <a:rect l="l" t="t" r="r" b="b"/>
              <a:pathLst>
                <a:path w="363854" h="363854">
                  <a:moveTo>
                    <a:pt x="0" y="181737"/>
                  </a:moveTo>
                  <a:lnTo>
                    <a:pt x="6495" y="133438"/>
                  </a:lnTo>
                  <a:lnTo>
                    <a:pt x="24826" y="90028"/>
                  </a:lnTo>
                  <a:lnTo>
                    <a:pt x="53260" y="53244"/>
                  </a:lnTo>
                  <a:lnTo>
                    <a:pt x="90066" y="24821"/>
                  </a:lnTo>
                  <a:lnTo>
                    <a:pt x="133511" y="6494"/>
                  </a:lnTo>
                  <a:lnTo>
                    <a:pt x="181863" y="0"/>
                  </a:lnTo>
                  <a:lnTo>
                    <a:pt x="230216" y="6494"/>
                  </a:lnTo>
                  <a:lnTo>
                    <a:pt x="273661" y="24821"/>
                  </a:lnTo>
                  <a:lnTo>
                    <a:pt x="310467" y="53244"/>
                  </a:lnTo>
                  <a:lnTo>
                    <a:pt x="338901" y="90028"/>
                  </a:lnTo>
                  <a:lnTo>
                    <a:pt x="357232" y="133438"/>
                  </a:lnTo>
                  <a:lnTo>
                    <a:pt x="363727" y="181737"/>
                  </a:lnTo>
                  <a:lnTo>
                    <a:pt x="357232" y="230089"/>
                  </a:lnTo>
                  <a:lnTo>
                    <a:pt x="338901" y="273534"/>
                  </a:lnTo>
                  <a:lnTo>
                    <a:pt x="310467" y="310340"/>
                  </a:lnTo>
                  <a:lnTo>
                    <a:pt x="273661" y="338774"/>
                  </a:lnTo>
                  <a:lnTo>
                    <a:pt x="230216" y="357105"/>
                  </a:lnTo>
                  <a:lnTo>
                    <a:pt x="181863" y="363600"/>
                  </a:lnTo>
                  <a:lnTo>
                    <a:pt x="133511" y="357105"/>
                  </a:lnTo>
                  <a:lnTo>
                    <a:pt x="90066" y="338774"/>
                  </a:lnTo>
                  <a:lnTo>
                    <a:pt x="53260" y="310340"/>
                  </a:lnTo>
                  <a:lnTo>
                    <a:pt x="24826" y="273534"/>
                  </a:lnTo>
                  <a:lnTo>
                    <a:pt x="6495" y="230089"/>
                  </a:lnTo>
                  <a:lnTo>
                    <a:pt x="0" y="18173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5241416" y="4151757"/>
            <a:ext cx="118110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10" dirty="0">
                <a:latin typeface="Microsoft Sans Serif"/>
                <a:cs typeface="Microsoft Sans Serif"/>
              </a:rPr>
              <a:t>A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5117972" y="4539996"/>
            <a:ext cx="363855" cy="363855"/>
          </a:xfrm>
          <a:custGeom>
            <a:avLst/>
            <a:gdLst/>
            <a:ahLst/>
            <a:cxnLst/>
            <a:rect l="l" t="t" r="r" b="b"/>
            <a:pathLst>
              <a:path w="363854" h="363854">
                <a:moveTo>
                  <a:pt x="0" y="181863"/>
                </a:moveTo>
                <a:lnTo>
                  <a:pt x="6495" y="133511"/>
                </a:lnTo>
                <a:lnTo>
                  <a:pt x="24826" y="90066"/>
                </a:lnTo>
                <a:lnTo>
                  <a:pt x="53260" y="53260"/>
                </a:lnTo>
                <a:lnTo>
                  <a:pt x="90066" y="24826"/>
                </a:lnTo>
                <a:lnTo>
                  <a:pt x="133511" y="6495"/>
                </a:lnTo>
                <a:lnTo>
                  <a:pt x="181863" y="0"/>
                </a:lnTo>
                <a:lnTo>
                  <a:pt x="230216" y="6495"/>
                </a:lnTo>
                <a:lnTo>
                  <a:pt x="273661" y="24826"/>
                </a:lnTo>
                <a:lnTo>
                  <a:pt x="310467" y="53260"/>
                </a:lnTo>
                <a:lnTo>
                  <a:pt x="338901" y="90066"/>
                </a:lnTo>
                <a:lnTo>
                  <a:pt x="357232" y="133511"/>
                </a:lnTo>
                <a:lnTo>
                  <a:pt x="363727" y="181863"/>
                </a:lnTo>
                <a:lnTo>
                  <a:pt x="357232" y="230162"/>
                </a:lnTo>
                <a:lnTo>
                  <a:pt x="338901" y="273572"/>
                </a:lnTo>
                <a:lnTo>
                  <a:pt x="310467" y="310356"/>
                </a:lnTo>
                <a:lnTo>
                  <a:pt x="273661" y="338779"/>
                </a:lnTo>
                <a:lnTo>
                  <a:pt x="230216" y="357106"/>
                </a:lnTo>
                <a:lnTo>
                  <a:pt x="181863" y="363600"/>
                </a:lnTo>
                <a:lnTo>
                  <a:pt x="133511" y="357106"/>
                </a:lnTo>
                <a:lnTo>
                  <a:pt x="90066" y="338779"/>
                </a:lnTo>
                <a:lnTo>
                  <a:pt x="53260" y="310356"/>
                </a:lnTo>
                <a:lnTo>
                  <a:pt x="24826" y="273572"/>
                </a:lnTo>
                <a:lnTo>
                  <a:pt x="6495" y="230162"/>
                </a:lnTo>
                <a:lnTo>
                  <a:pt x="0" y="181863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 txBox="1"/>
          <p:nvPr/>
        </p:nvSpPr>
        <p:spPr>
          <a:xfrm>
            <a:off x="5229859" y="4615052"/>
            <a:ext cx="140970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10" dirty="0">
                <a:latin typeface="Microsoft Sans Serif"/>
                <a:cs typeface="Microsoft Sans Serif"/>
              </a:rPr>
              <a:t>M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5117972" y="5011165"/>
            <a:ext cx="363855" cy="363855"/>
          </a:xfrm>
          <a:custGeom>
            <a:avLst/>
            <a:gdLst/>
            <a:ahLst/>
            <a:cxnLst/>
            <a:rect l="l" t="t" r="r" b="b"/>
            <a:pathLst>
              <a:path w="363854" h="363854">
                <a:moveTo>
                  <a:pt x="0" y="181863"/>
                </a:moveTo>
                <a:lnTo>
                  <a:pt x="6495" y="133511"/>
                </a:lnTo>
                <a:lnTo>
                  <a:pt x="24826" y="90066"/>
                </a:lnTo>
                <a:lnTo>
                  <a:pt x="53260" y="53260"/>
                </a:lnTo>
                <a:lnTo>
                  <a:pt x="90066" y="24826"/>
                </a:lnTo>
                <a:lnTo>
                  <a:pt x="133511" y="6495"/>
                </a:lnTo>
                <a:lnTo>
                  <a:pt x="181863" y="0"/>
                </a:lnTo>
                <a:lnTo>
                  <a:pt x="230216" y="6495"/>
                </a:lnTo>
                <a:lnTo>
                  <a:pt x="273661" y="24826"/>
                </a:lnTo>
                <a:lnTo>
                  <a:pt x="310467" y="53260"/>
                </a:lnTo>
                <a:lnTo>
                  <a:pt x="338901" y="90066"/>
                </a:lnTo>
                <a:lnTo>
                  <a:pt x="357232" y="133511"/>
                </a:lnTo>
                <a:lnTo>
                  <a:pt x="363727" y="181863"/>
                </a:lnTo>
                <a:lnTo>
                  <a:pt x="357232" y="230216"/>
                </a:lnTo>
                <a:lnTo>
                  <a:pt x="338901" y="273661"/>
                </a:lnTo>
                <a:lnTo>
                  <a:pt x="310467" y="310467"/>
                </a:lnTo>
                <a:lnTo>
                  <a:pt x="273661" y="338901"/>
                </a:lnTo>
                <a:lnTo>
                  <a:pt x="230216" y="357232"/>
                </a:lnTo>
                <a:lnTo>
                  <a:pt x="181863" y="363727"/>
                </a:lnTo>
                <a:lnTo>
                  <a:pt x="133511" y="357232"/>
                </a:lnTo>
                <a:lnTo>
                  <a:pt x="90066" y="338901"/>
                </a:lnTo>
                <a:lnTo>
                  <a:pt x="53260" y="310467"/>
                </a:lnTo>
                <a:lnTo>
                  <a:pt x="24826" y="273661"/>
                </a:lnTo>
                <a:lnTo>
                  <a:pt x="6495" y="230216"/>
                </a:lnTo>
                <a:lnTo>
                  <a:pt x="0" y="181863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6464490" y="4615052"/>
            <a:ext cx="379095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65760" algn="l"/>
              </a:tabLst>
            </a:pPr>
            <a:r>
              <a:rPr sz="1100" u="sng" spc="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	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5244465" y="5086350"/>
            <a:ext cx="110489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5" dirty="0">
                <a:latin typeface="Microsoft Sans Serif"/>
                <a:cs typeface="Microsoft Sans Serif"/>
              </a:rPr>
              <a:t>F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6715061" y="4511484"/>
            <a:ext cx="971550" cy="592455"/>
            <a:chOff x="6715061" y="4511484"/>
            <a:chExt cx="971550" cy="592455"/>
          </a:xfrm>
        </p:grpSpPr>
        <p:sp>
          <p:nvSpPr>
            <p:cNvPr id="92" name="object 92"/>
            <p:cNvSpPr/>
            <p:nvPr/>
          </p:nvSpPr>
          <p:spPr>
            <a:xfrm>
              <a:off x="6719823" y="4516246"/>
              <a:ext cx="363220" cy="582930"/>
            </a:xfrm>
            <a:custGeom>
              <a:avLst/>
              <a:gdLst/>
              <a:ahLst/>
              <a:cxnLst/>
              <a:rect l="l" t="t" r="r" b="b"/>
              <a:pathLst>
                <a:path w="363220" h="582929">
                  <a:moveTo>
                    <a:pt x="145542" y="0"/>
                  </a:moveTo>
                  <a:lnTo>
                    <a:pt x="218862" y="21087"/>
                  </a:lnTo>
                  <a:lnTo>
                    <a:pt x="252267" y="46284"/>
                  </a:lnTo>
                  <a:lnTo>
                    <a:pt x="282717" y="80216"/>
                  </a:lnTo>
                  <a:lnTo>
                    <a:pt x="309626" y="122107"/>
                  </a:lnTo>
                  <a:lnTo>
                    <a:pt x="332404" y="171182"/>
                  </a:lnTo>
                  <a:lnTo>
                    <a:pt x="350465" y="226665"/>
                  </a:lnTo>
                  <a:lnTo>
                    <a:pt x="363220" y="287781"/>
                  </a:lnTo>
                </a:path>
                <a:path w="363220" h="582929">
                  <a:moveTo>
                    <a:pt x="145542" y="582802"/>
                  </a:moveTo>
                  <a:lnTo>
                    <a:pt x="218719" y="561824"/>
                  </a:lnTo>
                  <a:lnTo>
                    <a:pt x="252088" y="536752"/>
                  </a:lnTo>
                  <a:lnTo>
                    <a:pt x="282527" y="502983"/>
                  </a:lnTo>
                  <a:lnTo>
                    <a:pt x="309447" y="461284"/>
                  </a:lnTo>
                  <a:lnTo>
                    <a:pt x="332261" y="412424"/>
                  </a:lnTo>
                  <a:lnTo>
                    <a:pt x="350381" y="357170"/>
                  </a:lnTo>
                  <a:lnTo>
                    <a:pt x="363220" y="296290"/>
                  </a:lnTo>
                </a:path>
                <a:path w="363220" h="582929">
                  <a:moveTo>
                    <a:pt x="0" y="0"/>
                  </a:moveTo>
                  <a:lnTo>
                    <a:pt x="32018" y="36877"/>
                  </a:lnTo>
                  <a:lnTo>
                    <a:pt x="45815" y="80216"/>
                  </a:lnTo>
                  <a:lnTo>
                    <a:pt x="57516" y="137705"/>
                  </a:lnTo>
                  <a:lnTo>
                    <a:pt x="66657" y="207506"/>
                  </a:lnTo>
                  <a:lnTo>
                    <a:pt x="72771" y="287781"/>
                  </a:lnTo>
                </a:path>
                <a:path w="363220" h="582929">
                  <a:moveTo>
                    <a:pt x="0" y="582802"/>
                  </a:moveTo>
                  <a:lnTo>
                    <a:pt x="32018" y="546114"/>
                  </a:lnTo>
                  <a:lnTo>
                    <a:pt x="45815" y="502983"/>
                  </a:lnTo>
                  <a:lnTo>
                    <a:pt x="57516" y="445755"/>
                  </a:lnTo>
                  <a:lnTo>
                    <a:pt x="66657" y="376251"/>
                  </a:lnTo>
                  <a:lnTo>
                    <a:pt x="72771" y="296290"/>
                  </a:lnTo>
                </a:path>
                <a:path w="363220" h="582929">
                  <a:moveTo>
                    <a:pt x="145542" y="0"/>
                  </a:moveTo>
                  <a:lnTo>
                    <a:pt x="0" y="0"/>
                  </a:lnTo>
                </a:path>
                <a:path w="363220" h="582929">
                  <a:moveTo>
                    <a:pt x="145542" y="582802"/>
                  </a:moveTo>
                  <a:lnTo>
                    <a:pt x="0" y="58280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7226934" y="4576902"/>
              <a:ext cx="454659" cy="454659"/>
            </a:xfrm>
            <a:custGeom>
              <a:avLst/>
              <a:gdLst/>
              <a:ahLst/>
              <a:cxnLst/>
              <a:rect l="l" t="t" r="r" b="b"/>
              <a:pathLst>
                <a:path w="454659" h="454660">
                  <a:moveTo>
                    <a:pt x="0" y="454583"/>
                  </a:moveTo>
                  <a:lnTo>
                    <a:pt x="454647" y="454583"/>
                  </a:lnTo>
                  <a:lnTo>
                    <a:pt x="454647" y="0"/>
                  </a:lnTo>
                  <a:lnTo>
                    <a:pt x="0" y="0"/>
                  </a:lnTo>
                  <a:lnTo>
                    <a:pt x="0" y="45458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7226934" y="4576825"/>
              <a:ext cx="454659" cy="454659"/>
            </a:xfrm>
            <a:custGeom>
              <a:avLst/>
              <a:gdLst/>
              <a:ahLst/>
              <a:cxnLst/>
              <a:rect l="l" t="t" r="r" b="b"/>
              <a:pathLst>
                <a:path w="454659" h="454660">
                  <a:moveTo>
                    <a:pt x="454660" y="0"/>
                  </a:moveTo>
                  <a:lnTo>
                    <a:pt x="0" y="45466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5" name="object 95"/>
          <p:cNvSpPr txBox="1"/>
          <p:nvPr/>
        </p:nvSpPr>
        <p:spPr>
          <a:xfrm>
            <a:off x="7243953" y="4562347"/>
            <a:ext cx="1828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T</a:t>
            </a:r>
            <a:r>
              <a:rPr sz="600" spc="-5" dirty="0">
                <a:latin typeface="Microsoft Sans Serif"/>
                <a:cs typeface="Microsoft Sans Serif"/>
              </a:rPr>
              <a:t>CC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7598156" y="4833620"/>
            <a:ext cx="679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Microsoft Sans Serif"/>
                <a:cs typeface="Microsoft Sans Serif"/>
              </a:rPr>
              <a:t>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6481953" y="4346955"/>
            <a:ext cx="1343660" cy="933450"/>
          </a:xfrm>
          <a:custGeom>
            <a:avLst/>
            <a:gdLst/>
            <a:ahLst/>
            <a:cxnLst/>
            <a:rect l="l" t="t" r="r" b="b"/>
            <a:pathLst>
              <a:path w="1343659" h="933450">
                <a:moveTo>
                  <a:pt x="277749" y="686435"/>
                </a:moveTo>
                <a:lnTo>
                  <a:pt x="134874" y="686943"/>
                </a:lnTo>
              </a:path>
              <a:path w="1343659" h="933450">
                <a:moveTo>
                  <a:pt x="282828" y="247015"/>
                </a:moveTo>
                <a:lnTo>
                  <a:pt x="139826" y="247523"/>
                </a:lnTo>
              </a:path>
              <a:path w="1343659" h="933450">
                <a:moveTo>
                  <a:pt x="742569" y="462280"/>
                </a:moveTo>
                <a:lnTo>
                  <a:pt x="599567" y="462788"/>
                </a:lnTo>
              </a:path>
              <a:path w="1343659" h="933450">
                <a:moveTo>
                  <a:pt x="136271" y="246507"/>
                </a:moveTo>
                <a:lnTo>
                  <a:pt x="136778" y="0"/>
                </a:lnTo>
              </a:path>
              <a:path w="1343659" h="933450">
                <a:moveTo>
                  <a:pt x="134366" y="0"/>
                </a:moveTo>
                <a:lnTo>
                  <a:pt x="0" y="508"/>
                </a:lnTo>
              </a:path>
              <a:path w="1343659" h="933450">
                <a:moveTo>
                  <a:pt x="133350" y="933450"/>
                </a:moveTo>
                <a:lnTo>
                  <a:pt x="133857" y="686943"/>
                </a:lnTo>
              </a:path>
              <a:path w="1343659" h="933450">
                <a:moveTo>
                  <a:pt x="134366" y="931926"/>
                </a:moveTo>
                <a:lnTo>
                  <a:pt x="0" y="932434"/>
                </a:lnTo>
              </a:path>
              <a:path w="1343659" h="933450">
                <a:moveTo>
                  <a:pt x="1343152" y="462280"/>
                </a:moveTo>
                <a:lnTo>
                  <a:pt x="1200150" y="462788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 txBox="1"/>
          <p:nvPr/>
        </p:nvSpPr>
        <p:spPr>
          <a:xfrm>
            <a:off x="7462519" y="4179189"/>
            <a:ext cx="511809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crosoft Sans Serif"/>
                <a:cs typeface="Microsoft Sans Serif"/>
              </a:rPr>
              <a:t>P</a:t>
            </a:r>
            <a:r>
              <a:rPr sz="700" spc="-10" dirty="0">
                <a:latin typeface="Microsoft Sans Serif"/>
                <a:cs typeface="Microsoft Sans Serif"/>
              </a:rPr>
              <a:t>er</a:t>
            </a:r>
            <a:r>
              <a:rPr sz="700" dirty="0">
                <a:latin typeface="Microsoft Sans Serif"/>
                <a:cs typeface="Microsoft Sans Serif"/>
              </a:rPr>
              <a:t>m</a:t>
            </a:r>
            <a:r>
              <a:rPr sz="700" spc="-5" dirty="0">
                <a:latin typeface="Microsoft Sans Serif"/>
                <a:cs typeface="Microsoft Sans Serif"/>
              </a:rPr>
              <a:t>iso</a:t>
            </a:r>
            <a:r>
              <a:rPr sz="700" spc="-10" dirty="0">
                <a:latin typeface="Microsoft Sans Serif"/>
                <a:cs typeface="Microsoft Sans Serif"/>
              </a:rPr>
              <a:t> po</a:t>
            </a:r>
            <a:r>
              <a:rPr sz="700" spc="-5" dirty="0">
                <a:latin typeface="Microsoft Sans Serif"/>
                <a:cs typeface="Microsoft Sans Serif"/>
              </a:rPr>
              <a:t>r  Sinc</a:t>
            </a:r>
            <a:r>
              <a:rPr sz="700" spc="-15" dirty="0">
                <a:latin typeface="Microsoft Sans Serif"/>
                <a:cs typeface="Microsoft Sans Serif"/>
              </a:rPr>
              <a:t>r</a:t>
            </a:r>
            <a:r>
              <a:rPr sz="700" spc="-10" dirty="0">
                <a:latin typeface="Microsoft Sans Serif"/>
                <a:cs typeface="Microsoft Sans Serif"/>
              </a:rPr>
              <a:t>on</a:t>
            </a:r>
            <a:r>
              <a:rPr sz="700" spc="-5" dirty="0">
                <a:latin typeface="Microsoft Sans Serif"/>
                <a:cs typeface="Microsoft Sans Serif"/>
              </a:rPr>
              <a:t>ismo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5476938" y="4205414"/>
            <a:ext cx="1010919" cy="1214755"/>
            <a:chOff x="5476938" y="4205414"/>
            <a:chExt cx="1010919" cy="1214755"/>
          </a:xfrm>
        </p:grpSpPr>
        <p:sp>
          <p:nvSpPr>
            <p:cNvPr id="100" name="object 100"/>
            <p:cNvSpPr/>
            <p:nvPr/>
          </p:nvSpPr>
          <p:spPr>
            <a:xfrm>
              <a:off x="6209157" y="4210177"/>
              <a:ext cx="273050" cy="272415"/>
            </a:xfrm>
            <a:custGeom>
              <a:avLst/>
              <a:gdLst/>
              <a:ahLst/>
              <a:cxnLst/>
              <a:rect l="l" t="t" r="r" b="b"/>
              <a:pathLst>
                <a:path w="273050" h="272414">
                  <a:moveTo>
                    <a:pt x="0" y="0"/>
                  </a:moveTo>
                  <a:lnTo>
                    <a:pt x="136397" y="0"/>
                  </a:lnTo>
                  <a:lnTo>
                    <a:pt x="179502" y="6941"/>
                  </a:lnTo>
                  <a:lnTo>
                    <a:pt x="216944" y="26269"/>
                  </a:lnTo>
                  <a:lnTo>
                    <a:pt x="246473" y="55741"/>
                  </a:lnTo>
                  <a:lnTo>
                    <a:pt x="265840" y="93114"/>
                  </a:lnTo>
                  <a:lnTo>
                    <a:pt x="272795" y="136144"/>
                  </a:lnTo>
                  <a:lnTo>
                    <a:pt x="265840" y="179111"/>
                  </a:lnTo>
                  <a:lnTo>
                    <a:pt x="246473" y="216446"/>
                  </a:lnTo>
                  <a:lnTo>
                    <a:pt x="216944" y="245899"/>
                  </a:lnTo>
                  <a:lnTo>
                    <a:pt x="179502" y="265220"/>
                  </a:lnTo>
                  <a:lnTo>
                    <a:pt x="136397" y="272161"/>
                  </a:lnTo>
                  <a:lnTo>
                    <a:pt x="0" y="27216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481701" y="4256151"/>
              <a:ext cx="726440" cy="172720"/>
            </a:xfrm>
            <a:custGeom>
              <a:avLst/>
              <a:gdLst/>
              <a:ahLst/>
              <a:cxnLst/>
              <a:rect l="l" t="t" r="r" b="b"/>
              <a:pathLst>
                <a:path w="726439" h="172720">
                  <a:moveTo>
                    <a:pt x="636524" y="172212"/>
                  </a:moveTo>
                  <a:lnTo>
                    <a:pt x="500125" y="172719"/>
                  </a:lnTo>
                </a:path>
                <a:path w="726439" h="172720">
                  <a:moveTo>
                    <a:pt x="726439" y="2921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209157" y="4670806"/>
              <a:ext cx="273050" cy="272415"/>
            </a:xfrm>
            <a:custGeom>
              <a:avLst/>
              <a:gdLst/>
              <a:ahLst/>
              <a:cxnLst/>
              <a:rect l="l" t="t" r="r" b="b"/>
              <a:pathLst>
                <a:path w="273050" h="272414">
                  <a:moveTo>
                    <a:pt x="0" y="0"/>
                  </a:moveTo>
                  <a:lnTo>
                    <a:pt x="136397" y="0"/>
                  </a:lnTo>
                  <a:lnTo>
                    <a:pt x="179502" y="6941"/>
                  </a:lnTo>
                  <a:lnTo>
                    <a:pt x="216944" y="26269"/>
                  </a:lnTo>
                  <a:lnTo>
                    <a:pt x="246473" y="55741"/>
                  </a:lnTo>
                  <a:lnTo>
                    <a:pt x="265840" y="93114"/>
                  </a:lnTo>
                  <a:lnTo>
                    <a:pt x="272795" y="136144"/>
                  </a:lnTo>
                  <a:lnTo>
                    <a:pt x="265840" y="179173"/>
                  </a:lnTo>
                  <a:lnTo>
                    <a:pt x="246473" y="216546"/>
                  </a:lnTo>
                  <a:lnTo>
                    <a:pt x="216944" y="246018"/>
                  </a:lnTo>
                  <a:lnTo>
                    <a:pt x="179502" y="265346"/>
                  </a:lnTo>
                  <a:lnTo>
                    <a:pt x="136397" y="272288"/>
                  </a:lnTo>
                  <a:lnTo>
                    <a:pt x="0" y="27228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481701" y="4719828"/>
              <a:ext cx="726440" cy="170180"/>
            </a:xfrm>
            <a:custGeom>
              <a:avLst/>
              <a:gdLst/>
              <a:ahLst/>
              <a:cxnLst/>
              <a:rect l="l" t="t" r="r" b="b"/>
              <a:pathLst>
                <a:path w="726439" h="170179">
                  <a:moveTo>
                    <a:pt x="636524" y="169164"/>
                  </a:moveTo>
                  <a:lnTo>
                    <a:pt x="500125" y="169672"/>
                  </a:lnTo>
                </a:path>
                <a:path w="726439" h="170179">
                  <a:moveTo>
                    <a:pt x="726439" y="0"/>
                  </a:moveTo>
                  <a:lnTo>
                    <a:pt x="0" y="3429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210173" y="5142992"/>
              <a:ext cx="273050" cy="272415"/>
            </a:xfrm>
            <a:custGeom>
              <a:avLst/>
              <a:gdLst/>
              <a:ahLst/>
              <a:cxnLst/>
              <a:rect l="l" t="t" r="r" b="b"/>
              <a:pathLst>
                <a:path w="273050" h="272414">
                  <a:moveTo>
                    <a:pt x="0" y="0"/>
                  </a:moveTo>
                  <a:lnTo>
                    <a:pt x="136398" y="0"/>
                  </a:lnTo>
                  <a:lnTo>
                    <a:pt x="179489" y="6941"/>
                  </a:lnTo>
                  <a:lnTo>
                    <a:pt x="216899" y="26269"/>
                  </a:lnTo>
                  <a:lnTo>
                    <a:pt x="246391" y="55741"/>
                  </a:lnTo>
                  <a:lnTo>
                    <a:pt x="265726" y="93114"/>
                  </a:lnTo>
                  <a:lnTo>
                    <a:pt x="272668" y="136143"/>
                  </a:lnTo>
                  <a:lnTo>
                    <a:pt x="265726" y="179173"/>
                  </a:lnTo>
                  <a:lnTo>
                    <a:pt x="246391" y="216546"/>
                  </a:lnTo>
                  <a:lnTo>
                    <a:pt x="216899" y="246018"/>
                  </a:lnTo>
                  <a:lnTo>
                    <a:pt x="179489" y="265346"/>
                  </a:lnTo>
                  <a:lnTo>
                    <a:pt x="136398" y="272287"/>
                  </a:lnTo>
                  <a:lnTo>
                    <a:pt x="0" y="27228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481701" y="5192014"/>
              <a:ext cx="727710" cy="170180"/>
            </a:xfrm>
            <a:custGeom>
              <a:avLst/>
              <a:gdLst/>
              <a:ahLst/>
              <a:cxnLst/>
              <a:rect l="l" t="t" r="r" b="b"/>
              <a:pathLst>
                <a:path w="727710" h="170179">
                  <a:moveTo>
                    <a:pt x="636524" y="169291"/>
                  </a:moveTo>
                  <a:lnTo>
                    <a:pt x="500125" y="169799"/>
                  </a:lnTo>
                </a:path>
                <a:path w="727710" h="170179">
                  <a:moveTo>
                    <a:pt x="727456" y="0"/>
                  </a:moveTo>
                  <a:lnTo>
                    <a:pt x="0" y="3556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6" name="object 106"/>
          <p:cNvSpPr txBox="1"/>
          <p:nvPr/>
        </p:nvSpPr>
        <p:spPr>
          <a:xfrm>
            <a:off x="5521578" y="4350765"/>
            <a:ext cx="39497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b</a:t>
            </a:r>
            <a:r>
              <a:rPr sz="700" spc="-5" dirty="0">
                <a:latin typeface="Microsoft Sans Serif"/>
                <a:cs typeface="Microsoft Sans Serif"/>
              </a:rPr>
              <a:t>l</a:t>
            </a:r>
            <a:r>
              <a:rPr sz="700" spc="5" dirty="0">
                <a:latin typeface="Microsoft Sans Serif"/>
                <a:cs typeface="Microsoft Sans Serif"/>
              </a:rPr>
              <a:t>k</a:t>
            </a:r>
            <a:r>
              <a:rPr sz="700" spc="-10" dirty="0">
                <a:latin typeface="Microsoft Sans Serif"/>
                <a:cs typeface="Microsoft Sans Serif"/>
              </a:rPr>
              <a:t>25</a:t>
            </a:r>
            <a:r>
              <a:rPr sz="700" spc="-5" dirty="0">
                <a:latin typeface="Microsoft Sans Serif"/>
                <a:cs typeface="Microsoft Sans Serif"/>
              </a:rPr>
              <a:t>A</a:t>
            </a:r>
            <a:r>
              <a:rPr sz="700" spc="-10" dirty="0">
                <a:latin typeface="Microsoft Sans Serif"/>
                <a:cs typeface="Microsoft Sans Serif"/>
              </a:rPr>
              <a:t>n</a:t>
            </a:r>
            <a:r>
              <a:rPr sz="700" spc="-5" dirty="0">
                <a:latin typeface="Microsoft Sans Serif"/>
                <a:cs typeface="Microsoft Sans Serif"/>
              </a:rPr>
              <a:t>g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5524627" y="4810759"/>
            <a:ext cx="407034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blk25Mag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5557773" y="5300598"/>
            <a:ext cx="38862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b</a:t>
            </a:r>
            <a:r>
              <a:rPr sz="700" spc="-5" dirty="0">
                <a:latin typeface="Microsoft Sans Serif"/>
                <a:cs typeface="Microsoft Sans Serif"/>
              </a:rPr>
              <a:t>l</a:t>
            </a:r>
            <a:r>
              <a:rPr sz="700" spc="5" dirty="0">
                <a:latin typeface="Microsoft Sans Serif"/>
                <a:cs typeface="Microsoft Sans Serif"/>
              </a:rPr>
              <a:t>k</a:t>
            </a:r>
            <a:r>
              <a:rPr sz="700" spc="-10" dirty="0">
                <a:latin typeface="Microsoft Sans Serif"/>
                <a:cs typeface="Microsoft Sans Serif"/>
              </a:rPr>
              <a:t>25</a:t>
            </a:r>
            <a:r>
              <a:rPr sz="700" spc="-5" dirty="0">
                <a:latin typeface="Microsoft Sans Serif"/>
                <a:cs typeface="Microsoft Sans Serif"/>
              </a:rPr>
              <a:t>f</a:t>
            </a:r>
            <a:r>
              <a:rPr sz="700" spc="-15" dirty="0">
                <a:latin typeface="Microsoft Sans Serif"/>
                <a:cs typeface="Microsoft Sans Serif"/>
              </a:rPr>
              <a:t>r</a:t>
            </a:r>
            <a:r>
              <a:rPr sz="700" spc="-10" dirty="0">
                <a:latin typeface="Microsoft Sans Serif"/>
                <a:cs typeface="Microsoft Sans Serif"/>
              </a:rPr>
              <a:t>e</a:t>
            </a:r>
            <a:r>
              <a:rPr sz="700" spc="-5" dirty="0">
                <a:latin typeface="Microsoft Sans Serif"/>
                <a:cs typeface="Microsoft Sans Serif"/>
              </a:rPr>
              <a:t>q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09" name="object 109"/>
          <p:cNvGrpSpPr/>
          <p:nvPr/>
        </p:nvGrpSpPr>
        <p:grpSpPr>
          <a:xfrm>
            <a:off x="6113462" y="4378134"/>
            <a:ext cx="1721485" cy="1034415"/>
            <a:chOff x="6113462" y="4378134"/>
            <a:chExt cx="1721485" cy="1034415"/>
          </a:xfrm>
        </p:grpSpPr>
        <p:pic>
          <p:nvPicPr>
            <p:cNvPr id="110" name="object 1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13462" y="4837239"/>
              <a:ext cx="100457" cy="99949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13462" y="4378134"/>
              <a:ext cx="100457" cy="99948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13462" y="5312092"/>
              <a:ext cx="100457" cy="99948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7829676" y="4446015"/>
              <a:ext cx="635" cy="363855"/>
            </a:xfrm>
            <a:custGeom>
              <a:avLst/>
              <a:gdLst/>
              <a:ahLst/>
              <a:cxnLst/>
              <a:rect l="l" t="t" r="r" b="b"/>
              <a:pathLst>
                <a:path w="634" h="363854">
                  <a:moveTo>
                    <a:pt x="0" y="363727"/>
                  </a:moveTo>
                  <a:lnTo>
                    <a:pt x="507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07975"/>
            <a:ext cx="76987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Función</a:t>
            </a:r>
            <a:r>
              <a:rPr sz="2400" spc="-20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comprobación</a:t>
            </a:r>
            <a:r>
              <a:rPr sz="2400" spc="-30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sincronismo</a:t>
            </a:r>
            <a:r>
              <a:rPr sz="2400" spc="-35" dirty="0"/>
              <a:t> </a:t>
            </a:r>
            <a:r>
              <a:rPr sz="2400" spc="-5" dirty="0"/>
              <a:t>(25)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47522" y="1432940"/>
            <a:ext cx="7814945" cy="33318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50" b="1" spc="15" dirty="0">
                <a:latin typeface="Arial"/>
                <a:cs typeface="Arial"/>
              </a:rPr>
              <a:t>Permiso</a:t>
            </a:r>
            <a:r>
              <a:rPr sz="1750" b="1" spc="35" dirty="0">
                <a:latin typeface="Arial"/>
                <a:cs typeface="Arial"/>
              </a:rPr>
              <a:t> </a:t>
            </a:r>
            <a:r>
              <a:rPr sz="1750" b="1" spc="20" dirty="0">
                <a:latin typeface="Arial"/>
                <a:cs typeface="Arial"/>
              </a:rPr>
              <a:t>por</a:t>
            </a:r>
            <a:r>
              <a:rPr sz="1750" b="1" spc="10" dirty="0">
                <a:latin typeface="Arial"/>
                <a:cs typeface="Arial"/>
              </a:rPr>
              <a:t> </a:t>
            </a:r>
            <a:r>
              <a:rPr sz="1750" b="1" spc="15" dirty="0">
                <a:latin typeface="Arial"/>
                <a:cs typeface="Arial"/>
              </a:rPr>
              <a:t>baja</a:t>
            </a:r>
            <a:r>
              <a:rPr sz="1750" b="1" spc="25" dirty="0">
                <a:latin typeface="Arial"/>
                <a:cs typeface="Arial"/>
              </a:rPr>
              <a:t> </a:t>
            </a:r>
            <a:r>
              <a:rPr sz="1750" b="1" spc="15" dirty="0">
                <a:latin typeface="Arial"/>
                <a:cs typeface="Arial"/>
              </a:rPr>
              <a:t>tensión.</a:t>
            </a:r>
            <a:r>
              <a:rPr sz="1750" b="1" spc="30" dirty="0">
                <a:latin typeface="Arial"/>
                <a:cs typeface="Arial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Se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da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permiso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si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no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hay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tensión</a:t>
            </a:r>
            <a:r>
              <a:rPr sz="1750" spc="6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en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uno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o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ambos</a:t>
            </a:r>
            <a:endParaRPr sz="17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Microsoft Sans Serif"/>
                <a:cs typeface="Microsoft Sans Serif"/>
              </a:rPr>
              <a:t>lados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interruptor,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acuerdo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con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los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siguientes</a:t>
            </a:r>
            <a:r>
              <a:rPr sz="1800" spc="7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ajustes:</a:t>
            </a:r>
            <a:endParaRPr sz="1800">
              <a:latin typeface="Microsoft Sans Serif"/>
              <a:cs typeface="Microsoft Sans Serif"/>
            </a:endParaRPr>
          </a:p>
          <a:p>
            <a:pPr marL="295910" indent="-283845">
              <a:lnSpc>
                <a:spcPct val="100000"/>
              </a:lnSpc>
              <a:spcBef>
                <a:spcPts val="1235"/>
              </a:spcBef>
              <a:buChar char="•"/>
              <a:tabLst>
                <a:tab pos="295910" algn="l"/>
                <a:tab pos="296545" algn="l"/>
              </a:tabLst>
            </a:pPr>
            <a:r>
              <a:rPr sz="1750" spc="15" dirty="0">
                <a:latin typeface="Microsoft Sans Serif"/>
                <a:cs typeface="Microsoft Sans Serif"/>
              </a:rPr>
              <a:t>permiso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si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no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hay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tensión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en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el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lado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25" dirty="0">
                <a:latin typeface="Microsoft Sans Serif"/>
                <a:cs typeface="Microsoft Sans Serif"/>
              </a:rPr>
              <a:t>línea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ni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en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el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lado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carga</a:t>
            </a:r>
            <a:endParaRPr sz="1750">
              <a:latin typeface="Microsoft Sans Serif"/>
              <a:cs typeface="Microsoft Sans Serif"/>
            </a:endParaRPr>
          </a:p>
          <a:p>
            <a:pPr marL="295910" indent="-283845">
              <a:lnSpc>
                <a:spcPct val="100000"/>
              </a:lnSpc>
              <a:spcBef>
                <a:spcPts val="50"/>
              </a:spcBef>
              <a:buChar char="•"/>
              <a:tabLst>
                <a:tab pos="295910" algn="l"/>
                <a:tab pos="296545" algn="l"/>
              </a:tabLst>
            </a:pPr>
            <a:r>
              <a:rPr sz="1750" spc="15" dirty="0">
                <a:latin typeface="Microsoft Sans Serif"/>
                <a:cs typeface="Microsoft Sans Serif"/>
              </a:rPr>
              <a:t>permiso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si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no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hay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tensión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en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el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lado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25" dirty="0">
                <a:latin typeface="Microsoft Sans Serif"/>
                <a:cs typeface="Microsoft Sans Serif"/>
              </a:rPr>
              <a:t>línea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y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si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en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el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lado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carga</a:t>
            </a:r>
            <a:endParaRPr sz="1750">
              <a:latin typeface="Microsoft Sans Serif"/>
              <a:cs typeface="Microsoft Sans Serif"/>
            </a:endParaRPr>
          </a:p>
          <a:p>
            <a:pPr marL="295910" indent="-283845">
              <a:lnSpc>
                <a:spcPct val="100000"/>
              </a:lnSpc>
              <a:spcBef>
                <a:spcPts val="45"/>
              </a:spcBef>
              <a:buChar char="•"/>
              <a:tabLst>
                <a:tab pos="295910" algn="l"/>
                <a:tab pos="296545" algn="l"/>
              </a:tabLst>
            </a:pPr>
            <a:r>
              <a:rPr sz="1750" spc="15" dirty="0">
                <a:latin typeface="Microsoft Sans Serif"/>
                <a:cs typeface="Microsoft Sans Serif"/>
              </a:rPr>
              <a:t>permiso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si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no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hay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tensión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en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el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lado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carga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y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si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en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el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lado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25" dirty="0">
                <a:latin typeface="Microsoft Sans Serif"/>
                <a:cs typeface="Microsoft Sans Serif"/>
              </a:rPr>
              <a:t>línea</a:t>
            </a:r>
            <a:endParaRPr sz="1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Char char="•"/>
            </a:pPr>
            <a:endParaRPr sz="1900">
              <a:latin typeface="Microsoft Sans Serif"/>
              <a:cs typeface="Microsoft Sans Serif"/>
            </a:endParaRPr>
          </a:p>
          <a:p>
            <a:pPr marL="12700" marR="141605">
              <a:lnSpc>
                <a:spcPct val="102299"/>
              </a:lnSpc>
            </a:pPr>
            <a:r>
              <a:rPr sz="1750" b="1" spc="15" dirty="0">
                <a:latin typeface="Arial"/>
                <a:cs typeface="Arial"/>
              </a:rPr>
              <a:t>Permiso</a:t>
            </a:r>
            <a:r>
              <a:rPr sz="1750" b="1" spc="40" dirty="0">
                <a:latin typeface="Arial"/>
                <a:cs typeface="Arial"/>
              </a:rPr>
              <a:t> </a:t>
            </a:r>
            <a:r>
              <a:rPr sz="1750" b="1" spc="20" dirty="0">
                <a:latin typeface="Arial"/>
                <a:cs typeface="Arial"/>
              </a:rPr>
              <a:t>por</a:t>
            </a:r>
            <a:r>
              <a:rPr sz="1750" b="1" spc="15" dirty="0">
                <a:latin typeface="Arial"/>
                <a:cs typeface="Arial"/>
              </a:rPr>
              <a:t> sincronismo.</a:t>
            </a:r>
            <a:r>
              <a:rPr sz="1750" b="1" spc="45" dirty="0">
                <a:latin typeface="Arial"/>
                <a:cs typeface="Arial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Se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da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permiso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si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se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cumplen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simultáneamente, </a:t>
            </a:r>
            <a:r>
              <a:rPr sz="1750" spc="-45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durante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un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tiempo</a:t>
            </a:r>
            <a:r>
              <a:rPr sz="1750" spc="6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programable,</a:t>
            </a:r>
            <a:r>
              <a:rPr sz="1750" spc="75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las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condiciones</a:t>
            </a:r>
            <a:r>
              <a:rPr sz="1750" spc="80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siguientes:</a:t>
            </a:r>
            <a:endParaRPr sz="1750">
              <a:latin typeface="Microsoft Sans Serif"/>
              <a:cs typeface="Microsoft Sans Serif"/>
            </a:endParaRPr>
          </a:p>
          <a:p>
            <a:pPr marL="295910" indent="-283845">
              <a:lnSpc>
                <a:spcPct val="100000"/>
              </a:lnSpc>
              <a:spcBef>
                <a:spcPts val="1250"/>
              </a:spcBef>
              <a:buChar char="•"/>
              <a:tabLst>
                <a:tab pos="295910" algn="l"/>
                <a:tab pos="296545" algn="l"/>
              </a:tabLst>
            </a:pPr>
            <a:r>
              <a:rPr sz="1750" spc="10" dirty="0">
                <a:latin typeface="Microsoft Sans Serif"/>
                <a:cs typeface="Microsoft Sans Serif"/>
              </a:rPr>
              <a:t>diferencia</a:t>
            </a:r>
            <a:r>
              <a:rPr sz="1750" spc="8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entre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el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voltaje</a:t>
            </a:r>
            <a:r>
              <a:rPr sz="1750" spc="6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de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25" dirty="0">
                <a:latin typeface="Microsoft Sans Serif"/>
                <a:cs typeface="Microsoft Sans Serif"/>
              </a:rPr>
              <a:t>línea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y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el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voltaje</a:t>
            </a:r>
            <a:r>
              <a:rPr sz="1750" spc="6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de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barra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&lt;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ajuste</a:t>
            </a:r>
            <a:endParaRPr sz="1750">
              <a:latin typeface="Microsoft Sans Serif"/>
              <a:cs typeface="Microsoft Sans Serif"/>
            </a:endParaRPr>
          </a:p>
          <a:p>
            <a:pPr marL="295910" indent="-283845">
              <a:lnSpc>
                <a:spcPct val="100000"/>
              </a:lnSpc>
              <a:buChar char="•"/>
              <a:tabLst>
                <a:tab pos="295910" algn="l"/>
                <a:tab pos="29654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diferencia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en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ángulos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fase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&lt;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ajuste</a:t>
            </a:r>
            <a:endParaRPr sz="1800">
              <a:latin typeface="Microsoft Sans Serif"/>
              <a:cs typeface="Microsoft Sans Serif"/>
            </a:endParaRPr>
          </a:p>
          <a:p>
            <a:pPr marL="295910" indent="-283845">
              <a:lnSpc>
                <a:spcPct val="100000"/>
              </a:lnSpc>
              <a:spcBef>
                <a:spcPts val="35"/>
              </a:spcBef>
              <a:buChar char="•"/>
              <a:tabLst>
                <a:tab pos="295910" algn="l"/>
                <a:tab pos="296545" algn="l"/>
              </a:tabLst>
            </a:pPr>
            <a:r>
              <a:rPr sz="1750" spc="10" dirty="0">
                <a:latin typeface="Microsoft Sans Serif"/>
                <a:cs typeface="Microsoft Sans Serif"/>
              </a:rPr>
              <a:t>diferencia</a:t>
            </a:r>
            <a:r>
              <a:rPr sz="1750" spc="6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en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frecuencias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&lt;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ajuste</a:t>
            </a:r>
            <a:endParaRPr sz="1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31300" cy="68199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89125" y="2381834"/>
            <a:ext cx="431927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Redes</a:t>
            </a:r>
            <a:r>
              <a:rPr sz="32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3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Distribución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89125" y="3357448"/>
            <a:ext cx="50171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Arial"/>
                <a:cs typeface="Arial"/>
              </a:rPr>
              <a:t>Reconectadores/Recloser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26567"/>
            <a:ext cx="59029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Dispositivos</a:t>
            </a:r>
            <a:r>
              <a:rPr sz="2400" spc="-60" dirty="0"/>
              <a:t> </a:t>
            </a:r>
            <a:r>
              <a:rPr sz="2400" dirty="0"/>
              <a:t>utilizados</a:t>
            </a:r>
            <a:r>
              <a:rPr sz="2400" spc="-65" dirty="0"/>
              <a:t> </a:t>
            </a:r>
            <a:r>
              <a:rPr sz="2400" dirty="0"/>
              <a:t>en</a:t>
            </a:r>
            <a:r>
              <a:rPr sz="2400" spc="-30" dirty="0"/>
              <a:t> </a:t>
            </a:r>
            <a:r>
              <a:rPr sz="2400" dirty="0"/>
              <a:t>Redes</a:t>
            </a:r>
            <a:r>
              <a:rPr sz="2400" spc="-40" dirty="0"/>
              <a:t> </a:t>
            </a:r>
            <a:r>
              <a:rPr sz="2400" dirty="0"/>
              <a:t>de </a:t>
            </a:r>
            <a:r>
              <a:rPr sz="2400" spc="-785" dirty="0"/>
              <a:t> </a:t>
            </a:r>
            <a:r>
              <a:rPr sz="2400" spc="-5" dirty="0"/>
              <a:t>Distribución)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708761" y="1427734"/>
            <a:ext cx="5547995" cy="192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SzPct val="128125"/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FUSIBLES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Microsoft Sans Serif"/>
              <a:buChar char="•"/>
            </a:pPr>
            <a:endParaRPr sz="21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SzPct val="128125"/>
              <a:buChar char="•"/>
              <a:tabLst>
                <a:tab pos="299085" algn="l"/>
                <a:tab pos="299720" algn="l"/>
              </a:tabLst>
            </a:pPr>
            <a:r>
              <a:rPr sz="1600" spc="-20" dirty="0">
                <a:latin typeface="Microsoft Sans Serif"/>
                <a:cs typeface="Microsoft Sans Serif"/>
              </a:rPr>
              <a:t>RESTAURADORES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Microsoft Sans Serif"/>
              <a:buChar char="•"/>
            </a:pPr>
            <a:endParaRPr sz="21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SzPct val="128125"/>
              <a:buChar char="•"/>
              <a:tabLst>
                <a:tab pos="299085" algn="l"/>
                <a:tab pos="2997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SECCIONALIZADORES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Microsoft Sans Serif"/>
              <a:buChar char="•"/>
            </a:pPr>
            <a:endParaRPr sz="21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SzPct val="128125"/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Microsoft Sans Serif"/>
                <a:cs typeface="Microsoft Sans Serif"/>
              </a:rPr>
              <a:t>RELÉS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SOBRECORRIENTE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INTERRUPTORES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26567"/>
            <a:ext cx="59029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Dispositivos</a:t>
            </a:r>
            <a:r>
              <a:rPr sz="2400" spc="-60" dirty="0"/>
              <a:t> </a:t>
            </a:r>
            <a:r>
              <a:rPr sz="2400" dirty="0"/>
              <a:t>utilizados</a:t>
            </a:r>
            <a:r>
              <a:rPr sz="2400" spc="-65" dirty="0"/>
              <a:t> </a:t>
            </a:r>
            <a:r>
              <a:rPr sz="2400" dirty="0"/>
              <a:t>en</a:t>
            </a:r>
            <a:r>
              <a:rPr sz="2400" spc="-30" dirty="0"/>
              <a:t> </a:t>
            </a:r>
            <a:r>
              <a:rPr sz="2400" dirty="0"/>
              <a:t>Redes</a:t>
            </a:r>
            <a:r>
              <a:rPr sz="2400" spc="-40" dirty="0"/>
              <a:t> </a:t>
            </a:r>
            <a:r>
              <a:rPr sz="2400" dirty="0"/>
              <a:t>de </a:t>
            </a:r>
            <a:r>
              <a:rPr sz="2400" spc="-785" dirty="0"/>
              <a:t> </a:t>
            </a:r>
            <a:r>
              <a:rPr sz="2400" spc="-5" dirty="0"/>
              <a:t>Distribución)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708761" y="1317702"/>
            <a:ext cx="8072755" cy="175704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770"/>
              </a:spcBef>
              <a:buClr>
                <a:srgbClr val="000099"/>
              </a:buClr>
              <a:buSzPct val="112500"/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600" b="1" spc="-5" dirty="0">
                <a:latin typeface="Arial"/>
                <a:cs typeface="Arial"/>
              </a:rPr>
              <a:t>TIPO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</a:t>
            </a:r>
            <a:r>
              <a:rPr sz="1600" spc="-5" dirty="0">
                <a:latin typeface="Microsoft Sans Serif"/>
                <a:cs typeface="Microsoft Sans Serif"/>
              </a:rPr>
              <a:t>.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RÁPIDOS.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VELOCIDAD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FUSIÓN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6</a:t>
            </a:r>
            <a:r>
              <a:rPr sz="1600" spc="-8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-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8.1</a:t>
            </a:r>
            <a:endParaRPr sz="16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1010"/>
              </a:spcBef>
              <a:buClr>
                <a:srgbClr val="000099"/>
              </a:buClr>
              <a:buSzPct val="112500"/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600" b="1" spc="-5" dirty="0">
                <a:latin typeface="Arial"/>
                <a:cs typeface="Arial"/>
              </a:rPr>
              <a:t>TIPO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95" dirty="0">
                <a:latin typeface="Arial"/>
                <a:cs typeface="Arial"/>
              </a:rPr>
              <a:t>T.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LENTOS.</a:t>
            </a:r>
            <a:r>
              <a:rPr sz="1600" spc="-5" dirty="0">
                <a:latin typeface="Microsoft Sans Serif"/>
                <a:cs typeface="Microsoft Sans Serif"/>
              </a:rPr>
              <a:t> VELOCIDAD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 FUSIÓN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10</a:t>
            </a:r>
            <a:r>
              <a:rPr sz="1600" spc="-8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-9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13</a:t>
            </a:r>
            <a:endParaRPr sz="1600">
              <a:latin typeface="Microsoft Sans Serif"/>
              <a:cs typeface="Microsoft Sans Serif"/>
            </a:endParaRPr>
          </a:p>
          <a:p>
            <a:pPr marL="299085" marR="5080" indent="-287020">
              <a:lnSpc>
                <a:spcPts val="1730"/>
              </a:lnSpc>
              <a:spcBef>
                <a:spcPts val="1225"/>
              </a:spcBef>
              <a:buClr>
                <a:srgbClr val="000099"/>
              </a:buClr>
              <a:buSzPct val="112500"/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600" b="1" spc="-10" dirty="0">
                <a:latin typeface="Arial"/>
                <a:cs typeface="Arial"/>
              </a:rPr>
              <a:t>VELOCIDAD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FUSIÓN.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DA</a:t>
            </a:r>
            <a:r>
              <a:rPr sz="1600" spc="-8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UNA</a:t>
            </a:r>
            <a:r>
              <a:rPr sz="1600" spc="-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IDEA</a:t>
            </a:r>
            <a:r>
              <a:rPr sz="1600" spc="-9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-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RAPIDEZ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CON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QUE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RESPONDE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EL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EL</a:t>
            </a:r>
            <a:r>
              <a:rPr sz="1600" dirty="0">
                <a:latin typeface="Microsoft Sans Serif"/>
                <a:cs typeface="Microsoft Sans Serif"/>
              </a:rPr>
              <a:t>E</a:t>
            </a:r>
            <a:r>
              <a:rPr sz="1600" spc="-5" dirty="0">
                <a:latin typeface="Microsoft Sans Serif"/>
                <a:cs typeface="Microsoft Sans Serif"/>
              </a:rPr>
              <a:t>ME</a:t>
            </a:r>
            <a:r>
              <a:rPr sz="1600" spc="-20" dirty="0">
                <a:latin typeface="Microsoft Sans Serif"/>
                <a:cs typeface="Microsoft Sans Serif"/>
              </a:rPr>
              <a:t>N</a:t>
            </a:r>
            <a:r>
              <a:rPr sz="1600" spc="-35" dirty="0">
                <a:latin typeface="Microsoft Sans Serif"/>
                <a:cs typeface="Microsoft Sans Serif"/>
              </a:rPr>
              <a:t>T</a:t>
            </a:r>
            <a:r>
              <a:rPr sz="1600" spc="-5" dirty="0">
                <a:latin typeface="Microsoft Sans Serif"/>
                <a:cs typeface="Microsoft Sans Serif"/>
              </a:rPr>
              <a:t>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FUSIBLE</a:t>
            </a:r>
            <a:r>
              <a:rPr sz="1600" spc="-1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-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-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MA</a:t>
            </a:r>
            <a:r>
              <a:rPr sz="1600" spc="-15" dirty="0">
                <a:latin typeface="Microsoft Sans Serif"/>
                <a:cs typeface="Microsoft Sans Serif"/>
              </a:rPr>
              <a:t>G</a:t>
            </a:r>
            <a:r>
              <a:rPr sz="1600" spc="-5" dirty="0">
                <a:latin typeface="Microsoft Sans Serif"/>
                <a:cs typeface="Microsoft Sans Serif"/>
              </a:rPr>
              <a:t>NITUD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DE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SOBRECOR</a:t>
            </a:r>
            <a:r>
              <a:rPr sz="1600" spc="-20" dirty="0">
                <a:latin typeface="Microsoft Sans Serif"/>
                <a:cs typeface="Microsoft Sans Serif"/>
              </a:rPr>
              <a:t>R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-15" dirty="0">
                <a:latin typeface="Microsoft Sans Serif"/>
                <a:cs typeface="Microsoft Sans Serif"/>
              </a:rPr>
              <a:t>E</a:t>
            </a:r>
            <a:r>
              <a:rPr sz="1600" spc="-5" dirty="0">
                <a:latin typeface="Microsoft Sans Serif"/>
                <a:cs typeface="Microsoft Sans Serif"/>
              </a:rPr>
              <a:t>NTE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Q</a:t>
            </a:r>
            <a:r>
              <a:rPr sz="1600" spc="-5" dirty="0">
                <a:latin typeface="Microsoft Sans Serif"/>
                <a:cs typeface="Microsoft Sans Serif"/>
              </a:rPr>
              <a:t>UE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SE  </a:t>
            </a:r>
            <a:r>
              <a:rPr sz="1600" spc="-20" dirty="0">
                <a:latin typeface="Microsoft Sans Serif"/>
                <a:cs typeface="Microsoft Sans Serif"/>
              </a:rPr>
              <a:t>PRESENTA. </a:t>
            </a:r>
            <a:r>
              <a:rPr sz="1600" spc="-5" dirty="0">
                <a:latin typeface="Microsoft Sans Serif"/>
                <a:cs typeface="Microsoft Sans Serif"/>
              </a:rPr>
              <a:t>ES LA RELACIÓN ENTRE LA CORRIENTE MÍNIMA DE FUSIÓN A 0.1 s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Y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LA</a:t>
            </a:r>
            <a:r>
              <a:rPr sz="1600" spc="-9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CORRIENTE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MÍNIMA</a:t>
            </a:r>
            <a:r>
              <a:rPr sz="1600" spc="-17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</a:t>
            </a:r>
            <a:r>
              <a:rPr sz="1600" spc="-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300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ó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600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398" y="3465525"/>
            <a:ext cx="2114550" cy="2286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68041" y="3527437"/>
            <a:ext cx="2857500" cy="216217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21628" y="3465525"/>
            <a:ext cx="2901061" cy="2162175"/>
          </a:xfrm>
          <a:prstGeom prst="rect">
            <a:avLst/>
          </a:prstGeom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900"/>
            <a:ext cx="9130665" cy="736600"/>
            <a:chOff x="889" y="469900"/>
            <a:chExt cx="9130665" cy="736600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6014" y="1365681"/>
            <a:ext cx="6395085" cy="496341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883282" y="5850750"/>
            <a:ext cx="2454275" cy="3695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3175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50"/>
              </a:spcBef>
            </a:pPr>
            <a:r>
              <a:rPr sz="1800" dirty="0">
                <a:solidFill>
                  <a:srgbClr val="EDEBE0"/>
                </a:solidFill>
                <a:latin typeface="Calibri"/>
                <a:cs typeface="Calibri"/>
              </a:rPr>
              <a:t>NO</a:t>
            </a:r>
            <a:r>
              <a:rPr sz="1800" spc="-35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EDEBE0"/>
                </a:solidFill>
                <a:latin typeface="Calibri"/>
                <a:cs typeface="Calibri"/>
              </a:rPr>
              <a:t>MONTADO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64607" y="5964428"/>
            <a:ext cx="1826260" cy="3695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3175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50"/>
              </a:spcBef>
            </a:pPr>
            <a:r>
              <a:rPr sz="1800" spc="-25" dirty="0">
                <a:solidFill>
                  <a:srgbClr val="EDEBE0"/>
                </a:solidFill>
                <a:latin typeface="Calibri"/>
                <a:cs typeface="Calibri"/>
              </a:rPr>
              <a:t>MONTADO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43204" y="253365"/>
            <a:ext cx="60420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MONTAJE</a:t>
            </a:r>
            <a:r>
              <a:rPr sz="2400" spc="-70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dirty="0"/>
              <a:t>UN</a:t>
            </a:r>
            <a:r>
              <a:rPr sz="2400" spc="-40" dirty="0"/>
              <a:t> </a:t>
            </a:r>
            <a:r>
              <a:rPr sz="2400" dirty="0"/>
              <a:t>FUSIBLE</a:t>
            </a:r>
            <a:r>
              <a:rPr sz="2400" spc="-60" dirty="0"/>
              <a:t> </a:t>
            </a:r>
            <a:r>
              <a:rPr sz="2400" spc="-5" dirty="0"/>
              <a:t>ABIERTO</a:t>
            </a:r>
            <a:endParaRPr sz="2400"/>
          </a:p>
        </p:txBody>
      </p:sp>
      <p:sp>
        <p:nvSpPr>
          <p:cNvPr id="10" name="object 10"/>
          <p:cNvSpPr/>
          <p:nvPr/>
        </p:nvSpPr>
        <p:spPr>
          <a:xfrm>
            <a:off x="2394966" y="5474842"/>
            <a:ext cx="877569" cy="600710"/>
          </a:xfrm>
          <a:custGeom>
            <a:avLst/>
            <a:gdLst/>
            <a:ahLst/>
            <a:cxnLst/>
            <a:rect l="l" t="t" r="r" b="b"/>
            <a:pathLst>
              <a:path w="877570" h="600710">
                <a:moveTo>
                  <a:pt x="700664" y="147617"/>
                </a:moveTo>
                <a:lnTo>
                  <a:pt x="35051" y="589508"/>
                </a:lnTo>
                <a:lnTo>
                  <a:pt x="42036" y="600087"/>
                </a:lnTo>
                <a:lnTo>
                  <a:pt x="707673" y="158180"/>
                </a:lnTo>
                <a:lnTo>
                  <a:pt x="700664" y="147617"/>
                </a:lnTo>
                <a:close/>
              </a:path>
              <a:path w="877570" h="600710">
                <a:moveTo>
                  <a:pt x="679598" y="115869"/>
                </a:moveTo>
                <a:lnTo>
                  <a:pt x="13969" y="557771"/>
                </a:lnTo>
                <a:lnTo>
                  <a:pt x="28066" y="578929"/>
                </a:lnTo>
                <a:lnTo>
                  <a:pt x="693655" y="137054"/>
                </a:lnTo>
                <a:lnTo>
                  <a:pt x="679598" y="115869"/>
                </a:lnTo>
                <a:close/>
              </a:path>
              <a:path w="877570" h="600710">
                <a:moveTo>
                  <a:pt x="665585" y="94751"/>
                </a:moveTo>
                <a:lnTo>
                  <a:pt x="0" y="536600"/>
                </a:lnTo>
                <a:lnTo>
                  <a:pt x="6984" y="547179"/>
                </a:lnTo>
                <a:lnTo>
                  <a:pt x="672588" y="105306"/>
                </a:lnTo>
                <a:lnTo>
                  <a:pt x="665585" y="94751"/>
                </a:lnTo>
                <a:close/>
              </a:path>
              <a:path w="877570" h="600710">
                <a:moveTo>
                  <a:pt x="804420" y="126542"/>
                </a:moveTo>
                <a:lnTo>
                  <a:pt x="732408" y="126542"/>
                </a:lnTo>
                <a:lnTo>
                  <a:pt x="739394" y="137121"/>
                </a:lnTo>
                <a:lnTo>
                  <a:pt x="707673" y="158180"/>
                </a:lnTo>
                <a:lnTo>
                  <a:pt x="749807" y="221678"/>
                </a:lnTo>
                <a:lnTo>
                  <a:pt x="804420" y="126542"/>
                </a:lnTo>
                <a:close/>
              </a:path>
              <a:path w="877570" h="600710">
                <a:moveTo>
                  <a:pt x="732408" y="126542"/>
                </a:moveTo>
                <a:lnTo>
                  <a:pt x="700664" y="147617"/>
                </a:lnTo>
                <a:lnTo>
                  <a:pt x="707673" y="158180"/>
                </a:lnTo>
                <a:lnTo>
                  <a:pt x="739394" y="137121"/>
                </a:lnTo>
                <a:lnTo>
                  <a:pt x="732408" y="126542"/>
                </a:lnTo>
                <a:close/>
              </a:path>
              <a:path w="877570" h="600710">
                <a:moveTo>
                  <a:pt x="822639" y="94805"/>
                </a:moveTo>
                <a:lnTo>
                  <a:pt x="711326" y="94805"/>
                </a:lnTo>
                <a:lnTo>
                  <a:pt x="725423" y="115963"/>
                </a:lnTo>
                <a:lnTo>
                  <a:pt x="693655" y="137054"/>
                </a:lnTo>
                <a:lnTo>
                  <a:pt x="700664" y="147617"/>
                </a:lnTo>
                <a:lnTo>
                  <a:pt x="732408" y="126542"/>
                </a:lnTo>
                <a:lnTo>
                  <a:pt x="804420" y="126542"/>
                </a:lnTo>
                <a:lnTo>
                  <a:pt x="822639" y="94805"/>
                </a:lnTo>
                <a:close/>
              </a:path>
              <a:path w="877570" h="600710">
                <a:moveTo>
                  <a:pt x="711326" y="94805"/>
                </a:moveTo>
                <a:lnTo>
                  <a:pt x="679598" y="115869"/>
                </a:lnTo>
                <a:lnTo>
                  <a:pt x="693655" y="137054"/>
                </a:lnTo>
                <a:lnTo>
                  <a:pt x="725423" y="115963"/>
                </a:lnTo>
                <a:lnTo>
                  <a:pt x="711326" y="94805"/>
                </a:lnTo>
                <a:close/>
              </a:path>
              <a:path w="877570" h="600710">
                <a:moveTo>
                  <a:pt x="834777" y="73659"/>
                </a:moveTo>
                <a:lnTo>
                  <a:pt x="697357" y="73659"/>
                </a:lnTo>
                <a:lnTo>
                  <a:pt x="704341" y="84226"/>
                </a:lnTo>
                <a:lnTo>
                  <a:pt x="672588" y="105306"/>
                </a:lnTo>
                <a:lnTo>
                  <a:pt x="679598" y="115869"/>
                </a:lnTo>
                <a:lnTo>
                  <a:pt x="711326" y="94805"/>
                </a:lnTo>
                <a:lnTo>
                  <a:pt x="822639" y="94805"/>
                </a:lnTo>
                <a:lnTo>
                  <a:pt x="834777" y="73659"/>
                </a:lnTo>
                <a:close/>
              </a:path>
              <a:path w="877570" h="600710">
                <a:moveTo>
                  <a:pt x="697357" y="73659"/>
                </a:moveTo>
                <a:lnTo>
                  <a:pt x="665585" y="94751"/>
                </a:lnTo>
                <a:lnTo>
                  <a:pt x="672588" y="105306"/>
                </a:lnTo>
                <a:lnTo>
                  <a:pt x="704341" y="84226"/>
                </a:lnTo>
                <a:lnTo>
                  <a:pt x="697357" y="73659"/>
                </a:lnTo>
                <a:close/>
              </a:path>
              <a:path w="877570" h="600710">
                <a:moveTo>
                  <a:pt x="877061" y="0"/>
                </a:moveTo>
                <a:lnTo>
                  <a:pt x="623442" y="31241"/>
                </a:lnTo>
                <a:lnTo>
                  <a:pt x="665585" y="94751"/>
                </a:lnTo>
                <a:lnTo>
                  <a:pt x="697357" y="73659"/>
                </a:lnTo>
                <a:lnTo>
                  <a:pt x="834777" y="73659"/>
                </a:lnTo>
                <a:lnTo>
                  <a:pt x="877061" y="0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20714" y="6049581"/>
            <a:ext cx="833755" cy="407670"/>
          </a:xfrm>
          <a:custGeom>
            <a:avLst/>
            <a:gdLst/>
            <a:ahLst/>
            <a:cxnLst/>
            <a:rect l="l" t="t" r="r" b="b"/>
            <a:pathLst>
              <a:path w="833754" h="407670">
                <a:moveTo>
                  <a:pt x="198993" y="127882"/>
                </a:moveTo>
                <a:lnTo>
                  <a:pt x="193885" y="139491"/>
                </a:lnTo>
                <a:lnTo>
                  <a:pt x="802639" y="407365"/>
                </a:lnTo>
                <a:lnTo>
                  <a:pt x="807719" y="395731"/>
                </a:lnTo>
                <a:lnTo>
                  <a:pt x="198993" y="127882"/>
                </a:lnTo>
                <a:close/>
              </a:path>
              <a:path w="833754" h="407670">
                <a:moveTo>
                  <a:pt x="214343" y="93001"/>
                </a:moveTo>
                <a:lnTo>
                  <a:pt x="204122" y="116227"/>
                </a:lnTo>
                <a:lnTo>
                  <a:pt x="812927" y="384111"/>
                </a:lnTo>
                <a:lnTo>
                  <a:pt x="823087" y="360870"/>
                </a:lnTo>
                <a:lnTo>
                  <a:pt x="214343" y="93001"/>
                </a:lnTo>
                <a:close/>
              </a:path>
              <a:path w="833754" h="407670">
                <a:moveTo>
                  <a:pt x="224580" y="69738"/>
                </a:moveTo>
                <a:lnTo>
                  <a:pt x="219452" y="81393"/>
                </a:lnTo>
                <a:lnTo>
                  <a:pt x="828166" y="349237"/>
                </a:lnTo>
                <a:lnTo>
                  <a:pt x="833374" y="337616"/>
                </a:lnTo>
                <a:lnTo>
                  <a:pt x="224580" y="69738"/>
                </a:lnTo>
                <a:close/>
              </a:path>
              <a:path w="833754" h="407670">
                <a:moveTo>
                  <a:pt x="255270" y="0"/>
                </a:moveTo>
                <a:lnTo>
                  <a:pt x="0" y="12547"/>
                </a:lnTo>
                <a:lnTo>
                  <a:pt x="163195" y="209232"/>
                </a:lnTo>
                <a:lnTo>
                  <a:pt x="193885" y="139491"/>
                </a:lnTo>
                <a:lnTo>
                  <a:pt x="159003" y="124142"/>
                </a:lnTo>
                <a:lnTo>
                  <a:pt x="164084" y="112521"/>
                </a:lnTo>
                <a:lnTo>
                  <a:pt x="195700" y="112521"/>
                </a:lnTo>
                <a:lnTo>
                  <a:pt x="169290" y="100901"/>
                </a:lnTo>
                <a:lnTo>
                  <a:pt x="179450" y="77647"/>
                </a:lnTo>
                <a:lnTo>
                  <a:pt x="210940" y="77647"/>
                </a:lnTo>
                <a:lnTo>
                  <a:pt x="184531" y="66027"/>
                </a:lnTo>
                <a:lnTo>
                  <a:pt x="189737" y="54406"/>
                </a:lnTo>
                <a:lnTo>
                  <a:pt x="231327" y="54406"/>
                </a:lnTo>
                <a:lnTo>
                  <a:pt x="255270" y="0"/>
                </a:lnTo>
                <a:close/>
              </a:path>
              <a:path w="833754" h="407670">
                <a:moveTo>
                  <a:pt x="164084" y="112521"/>
                </a:moveTo>
                <a:lnTo>
                  <a:pt x="159003" y="124142"/>
                </a:lnTo>
                <a:lnTo>
                  <a:pt x="193885" y="139491"/>
                </a:lnTo>
                <a:lnTo>
                  <a:pt x="198993" y="127882"/>
                </a:lnTo>
                <a:lnTo>
                  <a:pt x="164084" y="112521"/>
                </a:lnTo>
                <a:close/>
              </a:path>
              <a:path w="833754" h="407670">
                <a:moveTo>
                  <a:pt x="195700" y="112521"/>
                </a:moveTo>
                <a:lnTo>
                  <a:pt x="164084" y="112521"/>
                </a:lnTo>
                <a:lnTo>
                  <a:pt x="198993" y="127882"/>
                </a:lnTo>
                <a:lnTo>
                  <a:pt x="204122" y="116227"/>
                </a:lnTo>
                <a:lnTo>
                  <a:pt x="195700" y="112521"/>
                </a:lnTo>
                <a:close/>
              </a:path>
              <a:path w="833754" h="407670">
                <a:moveTo>
                  <a:pt x="179450" y="77647"/>
                </a:moveTo>
                <a:lnTo>
                  <a:pt x="169290" y="100901"/>
                </a:lnTo>
                <a:lnTo>
                  <a:pt x="204122" y="116227"/>
                </a:lnTo>
                <a:lnTo>
                  <a:pt x="214343" y="93001"/>
                </a:lnTo>
                <a:lnTo>
                  <a:pt x="179450" y="77647"/>
                </a:lnTo>
                <a:close/>
              </a:path>
              <a:path w="833754" h="407670">
                <a:moveTo>
                  <a:pt x="210940" y="77647"/>
                </a:moveTo>
                <a:lnTo>
                  <a:pt x="179450" y="77647"/>
                </a:lnTo>
                <a:lnTo>
                  <a:pt x="214343" y="93001"/>
                </a:lnTo>
                <a:lnTo>
                  <a:pt x="219452" y="81393"/>
                </a:lnTo>
                <a:lnTo>
                  <a:pt x="210940" y="77647"/>
                </a:lnTo>
                <a:close/>
              </a:path>
              <a:path w="833754" h="407670">
                <a:moveTo>
                  <a:pt x="189737" y="54406"/>
                </a:moveTo>
                <a:lnTo>
                  <a:pt x="184531" y="66027"/>
                </a:lnTo>
                <a:lnTo>
                  <a:pt x="219452" y="81393"/>
                </a:lnTo>
                <a:lnTo>
                  <a:pt x="224580" y="69738"/>
                </a:lnTo>
                <a:lnTo>
                  <a:pt x="189737" y="54406"/>
                </a:lnTo>
                <a:close/>
              </a:path>
              <a:path w="833754" h="407670">
                <a:moveTo>
                  <a:pt x="231327" y="54406"/>
                </a:moveTo>
                <a:lnTo>
                  <a:pt x="189737" y="54406"/>
                </a:lnTo>
                <a:lnTo>
                  <a:pt x="224580" y="69738"/>
                </a:lnTo>
                <a:lnTo>
                  <a:pt x="231327" y="54406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26567"/>
            <a:ext cx="59029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Dispositivos</a:t>
            </a:r>
            <a:r>
              <a:rPr sz="2400" spc="-60" dirty="0"/>
              <a:t> </a:t>
            </a:r>
            <a:r>
              <a:rPr sz="2400" dirty="0"/>
              <a:t>utilizados</a:t>
            </a:r>
            <a:r>
              <a:rPr sz="2400" spc="-65" dirty="0"/>
              <a:t> </a:t>
            </a:r>
            <a:r>
              <a:rPr sz="2400" dirty="0"/>
              <a:t>en</a:t>
            </a:r>
            <a:r>
              <a:rPr sz="2400" spc="-30" dirty="0"/>
              <a:t> </a:t>
            </a:r>
            <a:r>
              <a:rPr sz="2400" dirty="0"/>
              <a:t>Redes</a:t>
            </a:r>
            <a:r>
              <a:rPr sz="2400" spc="-40" dirty="0"/>
              <a:t> </a:t>
            </a:r>
            <a:r>
              <a:rPr sz="2400" dirty="0"/>
              <a:t>de </a:t>
            </a:r>
            <a:r>
              <a:rPr sz="2400" spc="-785" dirty="0"/>
              <a:t> </a:t>
            </a:r>
            <a:r>
              <a:rPr sz="2400" spc="-5" dirty="0"/>
              <a:t>Distribución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1228229" y="1428750"/>
            <a:ext cx="6705600" cy="4895850"/>
            <a:chOff x="1228229" y="1428750"/>
            <a:chExt cx="6705600" cy="48958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8229" y="1428750"/>
              <a:ext cx="6705600" cy="489585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971416" y="3162300"/>
              <a:ext cx="2667000" cy="650875"/>
            </a:xfrm>
            <a:custGeom>
              <a:avLst/>
              <a:gdLst/>
              <a:ahLst/>
              <a:cxnLst/>
              <a:rect l="l" t="t" r="r" b="b"/>
              <a:pathLst>
                <a:path w="2667000" h="650875">
                  <a:moveTo>
                    <a:pt x="2667000" y="0"/>
                  </a:moveTo>
                  <a:lnTo>
                    <a:pt x="0" y="0"/>
                  </a:lnTo>
                  <a:lnTo>
                    <a:pt x="0" y="650875"/>
                  </a:lnTo>
                  <a:lnTo>
                    <a:pt x="2667000" y="650875"/>
                  </a:lnTo>
                  <a:lnTo>
                    <a:pt x="266700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71416" y="3162300"/>
              <a:ext cx="2667000" cy="650875"/>
            </a:xfrm>
            <a:custGeom>
              <a:avLst/>
              <a:gdLst/>
              <a:ahLst/>
              <a:cxnLst/>
              <a:rect l="l" t="t" r="r" b="b"/>
              <a:pathLst>
                <a:path w="2667000" h="650875">
                  <a:moveTo>
                    <a:pt x="0" y="650875"/>
                  </a:moveTo>
                  <a:lnTo>
                    <a:pt x="2667000" y="650875"/>
                  </a:lnTo>
                  <a:lnTo>
                    <a:pt x="2667000" y="0"/>
                  </a:lnTo>
                  <a:lnTo>
                    <a:pt x="0" y="0"/>
                  </a:lnTo>
                  <a:lnTo>
                    <a:pt x="0" y="650875"/>
                  </a:lnTo>
                  <a:close/>
                </a:path>
              </a:pathLst>
            </a:custGeom>
            <a:ln w="9525">
              <a:solidFill>
                <a:srgbClr val="FFFF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050919" y="3180969"/>
            <a:ext cx="19748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TIEMPO</a:t>
            </a:r>
            <a:r>
              <a:rPr sz="18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MÁXIMO</a:t>
            </a:r>
            <a:r>
              <a:rPr sz="18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DE </a:t>
            </a:r>
            <a:r>
              <a:rPr sz="1800" spc="-3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LIMPIEZA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1204" y="4738751"/>
            <a:ext cx="1800225" cy="655955"/>
          </a:xfrm>
          <a:prstGeom prst="rect">
            <a:avLst/>
          </a:prstGeom>
          <a:solidFill>
            <a:srgbClr val="FFFFCC"/>
          </a:solidFill>
        </p:spPr>
        <p:txBody>
          <a:bodyPr vert="horz" wrap="square" lIns="0" tIns="36194" rIns="0" bIns="0" rtlCol="0">
            <a:spAutoFit/>
          </a:bodyPr>
          <a:lstStyle/>
          <a:p>
            <a:pPr marL="95885" marR="94615">
              <a:lnSpc>
                <a:spcPct val="100000"/>
              </a:lnSpc>
              <a:spcBef>
                <a:spcPts val="284"/>
              </a:spcBef>
            </a:pP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TIEMPO</a:t>
            </a:r>
            <a:r>
              <a:rPr sz="1800" spc="-1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MÍNIMO </a:t>
            </a:r>
            <a:r>
              <a:rPr sz="1800" spc="-39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DE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FUSIÓN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35706" y="3754246"/>
            <a:ext cx="1581150" cy="985519"/>
          </a:xfrm>
          <a:custGeom>
            <a:avLst/>
            <a:gdLst/>
            <a:ahLst/>
            <a:cxnLst/>
            <a:rect l="l" t="t" r="r" b="b"/>
            <a:pathLst>
              <a:path w="1581150" h="985520">
                <a:moveTo>
                  <a:pt x="469011" y="608203"/>
                </a:moveTo>
                <a:lnTo>
                  <a:pt x="343916" y="634365"/>
                </a:lnTo>
                <a:lnTo>
                  <a:pt x="367576" y="664222"/>
                </a:lnTo>
                <a:lnTo>
                  <a:pt x="0" y="955167"/>
                </a:lnTo>
                <a:lnTo>
                  <a:pt x="23622" y="985139"/>
                </a:lnTo>
                <a:lnTo>
                  <a:pt x="391236" y="694055"/>
                </a:lnTo>
                <a:lnTo>
                  <a:pt x="414909" y="723900"/>
                </a:lnTo>
                <a:lnTo>
                  <a:pt x="448335" y="652399"/>
                </a:lnTo>
                <a:lnTo>
                  <a:pt x="469011" y="608203"/>
                </a:lnTo>
                <a:close/>
              </a:path>
              <a:path w="1581150" h="985520">
                <a:moveTo>
                  <a:pt x="1581023" y="35306"/>
                </a:moveTo>
                <a:lnTo>
                  <a:pt x="1566799" y="0"/>
                </a:lnTo>
                <a:lnTo>
                  <a:pt x="720483" y="338505"/>
                </a:lnTo>
                <a:lnTo>
                  <a:pt x="706374" y="303149"/>
                </a:lnTo>
                <a:lnTo>
                  <a:pt x="621411" y="398653"/>
                </a:lnTo>
                <a:lnTo>
                  <a:pt x="748792" y="409321"/>
                </a:lnTo>
                <a:lnTo>
                  <a:pt x="737476" y="381000"/>
                </a:lnTo>
                <a:lnTo>
                  <a:pt x="734631" y="373913"/>
                </a:lnTo>
                <a:lnTo>
                  <a:pt x="1581023" y="35306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900"/>
            <a:ext cx="9130665" cy="736600"/>
            <a:chOff x="889" y="469900"/>
            <a:chExt cx="9130665" cy="736600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5173" y="459740"/>
            <a:ext cx="4102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Recloser.</a:t>
            </a:r>
            <a:r>
              <a:rPr sz="2400" spc="-40" dirty="0"/>
              <a:t> </a:t>
            </a:r>
            <a:r>
              <a:rPr sz="2400" spc="-5" dirty="0"/>
              <a:t>Generalidades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2856357" y="1517650"/>
            <a:ext cx="5853430" cy="417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7564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Microsoft Sans Serif"/>
                <a:cs typeface="Microsoft Sans Serif"/>
              </a:rPr>
              <a:t>Un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b="1" spc="-5" dirty="0">
                <a:latin typeface="Arial"/>
                <a:cs typeface="Arial"/>
              </a:rPr>
              <a:t>reconectador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(recloser)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es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un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elemento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b="1" spc="-5" dirty="0">
                <a:latin typeface="Arial"/>
                <a:cs typeface="Arial"/>
              </a:rPr>
              <a:t>conmutación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automática</a:t>
            </a:r>
            <a:r>
              <a:rPr sz="1800" spc="-5" dirty="0">
                <a:latin typeface="Microsoft Sans Serif"/>
                <a:cs typeface="Microsoft Sans Serif"/>
              </a:rPr>
              <a:t>,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capaz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maniobrar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circuito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Aéreo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MT.</a:t>
            </a:r>
            <a:endParaRPr sz="1800">
              <a:latin typeface="Microsoft Sans Serif"/>
              <a:cs typeface="Microsoft Sans Serif"/>
            </a:endParaRPr>
          </a:p>
          <a:p>
            <a:pPr marL="12700" marR="104139">
              <a:lnSpc>
                <a:spcPct val="100000"/>
              </a:lnSpc>
              <a:spcBef>
                <a:spcPts val="1200"/>
              </a:spcBef>
            </a:pPr>
            <a:r>
              <a:rPr sz="1800" dirty="0">
                <a:latin typeface="Microsoft Sans Serif"/>
                <a:cs typeface="Microsoft Sans Serif"/>
              </a:rPr>
              <a:t>Se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utiliza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principalmente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líneas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b="1" spc="-5" dirty="0">
                <a:latin typeface="Arial"/>
                <a:cs typeface="Arial"/>
              </a:rPr>
              <a:t>tendido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aéreo</a:t>
            </a:r>
            <a:r>
              <a:rPr sz="1800" spc="-5" dirty="0">
                <a:latin typeface="Microsoft Sans Serif"/>
                <a:cs typeface="Microsoft Sans Serif"/>
              </a:rPr>
              <a:t>,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coordinación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Seccionadores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Cut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Outs, 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Seccionalizadores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o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LBS,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Interruptor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cabecera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o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Subestación.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1205"/>
              </a:spcBef>
            </a:pPr>
            <a:r>
              <a:rPr sz="1800" dirty="0">
                <a:latin typeface="Microsoft Sans Serif"/>
                <a:cs typeface="Microsoft Sans Serif"/>
              </a:rPr>
              <a:t>Es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elemento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b="1" spc="-5" dirty="0">
                <a:latin typeface="Arial"/>
                <a:cs typeface="Arial"/>
              </a:rPr>
              <a:t>protección</a:t>
            </a:r>
            <a:r>
              <a:rPr sz="1800" spc="-5" dirty="0">
                <a:latin typeface="Microsoft Sans Serif"/>
                <a:cs typeface="Microsoft Sans Serif"/>
              </a:rPr>
              <a:t>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capaz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detectar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las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condiciones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falta,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emitir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orden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disparo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para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despejar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falta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emitir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ordenes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cierre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para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normalizar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servicio,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todo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ello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forma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automática,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sin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intervención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operador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humano,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coordinado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Interruptor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cabecera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resto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elementos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red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que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está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instalado.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260" y="1476502"/>
            <a:ext cx="2631957" cy="4049395"/>
          </a:xfrm>
          <a:prstGeom prst="rect">
            <a:avLst/>
          </a:prstGeom>
        </p:spPr>
      </p:pic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900"/>
            <a:ext cx="9130665" cy="736600"/>
            <a:chOff x="889" y="469900"/>
            <a:chExt cx="9130665" cy="736600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167" y="2227887"/>
            <a:ext cx="3852305" cy="2614090"/>
          </a:xfrm>
          <a:prstGeom prst="rect">
            <a:avLst/>
          </a:prstGeom>
        </p:spPr>
      </p:pic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3696461" y="1470152"/>
          <a:ext cx="5185410" cy="4350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74165"/>
                <a:gridCol w="3611245"/>
              </a:tblGrid>
              <a:tr h="595502">
                <a:tc gridSpan="2">
                  <a:txBody>
                    <a:bodyPr/>
                    <a:lstStyle/>
                    <a:p>
                      <a:pPr marL="8890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Tecnologías</a:t>
                      </a:r>
                      <a:r>
                        <a:rPr sz="160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Aislamiento</a:t>
                      </a:r>
                      <a:r>
                        <a:rPr sz="1600" b="1" spc="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utilizadas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Actualmente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AC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9716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88645" marR="232410" indent="-260985">
                        <a:lnSpc>
                          <a:spcPct val="100000"/>
                        </a:lnSpc>
                      </a:pPr>
                      <a:r>
                        <a:rPr sz="1400" b="1" spc="-4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4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islamie</a:t>
                      </a:r>
                      <a:r>
                        <a:rPr sz="1400" b="1" spc="-10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4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to  en</a:t>
                      </a:r>
                      <a:r>
                        <a:rPr sz="1400" b="1" spc="-3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aire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5740" marR="106680" indent="-88900" algn="just">
                        <a:lnSpc>
                          <a:spcPts val="1680"/>
                        </a:lnSpc>
                        <a:spcBef>
                          <a:spcPts val="480"/>
                        </a:spcBef>
                        <a:buClr>
                          <a:srgbClr val="9AA095"/>
                        </a:buClr>
                        <a:buSzPct val="117857"/>
                        <a:buChar char="•"/>
                        <a:tabLst>
                          <a:tab pos="206375" algn="l"/>
                        </a:tabLst>
                      </a:pP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aislamiento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tiene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comportamiento </a:t>
                      </a:r>
                      <a:r>
                        <a:rPr sz="1400" spc="-36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irregular,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ya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que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las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condiciones </a:t>
                      </a:r>
                      <a:r>
                        <a:rPr sz="1400" spc="-36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atmosféricas, de humedad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salinidad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del </a:t>
                      </a:r>
                      <a:r>
                        <a:rPr sz="1400" spc="-36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influyen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1400" spc="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1400" spc="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eficacia.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9715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2766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Aislamiento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4953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400" b="1" spc="-5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aceite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5740" marR="107314" indent="-88900" algn="just">
                        <a:lnSpc>
                          <a:spcPct val="99100"/>
                        </a:lnSpc>
                        <a:spcBef>
                          <a:spcPts val="195"/>
                        </a:spcBef>
                        <a:buClr>
                          <a:srgbClr val="9AA095"/>
                        </a:buClr>
                        <a:buSzPct val="117857"/>
                        <a:buChar char="•"/>
                        <a:tabLst>
                          <a:tab pos="206375" algn="l"/>
                          <a:tab pos="2252980" algn="l"/>
                        </a:tabLst>
                      </a:pP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Buena eficacia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del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aceite como medio de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aisl</a:t>
                      </a:r>
                      <a:r>
                        <a:rPr sz="1400" spc="-1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ie</a:t>
                      </a:r>
                      <a:r>
                        <a:rPr sz="1400" spc="-1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.	I</a:t>
                      </a:r>
                      <a:r>
                        <a:rPr sz="1400" spc="-1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1400" spc="-1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on</a:t>
                      </a:r>
                      <a:r>
                        <a:rPr sz="1400" spc="-2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enient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es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, 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combustibilidad,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toxicidad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en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caso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combustión</a:t>
                      </a:r>
                      <a:r>
                        <a:rPr sz="1400" spc="-2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(dioxinas)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7961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85470" marR="232410" indent="-2578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4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4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islamie</a:t>
                      </a:r>
                      <a:r>
                        <a:rPr sz="1400" b="1" spc="-10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4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to  en</a:t>
                      </a:r>
                      <a:r>
                        <a:rPr sz="1400" b="1" spc="-3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SF6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5740" indent="-88900">
                        <a:lnSpc>
                          <a:spcPct val="100000"/>
                        </a:lnSpc>
                        <a:spcBef>
                          <a:spcPts val="160"/>
                        </a:spcBef>
                        <a:buClr>
                          <a:srgbClr val="9AA095"/>
                        </a:buClr>
                        <a:buSzPct val="117857"/>
                        <a:buChar char="•"/>
                        <a:tabLst>
                          <a:tab pos="206375" algn="l"/>
                        </a:tabLst>
                      </a:pP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Buena capacidad</a:t>
                      </a:r>
                      <a:r>
                        <a:rPr sz="1400" spc="-2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400" spc="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aislamiento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  <a:p>
                      <a:pPr marL="205740" marR="107950" indent="-88900">
                        <a:lnSpc>
                          <a:spcPts val="1680"/>
                        </a:lnSpc>
                        <a:spcBef>
                          <a:spcPts val="340"/>
                        </a:spcBef>
                        <a:buClr>
                          <a:srgbClr val="9AA095"/>
                        </a:buClr>
                        <a:buSzPct val="117857"/>
                        <a:buChar char="•"/>
                        <a:tabLst>
                          <a:tab pos="206375" algn="l"/>
                        </a:tabLst>
                      </a:pP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Medioambientalmente</a:t>
                      </a:r>
                      <a:r>
                        <a:rPr sz="1400" spc="5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agresivo.</a:t>
                      </a:r>
                      <a:r>
                        <a:rPr sz="1400" spc="5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Requiere </a:t>
                      </a:r>
                      <a:r>
                        <a:rPr sz="1400" spc="-36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mantenimiento</a:t>
                      </a:r>
                      <a:r>
                        <a:rPr sz="1400" spc="-3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y/o</a:t>
                      </a:r>
                      <a:r>
                        <a:rPr sz="1400" spc="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vigilancia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10154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32766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Aislamiento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614045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sólido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5740" indent="-88900" algn="just">
                        <a:lnSpc>
                          <a:spcPct val="100000"/>
                        </a:lnSpc>
                        <a:spcBef>
                          <a:spcPts val="185"/>
                        </a:spcBef>
                        <a:buClr>
                          <a:srgbClr val="9AA095"/>
                        </a:buClr>
                        <a:buSzPct val="117857"/>
                        <a:buChar char="•"/>
                        <a:tabLst>
                          <a:tab pos="206375" algn="l"/>
                        </a:tabLst>
                      </a:pP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Elemento</a:t>
                      </a:r>
                      <a:r>
                        <a:rPr sz="1400" spc="-3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muy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estable.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  <a:p>
                      <a:pPr marL="205740" marR="107950" indent="-88900" algn="just">
                        <a:lnSpc>
                          <a:spcPts val="1680"/>
                        </a:lnSpc>
                        <a:spcBef>
                          <a:spcPts val="340"/>
                        </a:spcBef>
                        <a:buClr>
                          <a:srgbClr val="9AA095"/>
                        </a:buClr>
                        <a:buSzPct val="117857"/>
                        <a:buChar char="•"/>
                        <a:tabLst>
                          <a:tab pos="206375" algn="l"/>
                        </a:tabLst>
                      </a:pP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No se dispersa,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no es volátil, ni agresivo.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Es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sencillo de </a:t>
                      </a:r>
                      <a:r>
                        <a:rPr sz="1400" spc="-2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manejar,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almacenar </a:t>
                      </a:r>
                      <a:r>
                        <a:rPr sz="1400" spc="-6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y,</a:t>
                      </a:r>
                      <a:r>
                        <a:rPr sz="1400" spc="24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su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caso,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destruir.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51231" y="552703"/>
            <a:ext cx="65068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Recloser.</a:t>
            </a:r>
            <a:r>
              <a:rPr sz="2400" spc="-50" dirty="0"/>
              <a:t> </a:t>
            </a:r>
            <a:r>
              <a:rPr sz="2400" spc="-5" dirty="0"/>
              <a:t>Equipo</a:t>
            </a:r>
            <a:r>
              <a:rPr sz="2400" spc="-40" dirty="0"/>
              <a:t> </a:t>
            </a:r>
            <a:r>
              <a:rPr sz="2400" spc="-5" dirty="0"/>
              <a:t>Primario.</a:t>
            </a:r>
            <a:r>
              <a:rPr sz="2400" spc="-60" dirty="0"/>
              <a:t> </a:t>
            </a:r>
            <a:r>
              <a:rPr sz="2400" spc="-5" dirty="0"/>
              <a:t>Aislamiento</a:t>
            </a:r>
            <a:endParaRPr sz="2400"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900"/>
            <a:ext cx="9130665" cy="736600"/>
            <a:chOff x="889" y="469900"/>
            <a:chExt cx="9130665" cy="736600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8099" y="481965"/>
            <a:ext cx="54438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Recloser.</a:t>
            </a:r>
            <a:r>
              <a:rPr sz="2400" spc="-50" dirty="0"/>
              <a:t> </a:t>
            </a:r>
            <a:r>
              <a:rPr sz="2400" spc="-5" dirty="0"/>
              <a:t>Equipo</a:t>
            </a:r>
            <a:r>
              <a:rPr sz="2400" spc="-35" dirty="0"/>
              <a:t> </a:t>
            </a:r>
            <a:r>
              <a:rPr sz="2400" spc="-5" dirty="0"/>
              <a:t>Primario.</a:t>
            </a:r>
            <a:r>
              <a:rPr sz="2400" spc="-85" dirty="0"/>
              <a:t> </a:t>
            </a:r>
            <a:r>
              <a:rPr sz="2400" dirty="0"/>
              <a:t>Corte</a:t>
            </a:r>
            <a:endParaRPr sz="2400"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167" y="1666367"/>
            <a:ext cx="4026789" cy="2660395"/>
          </a:xfrm>
          <a:prstGeom prst="rect">
            <a:avLst/>
          </a:prstGeom>
        </p:spPr>
      </p:pic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3840226" y="1398524"/>
          <a:ext cx="5146040" cy="52159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2100"/>
                <a:gridCol w="3583940"/>
              </a:tblGrid>
              <a:tr h="359790">
                <a:tc gridSpan="2">
                  <a:txBody>
                    <a:bodyPr/>
                    <a:lstStyle/>
                    <a:p>
                      <a:pPr marL="96520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Tecnologías</a:t>
                      </a:r>
                      <a:r>
                        <a:rPr sz="14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Corte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utilizadas</a:t>
                      </a:r>
                      <a:r>
                        <a:rPr sz="14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Actualmente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AC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577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256540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400" b="1" spc="-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Corte</a:t>
                      </a:r>
                      <a:r>
                        <a:rPr sz="1400" b="1" spc="-4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400" b="1" spc="-3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aire.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5048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Cut-outs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5740" marR="107314" indent="-88900" algn="just">
                        <a:lnSpc>
                          <a:spcPct val="99300"/>
                        </a:lnSpc>
                        <a:spcBef>
                          <a:spcPts val="80"/>
                        </a:spcBef>
                        <a:buClr>
                          <a:srgbClr val="9AA095"/>
                        </a:buClr>
                        <a:buSzPct val="117857"/>
                        <a:buChar char="•"/>
                        <a:tabLst>
                          <a:tab pos="206375" algn="l"/>
                        </a:tabLst>
                      </a:pP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corte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es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incierto,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ya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que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las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condiciones atmosféricas,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humedad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1400" spc="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salinidad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del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aire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influyen</a:t>
                      </a:r>
                      <a:r>
                        <a:rPr sz="1400" spc="35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la eficacia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de este tipo de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corte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el momento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1400" spc="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que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se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produce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13710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617855" marR="369570" indent="-152400">
                        <a:lnSpc>
                          <a:spcPct val="100000"/>
                        </a:lnSpc>
                      </a:pPr>
                      <a:r>
                        <a:rPr sz="1400" b="1" spc="-10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Co</a:t>
                      </a:r>
                      <a:r>
                        <a:rPr sz="14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rte</a:t>
                      </a:r>
                      <a:r>
                        <a:rPr sz="1400" b="1" spc="-20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en  aceite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5740" marR="106680" indent="-88900" algn="just">
                        <a:lnSpc>
                          <a:spcPct val="99400"/>
                        </a:lnSpc>
                        <a:spcBef>
                          <a:spcPts val="80"/>
                        </a:spcBef>
                        <a:buClr>
                          <a:srgbClr val="9AA095"/>
                        </a:buClr>
                        <a:buSzPct val="117857"/>
                        <a:buChar char="•"/>
                        <a:tabLst>
                          <a:tab pos="206375" algn="l"/>
                        </a:tabLst>
                      </a:pP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Buena eficacia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del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aceite como medio de </a:t>
                      </a:r>
                      <a:r>
                        <a:rPr sz="1400" spc="-36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corte, pero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se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produce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contaminación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cada</a:t>
                      </a:r>
                      <a:r>
                        <a:rPr sz="1400" spc="23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maniobra</a:t>
                      </a:r>
                      <a:r>
                        <a:rPr sz="1400" spc="23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400" spc="229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apertura</a:t>
                      </a:r>
                      <a:r>
                        <a:rPr sz="1400" spc="24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400" spc="229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falta</a:t>
                      </a:r>
                      <a:r>
                        <a:rPr sz="1400" spc="22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con </a:t>
                      </a:r>
                      <a:r>
                        <a:rPr sz="1400" spc="-36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lo que eventualmente irá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degradándose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1400" spc="-36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acabará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requiriendo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sustitución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y/o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mantenimiento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9135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8826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400" b="1" spc="-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Corte</a:t>
                      </a:r>
                      <a:r>
                        <a:rPr sz="1400" b="1" spc="-4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400" b="1" spc="-3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SF6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5740" indent="-88900">
                        <a:lnSpc>
                          <a:spcPct val="100000"/>
                        </a:lnSpc>
                        <a:spcBef>
                          <a:spcPts val="620"/>
                        </a:spcBef>
                        <a:buClr>
                          <a:srgbClr val="9AA095"/>
                        </a:buClr>
                        <a:buSzPct val="117857"/>
                        <a:buChar char="•"/>
                        <a:tabLst>
                          <a:tab pos="206375" algn="l"/>
                        </a:tabLst>
                      </a:pP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Igual</a:t>
                      </a:r>
                      <a:r>
                        <a:rPr sz="1400" spc="-2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al</a:t>
                      </a:r>
                      <a:r>
                        <a:rPr sz="1400" spc="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aceite,</a:t>
                      </a:r>
                      <a:r>
                        <a:rPr sz="1400" spc="-2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buena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capacidad</a:t>
                      </a:r>
                      <a:r>
                        <a:rPr sz="1400" spc="-3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corte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  <a:p>
                      <a:pPr marL="205740" indent="-88900">
                        <a:lnSpc>
                          <a:spcPts val="1955"/>
                        </a:lnSpc>
                        <a:spcBef>
                          <a:spcPts val="40"/>
                        </a:spcBef>
                        <a:buClr>
                          <a:srgbClr val="9AA095"/>
                        </a:buClr>
                        <a:buSzPct val="117857"/>
                        <a:buChar char="•"/>
                        <a:tabLst>
                          <a:tab pos="206375" algn="l"/>
                          <a:tab pos="2748280" algn="l"/>
                        </a:tabLst>
                      </a:pP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Medioambientalmente	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agresivo.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  <a:p>
                      <a:pPr marL="205740">
                        <a:lnSpc>
                          <a:spcPts val="1655"/>
                        </a:lnSpc>
                      </a:pP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Requiere</a:t>
                      </a:r>
                      <a:r>
                        <a:rPr sz="1400" spc="-2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mantenimiento</a:t>
                      </a:r>
                      <a:r>
                        <a:rPr sz="1400" spc="-2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y/o</a:t>
                      </a:r>
                      <a:r>
                        <a:rPr sz="1400" spc="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vigilancia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87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14138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88265" algn="ctr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1400" b="1" spc="-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Corte</a:t>
                      </a:r>
                      <a:r>
                        <a:rPr sz="1400" b="1" spc="-40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400" b="1" spc="-3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vacío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5740" marR="107950" indent="-88900" algn="just">
                        <a:lnSpc>
                          <a:spcPts val="1680"/>
                        </a:lnSpc>
                        <a:spcBef>
                          <a:spcPts val="380"/>
                        </a:spcBef>
                        <a:buClr>
                          <a:srgbClr val="9AA095"/>
                        </a:buClr>
                        <a:buSzPct val="117857"/>
                        <a:buChar char="•"/>
                        <a:tabLst>
                          <a:tab pos="206375" algn="l"/>
                        </a:tabLst>
                      </a:pP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hay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elementos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susceptibles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1400" spc="-36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mantenimiento.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comportamiento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del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vacío</a:t>
                      </a:r>
                      <a:r>
                        <a:rPr sz="1400" spc="1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como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medio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de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aislamiento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es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binario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  <a:p>
                      <a:pPr marL="205740" marR="108585" indent="-88900" algn="just">
                        <a:lnSpc>
                          <a:spcPts val="1680"/>
                        </a:lnSpc>
                        <a:spcBef>
                          <a:spcPts val="340"/>
                        </a:spcBef>
                        <a:buClr>
                          <a:srgbClr val="9AA095"/>
                        </a:buClr>
                        <a:buSzPct val="117857"/>
                        <a:buChar char="•"/>
                        <a:tabLst>
                          <a:tab pos="206375" algn="l"/>
                        </a:tabLst>
                      </a:pP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Por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su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naturaleza,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es </a:t>
                      </a:r>
                      <a:r>
                        <a:rPr sz="1400" spc="-36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medioambientalmente</a:t>
                      </a:r>
                      <a:r>
                        <a:rPr sz="1400" spc="-3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agresivo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0704" y="4412462"/>
            <a:ext cx="2433000" cy="2120011"/>
          </a:xfrm>
          <a:prstGeom prst="rect">
            <a:avLst/>
          </a:prstGeom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900"/>
            <a:ext cx="9130665" cy="736600"/>
            <a:chOff x="889" y="469900"/>
            <a:chExt cx="9130665" cy="736600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9798" y="359790"/>
            <a:ext cx="3950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Recloser</a:t>
            </a:r>
            <a:r>
              <a:rPr sz="2400" spc="-35" dirty="0"/>
              <a:t> </a:t>
            </a:r>
            <a:r>
              <a:rPr sz="2400" dirty="0"/>
              <a:t>en</a:t>
            </a:r>
            <a:r>
              <a:rPr sz="2400" spc="-15" dirty="0"/>
              <a:t> </a:t>
            </a:r>
            <a:r>
              <a:rPr sz="2400" dirty="0"/>
              <a:t>el</a:t>
            </a:r>
            <a:r>
              <a:rPr sz="2400" spc="-25" dirty="0"/>
              <a:t> </a:t>
            </a:r>
            <a:r>
              <a:rPr sz="2400" spc="-5" dirty="0"/>
              <a:t>Mercado</a:t>
            </a:r>
            <a:endParaRPr sz="2400"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496" y="1581150"/>
            <a:ext cx="3803904" cy="3696193"/>
          </a:xfrm>
          <a:prstGeom prst="rect">
            <a:avLst/>
          </a:prstGeom>
        </p:spPr>
      </p:pic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4102100" y="1498600"/>
          <a:ext cx="4877435" cy="41482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7210"/>
                <a:gridCol w="3070225"/>
              </a:tblGrid>
              <a:tr h="326263">
                <a:tc gridSpan="2">
                  <a:txBody>
                    <a:bodyPr/>
                    <a:lstStyle/>
                    <a:p>
                      <a:pPr marL="87630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Tipos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Reconectador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AC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546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89535" algn="ctr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Aislamiento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05740" indent="-88900">
                        <a:lnSpc>
                          <a:spcPct val="100000"/>
                        </a:lnSpc>
                        <a:buClr>
                          <a:srgbClr val="9AA095"/>
                        </a:buClr>
                        <a:buSzPct val="120833"/>
                        <a:buChar char="•"/>
                        <a:tabLst>
                          <a:tab pos="206375" algn="l"/>
                        </a:tabLst>
                      </a:pPr>
                      <a:r>
                        <a:rPr sz="12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Aceite,</a:t>
                      </a:r>
                      <a:r>
                        <a:rPr sz="1200" spc="-2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SF6,</a:t>
                      </a:r>
                      <a:r>
                        <a:rPr sz="1200" spc="1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Aislamiento</a:t>
                      </a:r>
                      <a:r>
                        <a:rPr sz="1200" b="1" spc="10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sólido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5547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0170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Actuación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05740" indent="-88900">
                        <a:lnSpc>
                          <a:spcPct val="100000"/>
                        </a:lnSpc>
                        <a:buClr>
                          <a:srgbClr val="9AA095"/>
                        </a:buClr>
                        <a:buSzPct val="120833"/>
                        <a:buFont typeface="Microsoft Sans Serif"/>
                        <a:buChar char="•"/>
                        <a:tabLst>
                          <a:tab pos="206375" algn="l"/>
                        </a:tabLst>
                      </a:pPr>
                      <a:r>
                        <a:rPr sz="1200" b="1" spc="-10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Trifásica</a:t>
                      </a:r>
                      <a:r>
                        <a:rPr sz="1200" spc="-1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1200" spc="-2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Mono-Trifásica.,</a:t>
                      </a:r>
                      <a:r>
                        <a:rPr sz="1200" spc="-2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Monofásica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8506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8900" algn="ctr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Tipo</a:t>
                      </a:r>
                      <a:r>
                        <a:rPr sz="1200" b="1" spc="-1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200" b="1" spc="-3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actuador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05740" indent="-88900">
                        <a:lnSpc>
                          <a:spcPct val="100000"/>
                        </a:lnSpc>
                        <a:spcBef>
                          <a:spcPts val="1035"/>
                        </a:spcBef>
                        <a:buClr>
                          <a:srgbClr val="9AA095"/>
                        </a:buClr>
                        <a:buSzPct val="120833"/>
                        <a:buChar char="•"/>
                        <a:tabLst>
                          <a:tab pos="206375" algn="l"/>
                        </a:tabLst>
                      </a:pPr>
                      <a:r>
                        <a:rPr sz="12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Solenoide,</a:t>
                      </a:r>
                      <a:r>
                        <a:rPr sz="1200" spc="-3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Motor,</a:t>
                      </a:r>
                      <a:r>
                        <a:rPr sz="1200" spc="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Actuador</a:t>
                      </a:r>
                      <a:r>
                        <a:rPr sz="1200" b="1" spc="20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magnético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8506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8900" algn="ctr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Tecnología</a:t>
                      </a:r>
                      <a:r>
                        <a:rPr sz="1200" b="1" spc="-1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200" b="1" spc="-10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corte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05740" indent="-88900">
                        <a:lnSpc>
                          <a:spcPct val="100000"/>
                        </a:lnSpc>
                        <a:spcBef>
                          <a:spcPts val="1035"/>
                        </a:spcBef>
                        <a:buClr>
                          <a:srgbClr val="9AA095"/>
                        </a:buClr>
                        <a:buSzPct val="120833"/>
                        <a:buChar char="•"/>
                        <a:tabLst>
                          <a:tab pos="206375" algn="l"/>
                        </a:tabLst>
                      </a:pPr>
                      <a:r>
                        <a:rPr sz="12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Aceite,</a:t>
                      </a:r>
                      <a:r>
                        <a:rPr sz="1200" spc="-2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SF6, </a:t>
                      </a:r>
                      <a:r>
                        <a:rPr sz="1200" b="1" spc="-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vacío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10113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89535" algn="ctr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Accionamiento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05740" indent="-88900">
                        <a:lnSpc>
                          <a:spcPct val="100000"/>
                        </a:lnSpc>
                        <a:buClr>
                          <a:srgbClr val="9AA095"/>
                        </a:buClr>
                        <a:buSzPct val="120833"/>
                        <a:buChar char="•"/>
                        <a:tabLst>
                          <a:tab pos="206375" algn="l"/>
                        </a:tabLst>
                      </a:pPr>
                      <a:r>
                        <a:rPr sz="12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Hidráulico,</a:t>
                      </a:r>
                      <a:r>
                        <a:rPr sz="1200" spc="-30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solidFill>
                            <a:srgbClr val="7E7E7E"/>
                          </a:solidFill>
                          <a:latin typeface="Microsoft Sans Serif"/>
                          <a:cs typeface="Microsoft Sans Serif"/>
                        </a:rPr>
                        <a:t>Electro-Mecánico,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05740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Electrónico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31300" cy="68199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89125" y="3296488"/>
            <a:ext cx="3773170" cy="998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310"/>
              </a:lnSpc>
              <a:spcBef>
                <a:spcPts val="100"/>
              </a:spcBef>
            </a:pP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Recloser</a:t>
            </a:r>
            <a:r>
              <a:rPr sz="3600" b="1" spc="-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Arteche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ts val="3350"/>
              </a:lnSpc>
            </a:pPr>
            <a:r>
              <a:rPr sz="2800" b="1" spc="-5" dirty="0">
                <a:solidFill>
                  <a:srgbClr val="002243"/>
                </a:solidFill>
                <a:latin typeface="Arial"/>
                <a:cs typeface="Arial"/>
              </a:rPr>
              <a:t>smART</a:t>
            </a:r>
            <a:r>
              <a:rPr sz="2800" b="1" spc="-25" dirty="0">
                <a:solidFill>
                  <a:srgbClr val="002243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2243"/>
                </a:solidFill>
                <a:latin typeface="Arial"/>
                <a:cs typeface="Arial"/>
              </a:rPr>
              <a:t>RC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900"/>
            <a:ext cx="9130665" cy="736600"/>
            <a:chOff x="889" y="469900"/>
            <a:chExt cx="9130665" cy="736600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568830" y="2154816"/>
            <a:ext cx="4062729" cy="71564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95"/>
              </a:spcBef>
            </a:pPr>
            <a:r>
              <a:rPr sz="4000" spc="-5" dirty="0">
                <a:solidFill>
                  <a:srgbClr val="00007A"/>
                </a:solidFill>
                <a:latin typeface="Arial Black"/>
                <a:cs typeface="Arial Black"/>
              </a:rPr>
              <a:t>Construcción</a:t>
            </a:r>
            <a:r>
              <a:rPr sz="4000" spc="-45" dirty="0">
                <a:solidFill>
                  <a:srgbClr val="00007A"/>
                </a:solidFill>
                <a:latin typeface="Arial Black"/>
                <a:cs typeface="Arial Black"/>
              </a:rPr>
              <a:t> </a:t>
            </a:r>
            <a:r>
              <a:rPr sz="4000" spc="-10" dirty="0">
                <a:solidFill>
                  <a:srgbClr val="00007A"/>
                </a:solidFill>
                <a:latin typeface="Arial Black"/>
                <a:cs typeface="Arial Black"/>
              </a:rPr>
              <a:t>I</a:t>
            </a:r>
            <a:endParaRPr sz="4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30975" y="2154816"/>
            <a:ext cx="1804035" cy="71564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95"/>
              </a:spcBef>
            </a:pPr>
            <a:r>
              <a:rPr sz="4000" spc="-10" dirty="0">
                <a:solidFill>
                  <a:srgbClr val="00007A"/>
                </a:solidFill>
                <a:latin typeface="Arial Black"/>
                <a:cs typeface="Arial Black"/>
              </a:rPr>
              <a:t>nterna</a:t>
            </a:r>
            <a:endParaRPr sz="4000">
              <a:latin typeface="Arial Black"/>
              <a:cs typeface="Arial Black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10499" y="2067915"/>
            <a:ext cx="7464425" cy="3841115"/>
            <a:chOff x="910499" y="2067915"/>
            <a:chExt cx="7464425" cy="384111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0499" y="2067915"/>
              <a:ext cx="4116422" cy="379864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35802" y="2097124"/>
              <a:ext cx="2838541" cy="3811881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64260" y="1639951"/>
            <a:ext cx="16306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Resina</a:t>
            </a:r>
            <a:r>
              <a:rPr sz="1400" spc="-4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14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Cicloalifática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14158" y="1639951"/>
            <a:ext cx="2622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CT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6256" y="4011879"/>
            <a:ext cx="847090" cy="49530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70"/>
              </a:spcBef>
            </a:pP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Sensor</a:t>
            </a:r>
            <a:endParaRPr sz="14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165"/>
              </a:spcBef>
            </a:pP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de</a:t>
            </a:r>
            <a:r>
              <a:rPr sz="14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tens</a:t>
            </a:r>
            <a:r>
              <a:rPr sz="14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ión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64302" y="1639951"/>
            <a:ext cx="12884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Botella</a:t>
            </a:r>
            <a:r>
              <a:rPr sz="1400" spc="-2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de</a:t>
            </a:r>
            <a:r>
              <a:rPr sz="1400" spc="-3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002243"/>
                </a:solidFill>
                <a:latin typeface="Microsoft Sans Serif"/>
                <a:cs typeface="Microsoft Sans Serif"/>
              </a:rPr>
              <a:t>vacío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3831" y="3231895"/>
            <a:ext cx="914400" cy="62357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22860" marR="5080" indent="-10795" algn="r">
              <a:lnSpc>
                <a:spcPts val="1510"/>
              </a:lnSpc>
              <a:spcBef>
                <a:spcPts val="295"/>
              </a:spcBef>
            </a:pP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Palanca</a:t>
            </a:r>
            <a:r>
              <a:rPr sz="14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de  </a:t>
            </a:r>
            <a:r>
              <a:rPr sz="14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bloque</a:t>
            </a: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o</a:t>
            </a:r>
            <a:r>
              <a:rPr sz="1400" spc="-1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14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de</a:t>
            </a:r>
            <a:endParaRPr sz="1400">
              <a:latin typeface="Microsoft Sans Serif"/>
              <a:cs typeface="Microsoft Sans Serif"/>
            </a:endParaRPr>
          </a:p>
          <a:p>
            <a:pPr marR="5080" algn="r">
              <a:lnSpc>
                <a:spcPts val="1490"/>
              </a:lnSpc>
            </a:pP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cierre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4571" y="6001003"/>
            <a:ext cx="1586865" cy="4318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ts val="1595"/>
              </a:lnSpc>
              <a:spcBef>
                <a:spcPts val="105"/>
              </a:spcBef>
            </a:pP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Indicador</a:t>
            </a:r>
            <a:r>
              <a:rPr sz="1400" spc="-7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de</a:t>
            </a:r>
            <a:r>
              <a:rPr sz="1400" spc="-3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estado</a:t>
            </a:r>
            <a:endParaRPr sz="1400">
              <a:latin typeface="Microsoft Sans Serif"/>
              <a:cs typeface="Microsoft Sans Serif"/>
            </a:endParaRPr>
          </a:p>
          <a:p>
            <a:pPr marR="5080" algn="r">
              <a:lnSpc>
                <a:spcPts val="1595"/>
              </a:lnSpc>
            </a:pPr>
            <a:r>
              <a:rPr sz="14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del </a:t>
            </a: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reconecta</a:t>
            </a:r>
            <a:r>
              <a:rPr sz="1400" spc="-20" dirty="0">
                <a:solidFill>
                  <a:srgbClr val="002243"/>
                </a:solidFill>
                <a:latin typeface="Microsoft Sans Serif"/>
                <a:cs typeface="Microsoft Sans Serif"/>
              </a:rPr>
              <a:t>d</a:t>
            </a: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or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03526" y="6001003"/>
            <a:ext cx="1003935" cy="4318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595"/>
              </a:lnSpc>
              <a:spcBef>
                <a:spcPts val="105"/>
              </a:spcBef>
            </a:pPr>
            <a:r>
              <a:rPr sz="14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C</a:t>
            </a: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ontador</a:t>
            </a:r>
            <a:r>
              <a:rPr sz="1400" spc="-2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de</a:t>
            </a:r>
            <a:endParaRPr sz="1400">
              <a:latin typeface="Microsoft Sans Serif"/>
              <a:cs typeface="Microsoft Sans Serif"/>
            </a:endParaRPr>
          </a:p>
          <a:p>
            <a:pPr marL="18415">
              <a:lnSpc>
                <a:spcPts val="1595"/>
              </a:lnSpc>
            </a:pP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opera</a:t>
            </a:r>
            <a:r>
              <a:rPr sz="1400" spc="5" dirty="0">
                <a:solidFill>
                  <a:srgbClr val="002243"/>
                </a:solidFill>
                <a:latin typeface="Microsoft Sans Serif"/>
                <a:cs typeface="Microsoft Sans Serif"/>
              </a:rPr>
              <a:t>c</a:t>
            </a:r>
            <a:r>
              <a:rPr sz="14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io</a:t>
            </a:r>
            <a:r>
              <a:rPr sz="1400" spc="-15" dirty="0">
                <a:solidFill>
                  <a:srgbClr val="002243"/>
                </a:solidFill>
                <a:latin typeface="Microsoft Sans Serif"/>
                <a:cs typeface="Microsoft Sans Serif"/>
              </a:rPr>
              <a:t>n</a:t>
            </a: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es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25566" y="5953480"/>
            <a:ext cx="850265" cy="49530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270"/>
              </a:spcBef>
            </a:pP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Actuador</a:t>
            </a:r>
            <a:endParaRPr sz="14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165"/>
              </a:spcBef>
            </a:pP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magné</a:t>
            </a:r>
            <a:r>
              <a:rPr sz="1400" spc="5" dirty="0">
                <a:solidFill>
                  <a:srgbClr val="002243"/>
                </a:solidFill>
                <a:latin typeface="Microsoft Sans Serif"/>
                <a:cs typeface="Microsoft Sans Serif"/>
              </a:rPr>
              <a:t>t</a:t>
            </a:r>
            <a:r>
              <a:rPr sz="14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i</a:t>
            </a: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co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23309" y="5974181"/>
            <a:ext cx="1524000" cy="4318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ts val="1595"/>
              </a:lnSpc>
              <a:spcBef>
                <a:spcPts val="105"/>
              </a:spcBef>
            </a:pPr>
            <a:r>
              <a:rPr sz="14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Condensadores</a:t>
            </a:r>
            <a:r>
              <a:rPr sz="1400" spc="-7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002243"/>
                </a:solidFill>
                <a:latin typeface="Microsoft Sans Serif"/>
                <a:cs typeface="Microsoft Sans Serif"/>
              </a:rPr>
              <a:t>de</a:t>
            </a:r>
            <a:endParaRPr sz="1400">
              <a:latin typeface="Microsoft Sans Serif"/>
              <a:cs typeface="Microsoft Sans Serif"/>
            </a:endParaRPr>
          </a:p>
          <a:p>
            <a:pPr marR="5080" algn="r">
              <a:lnSpc>
                <a:spcPts val="1595"/>
              </a:lnSpc>
            </a:pPr>
            <a:r>
              <a:rPr sz="14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accionamiento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014920" y="1908555"/>
            <a:ext cx="6761480" cy="4138295"/>
            <a:chOff x="1014920" y="1908555"/>
            <a:chExt cx="6761480" cy="4138295"/>
          </a:xfrm>
        </p:grpSpPr>
        <p:sp>
          <p:nvSpPr>
            <p:cNvPr id="21" name="object 21"/>
            <p:cNvSpPr/>
            <p:nvPr/>
          </p:nvSpPr>
          <p:spPr>
            <a:xfrm>
              <a:off x="1284097" y="1918080"/>
              <a:ext cx="9525" cy="719455"/>
            </a:xfrm>
            <a:custGeom>
              <a:avLst/>
              <a:gdLst/>
              <a:ahLst/>
              <a:cxnLst/>
              <a:rect l="l" t="t" r="r" b="b"/>
              <a:pathLst>
                <a:path w="9525" h="719455">
                  <a:moveTo>
                    <a:pt x="9525" y="0"/>
                  </a:moveTo>
                  <a:lnTo>
                    <a:pt x="0" y="718947"/>
                  </a:lnTo>
                </a:path>
              </a:pathLst>
            </a:custGeom>
            <a:ln w="19050">
              <a:solidFill>
                <a:srgbClr val="009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14920" y="2574416"/>
              <a:ext cx="4483735" cy="3472179"/>
            </a:xfrm>
            <a:custGeom>
              <a:avLst/>
              <a:gdLst/>
              <a:ahLst/>
              <a:cxnLst/>
              <a:rect l="l" t="t" r="r" b="b"/>
              <a:pathLst>
                <a:path w="4483735" h="3472179">
                  <a:moveTo>
                    <a:pt x="110655" y="2020316"/>
                  </a:moveTo>
                  <a:lnTo>
                    <a:pt x="109131" y="2014474"/>
                  </a:lnTo>
                  <a:lnTo>
                    <a:pt x="104584" y="2011934"/>
                  </a:lnTo>
                  <a:lnTo>
                    <a:pt x="100050" y="2009267"/>
                  </a:lnTo>
                  <a:lnTo>
                    <a:pt x="94208" y="2010791"/>
                  </a:lnTo>
                  <a:lnTo>
                    <a:pt x="91554" y="2015236"/>
                  </a:lnTo>
                  <a:lnTo>
                    <a:pt x="64795" y="2060943"/>
                  </a:lnTo>
                  <a:lnTo>
                    <a:pt x="64693" y="2096262"/>
                  </a:lnTo>
                  <a:lnTo>
                    <a:pt x="64693" y="2091436"/>
                  </a:lnTo>
                  <a:lnTo>
                    <a:pt x="64757" y="2061006"/>
                  </a:lnTo>
                  <a:lnTo>
                    <a:pt x="66243" y="1333627"/>
                  </a:lnTo>
                  <a:lnTo>
                    <a:pt x="47193" y="1333627"/>
                  </a:lnTo>
                  <a:lnTo>
                    <a:pt x="45808" y="2009013"/>
                  </a:lnTo>
                  <a:lnTo>
                    <a:pt x="45745" y="2061006"/>
                  </a:lnTo>
                  <a:lnTo>
                    <a:pt x="55206" y="2077326"/>
                  </a:lnTo>
                  <a:lnTo>
                    <a:pt x="45707" y="2060943"/>
                  </a:lnTo>
                  <a:lnTo>
                    <a:pt x="16471" y="2010537"/>
                  </a:lnTo>
                  <a:lnTo>
                    <a:pt x="10642" y="2009013"/>
                  </a:lnTo>
                  <a:lnTo>
                    <a:pt x="1536" y="2014347"/>
                  </a:lnTo>
                  <a:lnTo>
                    <a:pt x="0" y="2020189"/>
                  </a:lnTo>
                  <a:lnTo>
                    <a:pt x="2641" y="2024634"/>
                  </a:lnTo>
                  <a:lnTo>
                    <a:pt x="55130" y="2115058"/>
                  </a:lnTo>
                  <a:lnTo>
                    <a:pt x="66141" y="2096262"/>
                  </a:lnTo>
                  <a:lnTo>
                    <a:pt x="110655" y="2020316"/>
                  </a:lnTo>
                  <a:close/>
                </a:path>
                <a:path w="4483735" h="3472179">
                  <a:moveTo>
                    <a:pt x="697166" y="55626"/>
                  </a:moveTo>
                  <a:lnTo>
                    <a:pt x="602551" y="0"/>
                  </a:lnTo>
                  <a:lnTo>
                    <a:pt x="596709" y="1524"/>
                  </a:lnTo>
                  <a:lnTo>
                    <a:pt x="594042" y="5969"/>
                  </a:lnTo>
                  <a:lnTo>
                    <a:pt x="591375" y="10541"/>
                  </a:lnTo>
                  <a:lnTo>
                    <a:pt x="592899" y="16383"/>
                  </a:lnTo>
                  <a:lnTo>
                    <a:pt x="643280" y="45974"/>
                  </a:lnTo>
                  <a:lnTo>
                    <a:pt x="269176" y="44577"/>
                  </a:lnTo>
                  <a:lnTo>
                    <a:pt x="269049" y="63627"/>
                  </a:lnTo>
                  <a:lnTo>
                    <a:pt x="643064" y="65024"/>
                  </a:lnTo>
                  <a:lnTo>
                    <a:pt x="597217" y="91567"/>
                  </a:lnTo>
                  <a:lnTo>
                    <a:pt x="592645" y="94107"/>
                  </a:lnTo>
                  <a:lnTo>
                    <a:pt x="591121" y="99949"/>
                  </a:lnTo>
                  <a:lnTo>
                    <a:pt x="593661" y="104521"/>
                  </a:lnTo>
                  <a:lnTo>
                    <a:pt x="596328" y="109093"/>
                  </a:lnTo>
                  <a:lnTo>
                    <a:pt x="602170" y="110617"/>
                  </a:lnTo>
                  <a:lnTo>
                    <a:pt x="680694" y="65151"/>
                  </a:lnTo>
                  <a:lnTo>
                    <a:pt x="697166" y="55626"/>
                  </a:lnTo>
                  <a:close/>
                </a:path>
                <a:path w="4483735" h="3472179">
                  <a:moveTo>
                    <a:pt x="895159" y="2910078"/>
                  </a:moveTo>
                  <a:lnTo>
                    <a:pt x="850925" y="2834132"/>
                  </a:lnTo>
                  <a:lnTo>
                    <a:pt x="839914" y="2815209"/>
                  </a:lnTo>
                  <a:lnTo>
                    <a:pt x="784542" y="2910078"/>
                  </a:lnTo>
                  <a:lnTo>
                    <a:pt x="786066" y="2915793"/>
                  </a:lnTo>
                  <a:lnTo>
                    <a:pt x="795210" y="2921127"/>
                  </a:lnTo>
                  <a:lnTo>
                    <a:pt x="800925" y="2919603"/>
                  </a:lnTo>
                  <a:lnTo>
                    <a:pt x="830389" y="2869095"/>
                  </a:lnTo>
                  <a:lnTo>
                    <a:pt x="830389" y="3393008"/>
                  </a:lnTo>
                  <a:lnTo>
                    <a:pt x="849439" y="3393008"/>
                  </a:lnTo>
                  <a:lnTo>
                    <a:pt x="849439" y="2869323"/>
                  </a:lnTo>
                  <a:lnTo>
                    <a:pt x="839851" y="2852877"/>
                  </a:lnTo>
                  <a:lnTo>
                    <a:pt x="849439" y="2869311"/>
                  </a:lnTo>
                  <a:lnTo>
                    <a:pt x="878776" y="2919603"/>
                  </a:lnTo>
                  <a:lnTo>
                    <a:pt x="884618" y="2921127"/>
                  </a:lnTo>
                  <a:lnTo>
                    <a:pt x="889063" y="2918460"/>
                  </a:lnTo>
                  <a:lnTo>
                    <a:pt x="893635" y="2915793"/>
                  </a:lnTo>
                  <a:lnTo>
                    <a:pt x="895159" y="2910078"/>
                  </a:lnTo>
                  <a:close/>
                </a:path>
                <a:path w="4483735" h="3472179">
                  <a:moveTo>
                    <a:pt x="1488122" y="3385832"/>
                  </a:moveTo>
                  <a:lnTo>
                    <a:pt x="1039126" y="2995104"/>
                  </a:lnTo>
                  <a:lnTo>
                    <a:pt x="1096327" y="3005975"/>
                  </a:lnTo>
                  <a:lnTo>
                    <a:pt x="1101280" y="3002584"/>
                  </a:lnTo>
                  <a:lnTo>
                    <a:pt x="1103312" y="2992247"/>
                  </a:lnTo>
                  <a:lnTo>
                    <a:pt x="1099883" y="2987268"/>
                  </a:lnTo>
                  <a:lnTo>
                    <a:pt x="1019378" y="2971927"/>
                  </a:lnTo>
                  <a:lnTo>
                    <a:pt x="992060" y="2966720"/>
                  </a:lnTo>
                  <a:lnTo>
                    <a:pt x="1025588" y="3065754"/>
                  </a:lnTo>
                  <a:lnTo>
                    <a:pt x="1027239" y="3070745"/>
                  </a:lnTo>
                  <a:lnTo>
                    <a:pt x="1032700" y="3073412"/>
                  </a:lnTo>
                  <a:lnTo>
                    <a:pt x="1042606" y="3070034"/>
                  </a:lnTo>
                  <a:lnTo>
                    <a:pt x="1045273" y="3064624"/>
                  </a:lnTo>
                  <a:lnTo>
                    <a:pt x="1043622" y="3059646"/>
                  </a:lnTo>
                  <a:lnTo>
                    <a:pt x="1026591" y="3009430"/>
                  </a:lnTo>
                  <a:lnTo>
                    <a:pt x="1475676" y="3400196"/>
                  </a:lnTo>
                  <a:lnTo>
                    <a:pt x="1488122" y="3385832"/>
                  </a:lnTo>
                  <a:close/>
                </a:path>
                <a:path w="4483735" h="3472179">
                  <a:moveTo>
                    <a:pt x="2915348" y="3386264"/>
                  </a:moveTo>
                  <a:lnTo>
                    <a:pt x="2383053" y="2856103"/>
                  </a:lnTo>
                  <a:lnTo>
                    <a:pt x="2434272" y="2869438"/>
                  </a:lnTo>
                  <a:lnTo>
                    <a:pt x="2439352" y="2870835"/>
                  </a:lnTo>
                  <a:lnTo>
                    <a:pt x="2444559" y="2867787"/>
                  </a:lnTo>
                  <a:lnTo>
                    <a:pt x="2445956" y="2862707"/>
                  </a:lnTo>
                  <a:lnTo>
                    <a:pt x="2447226" y="2857627"/>
                  </a:lnTo>
                  <a:lnTo>
                    <a:pt x="2444178" y="2852420"/>
                  </a:lnTo>
                  <a:lnTo>
                    <a:pt x="2439098" y="2851023"/>
                  </a:lnTo>
                  <a:lnTo>
                    <a:pt x="2363178" y="2831211"/>
                  </a:lnTo>
                  <a:lnTo>
                    <a:pt x="2337879" y="2824607"/>
                  </a:lnTo>
                  <a:lnTo>
                    <a:pt x="2364867" y="2925953"/>
                  </a:lnTo>
                  <a:lnTo>
                    <a:pt x="2366073" y="2930779"/>
                  </a:lnTo>
                  <a:lnTo>
                    <a:pt x="2371280" y="2933827"/>
                  </a:lnTo>
                  <a:lnTo>
                    <a:pt x="2376360" y="2932430"/>
                  </a:lnTo>
                  <a:lnTo>
                    <a:pt x="2381440" y="2931160"/>
                  </a:lnTo>
                  <a:lnTo>
                    <a:pt x="2384488" y="2925953"/>
                  </a:lnTo>
                  <a:lnTo>
                    <a:pt x="2383218" y="2920873"/>
                  </a:lnTo>
                  <a:lnTo>
                    <a:pt x="2369566" y="2869666"/>
                  </a:lnTo>
                  <a:lnTo>
                    <a:pt x="2902013" y="3399764"/>
                  </a:lnTo>
                  <a:lnTo>
                    <a:pt x="2915348" y="3386264"/>
                  </a:lnTo>
                  <a:close/>
                </a:path>
                <a:path w="4483735" h="3472179">
                  <a:moveTo>
                    <a:pt x="4483544" y="3456178"/>
                  </a:moveTo>
                  <a:lnTo>
                    <a:pt x="3172803" y="2563152"/>
                  </a:lnTo>
                  <a:lnTo>
                    <a:pt x="3230816" y="2567178"/>
                  </a:lnTo>
                  <a:lnTo>
                    <a:pt x="3235388" y="2563241"/>
                  </a:lnTo>
                  <a:lnTo>
                    <a:pt x="3236150" y="2552700"/>
                  </a:lnTo>
                  <a:lnTo>
                    <a:pt x="3232213" y="2548128"/>
                  </a:lnTo>
                  <a:lnTo>
                    <a:pt x="3162897" y="2543302"/>
                  </a:lnTo>
                  <a:lnTo>
                    <a:pt x="3122612" y="2540508"/>
                  </a:lnTo>
                  <a:lnTo>
                    <a:pt x="3167570" y="2634869"/>
                  </a:lnTo>
                  <a:lnTo>
                    <a:pt x="3169856" y="2639568"/>
                  </a:lnTo>
                  <a:lnTo>
                    <a:pt x="3175571" y="2641600"/>
                  </a:lnTo>
                  <a:lnTo>
                    <a:pt x="3180270" y="2639441"/>
                  </a:lnTo>
                  <a:lnTo>
                    <a:pt x="3185096" y="2637155"/>
                  </a:lnTo>
                  <a:lnTo>
                    <a:pt x="3187128" y="2631440"/>
                  </a:lnTo>
                  <a:lnTo>
                    <a:pt x="3184842" y="2626741"/>
                  </a:lnTo>
                  <a:lnTo>
                    <a:pt x="3162071" y="2578938"/>
                  </a:lnTo>
                  <a:lnTo>
                    <a:pt x="4472749" y="3471926"/>
                  </a:lnTo>
                  <a:lnTo>
                    <a:pt x="4483544" y="3456178"/>
                  </a:lnTo>
                  <a:close/>
                </a:path>
              </a:pathLst>
            </a:custGeom>
            <a:solidFill>
              <a:srgbClr val="009A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134354" y="1918842"/>
              <a:ext cx="1905" cy="1074420"/>
            </a:xfrm>
            <a:custGeom>
              <a:avLst/>
              <a:gdLst/>
              <a:ahLst/>
              <a:cxnLst/>
              <a:rect l="l" t="t" r="r" b="b"/>
              <a:pathLst>
                <a:path w="1904" h="1074420">
                  <a:moveTo>
                    <a:pt x="1524" y="0"/>
                  </a:moveTo>
                  <a:lnTo>
                    <a:pt x="0" y="1074166"/>
                  </a:lnTo>
                </a:path>
              </a:pathLst>
            </a:custGeom>
            <a:ln w="19050">
              <a:solidFill>
                <a:srgbClr val="009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135116" y="1918080"/>
              <a:ext cx="1640839" cy="2258060"/>
            </a:xfrm>
            <a:custGeom>
              <a:avLst/>
              <a:gdLst/>
              <a:ahLst/>
              <a:cxnLst/>
              <a:rect l="l" t="t" r="r" b="b"/>
              <a:pathLst>
                <a:path w="1640840" h="2258060">
                  <a:moveTo>
                    <a:pt x="768350" y="1076706"/>
                  </a:moveTo>
                  <a:lnTo>
                    <a:pt x="765810" y="1076706"/>
                  </a:lnTo>
                  <a:lnTo>
                    <a:pt x="730491" y="1076706"/>
                  </a:lnTo>
                  <a:lnTo>
                    <a:pt x="680212" y="1105916"/>
                  </a:lnTo>
                  <a:lnTo>
                    <a:pt x="678688" y="1111631"/>
                  </a:lnTo>
                  <a:lnTo>
                    <a:pt x="684022" y="1120775"/>
                  </a:lnTo>
                  <a:lnTo>
                    <a:pt x="689737" y="1122299"/>
                  </a:lnTo>
                  <a:lnTo>
                    <a:pt x="694309" y="1119759"/>
                  </a:lnTo>
                  <a:lnTo>
                    <a:pt x="768350" y="1076706"/>
                  </a:lnTo>
                  <a:close/>
                </a:path>
                <a:path w="1640840" h="2258060">
                  <a:moveTo>
                    <a:pt x="784733" y="1067181"/>
                  </a:moveTo>
                  <a:lnTo>
                    <a:pt x="689991" y="1011682"/>
                  </a:lnTo>
                  <a:lnTo>
                    <a:pt x="684149" y="1013206"/>
                  </a:lnTo>
                  <a:lnTo>
                    <a:pt x="681482" y="1017778"/>
                  </a:lnTo>
                  <a:lnTo>
                    <a:pt x="678815" y="1022223"/>
                  </a:lnTo>
                  <a:lnTo>
                    <a:pt x="680339" y="1028065"/>
                  </a:lnTo>
                  <a:lnTo>
                    <a:pt x="730605" y="1057592"/>
                  </a:lnTo>
                  <a:lnTo>
                    <a:pt x="0" y="1056132"/>
                  </a:lnTo>
                  <a:lnTo>
                    <a:pt x="0" y="1075182"/>
                  </a:lnTo>
                  <a:lnTo>
                    <a:pt x="730618" y="1076642"/>
                  </a:lnTo>
                  <a:lnTo>
                    <a:pt x="765810" y="1076706"/>
                  </a:lnTo>
                  <a:lnTo>
                    <a:pt x="768464" y="1076642"/>
                  </a:lnTo>
                  <a:lnTo>
                    <a:pt x="784733" y="1067181"/>
                  </a:lnTo>
                  <a:close/>
                </a:path>
                <a:path w="1640840" h="2258060">
                  <a:moveTo>
                    <a:pt x="1125601" y="1326134"/>
                  </a:moveTo>
                  <a:lnTo>
                    <a:pt x="1124077" y="1320292"/>
                  </a:lnTo>
                  <a:lnTo>
                    <a:pt x="1114933" y="1314958"/>
                  </a:lnTo>
                  <a:lnTo>
                    <a:pt x="1109091" y="1316482"/>
                  </a:lnTo>
                  <a:lnTo>
                    <a:pt x="1106551" y="1321054"/>
                  </a:lnTo>
                  <a:lnTo>
                    <a:pt x="1079728" y="1366697"/>
                  </a:lnTo>
                  <a:lnTo>
                    <a:pt x="1079627" y="1401953"/>
                  </a:lnTo>
                  <a:lnTo>
                    <a:pt x="1079627" y="1397127"/>
                  </a:lnTo>
                  <a:lnTo>
                    <a:pt x="1079690" y="1366761"/>
                  </a:lnTo>
                  <a:lnTo>
                    <a:pt x="1082421" y="0"/>
                  </a:lnTo>
                  <a:lnTo>
                    <a:pt x="1063371" y="0"/>
                  </a:lnTo>
                  <a:lnTo>
                    <a:pt x="1060742" y="1314831"/>
                  </a:lnTo>
                  <a:lnTo>
                    <a:pt x="1060678" y="1366761"/>
                  </a:lnTo>
                  <a:lnTo>
                    <a:pt x="1070140" y="1383017"/>
                  </a:lnTo>
                  <a:lnTo>
                    <a:pt x="1060640" y="1366697"/>
                  </a:lnTo>
                  <a:lnTo>
                    <a:pt x="1031367" y="1316355"/>
                  </a:lnTo>
                  <a:lnTo>
                    <a:pt x="1025525" y="1314831"/>
                  </a:lnTo>
                  <a:lnTo>
                    <a:pt x="1021080" y="1317498"/>
                  </a:lnTo>
                  <a:lnTo>
                    <a:pt x="1016508" y="1320038"/>
                  </a:lnTo>
                  <a:lnTo>
                    <a:pt x="1014984" y="1325880"/>
                  </a:lnTo>
                  <a:lnTo>
                    <a:pt x="1017524" y="1330452"/>
                  </a:lnTo>
                  <a:lnTo>
                    <a:pt x="1070102" y="1420876"/>
                  </a:lnTo>
                  <a:lnTo>
                    <a:pt x="1081189" y="1401953"/>
                  </a:lnTo>
                  <a:lnTo>
                    <a:pt x="1125601" y="1326134"/>
                  </a:lnTo>
                  <a:close/>
                </a:path>
                <a:path w="1640840" h="2258060">
                  <a:moveTo>
                    <a:pt x="1640840" y="2194306"/>
                  </a:moveTo>
                  <a:lnTo>
                    <a:pt x="624827" y="2192845"/>
                  </a:lnTo>
                  <a:lnTo>
                    <a:pt x="608507" y="2202332"/>
                  </a:lnTo>
                  <a:lnTo>
                    <a:pt x="622731" y="2194052"/>
                  </a:lnTo>
                  <a:lnTo>
                    <a:pt x="624827" y="2192845"/>
                  </a:lnTo>
                  <a:lnTo>
                    <a:pt x="675132" y="2163572"/>
                  </a:lnTo>
                  <a:lnTo>
                    <a:pt x="676656" y="2157730"/>
                  </a:lnTo>
                  <a:lnTo>
                    <a:pt x="674116" y="2153158"/>
                  </a:lnTo>
                  <a:lnTo>
                    <a:pt x="671449" y="2148586"/>
                  </a:lnTo>
                  <a:lnTo>
                    <a:pt x="665607" y="2147062"/>
                  </a:lnTo>
                  <a:lnTo>
                    <a:pt x="570611" y="2202307"/>
                  </a:lnTo>
                  <a:lnTo>
                    <a:pt x="665480" y="2257806"/>
                  </a:lnTo>
                  <a:lnTo>
                    <a:pt x="671195" y="2256282"/>
                  </a:lnTo>
                  <a:lnTo>
                    <a:pt x="676529" y="2247138"/>
                  </a:lnTo>
                  <a:lnTo>
                    <a:pt x="675005" y="2241296"/>
                  </a:lnTo>
                  <a:lnTo>
                    <a:pt x="670560" y="2238629"/>
                  </a:lnTo>
                  <a:lnTo>
                    <a:pt x="624840" y="2211895"/>
                  </a:lnTo>
                  <a:lnTo>
                    <a:pt x="1640713" y="2213356"/>
                  </a:lnTo>
                  <a:lnTo>
                    <a:pt x="1640840" y="2194306"/>
                  </a:lnTo>
                  <a:close/>
                </a:path>
              </a:pathLst>
            </a:custGeom>
            <a:solidFill>
              <a:srgbClr val="009A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866647" y="350596"/>
            <a:ext cx="410400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smART</a:t>
            </a:r>
            <a:r>
              <a:rPr sz="2400" spc="-45" dirty="0"/>
              <a:t> </a:t>
            </a:r>
            <a:r>
              <a:rPr sz="2400" dirty="0"/>
              <a:t>RC</a:t>
            </a:r>
            <a:r>
              <a:rPr sz="2400" spc="-35" dirty="0"/>
              <a:t> </a:t>
            </a:r>
            <a:r>
              <a:rPr sz="2400" spc="-5" dirty="0"/>
              <a:t>Construcción</a:t>
            </a:r>
            <a:endParaRPr sz="2400"/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4"/>
            <a:chOff x="889" y="469899"/>
            <a:chExt cx="9130665" cy="736474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95603" y="253365"/>
            <a:ext cx="33591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smART</a:t>
            </a:r>
            <a:r>
              <a:rPr sz="2400" spc="-60" dirty="0"/>
              <a:t> </a:t>
            </a:r>
            <a:r>
              <a:rPr sz="2400" dirty="0"/>
              <a:t>RC</a:t>
            </a:r>
            <a:r>
              <a:rPr sz="2400" spc="-60" dirty="0"/>
              <a:t> </a:t>
            </a:r>
            <a:r>
              <a:rPr sz="2400" spc="-5" dirty="0"/>
              <a:t>Trifásico</a:t>
            </a:r>
            <a:endParaRPr sz="2400"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2023" y="2344305"/>
            <a:ext cx="3638296" cy="343839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51019" y="2344305"/>
            <a:ext cx="3638296" cy="3438398"/>
          </a:xfrm>
          <a:prstGeom prst="rect">
            <a:avLst/>
          </a:prstGeom>
        </p:spPr>
      </p:pic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4"/>
            <a:chOff x="889" y="469899"/>
            <a:chExt cx="9130665" cy="736474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38099" y="363728"/>
            <a:ext cx="3835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smART</a:t>
            </a:r>
            <a:r>
              <a:rPr sz="2400" spc="-45" dirty="0"/>
              <a:t> </a:t>
            </a:r>
            <a:r>
              <a:rPr sz="2400" dirty="0"/>
              <a:t>RC</a:t>
            </a:r>
            <a:r>
              <a:rPr sz="2400" spc="-40" dirty="0"/>
              <a:t> </a:t>
            </a:r>
            <a:r>
              <a:rPr sz="2400" spc="-5" dirty="0"/>
              <a:t>Triple/Mono</a:t>
            </a:r>
            <a:endParaRPr sz="2400"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6030" y="1838153"/>
            <a:ext cx="3059170" cy="420274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33366" y="1821815"/>
            <a:ext cx="4199724" cy="4175448"/>
          </a:xfrm>
          <a:prstGeom prst="rect">
            <a:avLst/>
          </a:prstGeom>
        </p:spPr>
      </p:pic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4"/>
            <a:chOff x="889" y="469899"/>
            <a:chExt cx="9130665" cy="736474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43204" y="329565"/>
            <a:ext cx="3798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smART</a:t>
            </a:r>
            <a:r>
              <a:rPr sz="2400" spc="-50" dirty="0"/>
              <a:t> </a:t>
            </a:r>
            <a:r>
              <a:rPr sz="2400" dirty="0"/>
              <a:t>RC</a:t>
            </a:r>
            <a:r>
              <a:rPr sz="2400" spc="-45" dirty="0"/>
              <a:t> </a:t>
            </a:r>
            <a:r>
              <a:rPr sz="2400" spc="-5" dirty="0"/>
              <a:t>Monofásico</a:t>
            </a:r>
            <a:endParaRPr sz="2400"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2722" y="1633893"/>
            <a:ext cx="2581681" cy="477483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8000" y="1662379"/>
            <a:ext cx="1772974" cy="4607179"/>
          </a:xfrm>
          <a:prstGeom prst="rect">
            <a:avLst/>
          </a:prstGeom>
        </p:spPr>
      </p:pic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17119"/>
            <a:ext cx="4658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Función</a:t>
            </a:r>
            <a:r>
              <a:rPr sz="2400" spc="-3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spc="-5" dirty="0"/>
              <a:t>reenganche</a:t>
            </a:r>
            <a:r>
              <a:rPr sz="2400" spc="-40" dirty="0"/>
              <a:t> </a:t>
            </a:r>
            <a:r>
              <a:rPr sz="2400" spc="-5" dirty="0"/>
              <a:t>(79)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55777" y="1303782"/>
            <a:ext cx="8040370" cy="36683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9085" marR="5080" indent="-287020" algn="just">
              <a:lnSpc>
                <a:spcPct val="102299"/>
              </a:lnSpc>
              <a:spcBef>
                <a:spcPts val="90"/>
              </a:spcBef>
              <a:buFont typeface="Microsoft Sans Serif"/>
              <a:buChar char="•"/>
              <a:tabLst>
                <a:tab pos="299720" algn="l"/>
              </a:tabLst>
            </a:pPr>
            <a:r>
              <a:rPr sz="1750" b="1" spc="20" dirty="0">
                <a:latin typeface="Arial"/>
                <a:cs typeface="Arial"/>
              </a:rPr>
              <a:t>El restaurador </a:t>
            </a:r>
            <a:r>
              <a:rPr sz="1750" spc="15" dirty="0">
                <a:latin typeface="Microsoft Sans Serif"/>
                <a:cs typeface="Microsoft Sans Serif"/>
              </a:rPr>
              <a:t>es </a:t>
            </a:r>
            <a:r>
              <a:rPr sz="1750" spc="20" dirty="0">
                <a:latin typeface="Microsoft Sans Serif"/>
                <a:cs typeface="Microsoft Sans Serif"/>
              </a:rPr>
              <a:t>un </a:t>
            </a:r>
            <a:r>
              <a:rPr sz="1750" spc="15" dirty="0">
                <a:latin typeface="Microsoft Sans Serif"/>
                <a:cs typeface="Microsoft Sans Serif"/>
              </a:rPr>
              <a:t>dispositivo habilitado </a:t>
            </a:r>
            <a:r>
              <a:rPr sz="1750" spc="20" dirty="0">
                <a:latin typeface="Microsoft Sans Serif"/>
                <a:cs typeface="Microsoft Sans Serif"/>
              </a:rPr>
              <a:t>para </a:t>
            </a:r>
            <a:r>
              <a:rPr sz="1750" spc="15" dirty="0">
                <a:latin typeface="Microsoft Sans Serif"/>
                <a:cs typeface="Microsoft Sans Serif"/>
              </a:rPr>
              <a:t>detectar </a:t>
            </a:r>
            <a:r>
              <a:rPr sz="1750" spc="20" dirty="0">
                <a:latin typeface="Microsoft Sans Serif"/>
                <a:cs typeface="Microsoft Sans Serif"/>
              </a:rPr>
              <a:t>e </a:t>
            </a:r>
            <a:r>
              <a:rPr sz="1750" spc="15" dirty="0">
                <a:latin typeface="Microsoft Sans Serif"/>
                <a:cs typeface="Microsoft Sans Serif"/>
              </a:rPr>
              <a:t>interrumpir </a:t>
            </a:r>
            <a:r>
              <a:rPr sz="1750" spc="20" dirty="0">
                <a:latin typeface="Microsoft Sans Serif"/>
                <a:cs typeface="Microsoft Sans Serif"/>
              </a:rPr>
              <a:t>en 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determinado</a:t>
            </a:r>
            <a:r>
              <a:rPr sz="1750" spc="2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tiempo,</a:t>
            </a:r>
            <a:r>
              <a:rPr sz="1750" spc="2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sobrecorrientes</a:t>
            </a:r>
            <a:r>
              <a:rPr sz="1750" spc="20" dirty="0">
                <a:latin typeface="Microsoft Sans Serif"/>
                <a:cs typeface="Microsoft Sans Serif"/>
              </a:rPr>
              <a:t> </a:t>
            </a:r>
            <a:r>
              <a:rPr sz="1750" spc="25" dirty="0">
                <a:latin typeface="Microsoft Sans Serif"/>
                <a:cs typeface="Microsoft Sans Serif"/>
              </a:rPr>
              <a:t>en</a:t>
            </a:r>
            <a:r>
              <a:rPr sz="1750" spc="3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un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circuito</a:t>
            </a:r>
            <a:r>
              <a:rPr sz="1750" spc="1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debidas 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a 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dirty="0">
                <a:latin typeface="Microsoft Sans Serif"/>
                <a:cs typeface="Microsoft Sans Serif"/>
              </a:rPr>
              <a:t>la </a:t>
            </a:r>
            <a:r>
              <a:rPr sz="1750" spc="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eventualidad </a:t>
            </a:r>
            <a:r>
              <a:rPr sz="1750" spc="25" dirty="0">
                <a:latin typeface="Microsoft Sans Serif"/>
                <a:cs typeface="Microsoft Sans Serif"/>
              </a:rPr>
              <a:t>de </a:t>
            </a:r>
            <a:r>
              <a:rPr sz="1750" spc="20" dirty="0">
                <a:latin typeface="Microsoft Sans Serif"/>
                <a:cs typeface="Microsoft Sans Serif"/>
              </a:rPr>
              <a:t>una </a:t>
            </a:r>
            <a:r>
              <a:rPr sz="1750" spc="10" dirty="0">
                <a:latin typeface="Microsoft Sans Serif"/>
                <a:cs typeface="Microsoft Sans Serif"/>
              </a:rPr>
              <a:t>falla, </a:t>
            </a:r>
            <a:r>
              <a:rPr sz="1750" spc="50" dirty="0">
                <a:latin typeface="Microsoft Sans Serif"/>
                <a:cs typeface="Microsoft Sans Serif"/>
              </a:rPr>
              <a:t>así </a:t>
            </a:r>
            <a:r>
              <a:rPr sz="1750" spc="20" dirty="0">
                <a:latin typeface="Microsoft Sans Serif"/>
                <a:cs typeface="Microsoft Sans Serif"/>
              </a:rPr>
              <a:t>como efectuar </a:t>
            </a:r>
            <a:r>
              <a:rPr sz="1750" spc="15" dirty="0">
                <a:latin typeface="Microsoft Sans Serif"/>
                <a:cs typeface="Microsoft Sans Serif"/>
              </a:rPr>
              <a:t>recierres </a:t>
            </a:r>
            <a:r>
              <a:rPr sz="1750" spc="20" dirty="0">
                <a:latin typeface="Microsoft Sans Serif"/>
                <a:cs typeface="Microsoft Sans Serif"/>
              </a:rPr>
              <a:t>automáticamente re- 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energizando</a:t>
            </a:r>
            <a:r>
              <a:rPr sz="1750" spc="80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el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circuito.</a:t>
            </a:r>
            <a:endParaRPr sz="175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1800"/>
              </a:spcBef>
              <a:buChar char="•"/>
              <a:tabLst>
                <a:tab pos="299085" algn="l"/>
                <a:tab pos="299720" algn="l"/>
                <a:tab pos="692150" algn="l"/>
                <a:tab pos="1656714" algn="l"/>
                <a:tab pos="2051685" algn="l"/>
                <a:tab pos="2484755" algn="l"/>
                <a:tab pos="3157220" algn="l"/>
                <a:tab pos="3551554" algn="l"/>
                <a:tab pos="4847590" algn="l"/>
                <a:tab pos="5241925" algn="l"/>
                <a:tab pos="5674995" algn="l"/>
                <a:tab pos="6423660" algn="l"/>
                <a:tab pos="7261859" algn="l"/>
                <a:tab pos="777049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La	m</a:t>
            </a:r>
            <a:r>
              <a:rPr sz="1800" spc="5" dirty="0">
                <a:latin typeface="Microsoft Sans Serif"/>
                <a:cs typeface="Microsoft Sans Serif"/>
              </a:rPr>
              <a:t>a</a:t>
            </a:r>
            <a:r>
              <a:rPr sz="1800" spc="-40" dirty="0">
                <a:latin typeface="Microsoft Sans Serif"/>
                <a:cs typeface="Microsoft Sans Serif"/>
              </a:rPr>
              <a:t>y</a:t>
            </a:r>
            <a:r>
              <a:rPr sz="1800" dirty="0">
                <a:latin typeface="Microsoft Sans Serif"/>
                <a:cs typeface="Microsoft Sans Serif"/>
              </a:rPr>
              <a:t>o</a:t>
            </a:r>
            <a:r>
              <a:rPr sz="1800" spc="5" dirty="0">
                <a:latin typeface="Microsoft Sans Serif"/>
                <a:cs typeface="Microsoft Sans Serif"/>
              </a:rPr>
              <a:t>r</a:t>
            </a:r>
            <a:r>
              <a:rPr sz="1800" spc="75" dirty="0">
                <a:latin typeface="Microsoft Sans Serif"/>
                <a:cs typeface="Microsoft Sans Serif"/>
              </a:rPr>
              <a:t>í</a:t>
            </a:r>
            <a:r>
              <a:rPr sz="1800" spc="-10" dirty="0">
                <a:latin typeface="Microsoft Sans Serif"/>
                <a:cs typeface="Microsoft Sans Serif"/>
              </a:rPr>
              <a:t>a</a:t>
            </a:r>
            <a:r>
              <a:rPr sz="1800" dirty="0">
                <a:latin typeface="Microsoft Sans Serif"/>
                <a:cs typeface="Microsoft Sans Serif"/>
              </a:rPr>
              <a:t>	d</a:t>
            </a:r>
            <a:r>
              <a:rPr sz="1800" spc="-10" dirty="0">
                <a:latin typeface="Microsoft Sans Serif"/>
                <a:cs typeface="Microsoft Sans Serif"/>
              </a:rPr>
              <a:t>e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las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5" dirty="0">
                <a:latin typeface="Microsoft Sans Serif"/>
                <a:cs typeface="Microsoft Sans Serif"/>
              </a:rPr>
              <a:t>fa</a:t>
            </a:r>
            <a:r>
              <a:rPr sz="1800" spc="-5" dirty="0">
                <a:latin typeface="Microsoft Sans Serif"/>
                <a:cs typeface="Microsoft Sans Serif"/>
              </a:rPr>
              <a:t>l</a:t>
            </a:r>
            <a:r>
              <a:rPr sz="1800" spc="-10" dirty="0">
                <a:latin typeface="Microsoft Sans Serif"/>
                <a:cs typeface="Microsoft Sans Serif"/>
              </a:rPr>
              <a:t>las</a:t>
            </a:r>
            <a:r>
              <a:rPr sz="1800" dirty="0">
                <a:latin typeface="Microsoft Sans Serif"/>
                <a:cs typeface="Microsoft Sans Serif"/>
              </a:rPr>
              <a:t>	d</a:t>
            </a:r>
            <a:r>
              <a:rPr sz="1800" spc="-10" dirty="0">
                <a:latin typeface="Microsoft Sans Serif"/>
                <a:cs typeface="Microsoft Sans Serif"/>
              </a:rPr>
              <a:t>e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di</a:t>
            </a:r>
            <a:r>
              <a:rPr sz="1800" dirty="0">
                <a:latin typeface="Microsoft Sans Serif"/>
                <a:cs typeface="Microsoft Sans Serif"/>
              </a:rPr>
              <a:t>s</a:t>
            </a:r>
            <a:r>
              <a:rPr sz="1800" spc="-15" dirty="0">
                <a:latin typeface="Microsoft Sans Serif"/>
                <a:cs typeface="Microsoft Sans Serif"/>
              </a:rPr>
              <a:t>t</a:t>
            </a:r>
            <a:r>
              <a:rPr sz="1800" spc="-10" dirty="0">
                <a:latin typeface="Microsoft Sans Serif"/>
                <a:cs typeface="Microsoft Sans Serif"/>
              </a:rPr>
              <a:t>ri</a:t>
            </a:r>
            <a:r>
              <a:rPr sz="1800" spc="-5" dirty="0">
                <a:latin typeface="Microsoft Sans Serif"/>
                <a:cs typeface="Microsoft Sans Serif"/>
              </a:rPr>
              <a:t>b</a:t>
            </a:r>
            <a:r>
              <a:rPr sz="1800" spc="-10" dirty="0">
                <a:latin typeface="Microsoft Sans Serif"/>
                <a:cs typeface="Microsoft Sans Serif"/>
              </a:rPr>
              <a:t>uci</a:t>
            </a:r>
            <a:r>
              <a:rPr sz="1800" dirty="0">
                <a:latin typeface="Microsoft Sans Serif"/>
                <a:cs typeface="Microsoft Sans Serif"/>
              </a:rPr>
              <a:t>ó</a:t>
            </a:r>
            <a:r>
              <a:rPr sz="1800" spc="-10" dirty="0">
                <a:latin typeface="Microsoft Sans Serif"/>
                <a:cs typeface="Microsoft Sans Serif"/>
              </a:rPr>
              <a:t>n</a:t>
            </a:r>
            <a:r>
              <a:rPr sz="1800" dirty="0">
                <a:latin typeface="Microsoft Sans Serif"/>
                <a:cs typeface="Microsoft Sans Serif"/>
              </a:rPr>
              <a:t>	e</a:t>
            </a:r>
            <a:r>
              <a:rPr sz="1800" spc="-10" dirty="0">
                <a:latin typeface="Microsoft Sans Serif"/>
                <a:cs typeface="Microsoft Sans Serif"/>
              </a:rPr>
              <a:t>n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las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15" dirty="0">
                <a:latin typeface="Microsoft Sans Serif"/>
                <a:cs typeface="Microsoft Sans Serif"/>
              </a:rPr>
              <a:t>líne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-5" dirty="0">
                <a:latin typeface="Microsoft Sans Serif"/>
                <a:cs typeface="Microsoft Sans Serif"/>
              </a:rPr>
              <a:t>s</a:t>
            </a:r>
            <a:r>
              <a:rPr sz="1800" dirty="0">
                <a:latin typeface="Microsoft Sans Serif"/>
                <a:cs typeface="Microsoft Sans Serif"/>
              </a:rPr>
              <a:t>	a</a:t>
            </a:r>
            <a:r>
              <a:rPr sz="1800" spc="-10" dirty="0">
                <a:latin typeface="Microsoft Sans Serif"/>
                <a:cs typeface="Microsoft Sans Serif"/>
              </a:rPr>
              <a:t>érea</a:t>
            </a:r>
            <a:r>
              <a:rPr sz="1800" spc="-5" dirty="0">
                <a:latin typeface="Microsoft Sans Serif"/>
                <a:cs typeface="Microsoft Sans Serif"/>
              </a:rPr>
              <a:t>s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5" dirty="0">
                <a:latin typeface="Microsoft Sans Serif"/>
                <a:cs typeface="Microsoft Sans Serif"/>
              </a:rPr>
              <a:t>s</a:t>
            </a:r>
            <a:r>
              <a:rPr sz="1800" spc="-10" dirty="0">
                <a:latin typeface="Microsoft Sans Serif"/>
                <a:cs typeface="Microsoft Sans Serif"/>
              </a:rPr>
              <a:t>on</a:t>
            </a:r>
            <a:r>
              <a:rPr sz="1800" dirty="0">
                <a:latin typeface="Microsoft Sans Serif"/>
                <a:cs typeface="Microsoft Sans Serif"/>
              </a:rPr>
              <a:t>	de</a:t>
            </a:r>
            <a:endParaRPr sz="18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  <a:spcBef>
                <a:spcPts val="35"/>
              </a:spcBef>
            </a:pPr>
            <a:r>
              <a:rPr sz="1750" spc="15" dirty="0">
                <a:latin typeface="Microsoft Sans Serif"/>
                <a:cs typeface="Microsoft Sans Serif"/>
              </a:rPr>
              <a:t>naturaleza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temporal</a:t>
            </a:r>
            <a:endParaRPr sz="1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  <a:tab pos="299720" algn="l"/>
              </a:tabLst>
            </a:pPr>
            <a:r>
              <a:rPr sz="1750" spc="5" dirty="0">
                <a:latin typeface="Microsoft Sans Serif"/>
                <a:cs typeface="Microsoft Sans Serif"/>
              </a:rPr>
              <a:t>El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reconexión</a:t>
            </a:r>
            <a:r>
              <a:rPr sz="1750" spc="8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automática</a:t>
            </a:r>
            <a:r>
              <a:rPr sz="1750" spc="8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se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aplica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comúnmente</a:t>
            </a:r>
            <a:r>
              <a:rPr sz="1750" spc="8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para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restaurar</a:t>
            </a:r>
            <a:r>
              <a:rPr sz="1750" spc="80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la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25" dirty="0">
                <a:latin typeface="Microsoft Sans Serif"/>
                <a:cs typeface="Microsoft Sans Serif"/>
              </a:rPr>
              <a:t>energía.</a:t>
            </a:r>
            <a:endParaRPr sz="1750">
              <a:latin typeface="Microsoft Sans Serif"/>
              <a:cs typeface="Microsoft Sans Serif"/>
            </a:endParaRPr>
          </a:p>
          <a:p>
            <a:pPr marL="283845" indent="-271780">
              <a:lnSpc>
                <a:spcPct val="100000"/>
              </a:lnSpc>
              <a:spcBef>
                <a:spcPts val="1800"/>
              </a:spcBef>
              <a:buChar char="•"/>
              <a:tabLst>
                <a:tab pos="283845" algn="l"/>
                <a:tab pos="284480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NO</a:t>
            </a:r>
            <a:r>
              <a:rPr sz="1800" spc="4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se</a:t>
            </a:r>
            <a:r>
              <a:rPr sz="1800" spc="4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aplica</a:t>
            </a:r>
            <a:r>
              <a:rPr sz="1800" spc="4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en</a:t>
            </a:r>
            <a:r>
              <a:rPr sz="1800" spc="4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alimentadores</a:t>
            </a:r>
            <a:r>
              <a:rPr sz="1800" spc="4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</a:t>
            </a:r>
            <a:r>
              <a:rPr sz="1800" spc="4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distribución</a:t>
            </a:r>
            <a:r>
              <a:rPr sz="1800" spc="45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que</a:t>
            </a:r>
            <a:r>
              <a:rPr sz="1800" spc="4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están</a:t>
            </a:r>
            <a:r>
              <a:rPr sz="1800" spc="4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principalmente</a:t>
            </a:r>
            <a:endParaRPr sz="1800">
              <a:latin typeface="Microsoft Sans Serif"/>
              <a:cs typeface="Microsoft Sans Serif"/>
            </a:endParaRPr>
          </a:p>
          <a:p>
            <a:pPr marL="283845">
              <a:lnSpc>
                <a:spcPct val="100000"/>
              </a:lnSpc>
              <a:spcBef>
                <a:spcPts val="35"/>
              </a:spcBef>
            </a:pPr>
            <a:r>
              <a:rPr sz="1750" spc="15" dirty="0">
                <a:latin typeface="Microsoft Sans Serif"/>
                <a:cs typeface="Microsoft Sans Serif"/>
              </a:rPr>
              <a:t>bajo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tierra,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-5" dirty="0">
                <a:latin typeface="Microsoft Sans Serif"/>
                <a:cs typeface="Microsoft Sans Serif"/>
              </a:rPr>
              <a:t>ya</a:t>
            </a:r>
            <a:r>
              <a:rPr sz="1750" spc="8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que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las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fallas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son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típicamente</a:t>
            </a:r>
            <a:r>
              <a:rPr sz="1750" spc="90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fallas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permanentes.</a:t>
            </a:r>
            <a:endParaRPr sz="1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Microsoft Sans Serif"/>
              <a:cs typeface="Microsoft Sans Serif"/>
            </a:endParaRPr>
          </a:p>
          <a:p>
            <a:pPr marL="283845" indent="-271780">
              <a:lnSpc>
                <a:spcPct val="100000"/>
              </a:lnSpc>
              <a:spcBef>
                <a:spcPts val="5"/>
              </a:spcBef>
              <a:buChar char="•"/>
              <a:tabLst>
                <a:tab pos="283845" algn="l"/>
                <a:tab pos="284480" algn="l"/>
              </a:tabLst>
            </a:pPr>
            <a:r>
              <a:rPr sz="1750" spc="15" dirty="0">
                <a:latin typeface="Microsoft Sans Serif"/>
                <a:cs typeface="Microsoft Sans Serif"/>
              </a:rPr>
              <a:t>Refiérase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a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IEEE</a:t>
            </a:r>
            <a:r>
              <a:rPr sz="1750" spc="80" dirty="0">
                <a:latin typeface="Microsoft Sans Serif"/>
                <a:cs typeface="Microsoft Sans Serif"/>
              </a:rPr>
              <a:t> </a:t>
            </a:r>
            <a:r>
              <a:rPr sz="1750" spc="25" dirty="0">
                <a:latin typeface="Microsoft Sans Serif"/>
                <a:cs typeface="Microsoft Sans Serif"/>
              </a:rPr>
              <a:t>STD </a:t>
            </a:r>
            <a:r>
              <a:rPr sz="1750" spc="15" dirty="0">
                <a:latin typeface="Microsoft Sans Serif"/>
                <a:cs typeface="Microsoft Sans Serif"/>
              </a:rPr>
              <a:t>C37.104</a:t>
            </a:r>
            <a:r>
              <a:rPr sz="1750" spc="65" dirty="0">
                <a:latin typeface="Microsoft Sans Serif"/>
                <a:cs typeface="Microsoft Sans Serif"/>
              </a:rPr>
              <a:t> </a:t>
            </a:r>
            <a:r>
              <a:rPr sz="1750" spc="35" dirty="0">
                <a:latin typeface="Microsoft Sans Serif"/>
                <a:cs typeface="Microsoft Sans Serif"/>
              </a:rPr>
              <a:t>(Guía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de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Reconexión)</a:t>
            </a:r>
            <a:endParaRPr sz="1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17119"/>
            <a:ext cx="4658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Función</a:t>
            </a:r>
            <a:r>
              <a:rPr sz="2400" spc="-3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spc="-5" dirty="0"/>
              <a:t>reenganche</a:t>
            </a:r>
            <a:r>
              <a:rPr sz="2400" spc="-40" dirty="0"/>
              <a:t> </a:t>
            </a:r>
            <a:r>
              <a:rPr sz="2400" spc="-5" dirty="0"/>
              <a:t>(79)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92048" y="1456182"/>
            <a:ext cx="8041005" cy="8439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2299"/>
              </a:lnSpc>
              <a:spcBef>
                <a:spcPts val="90"/>
              </a:spcBef>
            </a:pPr>
            <a:r>
              <a:rPr sz="1750" spc="20" dirty="0">
                <a:latin typeface="Microsoft Sans Serif"/>
                <a:cs typeface="Microsoft Sans Serif"/>
              </a:rPr>
              <a:t>En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los</a:t>
            </a:r>
            <a:r>
              <a:rPr sz="1750" spc="15" dirty="0">
                <a:latin typeface="Microsoft Sans Serif"/>
                <a:cs typeface="Microsoft Sans Serif"/>
              </a:rPr>
              <a:t> circuitos</a:t>
            </a:r>
            <a:r>
              <a:rPr sz="1750" spc="20" dirty="0">
                <a:latin typeface="Microsoft Sans Serif"/>
                <a:cs typeface="Microsoft Sans Serif"/>
              </a:rPr>
              <a:t> </a:t>
            </a:r>
            <a:r>
              <a:rPr sz="1750" spc="25" dirty="0">
                <a:latin typeface="Microsoft Sans Serif"/>
                <a:cs typeface="Microsoft Sans Serif"/>
              </a:rPr>
              <a:t>de</a:t>
            </a:r>
            <a:r>
              <a:rPr sz="1750" spc="3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distribución</a:t>
            </a:r>
            <a:r>
              <a:rPr sz="1750" spc="20" dirty="0">
                <a:latin typeface="Microsoft Sans Serif"/>
                <a:cs typeface="Microsoft Sans Serif"/>
              </a:rPr>
              <a:t> aéreos</a:t>
            </a:r>
            <a:r>
              <a:rPr sz="1750" spc="25" dirty="0">
                <a:latin typeface="Microsoft Sans Serif"/>
                <a:cs typeface="Microsoft Sans Serif"/>
              </a:rPr>
              <a:t> más</a:t>
            </a:r>
            <a:r>
              <a:rPr sz="1750" spc="3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del</a:t>
            </a:r>
            <a:r>
              <a:rPr sz="1750" spc="20" dirty="0">
                <a:latin typeface="Microsoft Sans Serif"/>
                <a:cs typeface="Microsoft Sans Serif"/>
              </a:rPr>
              <a:t> </a:t>
            </a:r>
            <a:r>
              <a:rPr sz="1750" spc="25" dirty="0">
                <a:latin typeface="Microsoft Sans Serif"/>
                <a:cs typeface="Microsoft Sans Serif"/>
              </a:rPr>
              <a:t>80%</a:t>
            </a:r>
            <a:r>
              <a:rPr sz="1750" spc="3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de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las</a:t>
            </a:r>
            <a:r>
              <a:rPr sz="1750" spc="15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fallas</a:t>
            </a:r>
            <a:r>
              <a:rPr sz="1750" spc="15" dirty="0">
                <a:latin typeface="Microsoft Sans Serif"/>
                <a:cs typeface="Microsoft Sans Serif"/>
              </a:rPr>
              <a:t> </a:t>
            </a:r>
            <a:r>
              <a:rPr sz="1750" spc="25" dirty="0">
                <a:latin typeface="Microsoft Sans Serif"/>
                <a:cs typeface="Microsoft Sans Serif"/>
              </a:rPr>
              <a:t>son</a:t>
            </a:r>
            <a:r>
              <a:rPr sz="1750" spc="30" dirty="0">
                <a:latin typeface="Microsoft Sans Serif"/>
                <a:cs typeface="Microsoft Sans Serif"/>
              </a:rPr>
              <a:t> </a:t>
            </a:r>
            <a:r>
              <a:rPr sz="1750" spc="35" dirty="0">
                <a:latin typeface="Microsoft Sans Serif"/>
                <a:cs typeface="Microsoft Sans Serif"/>
              </a:rPr>
              <a:t>de </a:t>
            </a:r>
            <a:r>
              <a:rPr sz="1750" spc="-45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naturaleza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transitoria,</a:t>
            </a:r>
            <a:r>
              <a:rPr sz="1750" spc="2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por</a:t>
            </a:r>
            <a:r>
              <a:rPr sz="1750" spc="20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lo</a:t>
            </a:r>
            <a:r>
              <a:rPr sz="1750" spc="15" dirty="0">
                <a:latin typeface="Microsoft Sans Serif"/>
                <a:cs typeface="Microsoft Sans Serif"/>
              </a:rPr>
              <a:t> </a:t>
            </a:r>
            <a:r>
              <a:rPr sz="1750" spc="25" dirty="0">
                <a:latin typeface="Microsoft Sans Serif"/>
                <a:cs typeface="Microsoft Sans Serif"/>
              </a:rPr>
              <a:t>que</a:t>
            </a:r>
            <a:r>
              <a:rPr sz="1750" spc="30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la</a:t>
            </a:r>
            <a:r>
              <a:rPr sz="1750" spc="10" dirty="0">
                <a:latin typeface="Microsoft Sans Serif"/>
                <a:cs typeface="Microsoft Sans Serif"/>
              </a:rPr>
              <a:t> utilización</a:t>
            </a:r>
            <a:r>
              <a:rPr sz="1750" spc="1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de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estos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dispositivos</a:t>
            </a:r>
            <a:r>
              <a:rPr sz="1750" spc="20" dirty="0">
                <a:latin typeface="Microsoft Sans Serif"/>
                <a:cs typeface="Microsoft Sans Serif"/>
              </a:rPr>
              <a:t> de 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protección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tiene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mucha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importancia.</a:t>
            </a:r>
            <a:endParaRPr sz="17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01870" y="5509056"/>
            <a:ext cx="79248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crosoft Sans Serif"/>
                <a:cs typeface="Microsoft Sans Serif"/>
              </a:rPr>
              <a:t>r79C4,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r79DelayT2,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869057" y="3505834"/>
            <a:ext cx="257175" cy="635"/>
          </a:xfrm>
          <a:custGeom>
            <a:avLst/>
            <a:gdLst/>
            <a:ahLst/>
            <a:cxnLst/>
            <a:rect l="l" t="t" r="r" b="b"/>
            <a:pathLst>
              <a:path w="257175" h="635">
                <a:moveTo>
                  <a:pt x="0" y="0"/>
                </a:moveTo>
                <a:lnTo>
                  <a:pt x="256794" y="507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918205" y="3372358"/>
            <a:ext cx="34925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crosoft Sans Serif"/>
                <a:cs typeface="Microsoft Sans Serif"/>
              </a:rPr>
              <a:t>Blo</a:t>
            </a:r>
            <a:r>
              <a:rPr sz="700" spc="-10" dirty="0">
                <a:latin typeface="Microsoft Sans Serif"/>
                <a:cs typeface="Microsoft Sans Serif"/>
              </a:rPr>
              <a:t>que</a:t>
            </a:r>
            <a:r>
              <a:rPr sz="700" spc="-5" dirty="0">
                <a:latin typeface="Microsoft Sans Serif"/>
                <a:cs typeface="Microsoft Sans Serif"/>
              </a:rPr>
              <a:t>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18205" y="3479038"/>
            <a:ext cx="6985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crosoft Sans Serif"/>
                <a:cs typeface="Microsoft Sans Serif"/>
              </a:rPr>
              <a:t>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75205" y="2693288"/>
            <a:ext cx="436880" cy="3435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524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r79</a:t>
            </a:r>
            <a:r>
              <a:rPr sz="700" spc="-5" dirty="0">
                <a:latin typeface="Microsoft Sans Serif"/>
                <a:cs typeface="Microsoft Sans Serif"/>
              </a:rPr>
              <a:t>E</a:t>
            </a:r>
            <a:r>
              <a:rPr sz="700" spc="-10" dirty="0">
                <a:latin typeface="Microsoft Sans Serif"/>
                <a:cs typeface="Microsoft Sans Serif"/>
              </a:rPr>
              <a:t>nab</a:t>
            </a:r>
            <a:r>
              <a:rPr sz="700" spc="-5" dirty="0">
                <a:latin typeface="Microsoft Sans Serif"/>
                <a:cs typeface="Microsoft Sans Serif"/>
              </a:rPr>
              <a:t>le  d</a:t>
            </a:r>
            <a:endParaRPr sz="700">
              <a:latin typeface="Microsoft Sans Serif"/>
              <a:cs typeface="Microsoft Sans Serif"/>
            </a:endParaRPr>
          </a:p>
          <a:p>
            <a:pPr marL="53340">
              <a:lnSpc>
                <a:spcPts val="825"/>
              </a:lnSpc>
            </a:pPr>
            <a:r>
              <a:rPr sz="700" spc="-5" dirty="0">
                <a:latin typeface="Microsoft Sans Serif"/>
                <a:cs typeface="Microsoft Sans Serif"/>
              </a:rPr>
              <a:t>iBl</a:t>
            </a:r>
            <a:r>
              <a:rPr sz="700" spc="5" dirty="0">
                <a:latin typeface="Microsoft Sans Serif"/>
                <a:cs typeface="Microsoft Sans Serif"/>
              </a:rPr>
              <a:t>k</a:t>
            </a:r>
            <a:r>
              <a:rPr sz="700" spc="-5" dirty="0">
                <a:latin typeface="Microsoft Sans Serif"/>
                <a:cs typeface="Microsoft Sans Serif"/>
              </a:rPr>
              <a:t>Cl</a:t>
            </a:r>
            <a:r>
              <a:rPr sz="700" spc="-10" dirty="0">
                <a:latin typeface="Microsoft Sans Serif"/>
                <a:cs typeface="Microsoft Sans Serif"/>
              </a:rPr>
              <a:t>o</a:t>
            </a:r>
            <a:r>
              <a:rPr sz="700" spc="-5" dirty="0">
                <a:latin typeface="Microsoft Sans Serif"/>
                <a:cs typeface="Microsoft Sans Serif"/>
              </a:rPr>
              <a:t>se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76805" y="3161233"/>
            <a:ext cx="31940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b</a:t>
            </a:r>
            <a:r>
              <a:rPr sz="700" spc="-5" dirty="0">
                <a:latin typeface="Microsoft Sans Serif"/>
                <a:cs typeface="Microsoft Sans Serif"/>
              </a:rPr>
              <a:t>l</a:t>
            </a:r>
            <a:r>
              <a:rPr sz="700" spc="5" dirty="0">
                <a:latin typeface="Microsoft Sans Serif"/>
                <a:cs typeface="Microsoft Sans Serif"/>
              </a:rPr>
              <a:t>k</a:t>
            </a:r>
            <a:r>
              <a:rPr sz="700" spc="-10" dirty="0">
                <a:latin typeface="Microsoft Sans Serif"/>
                <a:cs typeface="Microsoft Sans Serif"/>
              </a:rPr>
              <a:t>79</a:t>
            </a:r>
            <a:r>
              <a:rPr sz="700" spc="-20" dirty="0">
                <a:latin typeface="Microsoft Sans Serif"/>
                <a:cs typeface="Microsoft Sans Serif"/>
              </a:rPr>
              <a:t>I</a:t>
            </a:r>
            <a:r>
              <a:rPr sz="700" spc="-5" dirty="0">
                <a:latin typeface="Microsoft Sans Serif"/>
                <a:cs typeface="Microsoft Sans Serif"/>
              </a:rPr>
              <a:t>B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92300" y="3442461"/>
            <a:ext cx="327025" cy="374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0350" marR="8890" indent="-114300" algn="r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b</a:t>
            </a:r>
            <a:r>
              <a:rPr sz="700" spc="-5" dirty="0">
                <a:latin typeface="Microsoft Sans Serif"/>
                <a:cs typeface="Microsoft Sans Serif"/>
              </a:rPr>
              <a:t>l</a:t>
            </a:r>
            <a:r>
              <a:rPr sz="700" spc="5" dirty="0">
                <a:latin typeface="Microsoft Sans Serif"/>
                <a:cs typeface="Microsoft Sans Serif"/>
              </a:rPr>
              <a:t>k</a:t>
            </a:r>
            <a:r>
              <a:rPr sz="700" spc="-5" dirty="0">
                <a:latin typeface="Microsoft Sans Serif"/>
                <a:cs typeface="Microsoft Sans Serif"/>
              </a:rPr>
              <a:t>7  9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700" spc="-10" dirty="0">
                <a:latin typeface="Microsoft Sans Serif"/>
                <a:cs typeface="Microsoft Sans Serif"/>
              </a:rPr>
              <a:t>b</a:t>
            </a:r>
            <a:r>
              <a:rPr sz="700" spc="-5" dirty="0">
                <a:latin typeface="Microsoft Sans Serif"/>
                <a:cs typeface="Microsoft Sans Serif"/>
              </a:rPr>
              <a:t>l</a:t>
            </a:r>
            <a:r>
              <a:rPr sz="700" spc="5" dirty="0">
                <a:latin typeface="Microsoft Sans Serif"/>
                <a:cs typeface="Microsoft Sans Serif"/>
              </a:rPr>
              <a:t>k</a:t>
            </a:r>
            <a:r>
              <a:rPr sz="700" spc="-5" dirty="0">
                <a:latin typeface="Microsoft Sans Serif"/>
                <a:cs typeface="Microsoft Sans Serif"/>
              </a:rPr>
              <a:t>SEQ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48357" y="3920109"/>
            <a:ext cx="3657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b</a:t>
            </a:r>
            <a:r>
              <a:rPr sz="700" spc="-5" dirty="0">
                <a:latin typeface="Microsoft Sans Serif"/>
                <a:cs typeface="Microsoft Sans Serif"/>
              </a:rPr>
              <a:t>l</a:t>
            </a:r>
            <a:r>
              <a:rPr sz="700" spc="5" dirty="0">
                <a:latin typeface="Microsoft Sans Serif"/>
                <a:cs typeface="Microsoft Sans Serif"/>
              </a:rPr>
              <a:t>k</a:t>
            </a:r>
            <a:r>
              <a:rPr sz="700" spc="-5" dirty="0">
                <a:latin typeface="Microsoft Sans Serif"/>
                <a:cs typeface="Microsoft Sans Serif"/>
              </a:rPr>
              <a:t>Cl</a:t>
            </a:r>
            <a:r>
              <a:rPr sz="700" spc="-10" dirty="0">
                <a:latin typeface="Microsoft Sans Serif"/>
                <a:cs typeface="Microsoft Sans Serif"/>
              </a:rPr>
              <a:t>o</a:t>
            </a:r>
            <a:r>
              <a:rPr sz="700" spc="-5" dirty="0">
                <a:latin typeface="Microsoft Sans Serif"/>
                <a:cs typeface="Microsoft Sans Serif"/>
              </a:rPr>
              <a:t>se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82826" y="4164584"/>
            <a:ext cx="42735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blkAnyPro</a:t>
            </a:r>
            <a:endParaRPr sz="7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</a:pPr>
            <a:r>
              <a:rPr sz="700" spc="-5" dirty="0">
                <a:latin typeface="Microsoft Sans Serif"/>
                <a:cs typeface="Microsoft Sans Serif"/>
              </a:rPr>
              <a:t>t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256151" y="3185032"/>
            <a:ext cx="1930400" cy="1288415"/>
          </a:xfrm>
          <a:custGeom>
            <a:avLst/>
            <a:gdLst/>
            <a:ahLst/>
            <a:cxnLst/>
            <a:rect l="l" t="t" r="r" b="b"/>
            <a:pathLst>
              <a:path w="1930400" h="1288414">
                <a:moveTo>
                  <a:pt x="1189863" y="0"/>
                </a:moveTo>
                <a:lnTo>
                  <a:pt x="1239225" y="13565"/>
                </a:lnTo>
                <a:lnTo>
                  <a:pt x="1286038" y="52870"/>
                </a:lnTo>
                <a:lnTo>
                  <a:pt x="1329418" y="115832"/>
                </a:lnTo>
                <a:lnTo>
                  <a:pt x="1349545" y="155532"/>
                </a:lnTo>
                <a:lnTo>
                  <a:pt x="1368483" y="200365"/>
                </a:lnTo>
                <a:lnTo>
                  <a:pt x="1386120" y="250070"/>
                </a:lnTo>
                <a:lnTo>
                  <a:pt x="1402348" y="304386"/>
                </a:lnTo>
                <a:lnTo>
                  <a:pt x="1417054" y="363052"/>
                </a:lnTo>
                <a:lnTo>
                  <a:pt x="1430130" y="425809"/>
                </a:lnTo>
                <a:lnTo>
                  <a:pt x="1441465" y="492396"/>
                </a:lnTo>
                <a:lnTo>
                  <a:pt x="1450947" y="562551"/>
                </a:lnTo>
                <a:lnTo>
                  <a:pt x="1458468" y="636015"/>
                </a:lnTo>
              </a:path>
              <a:path w="1930400" h="1288414">
                <a:moveTo>
                  <a:pt x="1189863" y="1288287"/>
                </a:moveTo>
                <a:lnTo>
                  <a:pt x="1239131" y="1274793"/>
                </a:lnTo>
                <a:lnTo>
                  <a:pt x="1285869" y="1235686"/>
                </a:lnTo>
                <a:lnTo>
                  <a:pt x="1329199" y="1173028"/>
                </a:lnTo>
                <a:lnTo>
                  <a:pt x="1349311" y="1133513"/>
                </a:lnTo>
                <a:lnTo>
                  <a:pt x="1368242" y="1088883"/>
                </a:lnTo>
                <a:lnTo>
                  <a:pt x="1385882" y="1039397"/>
                </a:lnTo>
                <a:lnTo>
                  <a:pt x="1402122" y="985313"/>
                </a:lnTo>
                <a:lnTo>
                  <a:pt x="1416851" y="926888"/>
                </a:lnTo>
                <a:lnTo>
                  <a:pt x="1429960" y="864380"/>
                </a:lnTo>
                <a:lnTo>
                  <a:pt x="1441338" y="798047"/>
                </a:lnTo>
                <a:lnTo>
                  <a:pt x="1450878" y="728147"/>
                </a:lnTo>
                <a:lnTo>
                  <a:pt x="1458468" y="654938"/>
                </a:lnTo>
              </a:path>
              <a:path w="1930400" h="1288414">
                <a:moveTo>
                  <a:pt x="1010412" y="0"/>
                </a:moveTo>
                <a:lnTo>
                  <a:pt x="1038426" y="39874"/>
                </a:lnTo>
                <a:lnTo>
                  <a:pt x="1055420" y="107426"/>
                </a:lnTo>
                <a:lnTo>
                  <a:pt x="1063241" y="152293"/>
                </a:lnTo>
                <a:lnTo>
                  <a:pt x="1070537" y="204019"/>
                </a:lnTo>
                <a:lnTo>
                  <a:pt x="1077249" y="262204"/>
                </a:lnTo>
                <a:lnTo>
                  <a:pt x="1083321" y="326449"/>
                </a:lnTo>
                <a:lnTo>
                  <a:pt x="1088697" y="396353"/>
                </a:lnTo>
                <a:lnTo>
                  <a:pt x="1093318" y="471515"/>
                </a:lnTo>
                <a:lnTo>
                  <a:pt x="1097130" y="551536"/>
                </a:lnTo>
                <a:lnTo>
                  <a:pt x="1100074" y="636015"/>
                </a:lnTo>
              </a:path>
              <a:path w="1930400" h="1288414">
                <a:moveTo>
                  <a:pt x="1010412" y="1288287"/>
                </a:moveTo>
                <a:lnTo>
                  <a:pt x="1038359" y="1248618"/>
                </a:lnTo>
                <a:lnTo>
                  <a:pt x="1055330" y="1181394"/>
                </a:lnTo>
                <a:lnTo>
                  <a:pt x="1063147" y="1136737"/>
                </a:lnTo>
                <a:lnTo>
                  <a:pt x="1070442" y="1085245"/>
                </a:lnTo>
                <a:lnTo>
                  <a:pt x="1077159" y="1027315"/>
                </a:lnTo>
                <a:lnTo>
                  <a:pt x="1083240" y="963341"/>
                </a:lnTo>
                <a:lnTo>
                  <a:pt x="1088629" y="893720"/>
                </a:lnTo>
                <a:lnTo>
                  <a:pt x="1093269" y="818849"/>
                </a:lnTo>
                <a:lnTo>
                  <a:pt x="1097103" y="739123"/>
                </a:lnTo>
                <a:lnTo>
                  <a:pt x="1100074" y="654938"/>
                </a:lnTo>
              </a:path>
              <a:path w="1930400" h="1288414">
                <a:moveTo>
                  <a:pt x="1189863" y="1288287"/>
                </a:moveTo>
                <a:lnTo>
                  <a:pt x="1010412" y="1288287"/>
                </a:lnTo>
              </a:path>
              <a:path w="1930400" h="1288414">
                <a:moveTo>
                  <a:pt x="1459611" y="635380"/>
                </a:moveTo>
                <a:lnTo>
                  <a:pt x="1930273" y="636523"/>
                </a:lnTo>
              </a:path>
              <a:path w="1930400" h="1288414">
                <a:moveTo>
                  <a:pt x="688594" y="479170"/>
                </a:moveTo>
                <a:lnTo>
                  <a:pt x="321310" y="479805"/>
                </a:lnTo>
              </a:path>
              <a:path w="1930400" h="1288414">
                <a:moveTo>
                  <a:pt x="0" y="276097"/>
                </a:moveTo>
                <a:lnTo>
                  <a:pt x="325882" y="480059"/>
                </a:lnTo>
              </a:path>
              <a:path w="1930400" h="1288414">
                <a:moveTo>
                  <a:pt x="0" y="684021"/>
                </a:moveTo>
                <a:lnTo>
                  <a:pt x="325882" y="480059"/>
                </a:lnTo>
              </a:path>
              <a:path w="1930400" h="1288414">
                <a:moveTo>
                  <a:pt x="0" y="276097"/>
                </a:moveTo>
                <a:lnTo>
                  <a:pt x="635" y="68402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261865" y="3487673"/>
            <a:ext cx="50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-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124517" y="3537775"/>
            <a:ext cx="1136650" cy="689610"/>
            <a:chOff x="3124517" y="3537775"/>
            <a:chExt cx="1136650" cy="689610"/>
          </a:xfrm>
        </p:grpSpPr>
        <p:sp>
          <p:nvSpPr>
            <p:cNvPr id="16" name="object 16"/>
            <p:cNvSpPr/>
            <p:nvPr/>
          </p:nvSpPr>
          <p:spPr>
            <a:xfrm>
              <a:off x="3129279" y="3925570"/>
              <a:ext cx="859155" cy="296545"/>
            </a:xfrm>
            <a:custGeom>
              <a:avLst/>
              <a:gdLst/>
              <a:ahLst/>
              <a:cxnLst/>
              <a:rect l="l" t="t" r="r" b="b"/>
              <a:pathLst>
                <a:path w="859154" h="296545">
                  <a:moveTo>
                    <a:pt x="631190" y="0"/>
                  </a:moveTo>
                  <a:lnTo>
                    <a:pt x="683167" y="4859"/>
                  </a:lnTo>
                  <a:lnTo>
                    <a:pt x="731454" y="18810"/>
                  </a:lnTo>
                  <a:lnTo>
                    <a:pt x="774604" y="40909"/>
                  </a:lnTo>
                  <a:lnTo>
                    <a:pt x="811172" y="70216"/>
                  </a:lnTo>
                  <a:lnTo>
                    <a:pt x="839711" y="105789"/>
                  </a:lnTo>
                  <a:lnTo>
                    <a:pt x="858773" y="146684"/>
                  </a:lnTo>
                </a:path>
                <a:path w="859154" h="296545">
                  <a:moveTo>
                    <a:pt x="631190" y="296544"/>
                  </a:moveTo>
                  <a:lnTo>
                    <a:pt x="683061" y="291714"/>
                  </a:lnTo>
                  <a:lnTo>
                    <a:pt x="731284" y="277843"/>
                  </a:lnTo>
                  <a:lnTo>
                    <a:pt x="774414" y="255857"/>
                  </a:lnTo>
                  <a:lnTo>
                    <a:pt x="811003" y="226685"/>
                  </a:lnTo>
                  <a:lnTo>
                    <a:pt x="839605" y="191255"/>
                  </a:lnTo>
                  <a:lnTo>
                    <a:pt x="858773" y="150494"/>
                  </a:lnTo>
                </a:path>
                <a:path w="859154" h="296545">
                  <a:moveTo>
                    <a:pt x="479170" y="0"/>
                  </a:moveTo>
                  <a:lnTo>
                    <a:pt x="504753" y="10757"/>
                  </a:lnTo>
                  <a:lnTo>
                    <a:pt x="527050" y="40909"/>
                  </a:lnTo>
                  <a:lnTo>
                    <a:pt x="544393" y="87278"/>
                  </a:lnTo>
                  <a:lnTo>
                    <a:pt x="555117" y="146684"/>
                  </a:lnTo>
                </a:path>
                <a:path w="859154" h="296545">
                  <a:moveTo>
                    <a:pt x="479170" y="296544"/>
                  </a:moveTo>
                  <a:lnTo>
                    <a:pt x="504735" y="285851"/>
                  </a:lnTo>
                  <a:lnTo>
                    <a:pt x="527002" y="255857"/>
                  </a:lnTo>
                  <a:lnTo>
                    <a:pt x="544339" y="209694"/>
                  </a:lnTo>
                  <a:lnTo>
                    <a:pt x="555117" y="150494"/>
                  </a:lnTo>
                </a:path>
                <a:path w="859154" h="296545">
                  <a:moveTo>
                    <a:pt x="631190" y="0"/>
                  </a:moveTo>
                  <a:lnTo>
                    <a:pt x="479170" y="0"/>
                  </a:lnTo>
                </a:path>
                <a:path w="859154" h="296545">
                  <a:moveTo>
                    <a:pt x="631190" y="296544"/>
                  </a:moveTo>
                  <a:lnTo>
                    <a:pt x="479170" y="296544"/>
                  </a:lnTo>
                </a:path>
                <a:path w="859154" h="296545">
                  <a:moveTo>
                    <a:pt x="533399" y="60578"/>
                  </a:moveTo>
                  <a:lnTo>
                    <a:pt x="289052" y="60578"/>
                  </a:lnTo>
                </a:path>
                <a:path w="859154" h="296545">
                  <a:moveTo>
                    <a:pt x="533399" y="242188"/>
                  </a:moveTo>
                  <a:lnTo>
                    <a:pt x="0" y="247903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93209" y="3542538"/>
              <a:ext cx="163195" cy="635"/>
            </a:xfrm>
            <a:custGeom>
              <a:avLst/>
              <a:gdLst/>
              <a:ahLst/>
              <a:cxnLst/>
              <a:rect l="l" t="t" r="r" b="b"/>
              <a:pathLst>
                <a:path w="163195" h="635">
                  <a:moveTo>
                    <a:pt x="0" y="0"/>
                  </a:moveTo>
                  <a:lnTo>
                    <a:pt x="162940" y="63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902202" y="3463544"/>
            <a:ext cx="12192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crosoft Sans Serif"/>
                <a:cs typeface="Microsoft Sans Serif"/>
              </a:rPr>
              <a:t>Nº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65982" y="3570223"/>
            <a:ext cx="35814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crosoft Sans Serif"/>
                <a:cs typeface="Microsoft Sans Serif"/>
              </a:rPr>
              <a:t>Reci</a:t>
            </a:r>
            <a:r>
              <a:rPr sz="700" spc="-10" dirty="0">
                <a:latin typeface="Microsoft Sans Serif"/>
                <a:cs typeface="Microsoft Sans Serif"/>
              </a:rPr>
              <a:t>err</a:t>
            </a:r>
            <a:r>
              <a:rPr sz="700" spc="-5" dirty="0">
                <a:latin typeface="Microsoft Sans Serif"/>
                <a:cs typeface="Microsoft Sans Serif"/>
              </a:rPr>
              <a:t>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128706" y="4269422"/>
            <a:ext cx="461009" cy="253365"/>
            <a:chOff x="4128706" y="4269422"/>
            <a:chExt cx="461009" cy="253365"/>
          </a:xfrm>
        </p:grpSpPr>
        <p:sp>
          <p:nvSpPr>
            <p:cNvPr id="21" name="object 21"/>
            <p:cNvSpPr/>
            <p:nvPr/>
          </p:nvSpPr>
          <p:spPr>
            <a:xfrm>
              <a:off x="4340479" y="4274184"/>
              <a:ext cx="244475" cy="243840"/>
            </a:xfrm>
            <a:custGeom>
              <a:avLst/>
              <a:gdLst/>
              <a:ahLst/>
              <a:cxnLst/>
              <a:rect l="l" t="t" r="r" b="b"/>
              <a:pathLst>
                <a:path w="244475" h="243839">
                  <a:moveTo>
                    <a:pt x="0" y="0"/>
                  </a:moveTo>
                  <a:lnTo>
                    <a:pt x="122174" y="0"/>
                  </a:lnTo>
                  <a:lnTo>
                    <a:pt x="169767" y="9566"/>
                  </a:lnTo>
                  <a:lnTo>
                    <a:pt x="208597" y="35671"/>
                  </a:lnTo>
                  <a:lnTo>
                    <a:pt x="234759" y="74420"/>
                  </a:lnTo>
                  <a:lnTo>
                    <a:pt x="244348" y="121919"/>
                  </a:lnTo>
                  <a:lnTo>
                    <a:pt x="234759" y="169366"/>
                  </a:lnTo>
                  <a:lnTo>
                    <a:pt x="208597" y="208121"/>
                  </a:lnTo>
                  <a:lnTo>
                    <a:pt x="169767" y="234255"/>
                  </a:lnTo>
                  <a:lnTo>
                    <a:pt x="122174" y="243839"/>
                  </a:lnTo>
                  <a:lnTo>
                    <a:pt x="0" y="24383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33469" y="4317745"/>
              <a:ext cx="206375" cy="193040"/>
            </a:xfrm>
            <a:custGeom>
              <a:avLst/>
              <a:gdLst/>
              <a:ahLst/>
              <a:cxnLst/>
              <a:rect l="l" t="t" r="r" b="b"/>
              <a:pathLst>
                <a:path w="206375" h="193039">
                  <a:moveTo>
                    <a:pt x="205358" y="0"/>
                  </a:moveTo>
                  <a:lnTo>
                    <a:pt x="0" y="507"/>
                  </a:lnTo>
                </a:path>
                <a:path w="206375" h="193039">
                  <a:moveTo>
                    <a:pt x="124459" y="151510"/>
                  </a:moveTo>
                  <a:lnTo>
                    <a:pt x="2158" y="152145"/>
                  </a:lnTo>
                </a:path>
                <a:path w="206375" h="193039">
                  <a:moveTo>
                    <a:pt x="124459" y="152399"/>
                  </a:moveTo>
                  <a:lnTo>
                    <a:pt x="127648" y="136659"/>
                  </a:lnTo>
                  <a:lnTo>
                    <a:pt x="136350" y="123824"/>
                  </a:lnTo>
                  <a:lnTo>
                    <a:pt x="149266" y="115181"/>
                  </a:lnTo>
                  <a:lnTo>
                    <a:pt x="165100" y="112013"/>
                  </a:lnTo>
                  <a:lnTo>
                    <a:pt x="181006" y="115181"/>
                  </a:lnTo>
                  <a:lnTo>
                    <a:pt x="193960" y="123824"/>
                  </a:lnTo>
                  <a:lnTo>
                    <a:pt x="202676" y="136659"/>
                  </a:lnTo>
                  <a:lnTo>
                    <a:pt x="205866" y="152399"/>
                  </a:lnTo>
                  <a:lnTo>
                    <a:pt x="202676" y="168159"/>
                  </a:lnTo>
                  <a:lnTo>
                    <a:pt x="193960" y="181038"/>
                  </a:lnTo>
                  <a:lnTo>
                    <a:pt x="181006" y="189726"/>
                  </a:lnTo>
                  <a:lnTo>
                    <a:pt x="165100" y="192912"/>
                  </a:lnTo>
                  <a:lnTo>
                    <a:pt x="149266" y="189726"/>
                  </a:lnTo>
                  <a:lnTo>
                    <a:pt x="136350" y="181038"/>
                  </a:lnTo>
                  <a:lnTo>
                    <a:pt x="127648" y="168159"/>
                  </a:lnTo>
                  <a:lnTo>
                    <a:pt x="124459" y="1523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201416" y="3920744"/>
            <a:ext cx="15176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r74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41165" y="4206138"/>
            <a:ext cx="328930" cy="43434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36195" indent="-23495">
              <a:lnSpc>
                <a:spcPct val="100000"/>
              </a:lnSpc>
              <a:spcBef>
                <a:spcPts val="450"/>
              </a:spcBef>
            </a:pPr>
            <a:r>
              <a:rPr sz="700" spc="-10" dirty="0">
                <a:latin typeface="Microsoft Sans Serif"/>
                <a:cs typeface="Microsoft Sans Serif"/>
              </a:rPr>
              <a:t>r79</a:t>
            </a:r>
            <a:r>
              <a:rPr sz="700" spc="-5" dirty="0">
                <a:latin typeface="Microsoft Sans Serif"/>
                <a:cs typeface="Microsoft Sans Serif"/>
              </a:rPr>
              <a:t>St</a:t>
            </a:r>
            <a:r>
              <a:rPr sz="700" spc="-10" dirty="0">
                <a:latin typeface="Microsoft Sans Serif"/>
                <a:cs typeface="Microsoft Sans Serif"/>
              </a:rPr>
              <a:t>b</a:t>
            </a:r>
            <a:r>
              <a:rPr sz="700" spc="-5" dirty="0">
                <a:latin typeface="Microsoft Sans Serif"/>
                <a:cs typeface="Microsoft Sans Serif"/>
              </a:rPr>
              <a:t>y</a:t>
            </a:r>
            <a:endParaRPr sz="700">
              <a:latin typeface="Microsoft Sans Serif"/>
              <a:cs typeface="Microsoft Sans Serif"/>
            </a:endParaRPr>
          </a:p>
          <a:p>
            <a:pPr marL="36195" marR="53975">
              <a:lnSpc>
                <a:spcPct val="100000"/>
              </a:lnSpc>
              <a:spcBef>
                <a:spcPts val="350"/>
              </a:spcBef>
            </a:pPr>
            <a:r>
              <a:rPr sz="700" spc="-5" dirty="0">
                <a:latin typeface="Microsoft Sans Serif"/>
                <a:cs typeface="Microsoft Sans Serif"/>
              </a:rPr>
              <a:t>iR</a:t>
            </a:r>
            <a:r>
              <a:rPr sz="700" spc="-10" dirty="0">
                <a:latin typeface="Microsoft Sans Serif"/>
                <a:cs typeface="Microsoft Sans Serif"/>
              </a:rPr>
              <a:t>ea</a:t>
            </a:r>
            <a:r>
              <a:rPr sz="700" spc="-5" dirty="0">
                <a:latin typeface="Microsoft Sans Serif"/>
                <a:cs typeface="Microsoft Sans Serif"/>
              </a:rPr>
              <a:t>d  y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66221" y="4251197"/>
            <a:ext cx="75374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40410" algn="l"/>
              </a:tabLst>
            </a:pPr>
            <a:r>
              <a:rPr sz="700" u="sng" spc="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	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478403" y="3661105"/>
            <a:ext cx="86550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782320" algn="l"/>
              </a:tabLst>
            </a:pPr>
            <a:r>
              <a:rPr sz="700" spc="-5" dirty="0">
                <a:latin typeface="Microsoft Sans Serif"/>
                <a:cs typeface="Microsoft Sans Serif"/>
              </a:rPr>
              <a:t>Nº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Recierres</a:t>
            </a:r>
            <a:r>
              <a:rPr sz="70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900" baseline="-32407" dirty="0">
                <a:latin typeface="Microsoft Sans Serif"/>
                <a:cs typeface="Microsoft Sans Serif"/>
              </a:rPr>
              <a:t>+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96183" y="3769614"/>
            <a:ext cx="52895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configurados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23205" y="3100831"/>
            <a:ext cx="26225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crosoft Sans Serif"/>
                <a:cs typeface="Microsoft Sans Serif"/>
              </a:rPr>
              <a:t>HLTO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253863" y="3100831"/>
            <a:ext cx="2260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2725" algn="l"/>
              </a:tabLst>
            </a:pPr>
            <a:r>
              <a:rPr sz="700" u="sng" spc="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	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11039" y="3207511"/>
            <a:ext cx="29654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3210" algn="l"/>
              </a:tabLst>
            </a:pPr>
            <a:r>
              <a:rPr sz="700" strike="sngStrike" spc="-5" dirty="0">
                <a:latin typeface="Microsoft Sans Serif"/>
                <a:cs typeface="Microsoft Sans Serif"/>
              </a:rPr>
              <a:t>n	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216467" y="2685732"/>
            <a:ext cx="3137535" cy="1638935"/>
            <a:chOff x="2216467" y="2685732"/>
            <a:chExt cx="3137535" cy="1638935"/>
          </a:xfrm>
        </p:grpSpPr>
        <p:sp>
          <p:nvSpPr>
            <p:cNvPr id="32" name="object 32"/>
            <p:cNvSpPr/>
            <p:nvPr/>
          </p:nvSpPr>
          <p:spPr>
            <a:xfrm>
              <a:off x="2221229" y="2690495"/>
              <a:ext cx="648335" cy="1629410"/>
            </a:xfrm>
            <a:custGeom>
              <a:avLst/>
              <a:gdLst/>
              <a:ahLst/>
              <a:cxnLst/>
              <a:rect l="l" t="t" r="r" b="b"/>
              <a:pathLst>
                <a:path w="648335" h="1629410">
                  <a:moveTo>
                    <a:pt x="346709" y="0"/>
                  </a:moveTo>
                  <a:lnTo>
                    <a:pt x="390599" y="10751"/>
                  </a:lnTo>
                  <a:lnTo>
                    <a:pt x="432829" y="42140"/>
                  </a:lnTo>
                  <a:lnTo>
                    <a:pt x="472915" y="92870"/>
                  </a:lnTo>
                  <a:lnTo>
                    <a:pt x="510372" y="161642"/>
                  </a:lnTo>
                  <a:lnTo>
                    <a:pt x="527963" y="202389"/>
                  </a:lnTo>
                  <a:lnTo>
                    <a:pt x="544715" y="247160"/>
                  </a:lnTo>
                  <a:lnTo>
                    <a:pt x="560566" y="295792"/>
                  </a:lnTo>
                  <a:lnTo>
                    <a:pt x="575457" y="348125"/>
                  </a:lnTo>
                  <a:lnTo>
                    <a:pt x="589326" y="403995"/>
                  </a:lnTo>
                  <a:lnTo>
                    <a:pt x="602114" y="463240"/>
                  </a:lnTo>
                  <a:lnTo>
                    <a:pt x="613759" y="525698"/>
                  </a:lnTo>
                  <a:lnTo>
                    <a:pt x="624201" y="591207"/>
                  </a:lnTo>
                  <a:lnTo>
                    <a:pt x="633378" y="659605"/>
                  </a:lnTo>
                  <a:lnTo>
                    <a:pt x="641232" y="730729"/>
                  </a:lnTo>
                  <a:lnTo>
                    <a:pt x="647700" y="804417"/>
                  </a:lnTo>
                </a:path>
                <a:path w="648335" h="1629410">
                  <a:moveTo>
                    <a:pt x="346709" y="1629409"/>
                  </a:moveTo>
                  <a:lnTo>
                    <a:pt x="390523" y="1618715"/>
                  </a:lnTo>
                  <a:lnTo>
                    <a:pt x="432690" y="1587487"/>
                  </a:lnTo>
                  <a:lnTo>
                    <a:pt x="472729" y="1537011"/>
                  </a:lnTo>
                  <a:lnTo>
                    <a:pt x="510157" y="1468570"/>
                  </a:lnTo>
                  <a:lnTo>
                    <a:pt x="527742" y="1428014"/>
                  </a:lnTo>
                  <a:lnTo>
                    <a:pt x="544493" y="1383449"/>
                  </a:lnTo>
                  <a:lnTo>
                    <a:pt x="560351" y="1335035"/>
                  </a:lnTo>
                  <a:lnTo>
                    <a:pt x="575256" y="1282932"/>
                  </a:lnTo>
                  <a:lnTo>
                    <a:pt x="589146" y="1227301"/>
                  </a:lnTo>
                  <a:lnTo>
                    <a:pt x="601963" y="1168303"/>
                  </a:lnTo>
                  <a:lnTo>
                    <a:pt x="613645" y="1106098"/>
                  </a:lnTo>
                  <a:lnTo>
                    <a:pt x="624132" y="1040847"/>
                  </a:lnTo>
                  <a:lnTo>
                    <a:pt x="633365" y="972710"/>
                  </a:lnTo>
                  <a:lnTo>
                    <a:pt x="641284" y="901848"/>
                  </a:lnTo>
                  <a:lnTo>
                    <a:pt x="647826" y="828420"/>
                  </a:lnTo>
                </a:path>
                <a:path w="648335" h="1629410">
                  <a:moveTo>
                    <a:pt x="7238" y="278764"/>
                  </a:moveTo>
                  <a:lnTo>
                    <a:pt x="212725" y="279272"/>
                  </a:lnTo>
                </a:path>
                <a:path w="648335" h="1629410">
                  <a:moveTo>
                    <a:pt x="145795" y="0"/>
                  </a:moveTo>
                  <a:lnTo>
                    <a:pt x="170056" y="29806"/>
                  </a:lnTo>
                  <a:lnTo>
                    <a:pt x="185235" y="80908"/>
                  </a:lnTo>
                  <a:lnTo>
                    <a:pt x="199358" y="154882"/>
                  </a:lnTo>
                  <a:lnTo>
                    <a:pt x="205953" y="199879"/>
                  </a:lnTo>
                  <a:lnTo>
                    <a:pt x="212199" y="249915"/>
                  </a:lnTo>
                  <a:lnTo>
                    <a:pt x="218068" y="304763"/>
                  </a:lnTo>
                  <a:lnTo>
                    <a:pt x="223533" y="364197"/>
                  </a:lnTo>
                  <a:lnTo>
                    <a:pt x="228565" y="427990"/>
                  </a:lnTo>
                  <a:lnTo>
                    <a:pt x="233137" y="495916"/>
                  </a:lnTo>
                  <a:lnTo>
                    <a:pt x="237219" y="567748"/>
                  </a:lnTo>
                  <a:lnTo>
                    <a:pt x="240785" y="643260"/>
                  </a:lnTo>
                  <a:lnTo>
                    <a:pt x="243805" y="722225"/>
                  </a:lnTo>
                  <a:lnTo>
                    <a:pt x="246252" y="804417"/>
                  </a:lnTo>
                </a:path>
                <a:path w="648335" h="1629410">
                  <a:moveTo>
                    <a:pt x="145795" y="1629409"/>
                  </a:moveTo>
                  <a:lnTo>
                    <a:pt x="170000" y="1599759"/>
                  </a:lnTo>
                  <a:lnTo>
                    <a:pt x="185156" y="1548914"/>
                  </a:lnTo>
                  <a:lnTo>
                    <a:pt x="199266" y="1475299"/>
                  </a:lnTo>
                  <a:lnTo>
                    <a:pt x="205858" y="1430513"/>
                  </a:lnTo>
                  <a:lnTo>
                    <a:pt x="212104" y="1380706"/>
                  </a:lnTo>
                  <a:lnTo>
                    <a:pt x="217976" y="1326104"/>
                  </a:lnTo>
                  <a:lnTo>
                    <a:pt x="223446" y="1266929"/>
                  </a:lnTo>
                  <a:lnTo>
                    <a:pt x="228486" y="1203407"/>
                  </a:lnTo>
                  <a:lnTo>
                    <a:pt x="233068" y="1135760"/>
                  </a:lnTo>
                  <a:lnTo>
                    <a:pt x="237164" y="1064215"/>
                  </a:lnTo>
                  <a:lnTo>
                    <a:pt x="240745" y="988993"/>
                  </a:lnTo>
                  <a:lnTo>
                    <a:pt x="243784" y="910321"/>
                  </a:lnTo>
                  <a:lnTo>
                    <a:pt x="246252" y="828420"/>
                  </a:lnTo>
                </a:path>
                <a:path w="648335" h="1629410">
                  <a:moveTo>
                    <a:pt x="346709" y="0"/>
                  </a:moveTo>
                  <a:lnTo>
                    <a:pt x="145795" y="0"/>
                  </a:lnTo>
                </a:path>
                <a:path w="648335" h="1629410">
                  <a:moveTo>
                    <a:pt x="346709" y="1629409"/>
                  </a:moveTo>
                  <a:lnTo>
                    <a:pt x="145795" y="1629409"/>
                  </a:lnTo>
                </a:path>
                <a:path w="648335" h="1629410">
                  <a:moveTo>
                    <a:pt x="179705" y="67055"/>
                  </a:moveTo>
                  <a:lnTo>
                    <a:pt x="0" y="67437"/>
                  </a:lnTo>
                </a:path>
                <a:path w="648335" h="1629410">
                  <a:moveTo>
                    <a:pt x="247142" y="816482"/>
                  </a:moveTo>
                  <a:lnTo>
                    <a:pt x="2667" y="816990"/>
                  </a:lnTo>
                </a:path>
                <a:path w="648335" h="1629410">
                  <a:moveTo>
                    <a:pt x="507" y="535939"/>
                  </a:moveTo>
                  <a:lnTo>
                    <a:pt x="231267" y="536320"/>
                  </a:lnTo>
                </a:path>
                <a:path w="648335" h="1629410">
                  <a:moveTo>
                    <a:pt x="235838" y="1059179"/>
                  </a:moveTo>
                  <a:lnTo>
                    <a:pt x="4952" y="1059560"/>
                  </a:lnTo>
                </a:path>
                <a:path w="648335" h="1629410">
                  <a:moveTo>
                    <a:pt x="14096" y="1303527"/>
                  </a:moveTo>
                  <a:lnTo>
                    <a:pt x="219582" y="1304035"/>
                  </a:lnTo>
                </a:path>
                <a:path w="648335" h="1629410">
                  <a:moveTo>
                    <a:pt x="4952" y="1548002"/>
                  </a:moveTo>
                  <a:lnTo>
                    <a:pt x="184657" y="1548383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868548" y="3491611"/>
              <a:ext cx="635" cy="26034"/>
            </a:xfrm>
            <a:custGeom>
              <a:avLst/>
              <a:gdLst/>
              <a:ahLst/>
              <a:cxnLst/>
              <a:rect l="l" t="t" r="r" b="b"/>
              <a:pathLst>
                <a:path w="635" h="26035">
                  <a:moveTo>
                    <a:pt x="253" y="-4762"/>
                  </a:moveTo>
                  <a:lnTo>
                    <a:pt x="253" y="30543"/>
                  </a:lnTo>
                </a:path>
              </a:pathLst>
            </a:custGeom>
            <a:ln w="10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467990" y="3493897"/>
              <a:ext cx="635" cy="26034"/>
            </a:xfrm>
            <a:custGeom>
              <a:avLst/>
              <a:gdLst/>
              <a:ahLst/>
              <a:cxnLst/>
              <a:rect l="l" t="t" r="r" b="b"/>
              <a:pathLst>
                <a:path w="635" h="26035">
                  <a:moveTo>
                    <a:pt x="190" y="-4762"/>
                  </a:moveTo>
                  <a:lnTo>
                    <a:pt x="190" y="30543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129279" y="3505835"/>
              <a:ext cx="635" cy="659765"/>
            </a:xfrm>
            <a:custGeom>
              <a:avLst/>
              <a:gdLst/>
              <a:ahLst/>
              <a:cxnLst/>
              <a:rect l="l" t="t" r="r" b="b"/>
              <a:pathLst>
                <a:path w="635" h="659764">
                  <a:moveTo>
                    <a:pt x="0" y="659638"/>
                  </a:moveTo>
                  <a:lnTo>
                    <a:pt x="507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11463" y="2713418"/>
              <a:ext cx="91059" cy="90424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348097" y="3637026"/>
              <a:ext cx="635" cy="26034"/>
            </a:xfrm>
            <a:custGeom>
              <a:avLst/>
              <a:gdLst/>
              <a:ahLst/>
              <a:cxnLst/>
              <a:rect l="l" t="t" r="r" b="b"/>
              <a:pathLst>
                <a:path w="635" h="26035">
                  <a:moveTo>
                    <a:pt x="253" y="-4762"/>
                  </a:moveTo>
                  <a:lnTo>
                    <a:pt x="253" y="30797"/>
                  </a:lnTo>
                </a:path>
              </a:pathLst>
            </a:custGeom>
            <a:ln w="10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97070" y="4072763"/>
              <a:ext cx="1348105" cy="1905"/>
            </a:xfrm>
            <a:custGeom>
              <a:avLst/>
              <a:gdLst/>
              <a:ahLst/>
              <a:cxnLst/>
              <a:rect l="l" t="t" r="r" b="b"/>
              <a:pathLst>
                <a:path w="1348104" h="1904">
                  <a:moveTo>
                    <a:pt x="1347596" y="0"/>
                  </a:moveTo>
                  <a:lnTo>
                    <a:pt x="0" y="165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/>
          <p:nvPr/>
        </p:nvSpPr>
        <p:spPr>
          <a:xfrm>
            <a:off x="2162936" y="4654930"/>
            <a:ext cx="325755" cy="245110"/>
          </a:xfrm>
          <a:custGeom>
            <a:avLst/>
            <a:gdLst/>
            <a:ahLst/>
            <a:cxnLst/>
            <a:rect l="l" t="t" r="r" b="b"/>
            <a:pathLst>
              <a:path w="325755" h="245110">
                <a:moveTo>
                  <a:pt x="130301" y="0"/>
                </a:moveTo>
                <a:lnTo>
                  <a:pt x="183422" y="5736"/>
                </a:lnTo>
                <a:lnTo>
                  <a:pt x="231629" y="22055"/>
                </a:lnTo>
                <a:lnTo>
                  <a:pt x="272783" y="47621"/>
                </a:lnTo>
                <a:lnTo>
                  <a:pt x="304745" y="81101"/>
                </a:lnTo>
                <a:lnTo>
                  <a:pt x="325374" y="121158"/>
                </a:lnTo>
              </a:path>
              <a:path w="325755" h="245110">
                <a:moveTo>
                  <a:pt x="130301" y="244983"/>
                </a:moveTo>
                <a:lnTo>
                  <a:pt x="183312" y="239262"/>
                </a:lnTo>
                <a:lnTo>
                  <a:pt x="231483" y="222996"/>
                </a:lnTo>
                <a:lnTo>
                  <a:pt x="272655" y="197525"/>
                </a:lnTo>
                <a:lnTo>
                  <a:pt x="304671" y="164190"/>
                </a:lnTo>
                <a:lnTo>
                  <a:pt x="325374" y="124333"/>
                </a:lnTo>
              </a:path>
              <a:path w="325755" h="245110">
                <a:moveTo>
                  <a:pt x="0" y="0"/>
                </a:moveTo>
                <a:lnTo>
                  <a:pt x="21984" y="8876"/>
                </a:lnTo>
                <a:lnTo>
                  <a:pt x="41100" y="33766"/>
                </a:lnTo>
                <a:lnTo>
                  <a:pt x="55953" y="72062"/>
                </a:lnTo>
                <a:lnTo>
                  <a:pt x="65150" y="121158"/>
                </a:lnTo>
              </a:path>
              <a:path w="325755" h="245110">
                <a:moveTo>
                  <a:pt x="0" y="244983"/>
                </a:moveTo>
                <a:lnTo>
                  <a:pt x="21913" y="236132"/>
                </a:lnTo>
                <a:lnTo>
                  <a:pt x="41005" y="211328"/>
                </a:lnTo>
                <a:lnTo>
                  <a:pt x="55881" y="173188"/>
                </a:lnTo>
                <a:lnTo>
                  <a:pt x="65150" y="124333"/>
                </a:lnTo>
              </a:path>
              <a:path w="325755" h="245110">
                <a:moveTo>
                  <a:pt x="130301" y="0"/>
                </a:moveTo>
                <a:lnTo>
                  <a:pt x="0" y="0"/>
                </a:lnTo>
              </a:path>
              <a:path w="325755" h="245110">
                <a:moveTo>
                  <a:pt x="130301" y="244983"/>
                </a:moveTo>
                <a:lnTo>
                  <a:pt x="0" y="244983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1816354" y="4513326"/>
            <a:ext cx="44069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rAnyOCTri</a:t>
            </a:r>
            <a:endParaRPr sz="7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</a:pPr>
            <a:r>
              <a:rPr sz="700" spc="-5" dirty="0">
                <a:latin typeface="Microsoft Sans Serif"/>
                <a:cs typeface="Microsoft Sans Serif"/>
              </a:rPr>
              <a:t>p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947735" y="4679505"/>
            <a:ext cx="1508125" cy="697230"/>
            <a:chOff x="1947735" y="4679505"/>
            <a:chExt cx="1508125" cy="697230"/>
          </a:xfrm>
        </p:grpSpPr>
        <p:sp>
          <p:nvSpPr>
            <p:cNvPr id="42" name="object 42"/>
            <p:cNvSpPr/>
            <p:nvPr/>
          </p:nvSpPr>
          <p:spPr>
            <a:xfrm>
              <a:off x="1952498" y="4684267"/>
              <a:ext cx="1254760" cy="417195"/>
            </a:xfrm>
            <a:custGeom>
              <a:avLst/>
              <a:gdLst/>
              <a:ahLst/>
              <a:cxnLst/>
              <a:rect l="l" t="t" r="r" b="b"/>
              <a:pathLst>
                <a:path w="1254760" h="417195">
                  <a:moveTo>
                    <a:pt x="663066" y="91693"/>
                  </a:moveTo>
                  <a:lnTo>
                    <a:pt x="535177" y="92201"/>
                  </a:lnTo>
                </a:path>
                <a:path w="1254760" h="417195">
                  <a:moveTo>
                    <a:pt x="247269" y="0"/>
                  </a:moveTo>
                  <a:lnTo>
                    <a:pt x="2793" y="634"/>
                  </a:lnTo>
                </a:path>
                <a:path w="1254760" h="417195">
                  <a:moveTo>
                    <a:pt x="244475" y="182244"/>
                  </a:moveTo>
                  <a:lnTo>
                    <a:pt x="0" y="182752"/>
                  </a:lnTo>
                </a:path>
                <a:path w="1254760" h="417195">
                  <a:moveTo>
                    <a:pt x="1254759" y="414146"/>
                  </a:moveTo>
                  <a:lnTo>
                    <a:pt x="1027429" y="41706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733294" y="4980812"/>
              <a:ext cx="244475" cy="243840"/>
            </a:xfrm>
            <a:custGeom>
              <a:avLst/>
              <a:gdLst/>
              <a:ahLst/>
              <a:cxnLst/>
              <a:rect l="l" t="t" r="r" b="b"/>
              <a:pathLst>
                <a:path w="244475" h="243839">
                  <a:moveTo>
                    <a:pt x="0" y="0"/>
                  </a:moveTo>
                  <a:lnTo>
                    <a:pt x="122174" y="0"/>
                  </a:lnTo>
                  <a:lnTo>
                    <a:pt x="169713" y="9584"/>
                  </a:lnTo>
                  <a:lnTo>
                    <a:pt x="208549" y="35718"/>
                  </a:lnTo>
                  <a:lnTo>
                    <a:pt x="234741" y="74473"/>
                  </a:lnTo>
                  <a:lnTo>
                    <a:pt x="244348" y="121919"/>
                  </a:lnTo>
                  <a:lnTo>
                    <a:pt x="234741" y="169366"/>
                  </a:lnTo>
                  <a:lnTo>
                    <a:pt x="208549" y="208121"/>
                  </a:lnTo>
                  <a:lnTo>
                    <a:pt x="169713" y="234255"/>
                  </a:lnTo>
                  <a:lnTo>
                    <a:pt x="122174" y="243840"/>
                  </a:lnTo>
                  <a:lnTo>
                    <a:pt x="0" y="24384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071495" y="4950840"/>
              <a:ext cx="635" cy="146685"/>
            </a:xfrm>
            <a:custGeom>
              <a:avLst/>
              <a:gdLst/>
              <a:ahLst/>
              <a:cxnLst/>
              <a:rect l="l" t="t" r="r" b="b"/>
              <a:pathLst>
                <a:path w="635" h="146685">
                  <a:moveTo>
                    <a:pt x="0" y="146430"/>
                  </a:moveTo>
                  <a:lnTo>
                    <a:pt x="63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051175" y="5079237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319" y="0"/>
                  </a:moveTo>
                  <a:lnTo>
                    <a:pt x="12430" y="1627"/>
                  </a:lnTo>
                  <a:lnTo>
                    <a:pt x="5968" y="6064"/>
                  </a:lnTo>
                  <a:lnTo>
                    <a:pt x="1603" y="12644"/>
                  </a:lnTo>
                  <a:lnTo>
                    <a:pt x="0" y="20700"/>
                  </a:lnTo>
                  <a:lnTo>
                    <a:pt x="1603" y="28684"/>
                  </a:lnTo>
                  <a:lnTo>
                    <a:pt x="5968" y="35226"/>
                  </a:lnTo>
                  <a:lnTo>
                    <a:pt x="12430" y="39649"/>
                  </a:lnTo>
                  <a:lnTo>
                    <a:pt x="20319" y="41275"/>
                  </a:lnTo>
                  <a:lnTo>
                    <a:pt x="28283" y="39649"/>
                  </a:lnTo>
                  <a:lnTo>
                    <a:pt x="34782" y="35226"/>
                  </a:lnTo>
                  <a:lnTo>
                    <a:pt x="39161" y="28684"/>
                  </a:lnTo>
                  <a:lnTo>
                    <a:pt x="40767" y="20700"/>
                  </a:lnTo>
                  <a:lnTo>
                    <a:pt x="39161" y="12644"/>
                  </a:lnTo>
                  <a:lnTo>
                    <a:pt x="34782" y="6064"/>
                  </a:lnTo>
                  <a:lnTo>
                    <a:pt x="28283" y="1627"/>
                  </a:lnTo>
                  <a:lnTo>
                    <a:pt x="20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051175" y="5079237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20700"/>
                  </a:moveTo>
                  <a:lnTo>
                    <a:pt x="1603" y="12644"/>
                  </a:lnTo>
                  <a:lnTo>
                    <a:pt x="5968" y="6064"/>
                  </a:lnTo>
                  <a:lnTo>
                    <a:pt x="12430" y="1627"/>
                  </a:lnTo>
                  <a:lnTo>
                    <a:pt x="20319" y="0"/>
                  </a:lnTo>
                  <a:lnTo>
                    <a:pt x="28283" y="1627"/>
                  </a:lnTo>
                  <a:lnTo>
                    <a:pt x="34782" y="6064"/>
                  </a:lnTo>
                  <a:lnTo>
                    <a:pt x="39161" y="12644"/>
                  </a:lnTo>
                  <a:lnTo>
                    <a:pt x="40767" y="20700"/>
                  </a:lnTo>
                  <a:lnTo>
                    <a:pt x="39161" y="28684"/>
                  </a:lnTo>
                  <a:lnTo>
                    <a:pt x="34782" y="35226"/>
                  </a:lnTo>
                  <a:lnTo>
                    <a:pt x="28283" y="39649"/>
                  </a:lnTo>
                  <a:lnTo>
                    <a:pt x="20319" y="41275"/>
                  </a:lnTo>
                  <a:lnTo>
                    <a:pt x="12430" y="39649"/>
                  </a:lnTo>
                  <a:lnTo>
                    <a:pt x="5968" y="35226"/>
                  </a:lnTo>
                  <a:lnTo>
                    <a:pt x="1603" y="28684"/>
                  </a:lnTo>
                  <a:lnTo>
                    <a:pt x="0" y="207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76384" y="5042725"/>
              <a:ext cx="378967" cy="333756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2419858" y="5183885"/>
              <a:ext cx="222885" cy="146685"/>
            </a:xfrm>
            <a:custGeom>
              <a:avLst/>
              <a:gdLst/>
              <a:ahLst/>
              <a:cxnLst/>
              <a:rect l="l" t="t" r="r" b="b"/>
              <a:pathLst>
                <a:path w="222885" h="146685">
                  <a:moveTo>
                    <a:pt x="222885" y="0"/>
                  </a:moveTo>
                  <a:lnTo>
                    <a:pt x="0" y="1650"/>
                  </a:lnTo>
                </a:path>
                <a:path w="222885" h="146685">
                  <a:moveTo>
                    <a:pt x="0" y="146557"/>
                  </a:moveTo>
                  <a:lnTo>
                    <a:pt x="508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5849239" y="3653154"/>
            <a:ext cx="36893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r79</a:t>
            </a:r>
            <a:r>
              <a:rPr sz="700" spc="-5" dirty="0">
                <a:latin typeface="Microsoft Sans Serif"/>
                <a:cs typeface="Microsoft Sans Serif"/>
              </a:rPr>
              <a:t>D</a:t>
            </a:r>
            <a:r>
              <a:rPr sz="700" dirty="0">
                <a:latin typeface="Microsoft Sans Serif"/>
                <a:cs typeface="Microsoft Sans Serif"/>
              </a:rPr>
              <a:t>T</a:t>
            </a:r>
            <a:r>
              <a:rPr sz="700" spc="-10" dirty="0">
                <a:latin typeface="Microsoft Sans Serif"/>
                <a:cs typeface="Microsoft Sans Serif"/>
              </a:rPr>
              <a:t>r</a:t>
            </a:r>
            <a:r>
              <a:rPr sz="700" spc="-5" dirty="0">
                <a:latin typeface="Microsoft Sans Serif"/>
                <a:cs typeface="Microsoft Sans Serif"/>
              </a:rPr>
              <a:t>ip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913126" y="5387085"/>
            <a:ext cx="25082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0965" marR="5080" indent="-889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crosoft Sans Serif"/>
                <a:cs typeface="Microsoft Sans Serif"/>
              </a:rPr>
              <a:t>i5</a:t>
            </a:r>
            <a:r>
              <a:rPr sz="700" spc="-10" dirty="0">
                <a:latin typeface="Microsoft Sans Serif"/>
                <a:cs typeface="Microsoft Sans Serif"/>
              </a:rPr>
              <a:t>2b</a:t>
            </a:r>
            <a:r>
              <a:rPr sz="700" spc="-5" dirty="0">
                <a:latin typeface="Microsoft Sans Serif"/>
                <a:cs typeface="Microsoft Sans Serif"/>
              </a:rPr>
              <a:t>P  a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3439604" y="5008308"/>
            <a:ext cx="1004569" cy="179705"/>
            <a:chOff x="3439604" y="5008308"/>
            <a:chExt cx="1004569" cy="179705"/>
          </a:xfrm>
        </p:grpSpPr>
        <p:sp>
          <p:nvSpPr>
            <p:cNvPr id="52" name="object 52"/>
            <p:cNvSpPr/>
            <p:nvPr/>
          </p:nvSpPr>
          <p:spPr>
            <a:xfrm>
              <a:off x="3444366" y="5013071"/>
              <a:ext cx="995044" cy="149860"/>
            </a:xfrm>
            <a:custGeom>
              <a:avLst/>
              <a:gdLst/>
              <a:ahLst/>
              <a:cxnLst/>
              <a:rect l="l" t="t" r="r" b="b"/>
              <a:pathLst>
                <a:path w="995045" h="149860">
                  <a:moveTo>
                    <a:pt x="994537" y="149859"/>
                  </a:moveTo>
                  <a:lnTo>
                    <a:pt x="0" y="149351"/>
                  </a:lnTo>
                </a:path>
                <a:path w="995045" h="149860">
                  <a:moveTo>
                    <a:pt x="149352" y="145922"/>
                  </a:moveTo>
                  <a:lnTo>
                    <a:pt x="14986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573398" y="5141468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574" y="0"/>
                  </a:moveTo>
                  <a:lnTo>
                    <a:pt x="12537" y="1627"/>
                  </a:lnTo>
                  <a:lnTo>
                    <a:pt x="6000" y="6064"/>
                  </a:lnTo>
                  <a:lnTo>
                    <a:pt x="1607" y="12644"/>
                  </a:lnTo>
                  <a:lnTo>
                    <a:pt x="0" y="20700"/>
                  </a:lnTo>
                  <a:lnTo>
                    <a:pt x="1607" y="28684"/>
                  </a:lnTo>
                  <a:lnTo>
                    <a:pt x="6000" y="35226"/>
                  </a:lnTo>
                  <a:lnTo>
                    <a:pt x="12537" y="39649"/>
                  </a:lnTo>
                  <a:lnTo>
                    <a:pt x="20574" y="41274"/>
                  </a:lnTo>
                  <a:lnTo>
                    <a:pt x="28630" y="39649"/>
                  </a:lnTo>
                  <a:lnTo>
                    <a:pt x="35210" y="35226"/>
                  </a:lnTo>
                  <a:lnTo>
                    <a:pt x="39647" y="28684"/>
                  </a:lnTo>
                  <a:lnTo>
                    <a:pt x="41275" y="20700"/>
                  </a:lnTo>
                  <a:lnTo>
                    <a:pt x="39647" y="12644"/>
                  </a:lnTo>
                  <a:lnTo>
                    <a:pt x="35210" y="6064"/>
                  </a:lnTo>
                  <a:lnTo>
                    <a:pt x="28630" y="1627"/>
                  </a:lnTo>
                  <a:lnTo>
                    <a:pt x="205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573398" y="5141468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20700"/>
                  </a:moveTo>
                  <a:lnTo>
                    <a:pt x="1607" y="12644"/>
                  </a:lnTo>
                  <a:lnTo>
                    <a:pt x="6000" y="6064"/>
                  </a:lnTo>
                  <a:lnTo>
                    <a:pt x="12537" y="1627"/>
                  </a:lnTo>
                  <a:lnTo>
                    <a:pt x="20574" y="0"/>
                  </a:lnTo>
                  <a:lnTo>
                    <a:pt x="28630" y="1627"/>
                  </a:lnTo>
                  <a:lnTo>
                    <a:pt x="35210" y="6064"/>
                  </a:lnTo>
                  <a:lnTo>
                    <a:pt x="39647" y="12644"/>
                  </a:lnTo>
                  <a:lnTo>
                    <a:pt x="41275" y="20700"/>
                  </a:lnTo>
                  <a:lnTo>
                    <a:pt x="39647" y="28684"/>
                  </a:lnTo>
                  <a:lnTo>
                    <a:pt x="35210" y="35226"/>
                  </a:lnTo>
                  <a:lnTo>
                    <a:pt x="28630" y="39649"/>
                  </a:lnTo>
                  <a:lnTo>
                    <a:pt x="20574" y="41274"/>
                  </a:lnTo>
                  <a:lnTo>
                    <a:pt x="12537" y="39649"/>
                  </a:lnTo>
                  <a:lnTo>
                    <a:pt x="6000" y="35226"/>
                  </a:lnTo>
                  <a:lnTo>
                    <a:pt x="1607" y="28684"/>
                  </a:lnTo>
                  <a:lnTo>
                    <a:pt x="0" y="207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3028632" y="4833620"/>
            <a:ext cx="117792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831215" algn="l"/>
              </a:tabLst>
            </a:pPr>
            <a:r>
              <a:rPr sz="700" u="sng" spc="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 </a:t>
            </a:r>
            <a:r>
              <a:rPr sz="700" u="sng" spc="8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7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rPrev7</a:t>
            </a:r>
            <a:r>
              <a:rPr sz="700" spc="-10" dirty="0">
                <a:latin typeface="Microsoft Sans Serif"/>
                <a:cs typeface="Microsoft Sans Serif"/>
              </a:rPr>
              <a:t>9C</a:t>
            </a:r>
            <a:r>
              <a:rPr sz="1050" u="sng" spc="-15" baseline="-31746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50" u="sng" spc="-7" baseline="-31746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rPrev79</a:t>
            </a:r>
            <a:endParaRPr sz="1050" baseline="-31746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847338" y="4991861"/>
            <a:ext cx="8953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crosoft Sans Serif"/>
                <a:cs typeface="Microsoft Sans Serif"/>
              </a:rPr>
              <a:t>C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3697541" y="4966906"/>
            <a:ext cx="732155" cy="321310"/>
            <a:chOff x="3697541" y="4966906"/>
            <a:chExt cx="732155" cy="321310"/>
          </a:xfrm>
        </p:grpSpPr>
        <p:pic>
          <p:nvPicPr>
            <p:cNvPr id="58" name="object 5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97541" y="4966906"/>
              <a:ext cx="116459" cy="91058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3873753" y="5281803"/>
              <a:ext cx="551180" cy="1270"/>
            </a:xfrm>
            <a:custGeom>
              <a:avLst/>
              <a:gdLst/>
              <a:ahLst/>
              <a:cxnLst/>
              <a:rect l="l" t="t" r="r" b="b"/>
              <a:pathLst>
                <a:path w="551179" h="1270">
                  <a:moveTo>
                    <a:pt x="551053" y="1143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3845178" y="5157342"/>
            <a:ext cx="32893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r79</a:t>
            </a:r>
            <a:r>
              <a:rPr sz="700" spc="-5" dirty="0">
                <a:latin typeface="Microsoft Sans Serif"/>
                <a:cs typeface="Microsoft Sans Serif"/>
              </a:rPr>
              <a:t>St</a:t>
            </a:r>
            <a:r>
              <a:rPr sz="700" spc="-10" dirty="0">
                <a:latin typeface="Microsoft Sans Serif"/>
                <a:cs typeface="Microsoft Sans Serif"/>
              </a:rPr>
              <a:t>b</a:t>
            </a:r>
            <a:r>
              <a:rPr sz="700" spc="-5" dirty="0">
                <a:latin typeface="Microsoft Sans Serif"/>
                <a:cs typeface="Microsoft Sans Serif"/>
              </a:rPr>
              <a:t>y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4655375" y="5695683"/>
            <a:ext cx="1482090" cy="224790"/>
            <a:chOff x="4655375" y="5695683"/>
            <a:chExt cx="1482090" cy="224790"/>
          </a:xfrm>
        </p:grpSpPr>
        <p:sp>
          <p:nvSpPr>
            <p:cNvPr id="62" name="object 62"/>
            <p:cNvSpPr/>
            <p:nvPr/>
          </p:nvSpPr>
          <p:spPr>
            <a:xfrm>
              <a:off x="4660138" y="5744578"/>
              <a:ext cx="1454150" cy="149860"/>
            </a:xfrm>
            <a:custGeom>
              <a:avLst/>
              <a:gdLst/>
              <a:ahLst/>
              <a:cxnLst/>
              <a:rect l="l" t="t" r="r" b="b"/>
              <a:pathLst>
                <a:path w="1454150" h="149860">
                  <a:moveTo>
                    <a:pt x="1453896" y="148805"/>
                  </a:moveTo>
                  <a:lnTo>
                    <a:pt x="0" y="149364"/>
                  </a:lnTo>
                </a:path>
                <a:path w="1454150" h="149860">
                  <a:moveTo>
                    <a:pt x="158369" y="147104"/>
                  </a:moveTo>
                  <a:lnTo>
                    <a:pt x="158369" y="1130"/>
                  </a:lnTo>
                </a:path>
                <a:path w="1454150" h="149860">
                  <a:moveTo>
                    <a:pt x="771651" y="0"/>
                  </a:moveTo>
                  <a:lnTo>
                    <a:pt x="158369" y="1701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798187" y="5874143"/>
              <a:ext cx="41275" cy="41910"/>
            </a:xfrm>
            <a:custGeom>
              <a:avLst/>
              <a:gdLst/>
              <a:ahLst/>
              <a:cxnLst/>
              <a:rect l="l" t="t" r="r" b="b"/>
              <a:pathLst>
                <a:path w="41275" h="41910">
                  <a:moveTo>
                    <a:pt x="20320" y="0"/>
                  </a:moveTo>
                  <a:lnTo>
                    <a:pt x="12430" y="1622"/>
                  </a:lnTo>
                  <a:lnTo>
                    <a:pt x="5968" y="6048"/>
                  </a:lnTo>
                  <a:lnTo>
                    <a:pt x="1603" y="12612"/>
                  </a:lnTo>
                  <a:lnTo>
                    <a:pt x="0" y="20650"/>
                  </a:lnTo>
                  <a:lnTo>
                    <a:pt x="1603" y="28688"/>
                  </a:lnTo>
                  <a:lnTo>
                    <a:pt x="5968" y="35252"/>
                  </a:lnTo>
                  <a:lnTo>
                    <a:pt x="12430" y="39677"/>
                  </a:lnTo>
                  <a:lnTo>
                    <a:pt x="20320" y="41300"/>
                  </a:lnTo>
                  <a:lnTo>
                    <a:pt x="28283" y="39677"/>
                  </a:lnTo>
                  <a:lnTo>
                    <a:pt x="34782" y="35252"/>
                  </a:lnTo>
                  <a:lnTo>
                    <a:pt x="39161" y="28688"/>
                  </a:lnTo>
                  <a:lnTo>
                    <a:pt x="40766" y="20650"/>
                  </a:lnTo>
                  <a:lnTo>
                    <a:pt x="39161" y="12612"/>
                  </a:lnTo>
                  <a:lnTo>
                    <a:pt x="34782" y="6048"/>
                  </a:lnTo>
                  <a:lnTo>
                    <a:pt x="28283" y="1622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798187" y="5739485"/>
              <a:ext cx="1334135" cy="176530"/>
            </a:xfrm>
            <a:custGeom>
              <a:avLst/>
              <a:gdLst/>
              <a:ahLst/>
              <a:cxnLst/>
              <a:rect l="l" t="t" r="r" b="b"/>
              <a:pathLst>
                <a:path w="1334135" h="176529">
                  <a:moveTo>
                    <a:pt x="0" y="155308"/>
                  </a:moveTo>
                  <a:lnTo>
                    <a:pt x="1603" y="147270"/>
                  </a:lnTo>
                  <a:lnTo>
                    <a:pt x="5968" y="140706"/>
                  </a:lnTo>
                  <a:lnTo>
                    <a:pt x="12430" y="136280"/>
                  </a:lnTo>
                  <a:lnTo>
                    <a:pt x="20320" y="134658"/>
                  </a:lnTo>
                  <a:lnTo>
                    <a:pt x="28283" y="136280"/>
                  </a:lnTo>
                  <a:lnTo>
                    <a:pt x="34782" y="140706"/>
                  </a:lnTo>
                  <a:lnTo>
                    <a:pt x="39161" y="147270"/>
                  </a:lnTo>
                  <a:lnTo>
                    <a:pt x="40766" y="155308"/>
                  </a:lnTo>
                  <a:lnTo>
                    <a:pt x="39161" y="163346"/>
                  </a:lnTo>
                  <a:lnTo>
                    <a:pt x="34782" y="169910"/>
                  </a:lnTo>
                  <a:lnTo>
                    <a:pt x="28283" y="174335"/>
                  </a:lnTo>
                  <a:lnTo>
                    <a:pt x="20320" y="175958"/>
                  </a:lnTo>
                  <a:lnTo>
                    <a:pt x="12430" y="174335"/>
                  </a:lnTo>
                  <a:lnTo>
                    <a:pt x="5968" y="169910"/>
                  </a:lnTo>
                  <a:lnTo>
                    <a:pt x="1603" y="163346"/>
                  </a:lnTo>
                  <a:lnTo>
                    <a:pt x="0" y="155308"/>
                  </a:lnTo>
                  <a:close/>
                </a:path>
                <a:path w="1334135" h="176529">
                  <a:moveTo>
                    <a:pt x="816863" y="148234"/>
                  </a:moveTo>
                  <a:lnTo>
                    <a:pt x="816863" y="2273"/>
                  </a:lnTo>
                </a:path>
                <a:path w="1334135" h="176529">
                  <a:moveTo>
                    <a:pt x="1334008" y="0"/>
                  </a:moveTo>
                  <a:lnTo>
                    <a:pt x="816863" y="283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594730" y="5870181"/>
              <a:ext cx="41275" cy="41910"/>
            </a:xfrm>
            <a:custGeom>
              <a:avLst/>
              <a:gdLst/>
              <a:ahLst/>
              <a:cxnLst/>
              <a:rect l="l" t="t" r="r" b="b"/>
              <a:pathLst>
                <a:path w="41275" h="41910">
                  <a:moveTo>
                    <a:pt x="20320" y="0"/>
                  </a:moveTo>
                  <a:lnTo>
                    <a:pt x="12430" y="1622"/>
                  </a:lnTo>
                  <a:lnTo>
                    <a:pt x="5969" y="6048"/>
                  </a:lnTo>
                  <a:lnTo>
                    <a:pt x="1603" y="12612"/>
                  </a:lnTo>
                  <a:lnTo>
                    <a:pt x="0" y="20650"/>
                  </a:lnTo>
                  <a:lnTo>
                    <a:pt x="1603" y="28688"/>
                  </a:lnTo>
                  <a:lnTo>
                    <a:pt x="5969" y="35252"/>
                  </a:lnTo>
                  <a:lnTo>
                    <a:pt x="12430" y="39677"/>
                  </a:lnTo>
                  <a:lnTo>
                    <a:pt x="20320" y="41300"/>
                  </a:lnTo>
                  <a:lnTo>
                    <a:pt x="28283" y="39677"/>
                  </a:lnTo>
                  <a:lnTo>
                    <a:pt x="34782" y="35252"/>
                  </a:lnTo>
                  <a:lnTo>
                    <a:pt x="39161" y="28688"/>
                  </a:lnTo>
                  <a:lnTo>
                    <a:pt x="40767" y="20650"/>
                  </a:lnTo>
                  <a:lnTo>
                    <a:pt x="39161" y="12612"/>
                  </a:lnTo>
                  <a:lnTo>
                    <a:pt x="34782" y="6048"/>
                  </a:lnTo>
                  <a:lnTo>
                    <a:pt x="28283" y="1622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594730" y="5870181"/>
              <a:ext cx="41275" cy="41910"/>
            </a:xfrm>
            <a:custGeom>
              <a:avLst/>
              <a:gdLst/>
              <a:ahLst/>
              <a:cxnLst/>
              <a:rect l="l" t="t" r="r" b="b"/>
              <a:pathLst>
                <a:path w="41275" h="41910">
                  <a:moveTo>
                    <a:pt x="0" y="20650"/>
                  </a:moveTo>
                  <a:lnTo>
                    <a:pt x="1603" y="12612"/>
                  </a:lnTo>
                  <a:lnTo>
                    <a:pt x="5969" y="6048"/>
                  </a:lnTo>
                  <a:lnTo>
                    <a:pt x="12430" y="1622"/>
                  </a:lnTo>
                  <a:lnTo>
                    <a:pt x="20320" y="0"/>
                  </a:lnTo>
                  <a:lnTo>
                    <a:pt x="28283" y="1622"/>
                  </a:lnTo>
                  <a:lnTo>
                    <a:pt x="34782" y="6048"/>
                  </a:lnTo>
                  <a:lnTo>
                    <a:pt x="39161" y="12612"/>
                  </a:lnTo>
                  <a:lnTo>
                    <a:pt x="40767" y="20650"/>
                  </a:lnTo>
                  <a:lnTo>
                    <a:pt x="39161" y="28688"/>
                  </a:lnTo>
                  <a:lnTo>
                    <a:pt x="34782" y="35252"/>
                  </a:lnTo>
                  <a:lnTo>
                    <a:pt x="28283" y="39677"/>
                  </a:lnTo>
                  <a:lnTo>
                    <a:pt x="20320" y="41300"/>
                  </a:lnTo>
                  <a:lnTo>
                    <a:pt x="12430" y="39677"/>
                  </a:lnTo>
                  <a:lnTo>
                    <a:pt x="5969" y="35252"/>
                  </a:lnTo>
                  <a:lnTo>
                    <a:pt x="1603" y="28688"/>
                  </a:lnTo>
                  <a:lnTo>
                    <a:pt x="0" y="206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19000" y="5695683"/>
              <a:ext cx="116332" cy="90995"/>
            </a:xfrm>
            <a:prstGeom prst="rect">
              <a:avLst/>
            </a:prstGeom>
          </p:spPr>
        </p:pic>
      </p:grpSp>
      <p:sp>
        <p:nvSpPr>
          <p:cNvPr id="68" name="object 68"/>
          <p:cNvSpPr txBox="1"/>
          <p:nvPr/>
        </p:nvSpPr>
        <p:spPr>
          <a:xfrm>
            <a:off x="5776721" y="5388355"/>
            <a:ext cx="808990" cy="24002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r79</a:t>
            </a:r>
            <a:r>
              <a:rPr sz="700" spc="-5" dirty="0">
                <a:latin typeface="Microsoft Sans Serif"/>
                <a:cs typeface="Microsoft Sans Serif"/>
              </a:rPr>
              <a:t>A</a:t>
            </a:r>
            <a:r>
              <a:rPr sz="700" spc="-10" dirty="0">
                <a:latin typeface="Microsoft Sans Serif"/>
                <a:cs typeface="Microsoft Sans Serif"/>
              </a:rPr>
              <a:t>n</a:t>
            </a:r>
            <a:r>
              <a:rPr sz="700" spc="-30" dirty="0">
                <a:latin typeface="Microsoft Sans Serif"/>
                <a:cs typeface="Microsoft Sans Serif"/>
              </a:rPr>
              <a:t>y</a:t>
            </a:r>
            <a:r>
              <a:rPr sz="700" spc="-5" dirty="0">
                <a:latin typeface="Microsoft Sans Serif"/>
                <a:cs typeface="Microsoft Sans Serif"/>
              </a:rPr>
              <a:t>S</a:t>
            </a:r>
            <a:r>
              <a:rPr sz="700" spc="-10" dirty="0">
                <a:latin typeface="Microsoft Sans Serif"/>
                <a:cs typeface="Microsoft Sans Serif"/>
              </a:rPr>
              <a:t>e</a:t>
            </a:r>
            <a:r>
              <a:rPr sz="700" spc="-5" dirty="0">
                <a:latin typeface="Microsoft Sans Serif"/>
                <a:cs typeface="Microsoft Sans Serif"/>
              </a:rPr>
              <a:t>c</a:t>
            </a:r>
            <a:r>
              <a:rPr sz="700" dirty="0">
                <a:latin typeface="Microsoft Sans Serif"/>
                <a:cs typeface="Microsoft Sans Serif"/>
              </a:rPr>
              <a:t>T</a:t>
            </a:r>
            <a:r>
              <a:rPr sz="700" spc="-5" dirty="0">
                <a:latin typeface="Microsoft Sans Serif"/>
                <a:cs typeface="Microsoft Sans Serif"/>
              </a:rPr>
              <a:t>im</a:t>
            </a:r>
            <a:r>
              <a:rPr sz="700" spc="-10" dirty="0">
                <a:latin typeface="Microsoft Sans Serif"/>
                <a:cs typeface="Microsoft Sans Serif"/>
              </a:rPr>
              <a:t>e</a:t>
            </a:r>
            <a:r>
              <a:rPr sz="700" spc="-5" dirty="0">
                <a:latin typeface="Microsoft Sans Serif"/>
                <a:cs typeface="Microsoft Sans Serif"/>
              </a:rPr>
              <a:t>ON,  r79SecTime1,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751070" y="5615736"/>
            <a:ext cx="1999614" cy="455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0">
              <a:lnSpc>
                <a:spcPts val="785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r79</a:t>
            </a:r>
            <a:r>
              <a:rPr sz="700" spc="-5" dirty="0">
                <a:latin typeface="Microsoft Sans Serif"/>
                <a:cs typeface="Microsoft Sans Serif"/>
              </a:rPr>
              <a:t>Del</a:t>
            </a:r>
            <a:r>
              <a:rPr sz="700" spc="-10" dirty="0">
                <a:latin typeface="Microsoft Sans Serif"/>
                <a:cs typeface="Microsoft Sans Serif"/>
              </a:rPr>
              <a:t>a</a:t>
            </a:r>
            <a:r>
              <a:rPr sz="700" spc="-30" dirty="0">
                <a:latin typeface="Microsoft Sans Serif"/>
                <a:cs typeface="Microsoft Sans Serif"/>
              </a:rPr>
              <a:t>y</a:t>
            </a:r>
            <a:r>
              <a:rPr sz="700" dirty="0">
                <a:latin typeface="Microsoft Sans Serif"/>
                <a:cs typeface="Microsoft Sans Serif"/>
              </a:rPr>
              <a:t>T</a:t>
            </a:r>
            <a:r>
              <a:rPr sz="700" spc="-10" dirty="0">
                <a:latin typeface="Microsoft Sans Serif"/>
                <a:cs typeface="Microsoft Sans Serif"/>
              </a:rPr>
              <a:t>3</a:t>
            </a:r>
            <a:r>
              <a:rPr sz="700" spc="-5" dirty="0">
                <a:latin typeface="Microsoft Sans Serif"/>
                <a:cs typeface="Microsoft Sans Serif"/>
              </a:rPr>
              <a:t>,</a:t>
            </a:r>
            <a:r>
              <a:rPr sz="700" spc="2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r79</a:t>
            </a:r>
            <a:r>
              <a:rPr sz="700" spc="-5" dirty="0">
                <a:latin typeface="Microsoft Sans Serif"/>
                <a:cs typeface="Microsoft Sans Serif"/>
              </a:rPr>
              <a:t>Del</a:t>
            </a:r>
            <a:r>
              <a:rPr sz="700" spc="-10" dirty="0">
                <a:latin typeface="Microsoft Sans Serif"/>
                <a:cs typeface="Microsoft Sans Serif"/>
              </a:rPr>
              <a:t>a</a:t>
            </a:r>
            <a:r>
              <a:rPr sz="700" spc="-30" dirty="0">
                <a:latin typeface="Microsoft Sans Serif"/>
                <a:cs typeface="Microsoft Sans Serif"/>
              </a:rPr>
              <a:t>y</a:t>
            </a:r>
            <a:r>
              <a:rPr sz="700" dirty="0">
                <a:latin typeface="Microsoft Sans Serif"/>
                <a:cs typeface="Microsoft Sans Serif"/>
              </a:rPr>
              <a:t>T</a:t>
            </a:r>
            <a:r>
              <a:rPr sz="700" spc="-5" dirty="0">
                <a:latin typeface="Microsoft Sans Serif"/>
                <a:cs typeface="Microsoft Sans Serif"/>
              </a:rPr>
              <a:t>4</a:t>
            </a:r>
            <a:r>
              <a:rPr sz="700" spc="-50" dirty="0">
                <a:latin typeface="Microsoft Sans Serif"/>
                <a:cs typeface="Microsoft Sans Serif"/>
              </a:rPr>
              <a:t> </a:t>
            </a:r>
            <a:r>
              <a:rPr sz="1050" spc="-15" baseline="7936" dirty="0">
                <a:latin typeface="Microsoft Sans Serif"/>
                <a:cs typeface="Microsoft Sans Serif"/>
              </a:rPr>
              <a:t>r79</a:t>
            </a:r>
            <a:r>
              <a:rPr sz="1050" spc="-7" baseline="7936" dirty="0">
                <a:latin typeface="Microsoft Sans Serif"/>
                <a:cs typeface="Microsoft Sans Serif"/>
              </a:rPr>
              <a:t>S</a:t>
            </a:r>
            <a:r>
              <a:rPr sz="1050" spc="-15" baseline="7936" dirty="0">
                <a:latin typeface="Microsoft Sans Serif"/>
                <a:cs typeface="Microsoft Sans Serif"/>
              </a:rPr>
              <a:t>e</a:t>
            </a:r>
            <a:r>
              <a:rPr sz="1050" spc="-7" baseline="7936" dirty="0">
                <a:latin typeface="Microsoft Sans Serif"/>
                <a:cs typeface="Microsoft Sans Serif"/>
              </a:rPr>
              <a:t>c</a:t>
            </a:r>
            <a:r>
              <a:rPr sz="1050" baseline="7936" dirty="0">
                <a:latin typeface="Microsoft Sans Serif"/>
                <a:cs typeface="Microsoft Sans Serif"/>
              </a:rPr>
              <a:t>T</a:t>
            </a:r>
            <a:r>
              <a:rPr sz="1050" spc="-7" baseline="7936" dirty="0">
                <a:latin typeface="Microsoft Sans Serif"/>
                <a:cs typeface="Microsoft Sans Serif"/>
              </a:rPr>
              <a:t>im</a:t>
            </a:r>
            <a:r>
              <a:rPr sz="1050" spc="-15" baseline="7936" dirty="0">
                <a:latin typeface="Microsoft Sans Serif"/>
                <a:cs typeface="Microsoft Sans Serif"/>
              </a:rPr>
              <a:t>e2</a:t>
            </a:r>
            <a:r>
              <a:rPr sz="1050" spc="-7" baseline="7936" dirty="0">
                <a:latin typeface="Microsoft Sans Serif"/>
                <a:cs typeface="Microsoft Sans Serif"/>
              </a:rPr>
              <a:t>,</a:t>
            </a:r>
            <a:endParaRPr sz="1050" baseline="7936">
              <a:latin typeface="Microsoft Sans Serif"/>
              <a:cs typeface="Microsoft Sans Serif"/>
            </a:endParaRPr>
          </a:p>
          <a:p>
            <a:pPr marL="1038225">
              <a:lnSpc>
                <a:spcPts val="775"/>
              </a:lnSpc>
            </a:pPr>
            <a:r>
              <a:rPr sz="700" spc="-70" dirty="0">
                <a:latin typeface="Microsoft Sans Serif"/>
                <a:cs typeface="Microsoft Sans Serif"/>
              </a:rPr>
              <a:t>r79SecT</a:t>
            </a:r>
            <a:r>
              <a:rPr sz="1050" spc="-104" baseline="-11904" dirty="0">
                <a:latin typeface="Microsoft Sans Serif"/>
                <a:cs typeface="Microsoft Sans Serif"/>
              </a:rPr>
              <a:t>S</a:t>
            </a:r>
            <a:r>
              <a:rPr sz="700" spc="-70" dirty="0">
                <a:latin typeface="Microsoft Sans Serif"/>
                <a:cs typeface="Microsoft Sans Serif"/>
              </a:rPr>
              <a:t>im</a:t>
            </a:r>
            <a:r>
              <a:rPr sz="1050" spc="-104" baseline="-11904" dirty="0">
                <a:latin typeface="Microsoft Sans Serif"/>
                <a:cs typeface="Microsoft Sans Serif"/>
              </a:rPr>
              <a:t>e</a:t>
            </a:r>
            <a:r>
              <a:rPr sz="700" spc="-70" dirty="0">
                <a:latin typeface="Microsoft Sans Serif"/>
                <a:cs typeface="Microsoft Sans Serif"/>
              </a:rPr>
              <a:t>e</a:t>
            </a:r>
            <a:r>
              <a:rPr sz="1050" spc="-104" baseline="-11904" dirty="0">
                <a:latin typeface="Microsoft Sans Serif"/>
                <a:cs typeface="Microsoft Sans Serif"/>
              </a:rPr>
              <a:t>i</a:t>
            </a:r>
            <a:r>
              <a:rPr sz="700" spc="-70" dirty="0">
                <a:latin typeface="Microsoft Sans Serif"/>
                <a:cs typeface="Microsoft Sans Serif"/>
              </a:rPr>
              <a:t>3</a:t>
            </a:r>
            <a:r>
              <a:rPr sz="1050" spc="-104" baseline="-11904" dirty="0">
                <a:latin typeface="Microsoft Sans Serif"/>
                <a:cs typeface="Microsoft Sans Serif"/>
              </a:rPr>
              <a:t>n</a:t>
            </a:r>
            <a:r>
              <a:rPr sz="700" spc="-70" dirty="0">
                <a:latin typeface="Microsoft Sans Serif"/>
                <a:cs typeface="Microsoft Sans Serif"/>
              </a:rPr>
              <a:t>,</a:t>
            </a:r>
            <a:r>
              <a:rPr sz="1050" spc="-104" baseline="-11904" dirty="0">
                <a:latin typeface="Microsoft Sans Serif"/>
                <a:cs typeface="Microsoft Sans Serif"/>
              </a:rPr>
              <a:t>crementa</a:t>
            </a:r>
            <a:endParaRPr sz="1050" baseline="-11904">
              <a:latin typeface="Microsoft Sans Serif"/>
              <a:cs typeface="Microsoft Sans Serif"/>
            </a:endParaRPr>
          </a:p>
          <a:p>
            <a:pPr marL="1038225">
              <a:lnSpc>
                <a:spcPts val="830"/>
              </a:lnSpc>
            </a:pPr>
            <a:r>
              <a:rPr sz="700" spc="-10" dirty="0">
                <a:latin typeface="Microsoft Sans Serif"/>
                <a:cs typeface="Microsoft Sans Serif"/>
              </a:rPr>
              <a:t>r79</a:t>
            </a:r>
            <a:r>
              <a:rPr sz="700" spc="-5" dirty="0">
                <a:latin typeface="Microsoft Sans Serif"/>
                <a:cs typeface="Microsoft Sans Serif"/>
              </a:rPr>
              <a:t>S</a:t>
            </a:r>
            <a:r>
              <a:rPr sz="700" spc="-10" dirty="0">
                <a:latin typeface="Microsoft Sans Serif"/>
                <a:cs typeface="Microsoft Sans Serif"/>
              </a:rPr>
              <a:t>e</a:t>
            </a:r>
            <a:r>
              <a:rPr sz="700" spc="-5" dirty="0">
                <a:latin typeface="Microsoft Sans Serif"/>
                <a:cs typeface="Microsoft Sans Serif"/>
              </a:rPr>
              <a:t>c</a:t>
            </a:r>
            <a:r>
              <a:rPr sz="700" spc="-30" dirty="0">
                <a:latin typeface="Microsoft Sans Serif"/>
                <a:cs typeface="Microsoft Sans Serif"/>
              </a:rPr>
              <a:t>T</a:t>
            </a:r>
            <a:r>
              <a:rPr sz="1050" spc="-494" baseline="-11904" dirty="0">
                <a:latin typeface="Microsoft Sans Serif"/>
                <a:cs typeface="Microsoft Sans Serif"/>
              </a:rPr>
              <a:t>c</a:t>
            </a:r>
            <a:r>
              <a:rPr sz="700" spc="-10" dirty="0">
                <a:latin typeface="Microsoft Sans Serif"/>
                <a:cs typeface="Microsoft Sans Serif"/>
              </a:rPr>
              <a:t>i</a:t>
            </a:r>
            <a:r>
              <a:rPr sz="700" spc="-420" dirty="0">
                <a:latin typeface="Microsoft Sans Serif"/>
                <a:cs typeface="Microsoft Sans Serif"/>
              </a:rPr>
              <a:t>m</a:t>
            </a:r>
            <a:r>
              <a:rPr sz="1050" spc="-15" baseline="-11904" dirty="0">
                <a:latin typeface="Microsoft Sans Serif"/>
                <a:cs typeface="Microsoft Sans Serif"/>
              </a:rPr>
              <a:t>o</a:t>
            </a:r>
            <a:r>
              <a:rPr sz="1050" spc="-532" baseline="-11904" dirty="0">
                <a:latin typeface="Microsoft Sans Serif"/>
                <a:cs typeface="Microsoft Sans Serif"/>
              </a:rPr>
              <a:t>n</a:t>
            </a:r>
            <a:r>
              <a:rPr sz="700" spc="-10" dirty="0">
                <a:latin typeface="Microsoft Sans Serif"/>
                <a:cs typeface="Microsoft Sans Serif"/>
              </a:rPr>
              <a:t>e</a:t>
            </a:r>
            <a:r>
              <a:rPr sz="700" spc="-430" dirty="0">
                <a:latin typeface="Microsoft Sans Serif"/>
                <a:cs typeface="Microsoft Sans Serif"/>
              </a:rPr>
              <a:t>4</a:t>
            </a:r>
            <a:r>
              <a:rPr sz="1050" spc="-7" baseline="-11904" dirty="0">
                <a:latin typeface="Microsoft Sans Serif"/>
                <a:cs typeface="Microsoft Sans Serif"/>
              </a:rPr>
              <a:t>t</a:t>
            </a:r>
            <a:r>
              <a:rPr sz="1050" spc="-15" baseline="-11904" dirty="0">
                <a:latin typeface="Microsoft Sans Serif"/>
                <a:cs typeface="Microsoft Sans Serif"/>
              </a:rPr>
              <a:t>ado</a:t>
            </a:r>
            <a:r>
              <a:rPr sz="1050" spc="-7" baseline="-11904" dirty="0">
                <a:latin typeface="Microsoft Sans Serif"/>
                <a:cs typeface="Microsoft Sans Serif"/>
              </a:rPr>
              <a:t>r</a:t>
            </a:r>
            <a:r>
              <a:rPr sz="1050" spc="37" baseline="-11904" dirty="0">
                <a:latin typeface="Microsoft Sans Serif"/>
                <a:cs typeface="Microsoft Sans Serif"/>
              </a:rPr>
              <a:t> </a:t>
            </a:r>
            <a:r>
              <a:rPr sz="1050" spc="-15" baseline="-11904" dirty="0">
                <a:latin typeface="Microsoft Sans Serif"/>
                <a:cs typeface="Microsoft Sans Serif"/>
              </a:rPr>
              <a:t>d</a:t>
            </a:r>
            <a:r>
              <a:rPr sz="1050" spc="-7" baseline="-11904" dirty="0">
                <a:latin typeface="Microsoft Sans Serif"/>
                <a:cs typeface="Microsoft Sans Serif"/>
              </a:rPr>
              <a:t>e</a:t>
            </a:r>
            <a:endParaRPr sz="1050" baseline="-11904">
              <a:latin typeface="Microsoft Sans Serif"/>
              <a:cs typeface="Microsoft Sans Serif"/>
            </a:endParaRPr>
          </a:p>
          <a:p>
            <a:pPr marR="334645" algn="r">
              <a:lnSpc>
                <a:spcPct val="100000"/>
              </a:lnSpc>
              <a:spcBef>
                <a:spcPts val="170"/>
              </a:spcBef>
            </a:pPr>
            <a:r>
              <a:rPr sz="700" spc="-5" dirty="0">
                <a:latin typeface="Microsoft Sans Serif"/>
                <a:cs typeface="Microsoft Sans Serif"/>
              </a:rPr>
              <a:t>disparo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2615882" y="4770056"/>
            <a:ext cx="2063114" cy="1263015"/>
            <a:chOff x="2615882" y="4770056"/>
            <a:chExt cx="2063114" cy="1263015"/>
          </a:xfrm>
        </p:grpSpPr>
        <p:pic>
          <p:nvPicPr>
            <p:cNvPr id="71" name="object 7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39631" y="5137848"/>
              <a:ext cx="91058" cy="90423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2620645" y="4774819"/>
              <a:ext cx="111125" cy="264795"/>
            </a:xfrm>
            <a:custGeom>
              <a:avLst/>
              <a:gdLst/>
              <a:ahLst/>
              <a:cxnLst/>
              <a:rect l="l" t="t" r="r" b="b"/>
              <a:pathLst>
                <a:path w="111125" h="264795">
                  <a:moveTo>
                    <a:pt x="1143" y="264794"/>
                  </a:moveTo>
                  <a:lnTo>
                    <a:pt x="0" y="0"/>
                  </a:lnTo>
                </a:path>
                <a:path w="111125" h="264795">
                  <a:moveTo>
                    <a:pt x="1650" y="263651"/>
                  </a:moveTo>
                  <a:lnTo>
                    <a:pt x="110871" y="26136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24489" y="5106098"/>
              <a:ext cx="254000" cy="253364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3662680" y="5160137"/>
              <a:ext cx="4445" cy="814069"/>
            </a:xfrm>
            <a:custGeom>
              <a:avLst/>
              <a:gdLst/>
              <a:ahLst/>
              <a:cxnLst/>
              <a:rect l="l" t="t" r="r" b="b"/>
              <a:pathLst>
                <a:path w="4445" h="814070">
                  <a:moveTo>
                    <a:pt x="0" y="813587"/>
                  </a:moveTo>
                  <a:lnTo>
                    <a:pt x="406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15472" y="5779427"/>
              <a:ext cx="253873" cy="253377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3663315" y="5279517"/>
              <a:ext cx="756920" cy="691515"/>
            </a:xfrm>
            <a:custGeom>
              <a:avLst/>
              <a:gdLst/>
              <a:ahLst/>
              <a:cxnLst/>
              <a:rect l="l" t="t" r="r" b="b"/>
              <a:pathLst>
                <a:path w="756920" h="691514">
                  <a:moveTo>
                    <a:pt x="756920" y="689114"/>
                  </a:moveTo>
                  <a:lnTo>
                    <a:pt x="0" y="691375"/>
                  </a:lnTo>
                </a:path>
                <a:path w="756920" h="691514">
                  <a:moveTo>
                    <a:pt x="519302" y="544271"/>
                  </a:moveTo>
                  <a:lnTo>
                    <a:pt x="514858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84396" y="5778296"/>
              <a:ext cx="235521" cy="90424"/>
            </a:xfrm>
            <a:prstGeom prst="rect">
              <a:avLst/>
            </a:prstGeom>
          </p:spPr>
        </p:pic>
      </p:grpSp>
      <p:sp>
        <p:nvSpPr>
          <p:cNvPr id="78" name="object 78"/>
          <p:cNvSpPr txBox="1"/>
          <p:nvPr/>
        </p:nvSpPr>
        <p:spPr>
          <a:xfrm>
            <a:off x="1853310" y="4719320"/>
            <a:ext cx="33401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r</a:t>
            </a:r>
            <a:r>
              <a:rPr sz="700" spc="-5" dirty="0">
                <a:latin typeface="Microsoft Sans Serif"/>
                <a:cs typeface="Microsoft Sans Serif"/>
              </a:rPr>
              <a:t>P</a:t>
            </a:r>
            <a:r>
              <a:rPr sz="700" spc="-10" dirty="0">
                <a:latin typeface="Microsoft Sans Serif"/>
                <a:cs typeface="Microsoft Sans Serif"/>
              </a:rPr>
              <a:t>re</a:t>
            </a:r>
            <a:r>
              <a:rPr sz="700" spc="-5" dirty="0">
                <a:latin typeface="Microsoft Sans Serif"/>
                <a:cs typeface="Microsoft Sans Serif"/>
              </a:rPr>
              <a:t>v</a:t>
            </a:r>
            <a:r>
              <a:rPr sz="700" spc="-10" dirty="0">
                <a:latin typeface="Microsoft Sans Serif"/>
                <a:cs typeface="Microsoft Sans Serif"/>
              </a:rPr>
              <a:t>7</a:t>
            </a:r>
            <a:r>
              <a:rPr sz="700" spc="-5" dirty="0">
                <a:latin typeface="Microsoft Sans Serif"/>
                <a:cs typeface="Microsoft Sans Serif"/>
              </a:rPr>
              <a:t>9</a:t>
            </a:r>
            <a:endParaRPr sz="7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</a:pPr>
            <a:r>
              <a:rPr sz="700" spc="-5" dirty="0">
                <a:latin typeface="Microsoft Sans Serif"/>
                <a:cs typeface="Microsoft Sans Serif"/>
              </a:rPr>
              <a:t>C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4811839" y="4747640"/>
            <a:ext cx="648335" cy="4502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115" marR="274955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r79</a:t>
            </a:r>
            <a:r>
              <a:rPr sz="700" spc="-5" dirty="0">
                <a:latin typeface="Microsoft Sans Serif"/>
                <a:cs typeface="Microsoft Sans Serif"/>
              </a:rPr>
              <a:t>ActT,  r79C1,</a:t>
            </a:r>
            <a:endParaRPr sz="700">
              <a:latin typeface="Microsoft Sans Serif"/>
              <a:cs typeface="Microsoft Sans Serif"/>
            </a:endParaRPr>
          </a:p>
          <a:p>
            <a:pPr marL="31115" marR="5080" indent="-19050">
              <a:lnSpc>
                <a:spcPts val="830"/>
              </a:lnSpc>
              <a:spcBef>
                <a:spcPts val="35"/>
              </a:spcBef>
            </a:pPr>
            <a:r>
              <a:rPr sz="700" u="sng" spc="-4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7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r79DelayT1, 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r79AnyC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4666043" y="5021262"/>
            <a:ext cx="1461770" cy="224790"/>
            <a:chOff x="4666043" y="5021262"/>
            <a:chExt cx="1461770" cy="224790"/>
          </a:xfrm>
        </p:grpSpPr>
        <p:sp>
          <p:nvSpPr>
            <p:cNvPr id="81" name="object 81"/>
            <p:cNvSpPr/>
            <p:nvPr/>
          </p:nvSpPr>
          <p:spPr>
            <a:xfrm>
              <a:off x="4670805" y="5071363"/>
              <a:ext cx="1452245" cy="147955"/>
            </a:xfrm>
            <a:custGeom>
              <a:avLst/>
              <a:gdLst/>
              <a:ahLst/>
              <a:cxnLst/>
              <a:rect l="l" t="t" r="r" b="b"/>
              <a:pathLst>
                <a:path w="1452245" h="147954">
                  <a:moveTo>
                    <a:pt x="1452245" y="144272"/>
                  </a:moveTo>
                  <a:lnTo>
                    <a:pt x="0" y="147574"/>
                  </a:lnTo>
                </a:path>
                <a:path w="1452245" h="147954">
                  <a:moveTo>
                    <a:pt x="158496" y="145923"/>
                  </a:moveTo>
                  <a:lnTo>
                    <a:pt x="15900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808854" y="5199761"/>
              <a:ext cx="41910" cy="41275"/>
            </a:xfrm>
            <a:custGeom>
              <a:avLst/>
              <a:gdLst/>
              <a:ahLst/>
              <a:cxnLst/>
              <a:rect l="l" t="t" r="r" b="b"/>
              <a:pathLst>
                <a:path w="41910" h="41275">
                  <a:moveTo>
                    <a:pt x="20700" y="0"/>
                  </a:moveTo>
                  <a:lnTo>
                    <a:pt x="12644" y="1625"/>
                  </a:lnTo>
                  <a:lnTo>
                    <a:pt x="6064" y="6048"/>
                  </a:lnTo>
                  <a:lnTo>
                    <a:pt x="1627" y="12590"/>
                  </a:lnTo>
                  <a:lnTo>
                    <a:pt x="0" y="20573"/>
                  </a:lnTo>
                  <a:lnTo>
                    <a:pt x="1627" y="28630"/>
                  </a:lnTo>
                  <a:lnTo>
                    <a:pt x="6064" y="35210"/>
                  </a:lnTo>
                  <a:lnTo>
                    <a:pt x="12644" y="39647"/>
                  </a:lnTo>
                  <a:lnTo>
                    <a:pt x="20700" y="41275"/>
                  </a:lnTo>
                  <a:lnTo>
                    <a:pt x="28757" y="39647"/>
                  </a:lnTo>
                  <a:lnTo>
                    <a:pt x="35337" y="35210"/>
                  </a:lnTo>
                  <a:lnTo>
                    <a:pt x="39774" y="28630"/>
                  </a:lnTo>
                  <a:lnTo>
                    <a:pt x="41402" y="20573"/>
                  </a:lnTo>
                  <a:lnTo>
                    <a:pt x="39774" y="12590"/>
                  </a:lnTo>
                  <a:lnTo>
                    <a:pt x="35337" y="6048"/>
                  </a:lnTo>
                  <a:lnTo>
                    <a:pt x="28757" y="162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808854" y="5067300"/>
              <a:ext cx="817880" cy="173990"/>
            </a:xfrm>
            <a:custGeom>
              <a:avLst/>
              <a:gdLst/>
              <a:ahLst/>
              <a:cxnLst/>
              <a:rect l="l" t="t" r="r" b="b"/>
              <a:pathLst>
                <a:path w="817879" h="173989">
                  <a:moveTo>
                    <a:pt x="0" y="153034"/>
                  </a:moveTo>
                  <a:lnTo>
                    <a:pt x="1627" y="145051"/>
                  </a:lnTo>
                  <a:lnTo>
                    <a:pt x="6064" y="138509"/>
                  </a:lnTo>
                  <a:lnTo>
                    <a:pt x="12644" y="134086"/>
                  </a:lnTo>
                  <a:lnTo>
                    <a:pt x="20700" y="132461"/>
                  </a:lnTo>
                  <a:lnTo>
                    <a:pt x="28757" y="134086"/>
                  </a:lnTo>
                  <a:lnTo>
                    <a:pt x="35337" y="138509"/>
                  </a:lnTo>
                  <a:lnTo>
                    <a:pt x="39774" y="145051"/>
                  </a:lnTo>
                  <a:lnTo>
                    <a:pt x="41402" y="153034"/>
                  </a:lnTo>
                  <a:lnTo>
                    <a:pt x="39774" y="161091"/>
                  </a:lnTo>
                  <a:lnTo>
                    <a:pt x="35337" y="167671"/>
                  </a:lnTo>
                  <a:lnTo>
                    <a:pt x="28757" y="172108"/>
                  </a:lnTo>
                  <a:lnTo>
                    <a:pt x="20700" y="173736"/>
                  </a:lnTo>
                  <a:lnTo>
                    <a:pt x="12644" y="172108"/>
                  </a:lnTo>
                  <a:lnTo>
                    <a:pt x="6064" y="167671"/>
                  </a:lnTo>
                  <a:lnTo>
                    <a:pt x="1627" y="161091"/>
                  </a:lnTo>
                  <a:lnTo>
                    <a:pt x="0" y="153034"/>
                  </a:lnTo>
                  <a:close/>
                </a:path>
                <a:path w="817879" h="173989">
                  <a:moveTo>
                    <a:pt x="816991" y="146050"/>
                  </a:moveTo>
                  <a:lnTo>
                    <a:pt x="817499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605398" y="5195823"/>
              <a:ext cx="41910" cy="41275"/>
            </a:xfrm>
            <a:custGeom>
              <a:avLst/>
              <a:gdLst/>
              <a:ahLst/>
              <a:cxnLst/>
              <a:rect l="l" t="t" r="r" b="b"/>
              <a:pathLst>
                <a:path w="41910" h="41275">
                  <a:moveTo>
                    <a:pt x="20700" y="0"/>
                  </a:moveTo>
                  <a:lnTo>
                    <a:pt x="12644" y="1607"/>
                  </a:lnTo>
                  <a:lnTo>
                    <a:pt x="6064" y="6000"/>
                  </a:lnTo>
                  <a:lnTo>
                    <a:pt x="1627" y="12537"/>
                  </a:lnTo>
                  <a:lnTo>
                    <a:pt x="0" y="20573"/>
                  </a:lnTo>
                  <a:lnTo>
                    <a:pt x="1627" y="28630"/>
                  </a:lnTo>
                  <a:lnTo>
                    <a:pt x="6064" y="35210"/>
                  </a:lnTo>
                  <a:lnTo>
                    <a:pt x="12644" y="39647"/>
                  </a:lnTo>
                  <a:lnTo>
                    <a:pt x="20700" y="41275"/>
                  </a:lnTo>
                  <a:lnTo>
                    <a:pt x="28757" y="39647"/>
                  </a:lnTo>
                  <a:lnTo>
                    <a:pt x="35337" y="35210"/>
                  </a:lnTo>
                  <a:lnTo>
                    <a:pt x="39774" y="28630"/>
                  </a:lnTo>
                  <a:lnTo>
                    <a:pt x="41401" y="20573"/>
                  </a:lnTo>
                  <a:lnTo>
                    <a:pt x="39774" y="12537"/>
                  </a:lnTo>
                  <a:lnTo>
                    <a:pt x="35337" y="6000"/>
                  </a:lnTo>
                  <a:lnTo>
                    <a:pt x="28757" y="1607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605398" y="5195823"/>
              <a:ext cx="41910" cy="41275"/>
            </a:xfrm>
            <a:custGeom>
              <a:avLst/>
              <a:gdLst/>
              <a:ahLst/>
              <a:cxnLst/>
              <a:rect l="l" t="t" r="r" b="b"/>
              <a:pathLst>
                <a:path w="41910" h="41275">
                  <a:moveTo>
                    <a:pt x="0" y="20573"/>
                  </a:moveTo>
                  <a:lnTo>
                    <a:pt x="1627" y="12537"/>
                  </a:lnTo>
                  <a:lnTo>
                    <a:pt x="6064" y="6000"/>
                  </a:lnTo>
                  <a:lnTo>
                    <a:pt x="12644" y="1607"/>
                  </a:lnTo>
                  <a:lnTo>
                    <a:pt x="20700" y="0"/>
                  </a:lnTo>
                  <a:lnTo>
                    <a:pt x="28757" y="1607"/>
                  </a:lnTo>
                  <a:lnTo>
                    <a:pt x="35337" y="6000"/>
                  </a:lnTo>
                  <a:lnTo>
                    <a:pt x="39774" y="12537"/>
                  </a:lnTo>
                  <a:lnTo>
                    <a:pt x="41401" y="20573"/>
                  </a:lnTo>
                  <a:lnTo>
                    <a:pt x="39774" y="28630"/>
                  </a:lnTo>
                  <a:lnTo>
                    <a:pt x="35337" y="35210"/>
                  </a:lnTo>
                  <a:lnTo>
                    <a:pt x="28757" y="39647"/>
                  </a:lnTo>
                  <a:lnTo>
                    <a:pt x="20700" y="41275"/>
                  </a:lnTo>
                  <a:lnTo>
                    <a:pt x="12644" y="39647"/>
                  </a:lnTo>
                  <a:lnTo>
                    <a:pt x="6064" y="35210"/>
                  </a:lnTo>
                  <a:lnTo>
                    <a:pt x="1627" y="28630"/>
                  </a:lnTo>
                  <a:lnTo>
                    <a:pt x="0" y="2057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29668" y="5021262"/>
              <a:ext cx="116459" cy="91058"/>
            </a:xfrm>
            <a:prstGeom prst="rect">
              <a:avLst/>
            </a:prstGeom>
          </p:spPr>
        </p:pic>
      </p:grpSp>
      <p:sp>
        <p:nvSpPr>
          <p:cNvPr id="87" name="object 87"/>
          <p:cNvSpPr txBox="1"/>
          <p:nvPr/>
        </p:nvSpPr>
        <p:spPr>
          <a:xfrm>
            <a:off x="4780915" y="5228590"/>
            <a:ext cx="956944" cy="305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crosoft Sans Serif"/>
                <a:cs typeface="Microsoft Sans Serif"/>
              </a:rPr>
              <a:t>Activa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Ciclo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en</a:t>
            </a:r>
            <a:endParaRPr sz="700">
              <a:latin typeface="Microsoft Sans Serif"/>
              <a:cs typeface="Microsoft Sans Serif"/>
            </a:endParaRPr>
          </a:p>
          <a:p>
            <a:pPr marL="33655">
              <a:lnSpc>
                <a:spcPct val="100000"/>
              </a:lnSpc>
              <a:spcBef>
                <a:spcPts val="525"/>
              </a:spcBef>
            </a:pPr>
            <a:r>
              <a:rPr sz="700" spc="-5" dirty="0">
                <a:latin typeface="Microsoft Sans Serif"/>
                <a:cs typeface="Microsoft Sans Serif"/>
              </a:rPr>
              <a:t>r79ActT,</a:t>
            </a:r>
            <a:r>
              <a:rPr sz="700" spc="-4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r79C2,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r79C3,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4780915" y="5335270"/>
            <a:ext cx="24130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crosoft Sans Serif"/>
                <a:cs typeface="Microsoft Sans Serif"/>
              </a:rPr>
              <a:t>c</a:t>
            </a:r>
            <a:r>
              <a:rPr sz="700" spc="-10" dirty="0">
                <a:latin typeface="Microsoft Sans Serif"/>
                <a:cs typeface="Microsoft Sans Serif"/>
              </a:rPr>
              <a:t>ur</a:t>
            </a:r>
            <a:r>
              <a:rPr sz="700" spc="-5" dirty="0">
                <a:latin typeface="Microsoft Sans Serif"/>
                <a:cs typeface="Microsoft Sans Serif"/>
              </a:rPr>
              <a:t>so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6134227" y="5154295"/>
            <a:ext cx="492759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contador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de </a:t>
            </a:r>
            <a:r>
              <a:rPr sz="700" spc="-17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disparo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5582983" y="4793996"/>
            <a:ext cx="1169670" cy="38544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06680" marR="359410">
              <a:lnSpc>
                <a:spcPts val="819"/>
              </a:lnSpc>
              <a:spcBef>
                <a:spcPts val="140"/>
              </a:spcBef>
            </a:pPr>
            <a:r>
              <a:rPr sz="700" spc="-10" dirty="0">
                <a:latin typeface="Microsoft Sans Serif"/>
                <a:cs typeface="Microsoft Sans Serif"/>
              </a:rPr>
              <a:t>r79</a:t>
            </a:r>
            <a:r>
              <a:rPr sz="700" spc="-5" dirty="0">
                <a:latin typeface="Microsoft Sans Serif"/>
                <a:cs typeface="Microsoft Sans Serif"/>
              </a:rPr>
              <a:t>A</a:t>
            </a:r>
            <a:r>
              <a:rPr sz="700" spc="-10" dirty="0">
                <a:latin typeface="Microsoft Sans Serif"/>
                <a:cs typeface="Microsoft Sans Serif"/>
              </a:rPr>
              <a:t>n</a:t>
            </a:r>
            <a:r>
              <a:rPr sz="700" spc="-30" dirty="0">
                <a:latin typeface="Microsoft Sans Serif"/>
                <a:cs typeface="Microsoft Sans Serif"/>
              </a:rPr>
              <a:t>y</a:t>
            </a:r>
            <a:r>
              <a:rPr sz="700" spc="-5" dirty="0">
                <a:latin typeface="Microsoft Sans Serif"/>
                <a:cs typeface="Microsoft Sans Serif"/>
              </a:rPr>
              <a:t>S</a:t>
            </a:r>
            <a:r>
              <a:rPr sz="700" spc="-10" dirty="0">
                <a:latin typeface="Microsoft Sans Serif"/>
                <a:cs typeface="Microsoft Sans Serif"/>
              </a:rPr>
              <a:t>e</a:t>
            </a:r>
            <a:r>
              <a:rPr sz="700" spc="-5" dirty="0">
                <a:latin typeface="Microsoft Sans Serif"/>
                <a:cs typeface="Microsoft Sans Serif"/>
              </a:rPr>
              <a:t>c</a:t>
            </a:r>
            <a:r>
              <a:rPr sz="700" dirty="0">
                <a:latin typeface="Microsoft Sans Serif"/>
                <a:cs typeface="Microsoft Sans Serif"/>
              </a:rPr>
              <a:t>T</a:t>
            </a:r>
            <a:r>
              <a:rPr sz="700" spc="-5" dirty="0">
                <a:latin typeface="Microsoft Sans Serif"/>
                <a:cs typeface="Microsoft Sans Serif"/>
              </a:rPr>
              <a:t>i</a:t>
            </a:r>
            <a:r>
              <a:rPr sz="700" dirty="0">
                <a:latin typeface="Microsoft Sans Serif"/>
                <a:cs typeface="Microsoft Sans Serif"/>
              </a:rPr>
              <a:t>m</a:t>
            </a:r>
            <a:r>
              <a:rPr sz="700" spc="-10" dirty="0">
                <a:latin typeface="Microsoft Sans Serif"/>
                <a:cs typeface="Microsoft Sans Serif"/>
              </a:rPr>
              <a:t>e</a:t>
            </a:r>
            <a:r>
              <a:rPr sz="700" spc="-5" dirty="0">
                <a:latin typeface="Microsoft Sans Serif"/>
                <a:cs typeface="Microsoft Sans Serif"/>
              </a:rPr>
              <a:t>O  N,</a:t>
            </a:r>
            <a:endParaRPr sz="70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  <a:spcBef>
                <a:spcPts val="310"/>
              </a:spcBef>
              <a:tabLst>
                <a:tab pos="553720" algn="l"/>
              </a:tabLst>
            </a:pPr>
            <a:r>
              <a:rPr sz="1050" strike="sngStrike" spc="7" baseline="23809" dirty="0">
                <a:latin typeface="Microsoft Sans Serif"/>
                <a:cs typeface="Microsoft Sans Serif"/>
              </a:rPr>
              <a:t>  </a:t>
            </a:r>
            <a:r>
              <a:rPr sz="1050" strike="sngStrike" spc="-37" baseline="23809" dirty="0">
                <a:latin typeface="Microsoft Sans Serif"/>
                <a:cs typeface="Microsoft Sans Serif"/>
              </a:rPr>
              <a:t> </a:t>
            </a:r>
            <a:r>
              <a:rPr sz="1050" strike="sngStrike" spc="-15" baseline="23809" dirty="0">
                <a:latin typeface="Microsoft Sans Serif"/>
                <a:cs typeface="Microsoft Sans Serif"/>
              </a:rPr>
              <a:t>r79</a:t>
            </a:r>
            <a:r>
              <a:rPr sz="1050" strike="sngStrike" spc="-7" baseline="23809" dirty="0">
                <a:latin typeface="Microsoft Sans Serif"/>
                <a:cs typeface="Microsoft Sans Serif"/>
              </a:rPr>
              <a:t>St</a:t>
            </a:r>
            <a:r>
              <a:rPr sz="1050" strike="sngStrike" spc="-15" baseline="23809" dirty="0">
                <a:latin typeface="Microsoft Sans Serif"/>
                <a:cs typeface="Microsoft Sans Serif"/>
              </a:rPr>
              <a:t>b</a:t>
            </a:r>
            <a:r>
              <a:rPr sz="1050" strike="sngStrike" spc="-7" baseline="23809" dirty="0">
                <a:latin typeface="Microsoft Sans Serif"/>
                <a:cs typeface="Microsoft Sans Serif"/>
              </a:rPr>
              <a:t>y</a:t>
            </a:r>
            <a:r>
              <a:rPr sz="1050" strike="sngStrike" baseline="23809" dirty="0">
                <a:latin typeface="Microsoft Sans Serif"/>
                <a:cs typeface="Microsoft Sans Serif"/>
              </a:rPr>
              <a:t>	</a:t>
            </a:r>
            <a:r>
              <a:rPr sz="1050" strike="noStrike" spc="-165" baseline="23809" dirty="0">
                <a:latin typeface="Microsoft Sans Serif"/>
                <a:cs typeface="Microsoft Sans Serif"/>
              </a:rPr>
              <a:t> </a:t>
            </a:r>
            <a:r>
              <a:rPr sz="700" strike="noStrike" spc="-5" dirty="0">
                <a:latin typeface="Microsoft Sans Serif"/>
                <a:cs typeface="Microsoft Sans Serif"/>
              </a:rPr>
              <a:t>Se</a:t>
            </a:r>
            <a:r>
              <a:rPr sz="700" strike="noStrike" spc="-10" dirty="0">
                <a:latin typeface="Microsoft Sans Serif"/>
                <a:cs typeface="Microsoft Sans Serif"/>
              </a:rPr>
              <a:t> </a:t>
            </a:r>
            <a:r>
              <a:rPr sz="700" strike="noStrike" spc="-5" dirty="0">
                <a:latin typeface="Microsoft Sans Serif"/>
                <a:cs typeface="Microsoft Sans Serif"/>
              </a:rPr>
              <a:t>inc</a:t>
            </a:r>
            <a:r>
              <a:rPr sz="700" strike="noStrike" spc="-15" dirty="0">
                <a:latin typeface="Microsoft Sans Serif"/>
                <a:cs typeface="Microsoft Sans Serif"/>
              </a:rPr>
              <a:t>r</a:t>
            </a:r>
            <a:r>
              <a:rPr sz="700" strike="noStrike" spc="-10" dirty="0">
                <a:latin typeface="Microsoft Sans Serif"/>
                <a:cs typeface="Microsoft Sans Serif"/>
              </a:rPr>
              <a:t>e</a:t>
            </a:r>
            <a:r>
              <a:rPr sz="700" strike="noStrike" dirty="0">
                <a:latin typeface="Microsoft Sans Serif"/>
                <a:cs typeface="Microsoft Sans Serif"/>
              </a:rPr>
              <a:t>m</a:t>
            </a:r>
            <a:r>
              <a:rPr sz="700" strike="noStrike" spc="-10" dirty="0">
                <a:latin typeface="Microsoft Sans Serif"/>
                <a:cs typeface="Microsoft Sans Serif"/>
              </a:rPr>
              <a:t>en</a:t>
            </a:r>
            <a:r>
              <a:rPr sz="700" strike="noStrike" spc="-5" dirty="0">
                <a:latin typeface="Microsoft Sans Serif"/>
                <a:cs typeface="Microsoft Sans Serif"/>
              </a:rPr>
              <a:t>ta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930400" y="5194172"/>
            <a:ext cx="52832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14984" algn="l"/>
              </a:tabLst>
            </a:pPr>
            <a:r>
              <a:rPr sz="700" dirty="0">
                <a:latin typeface="Microsoft Sans Serif"/>
                <a:cs typeface="Microsoft Sans Serif"/>
              </a:rPr>
              <a:t>r79DTrip</a:t>
            </a:r>
            <a:r>
              <a:rPr sz="700" u="sng" spc="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7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4319396" y="3354451"/>
            <a:ext cx="44069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rAnyOCTri</a:t>
            </a:r>
            <a:endParaRPr sz="7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</a:pPr>
            <a:r>
              <a:rPr sz="700" spc="-5" dirty="0">
                <a:latin typeface="Microsoft Sans Serif"/>
                <a:cs typeface="Microsoft Sans Serif"/>
              </a:rPr>
              <a:t>p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4970843" y="3461130"/>
            <a:ext cx="39941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6080" algn="l"/>
              </a:tabLst>
            </a:pPr>
            <a:r>
              <a:rPr sz="700" u="heavy" spc="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	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4479988" y="3473894"/>
            <a:ext cx="514984" cy="253365"/>
            <a:chOff x="4479988" y="3473894"/>
            <a:chExt cx="514984" cy="253365"/>
          </a:xfrm>
        </p:grpSpPr>
        <p:pic>
          <p:nvPicPr>
            <p:cNvPr id="95" name="object 9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40846" y="3473894"/>
              <a:ext cx="253873" cy="253364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4484751" y="3512566"/>
              <a:ext cx="259079" cy="635"/>
            </a:xfrm>
            <a:custGeom>
              <a:avLst/>
              <a:gdLst/>
              <a:ahLst/>
              <a:cxnLst/>
              <a:rect l="l" t="t" r="r" b="b"/>
              <a:pathLst>
                <a:path w="259079" h="635">
                  <a:moveTo>
                    <a:pt x="258572" y="63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26263"/>
            <a:ext cx="4658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Función</a:t>
            </a:r>
            <a:r>
              <a:rPr sz="2400" spc="-3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spc="-5" dirty="0"/>
              <a:t>reenganche</a:t>
            </a:r>
            <a:r>
              <a:rPr sz="2400" spc="-40" dirty="0"/>
              <a:t> </a:t>
            </a:r>
            <a:r>
              <a:rPr sz="2400" spc="-5" dirty="0"/>
              <a:t>(79)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8471" y="3174492"/>
            <a:ext cx="6441059" cy="33468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39292" y="1207769"/>
            <a:ext cx="7987030" cy="172402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87960" marR="5080" indent="-175260">
              <a:lnSpc>
                <a:spcPts val="2390"/>
              </a:lnSpc>
              <a:spcBef>
                <a:spcPts val="180"/>
              </a:spcBef>
              <a:buClr>
                <a:srgbClr val="009AC5"/>
              </a:buClr>
              <a:buChar char="•"/>
              <a:tabLst>
                <a:tab pos="187960" algn="l"/>
              </a:tabLst>
            </a:pP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Normalmente</a:t>
            </a:r>
            <a:r>
              <a:rPr sz="2000" spc="7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hasta</a:t>
            </a:r>
            <a:r>
              <a:rPr sz="2000" spc="9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4</a:t>
            </a:r>
            <a:r>
              <a:rPr sz="2000" spc="8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2243"/>
                </a:solidFill>
                <a:latin typeface="Microsoft Sans Serif"/>
                <a:cs typeface="Microsoft Sans Serif"/>
              </a:rPr>
              <a:t>intentos</a:t>
            </a:r>
            <a:r>
              <a:rPr sz="2000" spc="9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de</a:t>
            </a:r>
            <a:r>
              <a:rPr sz="2000" spc="9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2243"/>
                </a:solidFill>
                <a:latin typeface="Microsoft Sans Serif"/>
                <a:cs typeface="Microsoft Sans Serif"/>
              </a:rPr>
              <a:t>reenganche</a:t>
            </a:r>
            <a:r>
              <a:rPr sz="2000" spc="10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(distribución),</a:t>
            </a:r>
            <a:r>
              <a:rPr sz="2000" spc="9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2243"/>
                </a:solidFill>
                <a:latin typeface="Microsoft Sans Serif"/>
                <a:cs typeface="Microsoft Sans Serif"/>
              </a:rPr>
              <a:t>uno</a:t>
            </a:r>
            <a:r>
              <a:rPr sz="2000" spc="9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2243"/>
                </a:solidFill>
                <a:latin typeface="Microsoft Sans Serif"/>
                <a:cs typeface="Microsoft Sans Serif"/>
              </a:rPr>
              <a:t>sólo </a:t>
            </a:r>
            <a:r>
              <a:rPr sz="2000" spc="-51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a</a:t>
            </a:r>
            <a:r>
              <a:rPr sz="200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niveles</a:t>
            </a:r>
            <a:r>
              <a:rPr sz="2000" spc="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superiores</a:t>
            </a:r>
            <a:r>
              <a:rPr sz="2000" spc="1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de</a:t>
            </a:r>
            <a:r>
              <a:rPr sz="2000" spc="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tensión</a:t>
            </a:r>
            <a:endParaRPr sz="2000">
              <a:latin typeface="Microsoft Sans Serif"/>
              <a:cs typeface="Microsoft Sans Serif"/>
            </a:endParaRPr>
          </a:p>
          <a:p>
            <a:pPr marL="187960" indent="-175260">
              <a:lnSpc>
                <a:spcPct val="100000"/>
              </a:lnSpc>
              <a:spcBef>
                <a:spcPts val="385"/>
              </a:spcBef>
              <a:buClr>
                <a:srgbClr val="009AC5"/>
              </a:buClr>
              <a:buChar char="•"/>
              <a:tabLst>
                <a:tab pos="187960" algn="l"/>
              </a:tabLst>
            </a:pP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El</a:t>
            </a:r>
            <a:r>
              <a:rPr sz="2000" spc="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reenganche</a:t>
            </a:r>
            <a:r>
              <a:rPr sz="2000" spc="-2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puede</a:t>
            </a:r>
            <a:r>
              <a:rPr sz="200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ser</a:t>
            </a:r>
            <a:r>
              <a:rPr sz="2000" spc="1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monofásico</a:t>
            </a:r>
            <a:r>
              <a:rPr sz="2000" spc="-1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o</a:t>
            </a:r>
            <a:r>
              <a:rPr sz="2000" spc="1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trifásico</a:t>
            </a:r>
            <a:endParaRPr sz="2000">
              <a:latin typeface="Microsoft Sans Serif"/>
              <a:cs typeface="Microsoft Sans Serif"/>
            </a:endParaRPr>
          </a:p>
          <a:p>
            <a:pPr marL="187960" indent="-175260">
              <a:lnSpc>
                <a:spcPct val="100000"/>
              </a:lnSpc>
              <a:spcBef>
                <a:spcPts val="470"/>
              </a:spcBef>
              <a:buClr>
                <a:srgbClr val="009AC5"/>
              </a:buClr>
              <a:buChar char="•"/>
              <a:tabLst>
                <a:tab pos="187960" algn="l"/>
              </a:tabLst>
            </a:pPr>
            <a:r>
              <a:rPr sz="2000" spc="-20" dirty="0">
                <a:solidFill>
                  <a:srgbClr val="002243"/>
                </a:solidFill>
                <a:latin typeface="Microsoft Sans Serif"/>
                <a:cs typeface="Microsoft Sans Serif"/>
              </a:rPr>
              <a:t>Tiempos</a:t>
            </a:r>
            <a:r>
              <a:rPr sz="20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de</a:t>
            </a:r>
            <a:r>
              <a:rPr sz="2000" spc="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reenganche</a:t>
            </a:r>
            <a:r>
              <a:rPr sz="20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(1</a:t>
            </a:r>
            <a:r>
              <a:rPr sz="2000" spc="1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a</a:t>
            </a:r>
            <a:r>
              <a:rPr sz="2000" spc="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4),</a:t>
            </a:r>
            <a:r>
              <a:rPr sz="2000" spc="1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reset</a:t>
            </a:r>
            <a:r>
              <a:rPr sz="200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y</a:t>
            </a:r>
            <a:r>
              <a:rPr sz="2000" spc="2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bloqueo</a:t>
            </a:r>
            <a:r>
              <a:rPr sz="2000" spc="-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ajustables</a:t>
            </a:r>
            <a:endParaRPr sz="2000">
              <a:latin typeface="Microsoft Sans Serif"/>
              <a:cs typeface="Microsoft Sans Serif"/>
            </a:endParaRPr>
          </a:p>
          <a:p>
            <a:pPr marL="187960" indent="-175260">
              <a:lnSpc>
                <a:spcPct val="100000"/>
              </a:lnSpc>
              <a:spcBef>
                <a:spcPts val="459"/>
              </a:spcBef>
              <a:buClr>
                <a:srgbClr val="009AC5"/>
              </a:buClr>
              <a:buChar char="•"/>
              <a:tabLst>
                <a:tab pos="187960" algn="l"/>
              </a:tabLst>
            </a:pP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El</a:t>
            </a:r>
            <a:r>
              <a:rPr sz="2000" spc="1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bloqueo</a:t>
            </a:r>
            <a:r>
              <a:rPr sz="2000" spc="-2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de</a:t>
            </a:r>
            <a:r>
              <a:rPr sz="2000" spc="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la</a:t>
            </a:r>
            <a:r>
              <a:rPr sz="2000" spc="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función de</a:t>
            </a:r>
            <a:r>
              <a:rPr sz="2000" spc="5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reenganche</a:t>
            </a:r>
            <a:r>
              <a:rPr sz="2000" dirty="0">
                <a:solidFill>
                  <a:srgbClr val="002243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243"/>
                </a:solidFill>
                <a:latin typeface="Microsoft Sans Serif"/>
                <a:cs typeface="Microsoft Sans Serif"/>
              </a:rPr>
              <a:t>requiere reposición </a:t>
            </a:r>
            <a:r>
              <a:rPr sz="2000" spc="-15" dirty="0">
                <a:solidFill>
                  <a:srgbClr val="002243"/>
                </a:solidFill>
                <a:latin typeface="Microsoft Sans Serif"/>
                <a:cs typeface="Microsoft Sans Serif"/>
              </a:rPr>
              <a:t>manual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31300" cy="68199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Coordinación</a:t>
            </a:r>
          </a:p>
          <a:p>
            <a:pPr marL="12700">
              <a:lnSpc>
                <a:spcPct val="100000"/>
              </a:lnSpc>
            </a:pPr>
            <a:r>
              <a:rPr dirty="0"/>
              <a:t>Redes</a:t>
            </a:r>
            <a:r>
              <a:rPr spc="-40" dirty="0"/>
              <a:t> </a:t>
            </a:r>
            <a:r>
              <a:rPr dirty="0"/>
              <a:t>de</a:t>
            </a:r>
            <a:r>
              <a:rPr spc="-35" dirty="0"/>
              <a:t> </a:t>
            </a:r>
            <a:r>
              <a:rPr dirty="0"/>
              <a:t>Distribución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89125" y="3843654"/>
            <a:ext cx="21793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02243"/>
                </a:solidFill>
                <a:latin typeface="Arial"/>
                <a:cs typeface="Arial"/>
              </a:rPr>
              <a:t>Introducción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900"/>
            <a:ext cx="9130665" cy="736600"/>
            <a:chOff x="889" y="469900"/>
            <a:chExt cx="9130665" cy="736600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6055" y="408813"/>
            <a:ext cx="7496809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962025" algn="l"/>
                <a:tab pos="1431290" algn="l"/>
                <a:tab pos="3318510" algn="l"/>
                <a:tab pos="3971925" algn="l"/>
                <a:tab pos="4809490" algn="l"/>
                <a:tab pos="7107555" algn="l"/>
              </a:tabLst>
            </a:pPr>
            <a:r>
              <a:rPr sz="2000" spc="-5" dirty="0"/>
              <a:t>T</a:t>
            </a:r>
            <a:r>
              <a:rPr sz="2000" spc="-10" dirty="0"/>
              <a:t>IP</a:t>
            </a:r>
            <a:r>
              <a:rPr sz="2000" dirty="0"/>
              <a:t>O	Y	</a:t>
            </a:r>
            <a:r>
              <a:rPr sz="2000" spc="-15" dirty="0"/>
              <a:t>UBICACIÓ</a:t>
            </a:r>
            <a:r>
              <a:rPr sz="2000" dirty="0"/>
              <a:t>N	</a:t>
            </a:r>
            <a:r>
              <a:rPr sz="2000" spc="-15" dirty="0"/>
              <a:t>D</a:t>
            </a:r>
            <a:r>
              <a:rPr sz="2000" dirty="0"/>
              <a:t>E	L</a:t>
            </a:r>
            <a:r>
              <a:rPr sz="2000" spc="-20" dirty="0"/>
              <a:t>O</a:t>
            </a:r>
            <a:r>
              <a:rPr sz="2000" dirty="0"/>
              <a:t>S	</a:t>
            </a:r>
            <a:r>
              <a:rPr sz="2000" spc="-15" dirty="0"/>
              <a:t>DI</a:t>
            </a:r>
            <a:r>
              <a:rPr sz="2000" spc="-5" dirty="0"/>
              <a:t>SP</a:t>
            </a:r>
            <a:r>
              <a:rPr sz="2000" spc="-20" dirty="0"/>
              <a:t>O</a:t>
            </a:r>
            <a:r>
              <a:rPr sz="2000" spc="-10" dirty="0"/>
              <a:t>S</a:t>
            </a:r>
            <a:r>
              <a:rPr sz="2000" spc="-5" dirty="0"/>
              <a:t>I</a:t>
            </a:r>
            <a:r>
              <a:rPr sz="2000" spc="-10" dirty="0"/>
              <a:t>T</a:t>
            </a:r>
            <a:r>
              <a:rPr sz="2000" spc="-15" dirty="0"/>
              <a:t>IVO</a:t>
            </a:r>
            <a:r>
              <a:rPr sz="2000" dirty="0"/>
              <a:t>S	</a:t>
            </a:r>
            <a:r>
              <a:rPr sz="2000" spc="-25" dirty="0"/>
              <a:t>DE  </a:t>
            </a:r>
            <a:r>
              <a:rPr sz="2000" spc="-5" dirty="0"/>
              <a:t>PROTECCIÓN</a:t>
            </a:r>
            <a:r>
              <a:rPr sz="2000" spc="-55" dirty="0"/>
              <a:t> </a:t>
            </a:r>
            <a:r>
              <a:rPr sz="2000" dirty="0"/>
              <a:t>DE</a:t>
            </a:r>
            <a:r>
              <a:rPr sz="2000" spc="-35" dirty="0"/>
              <a:t> </a:t>
            </a:r>
            <a:r>
              <a:rPr sz="2000" dirty="0"/>
              <a:t>LOS</a:t>
            </a:r>
            <a:r>
              <a:rPr sz="2000" spc="-40" dirty="0"/>
              <a:t> </a:t>
            </a:r>
            <a:r>
              <a:rPr sz="2000" spc="-5" dirty="0"/>
              <a:t>CIRCUITOS</a:t>
            </a:r>
            <a:r>
              <a:rPr sz="2000" spc="-45" dirty="0"/>
              <a:t> </a:t>
            </a:r>
            <a:r>
              <a:rPr sz="2000" dirty="0"/>
              <a:t>DE</a:t>
            </a:r>
            <a:r>
              <a:rPr sz="2000" spc="-35" dirty="0"/>
              <a:t> </a:t>
            </a:r>
            <a:r>
              <a:rPr sz="2000" spc="-10" dirty="0"/>
              <a:t>DISTRIBUCIÓN</a:t>
            </a:r>
            <a:endParaRPr sz="2000"/>
          </a:p>
        </p:txBody>
      </p:sp>
      <p:grpSp>
        <p:nvGrpSpPr>
          <p:cNvPr id="7" name="object 7"/>
          <p:cNvGrpSpPr/>
          <p:nvPr/>
        </p:nvGrpSpPr>
        <p:grpSpPr>
          <a:xfrm>
            <a:off x="1051026" y="2562161"/>
            <a:ext cx="7790180" cy="3893185"/>
            <a:chOff x="1051026" y="2562161"/>
            <a:chExt cx="7790180" cy="3893185"/>
          </a:xfrm>
        </p:grpSpPr>
        <p:sp>
          <p:nvSpPr>
            <p:cNvPr id="8" name="object 8"/>
            <p:cNvSpPr/>
            <p:nvPr/>
          </p:nvSpPr>
          <p:spPr>
            <a:xfrm>
              <a:off x="1065314" y="2576448"/>
              <a:ext cx="1141730" cy="833755"/>
            </a:xfrm>
            <a:custGeom>
              <a:avLst/>
              <a:gdLst/>
              <a:ahLst/>
              <a:cxnLst/>
              <a:rect l="l" t="t" r="r" b="b"/>
              <a:pathLst>
                <a:path w="1141730" h="833754">
                  <a:moveTo>
                    <a:pt x="0" y="340995"/>
                  </a:moveTo>
                  <a:lnTo>
                    <a:pt x="4290" y="293297"/>
                  </a:lnTo>
                  <a:lnTo>
                    <a:pt x="16661" y="248407"/>
                  </a:lnTo>
                  <a:lnTo>
                    <a:pt x="36360" y="207075"/>
                  </a:lnTo>
                  <a:lnTo>
                    <a:pt x="62633" y="170049"/>
                  </a:lnTo>
                  <a:lnTo>
                    <a:pt x="94728" y="138076"/>
                  </a:lnTo>
                  <a:lnTo>
                    <a:pt x="131893" y="111905"/>
                  </a:lnTo>
                  <a:lnTo>
                    <a:pt x="173375" y="92285"/>
                  </a:lnTo>
                  <a:lnTo>
                    <a:pt x="218422" y="79965"/>
                  </a:lnTo>
                  <a:lnTo>
                    <a:pt x="266280" y="75691"/>
                  </a:lnTo>
                  <a:lnTo>
                    <a:pt x="314185" y="79965"/>
                  </a:lnTo>
                  <a:lnTo>
                    <a:pt x="359268" y="92285"/>
                  </a:lnTo>
                  <a:lnTo>
                    <a:pt x="400778" y="111905"/>
                  </a:lnTo>
                  <a:lnTo>
                    <a:pt x="437964" y="138076"/>
                  </a:lnTo>
                  <a:lnTo>
                    <a:pt x="470074" y="170049"/>
                  </a:lnTo>
                  <a:lnTo>
                    <a:pt x="496357" y="207075"/>
                  </a:lnTo>
                  <a:lnTo>
                    <a:pt x="516061" y="248407"/>
                  </a:lnTo>
                  <a:lnTo>
                    <a:pt x="528435" y="293297"/>
                  </a:lnTo>
                  <a:lnTo>
                    <a:pt x="532726" y="340995"/>
                  </a:lnTo>
                  <a:lnTo>
                    <a:pt x="528435" y="388655"/>
                  </a:lnTo>
                  <a:lnTo>
                    <a:pt x="516061" y="433514"/>
                  </a:lnTo>
                  <a:lnTo>
                    <a:pt x="496357" y="474824"/>
                  </a:lnTo>
                  <a:lnTo>
                    <a:pt x="470074" y="511835"/>
                  </a:lnTo>
                  <a:lnTo>
                    <a:pt x="437964" y="543797"/>
                  </a:lnTo>
                  <a:lnTo>
                    <a:pt x="400778" y="569961"/>
                  </a:lnTo>
                  <a:lnTo>
                    <a:pt x="359268" y="589578"/>
                  </a:lnTo>
                  <a:lnTo>
                    <a:pt x="314185" y="601897"/>
                  </a:lnTo>
                  <a:lnTo>
                    <a:pt x="266280" y="606171"/>
                  </a:lnTo>
                  <a:lnTo>
                    <a:pt x="218422" y="601897"/>
                  </a:lnTo>
                  <a:lnTo>
                    <a:pt x="173375" y="589578"/>
                  </a:lnTo>
                  <a:lnTo>
                    <a:pt x="131893" y="569961"/>
                  </a:lnTo>
                  <a:lnTo>
                    <a:pt x="94728" y="543797"/>
                  </a:lnTo>
                  <a:lnTo>
                    <a:pt x="62633" y="511835"/>
                  </a:lnTo>
                  <a:lnTo>
                    <a:pt x="36360" y="474824"/>
                  </a:lnTo>
                  <a:lnTo>
                    <a:pt x="16661" y="433514"/>
                  </a:lnTo>
                  <a:lnTo>
                    <a:pt x="4290" y="388655"/>
                  </a:lnTo>
                  <a:lnTo>
                    <a:pt x="0" y="340995"/>
                  </a:lnTo>
                  <a:close/>
                </a:path>
                <a:path w="1141730" h="833754">
                  <a:moveTo>
                    <a:pt x="532599" y="378840"/>
                  </a:moveTo>
                  <a:lnTo>
                    <a:pt x="1141437" y="378840"/>
                  </a:lnTo>
                </a:path>
                <a:path w="1141730" h="833754">
                  <a:moveTo>
                    <a:pt x="684872" y="0"/>
                  </a:moveTo>
                  <a:lnTo>
                    <a:pt x="684872" y="833501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06752" y="2803778"/>
              <a:ext cx="532765" cy="379095"/>
            </a:xfrm>
            <a:custGeom>
              <a:avLst/>
              <a:gdLst/>
              <a:ahLst/>
              <a:cxnLst/>
              <a:rect l="l" t="t" r="r" b="b"/>
              <a:pathLst>
                <a:path w="532764" h="379094">
                  <a:moveTo>
                    <a:pt x="0" y="189357"/>
                  </a:moveTo>
                  <a:lnTo>
                    <a:pt x="6789" y="139038"/>
                  </a:lnTo>
                  <a:lnTo>
                    <a:pt x="25955" y="93810"/>
                  </a:lnTo>
                  <a:lnTo>
                    <a:pt x="55689" y="55483"/>
                  </a:lnTo>
                  <a:lnTo>
                    <a:pt x="94186" y="25865"/>
                  </a:lnTo>
                  <a:lnTo>
                    <a:pt x="139641" y="6768"/>
                  </a:lnTo>
                  <a:lnTo>
                    <a:pt x="190246" y="0"/>
                  </a:lnTo>
                  <a:lnTo>
                    <a:pt x="240806" y="6768"/>
                  </a:lnTo>
                  <a:lnTo>
                    <a:pt x="286248" y="25865"/>
                  </a:lnTo>
                  <a:lnTo>
                    <a:pt x="324754" y="55483"/>
                  </a:lnTo>
                  <a:lnTo>
                    <a:pt x="354508" y="93810"/>
                  </a:lnTo>
                  <a:lnTo>
                    <a:pt x="373693" y="139038"/>
                  </a:lnTo>
                  <a:lnTo>
                    <a:pt x="380492" y="189357"/>
                  </a:lnTo>
                  <a:lnTo>
                    <a:pt x="373693" y="239728"/>
                  </a:lnTo>
                  <a:lnTo>
                    <a:pt x="354508" y="284992"/>
                  </a:lnTo>
                  <a:lnTo>
                    <a:pt x="324754" y="323342"/>
                  </a:lnTo>
                  <a:lnTo>
                    <a:pt x="286248" y="352970"/>
                  </a:lnTo>
                  <a:lnTo>
                    <a:pt x="240806" y="372072"/>
                  </a:lnTo>
                  <a:lnTo>
                    <a:pt x="190246" y="378841"/>
                  </a:lnTo>
                  <a:lnTo>
                    <a:pt x="139641" y="372072"/>
                  </a:lnTo>
                  <a:lnTo>
                    <a:pt x="94186" y="352970"/>
                  </a:lnTo>
                  <a:lnTo>
                    <a:pt x="55689" y="323342"/>
                  </a:lnTo>
                  <a:lnTo>
                    <a:pt x="25955" y="284992"/>
                  </a:lnTo>
                  <a:lnTo>
                    <a:pt x="6789" y="239728"/>
                  </a:lnTo>
                  <a:lnTo>
                    <a:pt x="0" y="189357"/>
                  </a:lnTo>
                  <a:close/>
                </a:path>
                <a:path w="532764" h="379094">
                  <a:moveTo>
                    <a:pt x="152146" y="189357"/>
                  </a:moveTo>
                  <a:lnTo>
                    <a:pt x="158944" y="139038"/>
                  </a:lnTo>
                  <a:lnTo>
                    <a:pt x="178129" y="93810"/>
                  </a:lnTo>
                  <a:lnTo>
                    <a:pt x="207883" y="55483"/>
                  </a:lnTo>
                  <a:lnTo>
                    <a:pt x="246389" y="25865"/>
                  </a:lnTo>
                  <a:lnTo>
                    <a:pt x="291831" y="6768"/>
                  </a:lnTo>
                  <a:lnTo>
                    <a:pt x="342392" y="0"/>
                  </a:lnTo>
                  <a:lnTo>
                    <a:pt x="392952" y="6768"/>
                  </a:lnTo>
                  <a:lnTo>
                    <a:pt x="438394" y="25865"/>
                  </a:lnTo>
                  <a:lnTo>
                    <a:pt x="476900" y="55483"/>
                  </a:lnTo>
                  <a:lnTo>
                    <a:pt x="506654" y="93810"/>
                  </a:lnTo>
                  <a:lnTo>
                    <a:pt x="525839" y="139038"/>
                  </a:lnTo>
                  <a:lnTo>
                    <a:pt x="532638" y="189357"/>
                  </a:lnTo>
                  <a:lnTo>
                    <a:pt x="525839" y="239728"/>
                  </a:lnTo>
                  <a:lnTo>
                    <a:pt x="506654" y="284992"/>
                  </a:lnTo>
                  <a:lnTo>
                    <a:pt x="476900" y="323342"/>
                  </a:lnTo>
                  <a:lnTo>
                    <a:pt x="438394" y="352970"/>
                  </a:lnTo>
                  <a:lnTo>
                    <a:pt x="392952" y="372072"/>
                  </a:lnTo>
                  <a:lnTo>
                    <a:pt x="342392" y="378841"/>
                  </a:lnTo>
                  <a:lnTo>
                    <a:pt x="291831" y="372072"/>
                  </a:lnTo>
                  <a:lnTo>
                    <a:pt x="246389" y="352970"/>
                  </a:lnTo>
                  <a:lnTo>
                    <a:pt x="207883" y="323342"/>
                  </a:lnTo>
                  <a:lnTo>
                    <a:pt x="178129" y="284992"/>
                  </a:lnTo>
                  <a:lnTo>
                    <a:pt x="158944" y="239728"/>
                  </a:lnTo>
                  <a:lnTo>
                    <a:pt x="152146" y="18935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39390" y="2955289"/>
              <a:ext cx="6087745" cy="3486150"/>
            </a:xfrm>
            <a:custGeom>
              <a:avLst/>
              <a:gdLst/>
              <a:ahLst/>
              <a:cxnLst/>
              <a:rect l="l" t="t" r="r" b="b"/>
              <a:pathLst>
                <a:path w="6087745" h="3486150">
                  <a:moveTo>
                    <a:pt x="0" y="0"/>
                  </a:moveTo>
                  <a:lnTo>
                    <a:pt x="6087491" y="0"/>
                  </a:lnTo>
                </a:path>
                <a:path w="6087745" h="3486150">
                  <a:moveTo>
                    <a:pt x="304419" y="0"/>
                  </a:moveTo>
                  <a:lnTo>
                    <a:pt x="304419" y="3485730"/>
                  </a:lnTo>
                </a:path>
                <a:path w="6087745" h="3486150">
                  <a:moveTo>
                    <a:pt x="304419" y="2424811"/>
                  </a:moveTo>
                  <a:lnTo>
                    <a:pt x="1674114" y="2424811"/>
                  </a:lnTo>
                </a:path>
                <a:path w="6087745" h="3486150">
                  <a:moveTo>
                    <a:pt x="3500374" y="0"/>
                  </a:moveTo>
                  <a:lnTo>
                    <a:pt x="3500374" y="45466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087490" y="3409949"/>
              <a:ext cx="304800" cy="379095"/>
            </a:xfrm>
            <a:custGeom>
              <a:avLst/>
              <a:gdLst/>
              <a:ahLst/>
              <a:cxnLst/>
              <a:rect l="l" t="t" r="r" b="b"/>
              <a:pathLst>
                <a:path w="304800" h="379095">
                  <a:moveTo>
                    <a:pt x="0" y="113664"/>
                  </a:moveTo>
                  <a:lnTo>
                    <a:pt x="29386" y="46552"/>
                  </a:lnTo>
                  <a:lnTo>
                    <a:pt x="62352" y="21941"/>
                  </a:lnTo>
                  <a:lnTo>
                    <a:pt x="104152" y="5798"/>
                  </a:lnTo>
                  <a:lnTo>
                    <a:pt x="152273" y="0"/>
                  </a:lnTo>
                  <a:lnTo>
                    <a:pt x="200331" y="5798"/>
                  </a:lnTo>
                  <a:lnTo>
                    <a:pt x="242093" y="21941"/>
                  </a:lnTo>
                  <a:lnTo>
                    <a:pt x="275040" y="46552"/>
                  </a:lnTo>
                  <a:lnTo>
                    <a:pt x="296654" y="77752"/>
                  </a:lnTo>
                  <a:lnTo>
                    <a:pt x="304419" y="113664"/>
                  </a:lnTo>
                  <a:lnTo>
                    <a:pt x="296654" y="149577"/>
                  </a:lnTo>
                  <a:lnTo>
                    <a:pt x="275040" y="180777"/>
                  </a:lnTo>
                  <a:lnTo>
                    <a:pt x="242093" y="205388"/>
                  </a:lnTo>
                  <a:lnTo>
                    <a:pt x="200331" y="221531"/>
                  </a:lnTo>
                  <a:lnTo>
                    <a:pt x="152273" y="227330"/>
                  </a:lnTo>
                  <a:lnTo>
                    <a:pt x="104152" y="221531"/>
                  </a:lnTo>
                  <a:lnTo>
                    <a:pt x="62352" y="205388"/>
                  </a:lnTo>
                  <a:lnTo>
                    <a:pt x="29386" y="180777"/>
                  </a:lnTo>
                  <a:lnTo>
                    <a:pt x="7765" y="149577"/>
                  </a:lnTo>
                  <a:lnTo>
                    <a:pt x="0" y="113664"/>
                  </a:lnTo>
                  <a:close/>
                </a:path>
                <a:path w="304800" h="379095">
                  <a:moveTo>
                    <a:pt x="0" y="265175"/>
                  </a:moveTo>
                  <a:lnTo>
                    <a:pt x="29386" y="198063"/>
                  </a:lnTo>
                  <a:lnTo>
                    <a:pt x="62352" y="173452"/>
                  </a:lnTo>
                  <a:lnTo>
                    <a:pt x="104152" y="157309"/>
                  </a:lnTo>
                  <a:lnTo>
                    <a:pt x="152273" y="151511"/>
                  </a:lnTo>
                  <a:lnTo>
                    <a:pt x="200331" y="157309"/>
                  </a:lnTo>
                  <a:lnTo>
                    <a:pt x="242093" y="173452"/>
                  </a:lnTo>
                  <a:lnTo>
                    <a:pt x="275040" y="198063"/>
                  </a:lnTo>
                  <a:lnTo>
                    <a:pt x="296654" y="229263"/>
                  </a:lnTo>
                  <a:lnTo>
                    <a:pt x="304419" y="265175"/>
                  </a:lnTo>
                  <a:lnTo>
                    <a:pt x="296654" y="301137"/>
                  </a:lnTo>
                  <a:lnTo>
                    <a:pt x="275040" y="332343"/>
                  </a:lnTo>
                  <a:lnTo>
                    <a:pt x="242093" y="356936"/>
                  </a:lnTo>
                  <a:lnTo>
                    <a:pt x="200331" y="373054"/>
                  </a:lnTo>
                  <a:lnTo>
                    <a:pt x="152273" y="378841"/>
                  </a:lnTo>
                  <a:lnTo>
                    <a:pt x="104152" y="373054"/>
                  </a:lnTo>
                  <a:lnTo>
                    <a:pt x="62352" y="356936"/>
                  </a:lnTo>
                  <a:lnTo>
                    <a:pt x="29386" y="332343"/>
                  </a:lnTo>
                  <a:lnTo>
                    <a:pt x="7765" y="301137"/>
                  </a:lnTo>
                  <a:lnTo>
                    <a:pt x="0" y="26517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39764" y="2955289"/>
              <a:ext cx="1978660" cy="3486150"/>
            </a:xfrm>
            <a:custGeom>
              <a:avLst/>
              <a:gdLst/>
              <a:ahLst/>
              <a:cxnLst/>
              <a:rect l="l" t="t" r="r" b="b"/>
              <a:pathLst>
                <a:path w="1978659" h="3486150">
                  <a:moveTo>
                    <a:pt x="0" y="833501"/>
                  </a:moveTo>
                  <a:lnTo>
                    <a:pt x="0" y="3485730"/>
                  </a:lnTo>
                </a:path>
                <a:path w="1978659" h="3486150">
                  <a:moveTo>
                    <a:pt x="0" y="2955290"/>
                  </a:moveTo>
                  <a:lnTo>
                    <a:pt x="1750060" y="2955290"/>
                  </a:lnTo>
                </a:path>
                <a:path w="1978659" h="3486150">
                  <a:moveTo>
                    <a:pt x="1673987" y="0"/>
                  </a:moveTo>
                  <a:lnTo>
                    <a:pt x="1673987" y="606171"/>
                  </a:lnTo>
                </a:path>
                <a:path w="1978659" h="3486150">
                  <a:moveTo>
                    <a:pt x="1445767" y="606171"/>
                  </a:moveTo>
                  <a:lnTo>
                    <a:pt x="1978406" y="606171"/>
                  </a:lnTo>
                </a:path>
                <a:path w="1978659" h="3486150">
                  <a:moveTo>
                    <a:pt x="1445767" y="833501"/>
                  </a:moveTo>
                  <a:lnTo>
                    <a:pt x="1978406" y="833501"/>
                  </a:lnTo>
                </a:path>
                <a:path w="1978659" h="3486150">
                  <a:moveTo>
                    <a:pt x="1673987" y="833501"/>
                  </a:moveTo>
                  <a:lnTo>
                    <a:pt x="1673987" y="1212469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3643" y="2874708"/>
              <a:ext cx="161798" cy="16116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10700" y="2874708"/>
              <a:ext cx="161670" cy="16116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62846" y="3177857"/>
              <a:ext cx="161798" cy="16103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91192" y="5299646"/>
              <a:ext cx="161670" cy="16103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62846" y="5526976"/>
              <a:ext cx="161798" cy="16103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2176" y="2874708"/>
              <a:ext cx="161671" cy="16116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58801" y="3102038"/>
              <a:ext cx="161798" cy="16116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58801" y="3935666"/>
              <a:ext cx="161798" cy="16103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87147" y="5830036"/>
              <a:ext cx="161670" cy="16108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19785" y="2874708"/>
              <a:ext cx="161671" cy="16116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32915" y="3102038"/>
              <a:ext cx="161671" cy="161162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2818638" y="2367534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84167" y="244335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28231" y="244335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75203" y="3125470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199002" y="4944617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99002" y="5550814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71665" y="3049651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7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471665" y="3807714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395465" y="5323433"/>
            <a:ext cx="122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145906" y="2973704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217510" y="2187448"/>
            <a:ext cx="6544309" cy="3741420"/>
            <a:chOff x="1217510" y="2187448"/>
            <a:chExt cx="6544309" cy="3741420"/>
          </a:xfrm>
        </p:grpSpPr>
        <p:sp>
          <p:nvSpPr>
            <p:cNvPr id="35" name="object 35"/>
            <p:cNvSpPr/>
            <p:nvPr/>
          </p:nvSpPr>
          <p:spPr>
            <a:xfrm>
              <a:off x="1217510" y="2803779"/>
              <a:ext cx="228600" cy="151765"/>
            </a:xfrm>
            <a:custGeom>
              <a:avLst/>
              <a:gdLst/>
              <a:ahLst/>
              <a:cxnLst/>
              <a:rect l="l" t="t" r="r" b="b"/>
              <a:pathLst>
                <a:path w="228600" h="151764">
                  <a:moveTo>
                    <a:pt x="0" y="0"/>
                  </a:moveTo>
                  <a:lnTo>
                    <a:pt x="228257" y="0"/>
                  </a:lnTo>
                </a:path>
                <a:path w="228600" h="151764">
                  <a:moveTo>
                    <a:pt x="0" y="75692"/>
                  </a:moveTo>
                  <a:lnTo>
                    <a:pt x="228257" y="75692"/>
                  </a:lnTo>
                </a:path>
                <a:path w="228600" h="151764">
                  <a:moveTo>
                    <a:pt x="0" y="151511"/>
                  </a:moveTo>
                  <a:lnTo>
                    <a:pt x="228257" y="151511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874901" y="2187447"/>
              <a:ext cx="5887085" cy="3741420"/>
            </a:xfrm>
            <a:custGeom>
              <a:avLst/>
              <a:gdLst/>
              <a:ahLst/>
              <a:cxnLst/>
              <a:rect l="l" t="t" r="r" b="b"/>
              <a:pathLst>
                <a:path w="5887084" h="3741420">
                  <a:moveTo>
                    <a:pt x="214757" y="1107821"/>
                  </a:moveTo>
                  <a:lnTo>
                    <a:pt x="203746" y="1048893"/>
                  </a:lnTo>
                  <a:lnTo>
                    <a:pt x="179578" y="919353"/>
                  </a:lnTo>
                  <a:lnTo>
                    <a:pt x="49911" y="1060577"/>
                  </a:lnTo>
                  <a:lnTo>
                    <a:pt x="104889" y="1076337"/>
                  </a:lnTo>
                  <a:lnTo>
                    <a:pt x="0" y="1441958"/>
                  </a:lnTo>
                  <a:lnTo>
                    <a:pt x="54864" y="1457706"/>
                  </a:lnTo>
                  <a:lnTo>
                    <a:pt x="159880" y="1092098"/>
                  </a:lnTo>
                  <a:lnTo>
                    <a:pt x="214757" y="1107821"/>
                  </a:lnTo>
                  <a:close/>
                </a:path>
                <a:path w="5887084" h="3741420">
                  <a:moveTo>
                    <a:pt x="1016635" y="3420021"/>
                  </a:moveTo>
                  <a:lnTo>
                    <a:pt x="825627" y="3403828"/>
                  </a:lnTo>
                  <a:lnTo>
                    <a:pt x="846797" y="3456940"/>
                  </a:lnTo>
                  <a:lnTo>
                    <a:pt x="625602" y="3545027"/>
                  </a:lnTo>
                  <a:lnTo>
                    <a:pt x="646811" y="3598126"/>
                  </a:lnTo>
                  <a:lnTo>
                    <a:pt x="867956" y="3510013"/>
                  </a:lnTo>
                  <a:lnTo>
                    <a:pt x="889127" y="3563112"/>
                  </a:lnTo>
                  <a:lnTo>
                    <a:pt x="993165" y="3446348"/>
                  </a:lnTo>
                  <a:lnTo>
                    <a:pt x="1016635" y="3420021"/>
                  </a:lnTo>
                  <a:close/>
                </a:path>
                <a:path w="5887084" h="3741420">
                  <a:moveTo>
                    <a:pt x="1347851" y="20193"/>
                  </a:moveTo>
                  <a:lnTo>
                    <a:pt x="1294257" y="0"/>
                  </a:lnTo>
                  <a:lnTo>
                    <a:pt x="1126439" y="445719"/>
                  </a:lnTo>
                  <a:lnTo>
                    <a:pt x="1073023" y="425577"/>
                  </a:lnTo>
                  <a:lnTo>
                    <a:pt x="1092708" y="616331"/>
                  </a:lnTo>
                  <a:lnTo>
                    <a:pt x="1226286" y="492633"/>
                  </a:lnTo>
                  <a:lnTo>
                    <a:pt x="1233424" y="486029"/>
                  </a:lnTo>
                  <a:lnTo>
                    <a:pt x="1179982" y="465899"/>
                  </a:lnTo>
                  <a:lnTo>
                    <a:pt x="1347851" y="20193"/>
                  </a:lnTo>
                  <a:close/>
                </a:path>
                <a:path w="5887084" h="3741420">
                  <a:moveTo>
                    <a:pt x="1647698" y="1659255"/>
                  </a:moveTo>
                  <a:lnTo>
                    <a:pt x="1450682" y="1414043"/>
                  </a:lnTo>
                  <a:lnTo>
                    <a:pt x="1478381" y="1391793"/>
                  </a:lnTo>
                  <a:lnTo>
                    <a:pt x="1495298" y="1378204"/>
                  </a:lnTo>
                  <a:lnTo>
                    <a:pt x="1321054" y="1298321"/>
                  </a:lnTo>
                  <a:lnTo>
                    <a:pt x="1361567" y="1485646"/>
                  </a:lnTo>
                  <a:lnTo>
                    <a:pt x="1406105" y="1449857"/>
                  </a:lnTo>
                  <a:lnTo>
                    <a:pt x="1603121" y="1695069"/>
                  </a:lnTo>
                  <a:lnTo>
                    <a:pt x="1647698" y="1659255"/>
                  </a:lnTo>
                  <a:close/>
                </a:path>
                <a:path w="5887084" h="3741420">
                  <a:moveTo>
                    <a:pt x="1876044" y="3705237"/>
                  </a:moveTo>
                  <a:lnTo>
                    <a:pt x="1678952" y="3460038"/>
                  </a:lnTo>
                  <a:lnTo>
                    <a:pt x="1706702" y="3437737"/>
                  </a:lnTo>
                  <a:lnTo>
                    <a:pt x="1723517" y="3424224"/>
                  </a:lnTo>
                  <a:lnTo>
                    <a:pt x="1549273" y="3344291"/>
                  </a:lnTo>
                  <a:lnTo>
                    <a:pt x="1589913" y="3531603"/>
                  </a:lnTo>
                  <a:lnTo>
                    <a:pt x="1634464" y="3495802"/>
                  </a:lnTo>
                  <a:lnTo>
                    <a:pt x="1831467" y="3741026"/>
                  </a:lnTo>
                  <a:lnTo>
                    <a:pt x="1876044" y="3705237"/>
                  </a:lnTo>
                  <a:close/>
                </a:path>
                <a:path w="5887084" h="3741420">
                  <a:moveTo>
                    <a:pt x="2565273" y="20193"/>
                  </a:moveTo>
                  <a:lnTo>
                    <a:pt x="2511806" y="0"/>
                  </a:lnTo>
                  <a:lnTo>
                    <a:pt x="2343975" y="445744"/>
                  </a:lnTo>
                  <a:lnTo>
                    <a:pt x="2290445" y="425577"/>
                  </a:lnTo>
                  <a:lnTo>
                    <a:pt x="2310257" y="616331"/>
                  </a:lnTo>
                  <a:lnTo>
                    <a:pt x="2443835" y="492633"/>
                  </a:lnTo>
                  <a:lnTo>
                    <a:pt x="2450973" y="486029"/>
                  </a:lnTo>
                  <a:lnTo>
                    <a:pt x="2397417" y="465874"/>
                  </a:lnTo>
                  <a:lnTo>
                    <a:pt x="2565273" y="20193"/>
                  </a:lnTo>
                  <a:close/>
                </a:path>
                <a:path w="5887084" h="3741420">
                  <a:moveTo>
                    <a:pt x="4136517" y="995172"/>
                  </a:moveTo>
                  <a:lnTo>
                    <a:pt x="3945382" y="1009523"/>
                  </a:lnTo>
                  <a:lnTo>
                    <a:pt x="3974681" y="1058608"/>
                  </a:lnTo>
                  <a:lnTo>
                    <a:pt x="3741420" y="1197991"/>
                  </a:lnTo>
                  <a:lnTo>
                    <a:pt x="3770757" y="1247013"/>
                  </a:lnTo>
                  <a:lnTo>
                    <a:pt x="4003967" y="1107668"/>
                  </a:lnTo>
                  <a:lnTo>
                    <a:pt x="4033266" y="1156716"/>
                  </a:lnTo>
                  <a:lnTo>
                    <a:pt x="4105338" y="1043940"/>
                  </a:lnTo>
                  <a:lnTo>
                    <a:pt x="4136517" y="995172"/>
                  </a:lnTo>
                  <a:close/>
                </a:path>
                <a:path w="5887084" h="3741420">
                  <a:moveTo>
                    <a:pt x="4694669" y="2422144"/>
                  </a:moveTo>
                  <a:lnTo>
                    <a:pt x="4543399" y="2120646"/>
                  </a:lnTo>
                  <a:lnTo>
                    <a:pt x="4594225" y="2095119"/>
                  </a:lnTo>
                  <a:lnTo>
                    <a:pt x="4594479" y="2094992"/>
                  </a:lnTo>
                  <a:lnTo>
                    <a:pt x="4440936" y="1980311"/>
                  </a:lnTo>
                  <a:lnTo>
                    <a:pt x="4441190" y="2171954"/>
                  </a:lnTo>
                  <a:lnTo>
                    <a:pt x="4492333" y="2146274"/>
                  </a:lnTo>
                  <a:lnTo>
                    <a:pt x="4643628" y="2447798"/>
                  </a:lnTo>
                  <a:lnTo>
                    <a:pt x="4694669" y="2422144"/>
                  </a:lnTo>
                  <a:close/>
                </a:path>
                <a:path w="5887084" h="3741420">
                  <a:moveTo>
                    <a:pt x="4922012" y="3207385"/>
                  </a:moveTo>
                  <a:lnTo>
                    <a:pt x="4872990" y="3177921"/>
                  </a:lnTo>
                  <a:lnTo>
                    <a:pt x="4733175" y="3409975"/>
                  </a:lnTo>
                  <a:lnTo>
                    <a:pt x="4684268" y="3380486"/>
                  </a:lnTo>
                  <a:lnTo>
                    <a:pt x="4669155" y="3571583"/>
                  </a:lnTo>
                  <a:lnTo>
                    <a:pt x="4831080" y="3468967"/>
                  </a:lnTo>
                  <a:lnTo>
                    <a:pt x="4822749" y="3463950"/>
                  </a:lnTo>
                  <a:lnTo>
                    <a:pt x="4782172" y="3439503"/>
                  </a:lnTo>
                  <a:lnTo>
                    <a:pt x="4922012" y="3207385"/>
                  </a:lnTo>
                  <a:close/>
                </a:path>
                <a:path w="5887084" h="3741420">
                  <a:moveTo>
                    <a:pt x="5533009" y="20193"/>
                  </a:moveTo>
                  <a:lnTo>
                    <a:pt x="5479542" y="0"/>
                  </a:lnTo>
                  <a:lnTo>
                    <a:pt x="5311699" y="445757"/>
                  </a:lnTo>
                  <a:lnTo>
                    <a:pt x="5258181" y="425577"/>
                  </a:lnTo>
                  <a:lnTo>
                    <a:pt x="5277993" y="616331"/>
                  </a:lnTo>
                  <a:lnTo>
                    <a:pt x="5411444" y="492633"/>
                  </a:lnTo>
                  <a:lnTo>
                    <a:pt x="5418582" y="486029"/>
                  </a:lnTo>
                  <a:lnTo>
                    <a:pt x="5365140" y="465899"/>
                  </a:lnTo>
                  <a:lnTo>
                    <a:pt x="5533009" y="20193"/>
                  </a:lnTo>
                  <a:close/>
                </a:path>
                <a:path w="5887084" h="3741420">
                  <a:moveTo>
                    <a:pt x="5886704" y="995172"/>
                  </a:moveTo>
                  <a:lnTo>
                    <a:pt x="5699125" y="1034923"/>
                  </a:lnTo>
                  <a:lnTo>
                    <a:pt x="5734799" y="1079677"/>
                  </a:lnTo>
                  <a:lnTo>
                    <a:pt x="5488432" y="1275969"/>
                  </a:lnTo>
                  <a:lnTo>
                    <a:pt x="5523992" y="1320685"/>
                  </a:lnTo>
                  <a:lnTo>
                    <a:pt x="5770410" y="1124331"/>
                  </a:lnTo>
                  <a:lnTo>
                    <a:pt x="5806059" y="1169035"/>
                  </a:lnTo>
                  <a:lnTo>
                    <a:pt x="5855767" y="1061847"/>
                  </a:lnTo>
                  <a:lnTo>
                    <a:pt x="5886704" y="995172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981326" y="2443353"/>
            <a:ext cx="135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4"/>
            <a:chOff x="889" y="469899"/>
            <a:chExt cx="9130665" cy="736474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4538" y="445770"/>
            <a:ext cx="273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Fusible</a:t>
            </a:r>
            <a:r>
              <a:rPr sz="2400" spc="-25" dirty="0"/>
              <a:t> </a:t>
            </a:r>
            <a:r>
              <a:rPr sz="2400" dirty="0"/>
              <a:t>-</a:t>
            </a:r>
            <a:r>
              <a:rPr sz="2400" spc="-20" dirty="0"/>
              <a:t> </a:t>
            </a:r>
            <a:r>
              <a:rPr sz="2400" spc="-5" dirty="0"/>
              <a:t>Fusible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257657" y="1285747"/>
            <a:ext cx="8186420" cy="2160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330" marR="5080" indent="-342265" algn="just">
              <a:lnSpc>
                <a:spcPct val="100000"/>
              </a:lnSpc>
              <a:spcBef>
                <a:spcPts val="105"/>
              </a:spcBef>
              <a:buFont typeface="Symbol"/>
              <a:buChar char=""/>
              <a:tabLst>
                <a:tab pos="354965" algn="l"/>
              </a:tabLst>
            </a:pPr>
            <a:r>
              <a:rPr sz="2000" b="1" dirty="0">
                <a:latin typeface="Times New Roman"/>
                <a:cs typeface="Times New Roman"/>
              </a:rPr>
              <a:t>Fusible – </a:t>
            </a:r>
            <a:r>
              <a:rPr sz="2000" b="1" spc="-5" dirty="0">
                <a:latin typeface="Times New Roman"/>
                <a:cs typeface="Times New Roman"/>
              </a:rPr>
              <a:t>Fusible</a:t>
            </a:r>
            <a:r>
              <a:rPr sz="2000" spc="-5" dirty="0">
                <a:latin typeface="Times New Roman"/>
                <a:cs typeface="Times New Roman"/>
              </a:rPr>
              <a:t>: El tiempo </a:t>
            </a:r>
            <a:r>
              <a:rPr sz="200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operación </a:t>
            </a:r>
            <a:r>
              <a:rPr sz="200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la curva lenta (Limpieza) </a:t>
            </a:r>
            <a:r>
              <a:rPr sz="2000" dirty="0">
                <a:latin typeface="Times New Roman"/>
                <a:cs typeface="Times New Roman"/>
              </a:rPr>
              <a:t>del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fusible primario </a:t>
            </a:r>
            <a:r>
              <a:rPr sz="2000" dirty="0">
                <a:latin typeface="Times New Roman"/>
                <a:cs typeface="Times New Roman"/>
              </a:rPr>
              <a:t>debe </a:t>
            </a:r>
            <a:r>
              <a:rPr sz="2000" spc="-5" dirty="0">
                <a:latin typeface="Times New Roman"/>
                <a:cs typeface="Times New Roman"/>
              </a:rPr>
              <a:t>ser menor </a:t>
            </a:r>
            <a:r>
              <a:rPr sz="2000" dirty="0">
                <a:latin typeface="Times New Roman"/>
                <a:cs typeface="Times New Roman"/>
              </a:rPr>
              <a:t>o </a:t>
            </a:r>
            <a:r>
              <a:rPr sz="2000" spc="-5" dirty="0">
                <a:latin typeface="Times New Roman"/>
                <a:cs typeface="Times New Roman"/>
              </a:rPr>
              <a:t>igual </a:t>
            </a:r>
            <a:r>
              <a:rPr sz="2000" dirty="0">
                <a:latin typeface="Times New Roman"/>
                <a:cs typeface="Times New Roman"/>
              </a:rPr>
              <a:t>que </a:t>
            </a:r>
            <a:r>
              <a:rPr sz="2000" spc="-5" dirty="0">
                <a:latin typeface="Times New Roman"/>
                <a:cs typeface="Times New Roman"/>
              </a:rPr>
              <a:t>el 75 </a:t>
            </a:r>
            <a:r>
              <a:rPr sz="2000" dirty="0">
                <a:latin typeface="Times New Roman"/>
                <a:cs typeface="Times New Roman"/>
              </a:rPr>
              <a:t>% </a:t>
            </a:r>
            <a:r>
              <a:rPr sz="2000" spc="-5" dirty="0">
                <a:latin typeface="Times New Roman"/>
                <a:cs typeface="Times New Roman"/>
              </a:rPr>
              <a:t>del </a:t>
            </a:r>
            <a:r>
              <a:rPr sz="2000" spc="-10" dirty="0">
                <a:latin typeface="Times New Roman"/>
                <a:cs typeface="Times New Roman"/>
              </a:rPr>
              <a:t>tiempo </a:t>
            </a:r>
            <a:r>
              <a:rPr sz="200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operación </a:t>
            </a:r>
            <a:r>
              <a:rPr sz="2000" dirty="0">
                <a:latin typeface="Times New Roman"/>
                <a:cs typeface="Times New Roman"/>
              </a:rPr>
              <a:t> de </a:t>
            </a:r>
            <a:r>
              <a:rPr sz="2000" spc="-5" dirty="0">
                <a:latin typeface="Times New Roman"/>
                <a:cs typeface="Times New Roman"/>
              </a:rPr>
              <a:t>la curva rápida (Fusión) </a:t>
            </a:r>
            <a:r>
              <a:rPr sz="2000" dirty="0">
                <a:latin typeface="Times New Roman"/>
                <a:cs typeface="Times New Roman"/>
              </a:rPr>
              <a:t>del </a:t>
            </a:r>
            <a:r>
              <a:rPr sz="2000" spc="-5" dirty="0">
                <a:latin typeface="Times New Roman"/>
                <a:cs typeface="Times New Roman"/>
              </a:rPr>
              <a:t>fusible </a:t>
            </a:r>
            <a:r>
              <a:rPr sz="200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respaldo </a:t>
            </a:r>
            <a:r>
              <a:rPr sz="2000" spc="-10" dirty="0">
                <a:latin typeface="Times New Roman"/>
                <a:cs typeface="Times New Roman"/>
              </a:rPr>
              <a:t>en el </a:t>
            </a:r>
            <a:r>
              <a:rPr sz="2000" spc="-5" dirty="0">
                <a:latin typeface="Times New Roman"/>
                <a:cs typeface="Times New Roman"/>
              </a:rPr>
              <a:t>intervalo </a:t>
            </a:r>
            <a:r>
              <a:rPr sz="200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la </a:t>
            </a:r>
            <a:r>
              <a:rPr sz="2000" dirty="0">
                <a:latin typeface="Times New Roman"/>
                <a:cs typeface="Times New Roman"/>
              </a:rPr>
              <a:t> corriente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CC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máxima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mínima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que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involucran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ambas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protecciones.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461009">
              <a:lnSpc>
                <a:spcPct val="100000"/>
              </a:lnSpc>
            </a:pPr>
            <a:r>
              <a:rPr sz="2000" b="1" i="1" spc="-5" dirty="0">
                <a:latin typeface="Times New Roman"/>
                <a:cs typeface="Times New Roman"/>
              </a:rPr>
              <a:t>Primario.Limpieza(Iccmax)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&gt;=0.75</a:t>
            </a:r>
            <a:r>
              <a:rPr sz="2000" b="1" i="1" spc="-1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*</a:t>
            </a:r>
            <a:r>
              <a:rPr sz="2000" b="1" i="1" spc="20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Times New Roman"/>
                <a:cs typeface="Times New Roman"/>
              </a:rPr>
              <a:t>Respaldo.Fusion(Iccmax))</a:t>
            </a:r>
            <a:endParaRPr sz="2000">
              <a:latin typeface="Times New Roman"/>
              <a:cs typeface="Times New Roman"/>
            </a:endParaRPr>
          </a:p>
          <a:p>
            <a:pPr marL="461009">
              <a:lnSpc>
                <a:spcPct val="100000"/>
              </a:lnSpc>
              <a:spcBef>
                <a:spcPts val="5"/>
              </a:spcBef>
            </a:pPr>
            <a:r>
              <a:rPr sz="2000" b="1" i="1" spc="-5" dirty="0">
                <a:latin typeface="Times New Roman"/>
                <a:cs typeface="Times New Roman"/>
              </a:rPr>
              <a:t>Primario.Limpieza(Iccmin)</a:t>
            </a:r>
            <a:r>
              <a:rPr sz="2000" b="1" i="1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&gt;=</a:t>
            </a:r>
            <a:r>
              <a:rPr sz="2000" b="1" i="1" spc="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(0.75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*</a:t>
            </a:r>
            <a:r>
              <a:rPr sz="2000" b="1" i="1" spc="10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Times New Roman"/>
                <a:cs typeface="Times New Roman"/>
              </a:rPr>
              <a:t>Respaldo.Fusion(Iccmin))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4"/>
            <a:chOff x="889" y="469899"/>
            <a:chExt cx="9130665" cy="736474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4538" y="445770"/>
            <a:ext cx="273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Fusible</a:t>
            </a:r>
            <a:r>
              <a:rPr sz="2400" spc="-25" dirty="0"/>
              <a:t> </a:t>
            </a:r>
            <a:r>
              <a:rPr sz="2400" dirty="0"/>
              <a:t>-</a:t>
            </a:r>
            <a:r>
              <a:rPr sz="2400" spc="-20" dirty="0"/>
              <a:t> </a:t>
            </a:r>
            <a:r>
              <a:rPr sz="2400" spc="-5" dirty="0"/>
              <a:t>Fusible</a:t>
            </a:r>
            <a:endParaRPr sz="2400"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521" y="1190078"/>
            <a:ext cx="8476107" cy="4635627"/>
          </a:xfrm>
          <a:prstGeom prst="rect">
            <a:avLst/>
          </a:prstGeom>
        </p:spPr>
      </p:pic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900"/>
            <a:ext cx="9130665" cy="736600"/>
            <a:chOff x="889" y="469900"/>
            <a:chExt cx="9130665" cy="736600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4538" y="445770"/>
            <a:ext cx="3580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Fusible</a:t>
            </a:r>
            <a:r>
              <a:rPr sz="2400" spc="-20" dirty="0"/>
              <a:t> </a:t>
            </a:r>
            <a:r>
              <a:rPr sz="2400" dirty="0"/>
              <a:t>-</a:t>
            </a:r>
            <a:r>
              <a:rPr sz="2400" spc="-15" dirty="0"/>
              <a:t> </a:t>
            </a:r>
            <a:r>
              <a:rPr sz="2400" spc="-5" dirty="0"/>
              <a:t>Restaurador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385673" y="1088516"/>
            <a:ext cx="8456930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330" marR="5080" indent="-342265" algn="just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spc="-5" dirty="0">
                <a:latin typeface="Times New Roman"/>
                <a:cs typeface="Times New Roman"/>
              </a:rPr>
              <a:t>Fusible</a:t>
            </a:r>
            <a:r>
              <a:rPr sz="1800" b="1" dirty="0">
                <a:latin typeface="Times New Roman"/>
                <a:cs typeface="Times New Roman"/>
              </a:rPr>
              <a:t> –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Restaurador</a:t>
            </a:r>
            <a:r>
              <a:rPr sz="1800" spc="-5" dirty="0">
                <a:latin typeface="Times New Roman"/>
                <a:cs typeface="Times New Roman"/>
              </a:rPr>
              <a:t>:</a:t>
            </a:r>
            <a:r>
              <a:rPr sz="1800" dirty="0">
                <a:latin typeface="Times New Roman"/>
                <a:cs typeface="Times New Roman"/>
              </a:rPr>
              <a:t> El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restaurador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es</a:t>
            </a:r>
            <a:r>
              <a:rPr sz="1800" dirty="0">
                <a:latin typeface="Times New Roman"/>
                <a:cs typeface="Times New Roman"/>
              </a:rPr>
              <a:t> la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protección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primaria</a:t>
            </a:r>
            <a:r>
              <a:rPr sz="1800" dirty="0">
                <a:latin typeface="Times New Roman"/>
                <a:cs typeface="Times New Roman"/>
              </a:rPr>
              <a:t> y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el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fusible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el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respaldo. </a:t>
            </a:r>
            <a:r>
              <a:rPr sz="1800" spc="-5" dirty="0">
                <a:latin typeface="Times New Roman"/>
                <a:cs typeface="Times New Roman"/>
              </a:rPr>
              <a:t>El tiempo mínimo </a:t>
            </a:r>
            <a:r>
              <a:rPr sz="1800" dirty="0">
                <a:latin typeface="Times New Roman"/>
                <a:cs typeface="Times New Roman"/>
              </a:rPr>
              <a:t>de fusión (curva </a:t>
            </a:r>
            <a:r>
              <a:rPr sz="1800" spc="-5" dirty="0">
                <a:latin typeface="Times New Roman"/>
                <a:cs typeface="Times New Roman"/>
              </a:rPr>
              <a:t>rápida) del fusible </a:t>
            </a:r>
            <a:r>
              <a:rPr sz="1800" dirty="0">
                <a:latin typeface="Times New Roman"/>
                <a:cs typeface="Times New Roman"/>
              </a:rPr>
              <a:t>debe </a:t>
            </a:r>
            <a:r>
              <a:rPr sz="1800" spc="-5" dirty="0">
                <a:latin typeface="Times New Roman"/>
                <a:cs typeface="Times New Roman"/>
              </a:rPr>
              <a:t>ser mayor </a:t>
            </a:r>
            <a:r>
              <a:rPr sz="1800" dirty="0">
                <a:latin typeface="Times New Roman"/>
                <a:cs typeface="Times New Roman"/>
              </a:rPr>
              <a:t>que </a:t>
            </a:r>
            <a:r>
              <a:rPr sz="1800" spc="-10" dirty="0">
                <a:latin typeface="Times New Roman"/>
                <a:cs typeface="Times New Roman"/>
              </a:rPr>
              <a:t>el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valor resultante de </a:t>
            </a:r>
            <a:r>
              <a:rPr sz="1800" spc="-5" dirty="0">
                <a:latin typeface="Times New Roman"/>
                <a:cs typeface="Times New Roman"/>
              </a:rPr>
              <a:t>multiplicar por </a:t>
            </a:r>
            <a:r>
              <a:rPr sz="1800" dirty="0">
                <a:latin typeface="Times New Roman"/>
                <a:cs typeface="Times New Roman"/>
              </a:rPr>
              <a:t>un factor el </a:t>
            </a:r>
            <a:r>
              <a:rPr sz="1800" spc="-5" dirty="0">
                <a:latin typeface="Times New Roman"/>
                <a:cs typeface="Times New Roman"/>
              </a:rPr>
              <a:t>tiempo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operación </a:t>
            </a:r>
            <a:r>
              <a:rPr sz="1800" dirty="0">
                <a:latin typeface="Times New Roman"/>
                <a:cs typeface="Times New Roman"/>
              </a:rPr>
              <a:t>del </a:t>
            </a:r>
            <a:r>
              <a:rPr sz="1800" spc="-5" dirty="0">
                <a:latin typeface="Times New Roman"/>
                <a:cs typeface="Times New Roman"/>
              </a:rPr>
              <a:t>restaurador </a:t>
            </a:r>
            <a:r>
              <a:rPr sz="1800" dirty="0">
                <a:latin typeface="Times New Roman"/>
                <a:cs typeface="Times New Roman"/>
              </a:rPr>
              <a:t>en </a:t>
            </a:r>
            <a:r>
              <a:rPr sz="1800" spc="-10" dirty="0">
                <a:latin typeface="Times New Roman"/>
                <a:cs typeface="Times New Roman"/>
              </a:rPr>
              <a:t>la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característica </a:t>
            </a:r>
            <a:r>
              <a:rPr sz="1800" spc="-5" dirty="0">
                <a:latin typeface="Times New Roman"/>
                <a:cs typeface="Times New Roman"/>
              </a:rPr>
              <a:t>con retardo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tiempo. </a:t>
            </a:r>
            <a:r>
              <a:rPr sz="1800" dirty="0">
                <a:latin typeface="Times New Roman"/>
                <a:cs typeface="Times New Roman"/>
              </a:rPr>
              <a:t>El </a:t>
            </a:r>
            <a:r>
              <a:rPr sz="1800" spc="-5" dirty="0">
                <a:latin typeface="Times New Roman"/>
                <a:cs typeface="Times New Roman"/>
              </a:rPr>
              <a:t>valor </a:t>
            </a:r>
            <a:r>
              <a:rPr sz="1800" dirty="0">
                <a:latin typeface="Times New Roman"/>
                <a:cs typeface="Times New Roman"/>
              </a:rPr>
              <a:t>del </a:t>
            </a:r>
            <a:r>
              <a:rPr sz="1800" spc="-5" dirty="0">
                <a:latin typeface="Times New Roman"/>
                <a:cs typeface="Times New Roman"/>
              </a:rPr>
              <a:t>factor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multiplicación </a:t>
            </a:r>
            <a:r>
              <a:rPr sz="1800" spc="-10" dirty="0">
                <a:latin typeface="Times New Roman"/>
                <a:cs typeface="Times New Roman"/>
              </a:rPr>
              <a:t>ki </a:t>
            </a:r>
            <a:r>
              <a:rPr sz="1800" spc="-5" dirty="0">
                <a:latin typeface="Times New Roman"/>
                <a:cs typeface="Times New Roman"/>
              </a:rPr>
              <a:t>depende del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número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de </a:t>
            </a:r>
            <a:r>
              <a:rPr sz="1800" dirty="0">
                <a:latin typeface="Times New Roman"/>
                <a:cs typeface="Times New Roman"/>
              </a:rPr>
              <a:t>operaciones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con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retardo</a:t>
            </a:r>
            <a:r>
              <a:rPr sz="1800" spc="-5" dirty="0">
                <a:latin typeface="Times New Roman"/>
                <a:cs typeface="Times New Roman"/>
              </a:rPr>
              <a:t> de tiempo </a:t>
            </a:r>
            <a:r>
              <a:rPr sz="1800" dirty="0">
                <a:latin typeface="Times New Roman"/>
                <a:cs typeface="Times New Roman"/>
              </a:rPr>
              <a:t>del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restaurador.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461009" marR="483044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Secuencia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0-4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;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el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factor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Ki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es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2.7.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Secuencia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1-2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;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el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factor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Ki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es </a:t>
            </a:r>
            <a:r>
              <a:rPr sz="1800" dirty="0">
                <a:latin typeface="Times New Roman"/>
                <a:cs typeface="Times New Roman"/>
              </a:rPr>
              <a:t>2.5. </a:t>
            </a:r>
            <a:r>
              <a:rPr sz="1800" spc="-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Secuencia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2-2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;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el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factor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Ki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es </a:t>
            </a:r>
            <a:r>
              <a:rPr sz="1800" dirty="0">
                <a:latin typeface="Times New Roman"/>
                <a:cs typeface="Times New Roman"/>
              </a:rPr>
              <a:t>2.1.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4034" y="3832352"/>
            <a:ext cx="4034154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Para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que coordine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se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tiene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que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cumplir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que: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993775" algn="l"/>
                <a:tab pos="2019935" algn="l"/>
                <a:tab pos="3859529" algn="l"/>
              </a:tabLst>
            </a:pPr>
            <a:r>
              <a:rPr sz="1800" b="1" i="1" spc="-15" dirty="0">
                <a:latin typeface="Times New Roman"/>
                <a:cs typeface="Times New Roman"/>
              </a:rPr>
              <a:t>Tiempo	</a:t>
            </a:r>
            <a:r>
              <a:rPr sz="1800" b="1" i="1" spc="-5" dirty="0">
                <a:latin typeface="Times New Roman"/>
                <a:cs typeface="Times New Roman"/>
              </a:rPr>
              <a:t>Mínimo	Fusible(Iccmax)	</a:t>
            </a:r>
            <a:r>
              <a:rPr sz="1800" b="1" i="1" dirty="0">
                <a:latin typeface="Times New Roman"/>
                <a:cs typeface="Times New Roman"/>
              </a:rPr>
              <a:t>&gt;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i="1" spc="-5" dirty="0">
                <a:latin typeface="Times New Roman"/>
                <a:cs typeface="Times New Roman"/>
              </a:rPr>
              <a:t>Restaurador(Iccmax/Arranque)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88128" y="4380992"/>
            <a:ext cx="3752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4825" algn="l"/>
                <a:tab pos="895985" algn="l"/>
                <a:tab pos="1876425" algn="l"/>
                <a:tab pos="2496820" algn="l"/>
                <a:tab pos="3460115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K</a:t>
            </a:r>
            <a:r>
              <a:rPr sz="1800" b="1" i="1" dirty="0">
                <a:latin typeface="Times New Roman"/>
                <a:cs typeface="Times New Roman"/>
              </a:rPr>
              <a:t>i	*	</a:t>
            </a:r>
            <a:r>
              <a:rPr sz="1800" b="1" i="1" spc="-70" dirty="0">
                <a:latin typeface="Times New Roman"/>
                <a:cs typeface="Times New Roman"/>
              </a:rPr>
              <a:t>T</a:t>
            </a:r>
            <a:r>
              <a:rPr sz="1800" b="1" i="1" dirty="0">
                <a:latin typeface="Times New Roman"/>
                <a:cs typeface="Times New Roman"/>
              </a:rPr>
              <a:t>i</a:t>
            </a:r>
            <a:r>
              <a:rPr sz="1800" b="1" i="1" spc="5" dirty="0">
                <a:latin typeface="Times New Roman"/>
                <a:cs typeface="Times New Roman"/>
              </a:rPr>
              <a:t>e</a:t>
            </a:r>
            <a:r>
              <a:rPr sz="1800" b="1" i="1" dirty="0">
                <a:latin typeface="Times New Roman"/>
                <a:cs typeface="Times New Roman"/>
              </a:rPr>
              <a:t>mpo	</a:t>
            </a:r>
            <a:r>
              <a:rPr sz="1800" b="1" i="1" spc="-5" dirty="0">
                <a:latin typeface="Times New Roman"/>
                <a:cs typeface="Times New Roman"/>
              </a:rPr>
              <a:t>con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5" dirty="0">
                <a:latin typeface="Times New Roman"/>
                <a:cs typeface="Times New Roman"/>
              </a:rPr>
              <a:t>retardo</a:t>
            </a:r>
            <a:r>
              <a:rPr sz="1800" b="1" i="1" dirty="0">
                <a:latin typeface="Times New Roman"/>
                <a:cs typeface="Times New Roman"/>
              </a:rPr>
              <a:t>	del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4034" y="5204205"/>
            <a:ext cx="800862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Arranque</a:t>
            </a:r>
            <a:r>
              <a:rPr sz="1800" b="1" i="1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es </a:t>
            </a:r>
            <a:r>
              <a:rPr sz="1800" dirty="0">
                <a:latin typeface="Times New Roman"/>
                <a:cs typeface="Times New Roman"/>
              </a:rPr>
              <a:t>la </a:t>
            </a:r>
            <a:r>
              <a:rPr sz="1800" spc="-5" dirty="0">
                <a:latin typeface="Times New Roman"/>
                <a:cs typeface="Times New Roman"/>
              </a:rPr>
              <a:t>corriente </a:t>
            </a:r>
            <a:r>
              <a:rPr sz="1800" spc="-1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arranque del restaurador </a:t>
            </a:r>
            <a:r>
              <a:rPr sz="1800" dirty="0">
                <a:latin typeface="Times New Roman"/>
                <a:cs typeface="Times New Roman"/>
              </a:rPr>
              <a:t>para </a:t>
            </a:r>
            <a:r>
              <a:rPr sz="1800" spc="-5" dirty="0">
                <a:latin typeface="Times New Roman"/>
                <a:cs typeface="Times New Roman"/>
              </a:rPr>
              <a:t>ajustar sus características </a:t>
            </a:r>
            <a:r>
              <a:rPr sz="1800" dirty="0">
                <a:latin typeface="Times New Roman"/>
                <a:cs typeface="Times New Roman"/>
              </a:rPr>
              <a:t>a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las de </a:t>
            </a:r>
            <a:r>
              <a:rPr sz="1800" spc="-5" dirty="0">
                <a:latin typeface="Times New Roman"/>
                <a:cs typeface="Times New Roman"/>
              </a:rPr>
              <a:t>los fusibles </a:t>
            </a:r>
            <a:r>
              <a:rPr sz="1800" spc="5" dirty="0">
                <a:latin typeface="Times New Roman"/>
                <a:cs typeface="Times New Roman"/>
              </a:rPr>
              <a:t>ya </a:t>
            </a:r>
            <a:r>
              <a:rPr sz="1800" dirty="0">
                <a:latin typeface="Times New Roman"/>
                <a:cs typeface="Times New Roman"/>
              </a:rPr>
              <a:t>que las </a:t>
            </a:r>
            <a:r>
              <a:rPr sz="1800" spc="-5" dirty="0">
                <a:latin typeface="Times New Roman"/>
                <a:cs typeface="Times New Roman"/>
              </a:rPr>
              <a:t>características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los restauradores vienen dadas como </a:t>
            </a:r>
            <a:r>
              <a:rPr sz="1800" dirty="0">
                <a:latin typeface="Times New Roman"/>
                <a:cs typeface="Times New Roman"/>
              </a:rPr>
              <a:t> múltiplos de </a:t>
            </a:r>
            <a:r>
              <a:rPr sz="1800" spc="-5" dirty="0">
                <a:latin typeface="Times New Roman"/>
                <a:cs typeface="Times New Roman"/>
              </a:rPr>
              <a:t>sus corrientes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arranque </a:t>
            </a:r>
            <a:r>
              <a:rPr sz="1800" dirty="0">
                <a:latin typeface="Times New Roman"/>
                <a:cs typeface="Times New Roman"/>
              </a:rPr>
              <a:t>y </a:t>
            </a:r>
            <a:r>
              <a:rPr sz="1800" spc="-5" dirty="0">
                <a:latin typeface="Times New Roman"/>
                <a:cs typeface="Times New Roman"/>
              </a:rPr>
              <a:t>las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los </a:t>
            </a:r>
            <a:r>
              <a:rPr sz="1800" dirty="0">
                <a:latin typeface="Times New Roman"/>
                <a:cs typeface="Times New Roman"/>
              </a:rPr>
              <a:t>fusibles en </a:t>
            </a:r>
            <a:r>
              <a:rPr sz="1800" spc="-5" dirty="0">
                <a:latin typeface="Times New Roman"/>
                <a:cs typeface="Times New Roman"/>
              </a:rPr>
              <a:t>Amperes directamente. </a:t>
            </a:r>
            <a:r>
              <a:rPr sz="1800" dirty="0">
                <a:latin typeface="Times New Roman"/>
                <a:cs typeface="Times New Roman"/>
              </a:rPr>
              <a:t> En </a:t>
            </a:r>
            <a:r>
              <a:rPr sz="1800" spc="-5" dirty="0">
                <a:latin typeface="Times New Roman"/>
                <a:cs typeface="Times New Roman"/>
              </a:rPr>
              <a:t>el </a:t>
            </a:r>
            <a:r>
              <a:rPr sz="1800" dirty="0">
                <a:latin typeface="Times New Roman"/>
                <a:cs typeface="Times New Roman"/>
              </a:rPr>
              <a:t>caso </a:t>
            </a:r>
            <a:r>
              <a:rPr sz="1800" spc="-1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los </a:t>
            </a:r>
            <a:r>
              <a:rPr sz="1800" dirty="0">
                <a:latin typeface="Times New Roman"/>
                <a:cs typeface="Times New Roman"/>
              </a:rPr>
              <a:t>relés </a:t>
            </a:r>
            <a:r>
              <a:rPr sz="1800" spc="-5" dirty="0">
                <a:latin typeface="Times New Roman"/>
                <a:cs typeface="Times New Roman"/>
              </a:rPr>
              <a:t>también hay que </a:t>
            </a:r>
            <a:r>
              <a:rPr sz="1800" dirty="0">
                <a:latin typeface="Times New Roman"/>
                <a:cs typeface="Times New Roman"/>
              </a:rPr>
              <a:t>afectar las </a:t>
            </a:r>
            <a:r>
              <a:rPr sz="1800" spc="-5" dirty="0">
                <a:latin typeface="Times New Roman"/>
                <a:cs typeface="Times New Roman"/>
              </a:rPr>
              <a:t>características </a:t>
            </a:r>
            <a:r>
              <a:rPr sz="1800" dirty="0">
                <a:latin typeface="Times New Roman"/>
                <a:cs typeface="Times New Roman"/>
              </a:rPr>
              <a:t>en función </a:t>
            </a:r>
            <a:r>
              <a:rPr sz="1800" spc="-1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las </a:t>
            </a:r>
            <a:r>
              <a:rPr sz="1800" dirty="0">
                <a:latin typeface="Times New Roman"/>
                <a:cs typeface="Times New Roman"/>
              </a:rPr>
              <a:t> relaciones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</a:t>
            </a:r>
            <a:r>
              <a:rPr sz="1800" spc="-5" dirty="0">
                <a:latin typeface="Times New Roman"/>
                <a:cs typeface="Times New Roman"/>
              </a:rPr>
              <a:t> transformación</a:t>
            </a:r>
            <a:r>
              <a:rPr sz="1800" dirty="0">
                <a:latin typeface="Times New Roman"/>
                <a:cs typeface="Times New Roman"/>
              </a:rPr>
              <a:t> de</a:t>
            </a:r>
            <a:r>
              <a:rPr sz="1800" spc="-5" dirty="0">
                <a:latin typeface="Times New Roman"/>
                <a:cs typeface="Times New Roman"/>
              </a:rPr>
              <a:t> los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TC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(RTC).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4"/>
            <a:chOff x="889" y="469899"/>
            <a:chExt cx="9130665" cy="736474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4538" y="445770"/>
            <a:ext cx="3580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Fusible</a:t>
            </a:r>
            <a:r>
              <a:rPr sz="2400" spc="-20" dirty="0"/>
              <a:t> </a:t>
            </a:r>
            <a:r>
              <a:rPr sz="2400" dirty="0"/>
              <a:t>-</a:t>
            </a:r>
            <a:r>
              <a:rPr sz="2400" spc="-15" dirty="0"/>
              <a:t> </a:t>
            </a:r>
            <a:r>
              <a:rPr sz="2400" spc="-5" dirty="0"/>
              <a:t>Restaurador</a:t>
            </a:r>
            <a:endParaRPr sz="2400"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462" y="1588232"/>
            <a:ext cx="8690213" cy="4397668"/>
          </a:xfrm>
          <a:prstGeom prst="rect">
            <a:avLst/>
          </a:prstGeom>
        </p:spPr>
      </p:pic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4"/>
            <a:chOff x="889" y="469899"/>
            <a:chExt cx="9130665" cy="736474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4538" y="445770"/>
            <a:ext cx="22783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Fusible</a:t>
            </a:r>
            <a:r>
              <a:rPr sz="2400" spc="-35" dirty="0"/>
              <a:t> </a:t>
            </a:r>
            <a:r>
              <a:rPr sz="2400" dirty="0"/>
              <a:t>-</a:t>
            </a:r>
            <a:r>
              <a:rPr sz="2400" spc="-35" dirty="0"/>
              <a:t> </a:t>
            </a:r>
            <a:r>
              <a:rPr sz="2400" dirty="0"/>
              <a:t>Relé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362813" y="1144015"/>
            <a:ext cx="8561070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330" marR="5715" indent="-342265" algn="just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spc="-5" dirty="0">
                <a:latin typeface="Times New Roman"/>
                <a:cs typeface="Times New Roman"/>
              </a:rPr>
              <a:t>Fusible </a:t>
            </a:r>
            <a:r>
              <a:rPr sz="1800" b="1" dirty="0">
                <a:latin typeface="Times New Roman"/>
                <a:cs typeface="Times New Roman"/>
              </a:rPr>
              <a:t>– </a:t>
            </a:r>
            <a:r>
              <a:rPr sz="1800" b="1" spc="-5" dirty="0">
                <a:latin typeface="Times New Roman"/>
                <a:cs typeface="Times New Roman"/>
              </a:rPr>
              <a:t>Relé</a:t>
            </a:r>
            <a:r>
              <a:rPr sz="1800" spc="-5" dirty="0">
                <a:latin typeface="Times New Roman"/>
                <a:cs typeface="Times New Roman"/>
              </a:rPr>
              <a:t>: </a:t>
            </a:r>
            <a:r>
              <a:rPr sz="1800" dirty="0">
                <a:latin typeface="Times New Roman"/>
                <a:cs typeface="Times New Roman"/>
              </a:rPr>
              <a:t>El </a:t>
            </a:r>
            <a:r>
              <a:rPr sz="1800" spc="-5" dirty="0">
                <a:latin typeface="Times New Roman"/>
                <a:cs typeface="Times New Roman"/>
              </a:rPr>
              <a:t>relé es </a:t>
            </a:r>
            <a:r>
              <a:rPr sz="1800" dirty="0">
                <a:latin typeface="Times New Roman"/>
                <a:cs typeface="Times New Roman"/>
              </a:rPr>
              <a:t>la </a:t>
            </a:r>
            <a:r>
              <a:rPr sz="1800" spc="-5" dirty="0">
                <a:latin typeface="Times New Roman"/>
                <a:cs typeface="Times New Roman"/>
              </a:rPr>
              <a:t>protección primaria </a:t>
            </a:r>
            <a:r>
              <a:rPr sz="1800" dirty="0">
                <a:latin typeface="Times New Roman"/>
                <a:cs typeface="Times New Roman"/>
              </a:rPr>
              <a:t>y </a:t>
            </a:r>
            <a:r>
              <a:rPr sz="1800" spc="-5" dirty="0">
                <a:latin typeface="Times New Roman"/>
                <a:cs typeface="Times New Roman"/>
              </a:rPr>
              <a:t>el fusible </a:t>
            </a:r>
            <a:r>
              <a:rPr sz="1800" dirty="0">
                <a:latin typeface="Times New Roman"/>
                <a:cs typeface="Times New Roman"/>
              </a:rPr>
              <a:t>el </a:t>
            </a:r>
            <a:r>
              <a:rPr sz="1800" spc="-5" dirty="0">
                <a:latin typeface="Times New Roman"/>
                <a:cs typeface="Times New Roman"/>
              </a:rPr>
              <a:t>respaldo. </a:t>
            </a:r>
            <a:r>
              <a:rPr sz="1800" dirty="0">
                <a:latin typeface="Times New Roman"/>
                <a:cs typeface="Times New Roman"/>
              </a:rPr>
              <a:t>El tiempo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mínimo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fusión </a:t>
            </a:r>
            <a:r>
              <a:rPr sz="1800" dirty="0">
                <a:latin typeface="Times New Roman"/>
                <a:cs typeface="Times New Roman"/>
              </a:rPr>
              <a:t>del fusible </a:t>
            </a:r>
            <a:r>
              <a:rPr sz="1800" spc="-5" dirty="0">
                <a:latin typeface="Times New Roman"/>
                <a:cs typeface="Times New Roman"/>
              </a:rPr>
              <a:t>(curva rápida) </a:t>
            </a:r>
            <a:r>
              <a:rPr sz="1800" spc="-10" dirty="0">
                <a:latin typeface="Times New Roman"/>
                <a:cs typeface="Times New Roman"/>
              </a:rPr>
              <a:t>debe </a:t>
            </a:r>
            <a:r>
              <a:rPr sz="1800" spc="-5" dirty="0">
                <a:latin typeface="Times New Roman"/>
                <a:cs typeface="Times New Roman"/>
              </a:rPr>
              <a:t>ser mayor que </a:t>
            </a:r>
            <a:r>
              <a:rPr sz="1800" dirty="0">
                <a:latin typeface="Times New Roman"/>
                <a:cs typeface="Times New Roman"/>
              </a:rPr>
              <a:t>el valor </a:t>
            </a:r>
            <a:r>
              <a:rPr sz="1800" spc="-5" dirty="0">
                <a:latin typeface="Times New Roman"/>
                <a:cs typeface="Times New Roman"/>
              </a:rPr>
              <a:t>resultante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multiplicar por un factor </a:t>
            </a:r>
            <a:r>
              <a:rPr sz="1800" spc="-5" dirty="0">
                <a:latin typeface="Times New Roman"/>
                <a:cs typeface="Times New Roman"/>
              </a:rPr>
              <a:t>(1.5) </a:t>
            </a:r>
            <a:r>
              <a:rPr sz="1800" dirty="0">
                <a:latin typeface="Times New Roman"/>
                <a:cs typeface="Times New Roman"/>
              </a:rPr>
              <a:t>el tiempo de </a:t>
            </a:r>
            <a:r>
              <a:rPr sz="1800" spc="-5" dirty="0">
                <a:latin typeface="Times New Roman"/>
                <a:cs typeface="Times New Roman"/>
              </a:rPr>
              <a:t>operación del relé </a:t>
            </a:r>
            <a:r>
              <a:rPr sz="1800" dirty="0">
                <a:latin typeface="Times New Roman"/>
                <a:cs typeface="Times New Roman"/>
              </a:rPr>
              <a:t>en </a:t>
            </a:r>
            <a:r>
              <a:rPr sz="1800" spc="-5" dirty="0">
                <a:latin typeface="Times New Roman"/>
                <a:cs typeface="Times New Roman"/>
              </a:rPr>
              <a:t>la característica </a:t>
            </a:r>
            <a:r>
              <a:rPr sz="1800" dirty="0">
                <a:latin typeface="Times New Roman"/>
                <a:cs typeface="Times New Roman"/>
              </a:rPr>
              <a:t>con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retardo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tiempo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más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el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tiempo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operación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del interruptor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(0.1).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461009">
              <a:lnSpc>
                <a:spcPct val="100000"/>
              </a:lnSpc>
              <a:spcBef>
                <a:spcPts val="5"/>
              </a:spcBef>
              <a:tabLst>
                <a:tab pos="1446530" algn="l"/>
                <a:tab pos="2477135" algn="l"/>
                <a:tab pos="4321810" algn="l"/>
                <a:tab pos="4733290" algn="l"/>
                <a:tab pos="5298440" algn="l"/>
                <a:tab pos="5694680" algn="l"/>
                <a:tab pos="6677659" algn="l"/>
                <a:tab pos="7302500" algn="l"/>
                <a:tab pos="8269605" algn="l"/>
              </a:tabLst>
            </a:pPr>
            <a:r>
              <a:rPr sz="1800" b="1" i="1" spc="-70" dirty="0">
                <a:latin typeface="Times New Roman"/>
                <a:cs typeface="Times New Roman"/>
              </a:rPr>
              <a:t>T</a:t>
            </a:r>
            <a:r>
              <a:rPr sz="1800" b="1" i="1" dirty="0">
                <a:latin typeface="Times New Roman"/>
                <a:cs typeface="Times New Roman"/>
              </a:rPr>
              <a:t>i</a:t>
            </a:r>
            <a:r>
              <a:rPr sz="1800" b="1" i="1" spc="5" dirty="0">
                <a:latin typeface="Times New Roman"/>
                <a:cs typeface="Times New Roman"/>
              </a:rPr>
              <a:t>e</a:t>
            </a:r>
            <a:r>
              <a:rPr sz="1800" b="1" i="1" dirty="0">
                <a:latin typeface="Times New Roman"/>
                <a:cs typeface="Times New Roman"/>
              </a:rPr>
              <a:t>mpo	</a:t>
            </a:r>
            <a:r>
              <a:rPr sz="1800" b="1" i="1" spc="-5" dirty="0">
                <a:latin typeface="Times New Roman"/>
                <a:cs typeface="Times New Roman"/>
              </a:rPr>
              <a:t>Min</a:t>
            </a:r>
            <a:r>
              <a:rPr sz="1800" b="1" i="1" spc="-20" dirty="0">
                <a:latin typeface="Times New Roman"/>
                <a:cs typeface="Times New Roman"/>
              </a:rPr>
              <a:t>i</a:t>
            </a:r>
            <a:r>
              <a:rPr sz="1800" b="1" i="1" dirty="0">
                <a:latin typeface="Times New Roman"/>
                <a:cs typeface="Times New Roman"/>
              </a:rPr>
              <a:t>mo	</a:t>
            </a:r>
            <a:r>
              <a:rPr sz="1800" b="1" i="1" spc="-5" dirty="0">
                <a:latin typeface="Times New Roman"/>
                <a:cs typeface="Times New Roman"/>
              </a:rPr>
              <a:t>F</a:t>
            </a:r>
            <a:r>
              <a:rPr sz="1800" b="1" i="1" spc="-15" dirty="0">
                <a:latin typeface="Times New Roman"/>
                <a:cs typeface="Times New Roman"/>
              </a:rPr>
              <a:t>u</a:t>
            </a:r>
            <a:r>
              <a:rPr sz="1800" b="1" i="1" spc="-5" dirty="0">
                <a:latin typeface="Times New Roman"/>
                <a:cs typeface="Times New Roman"/>
              </a:rPr>
              <a:t>sibl</a:t>
            </a:r>
            <a:r>
              <a:rPr sz="1800" b="1" i="1" dirty="0">
                <a:latin typeface="Times New Roman"/>
                <a:cs typeface="Times New Roman"/>
              </a:rPr>
              <a:t>e</a:t>
            </a:r>
            <a:r>
              <a:rPr sz="1800" b="1" i="1" spc="-5" dirty="0">
                <a:latin typeface="Times New Roman"/>
                <a:cs typeface="Times New Roman"/>
              </a:rPr>
              <a:t>(I</a:t>
            </a:r>
            <a:r>
              <a:rPr sz="1800" b="1" i="1" spc="-20" dirty="0">
                <a:latin typeface="Times New Roman"/>
                <a:cs typeface="Times New Roman"/>
              </a:rPr>
              <a:t>c</a:t>
            </a:r>
            <a:r>
              <a:rPr sz="1800" b="1" i="1" dirty="0">
                <a:latin typeface="Times New Roman"/>
                <a:cs typeface="Times New Roman"/>
              </a:rPr>
              <a:t>c</a:t>
            </a:r>
            <a:r>
              <a:rPr sz="1800" b="1" i="1" spc="5" dirty="0">
                <a:latin typeface="Times New Roman"/>
                <a:cs typeface="Times New Roman"/>
              </a:rPr>
              <a:t>m</a:t>
            </a:r>
            <a:r>
              <a:rPr sz="1800" b="1" i="1" dirty="0">
                <a:latin typeface="Times New Roman"/>
                <a:cs typeface="Times New Roman"/>
              </a:rPr>
              <a:t>ax)	&gt;	</a:t>
            </a:r>
            <a:r>
              <a:rPr sz="1800" b="1" i="1" spc="-15" dirty="0">
                <a:latin typeface="Times New Roman"/>
                <a:cs typeface="Times New Roman"/>
              </a:rPr>
              <a:t>1</a:t>
            </a:r>
            <a:r>
              <a:rPr sz="1800" b="1" i="1" spc="-10" dirty="0">
                <a:latin typeface="Times New Roman"/>
                <a:cs typeface="Times New Roman"/>
              </a:rPr>
              <a:t>.</a:t>
            </a:r>
            <a:r>
              <a:rPr sz="1800" b="1" i="1" dirty="0">
                <a:latin typeface="Times New Roman"/>
                <a:cs typeface="Times New Roman"/>
              </a:rPr>
              <a:t>5	*	</a:t>
            </a:r>
            <a:r>
              <a:rPr sz="1800" b="1" i="1" spc="-70" dirty="0">
                <a:latin typeface="Times New Roman"/>
                <a:cs typeface="Times New Roman"/>
              </a:rPr>
              <a:t>T</a:t>
            </a:r>
            <a:r>
              <a:rPr sz="1800" b="1" i="1" spc="-10" dirty="0">
                <a:latin typeface="Times New Roman"/>
                <a:cs typeface="Times New Roman"/>
              </a:rPr>
              <a:t>i</a:t>
            </a:r>
            <a:r>
              <a:rPr sz="1800" b="1" i="1" dirty="0">
                <a:latin typeface="Times New Roman"/>
                <a:cs typeface="Times New Roman"/>
              </a:rPr>
              <a:t>e</a:t>
            </a:r>
            <a:r>
              <a:rPr sz="1800" b="1" i="1" spc="5" dirty="0">
                <a:latin typeface="Times New Roman"/>
                <a:cs typeface="Times New Roman"/>
              </a:rPr>
              <a:t>m</a:t>
            </a:r>
            <a:r>
              <a:rPr sz="1800" b="1" i="1" dirty="0">
                <a:latin typeface="Times New Roman"/>
                <a:cs typeface="Times New Roman"/>
              </a:rPr>
              <a:t>po	</a:t>
            </a:r>
            <a:r>
              <a:rPr sz="1800" b="1" i="1" spc="-5" dirty="0">
                <a:latin typeface="Times New Roman"/>
                <a:cs typeface="Times New Roman"/>
              </a:rPr>
              <a:t>con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5" dirty="0">
                <a:latin typeface="Times New Roman"/>
                <a:cs typeface="Times New Roman"/>
              </a:rPr>
              <a:t>r</a:t>
            </a:r>
            <a:r>
              <a:rPr sz="1800" b="1" i="1" spc="-20" dirty="0">
                <a:latin typeface="Times New Roman"/>
                <a:cs typeface="Times New Roman"/>
              </a:rPr>
              <a:t>e</a:t>
            </a:r>
            <a:r>
              <a:rPr sz="1800" b="1" i="1" spc="-5" dirty="0">
                <a:latin typeface="Times New Roman"/>
                <a:cs typeface="Times New Roman"/>
              </a:rPr>
              <a:t>tardo	d</a:t>
            </a:r>
            <a:r>
              <a:rPr sz="1800" b="1" i="1" spc="-15" dirty="0">
                <a:latin typeface="Times New Roman"/>
                <a:cs typeface="Times New Roman"/>
              </a:rPr>
              <a:t>e</a:t>
            </a:r>
            <a:r>
              <a:rPr sz="1800" b="1" i="1" dirty="0">
                <a:latin typeface="Times New Roman"/>
                <a:cs typeface="Times New Roman"/>
              </a:rPr>
              <a:t>l</a:t>
            </a:r>
            <a:endParaRPr sz="1800">
              <a:latin typeface="Times New Roman"/>
              <a:cs typeface="Times New Roman"/>
            </a:endParaRPr>
          </a:p>
          <a:p>
            <a:pPr marL="461009">
              <a:lnSpc>
                <a:spcPct val="100000"/>
              </a:lnSpc>
            </a:pPr>
            <a:r>
              <a:rPr sz="1800" b="1" i="1" spc="-5" dirty="0">
                <a:latin typeface="Times New Roman"/>
                <a:cs typeface="Times New Roman"/>
              </a:rPr>
              <a:t>Relé(Iccmax/Arranque) </a:t>
            </a:r>
            <a:r>
              <a:rPr sz="1800" b="1" i="1" dirty="0">
                <a:latin typeface="Times New Roman"/>
                <a:cs typeface="Times New Roman"/>
              </a:rPr>
              <a:t>+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0.1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4"/>
            <a:chOff x="889" y="469899"/>
            <a:chExt cx="9130665" cy="736474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4538" y="445770"/>
            <a:ext cx="22783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Fusible</a:t>
            </a:r>
            <a:r>
              <a:rPr sz="2400" spc="-35" dirty="0"/>
              <a:t> </a:t>
            </a:r>
            <a:r>
              <a:rPr sz="2400" dirty="0"/>
              <a:t>-</a:t>
            </a:r>
            <a:r>
              <a:rPr sz="2400" spc="-35" dirty="0"/>
              <a:t> </a:t>
            </a:r>
            <a:r>
              <a:rPr sz="2400" dirty="0"/>
              <a:t>Relé</a:t>
            </a:r>
            <a:endParaRPr sz="2400"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620" y="1626674"/>
            <a:ext cx="8371350" cy="4233468"/>
          </a:xfrm>
          <a:prstGeom prst="rect">
            <a:avLst/>
          </a:prstGeom>
        </p:spPr>
      </p:pic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900"/>
            <a:ext cx="9130665" cy="736600"/>
            <a:chOff x="889" y="469900"/>
            <a:chExt cx="9130665" cy="736600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4538" y="445770"/>
            <a:ext cx="3579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Restaurador</a:t>
            </a:r>
            <a:r>
              <a:rPr sz="2400" spc="-30" dirty="0"/>
              <a:t> </a:t>
            </a:r>
            <a:r>
              <a:rPr sz="2400" dirty="0"/>
              <a:t>-</a:t>
            </a:r>
            <a:r>
              <a:rPr sz="2400" spc="-10" dirty="0"/>
              <a:t> </a:t>
            </a:r>
            <a:r>
              <a:rPr sz="2400" spc="-5" dirty="0"/>
              <a:t>Fusible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257657" y="1358900"/>
            <a:ext cx="8331200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330" marR="5080" indent="-342265" algn="just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spc="-5" dirty="0">
                <a:latin typeface="Times New Roman"/>
                <a:cs typeface="Times New Roman"/>
              </a:rPr>
              <a:t>Restaurador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–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Fusible</a:t>
            </a:r>
            <a:r>
              <a:rPr sz="1800" spc="-5" dirty="0">
                <a:latin typeface="Times New Roman"/>
                <a:cs typeface="Times New Roman"/>
              </a:rPr>
              <a:t>: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El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fusible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es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la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protección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primaria</a:t>
            </a:r>
            <a:r>
              <a:rPr sz="1800" dirty="0">
                <a:latin typeface="Times New Roman"/>
                <a:cs typeface="Times New Roman"/>
              </a:rPr>
              <a:t> y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el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restaurador</a:t>
            </a:r>
            <a:r>
              <a:rPr sz="1800" dirty="0">
                <a:latin typeface="Times New Roman"/>
                <a:cs typeface="Times New Roman"/>
              </a:rPr>
              <a:t> el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respaldo. </a:t>
            </a:r>
            <a:r>
              <a:rPr sz="1800" spc="-5" dirty="0">
                <a:latin typeface="Times New Roman"/>
                <a:cs typeface="Times New Roman"/>
              </a:rPr>
              <a:t>El tiempo mínimo </a:t>
            </a:r>
            <a:r>
              <a:rPr sz="1800" dirty="0">
                <a:latin typeface="Times New Roman"/>
                <a:cs typeface="Times New Roman"/>
              </a:rPr>
              <a:t>de fusión del </a:t>
            </a:r>
            <a:r>
              <a:rPr sz="1800" spc="-5" dirty="0">
                <a:latin typeface="Times New Roman"/>
                <a:cs typeface="Times New Roman"/>
              </a:rPr>
              <a:t>fusible (curva rápida) </a:t>
            </a:r>
            <a:r>
              <a:rPr sz="1800" dirty="0">
                <a:latin typeface="Times New Roman"/>
                <a:cs typeface="Times New Roman"/>
              </a:rPr>
              <a:t>debe </a:t>
            </a:r>
            <a:r>
              <a:rPr sz="1800" spc="-5" dirty="0">
                <a:latin typeface="Times New Roman"/>
                <a:cs typeface="Times New Roman"/>
              </a:rPr>
              <a:t>ser mayor </a:t>
            </a:r>
            <a:r>
              <a:rPr sz="1800" dirty="0">
                <a:latin typeface="Times New Roman"/>
                <a:cs typeface="Times New Roman"/>
              </a:rPr>
              <a:t>que </a:t>
            </a:r>
            <a:r>
              <a:rPr sz="1800" spc="-10" dirty="0">
                <a:latin typeface="Times New Roman"/>
                <a:cs typeface="Times New Roman"/>
              </a:rPr>
              <a:t>el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valor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resultante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de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multiplicar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por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un</a:t>
            </a:r>
            <a:r>
              <a:rPr sz="1800" dirty="0">
                <a:latin typeface="Times New Roman"/>
                <a:cs typeface="Times New Roman"/>
              </a:rPr>
              <a:t> factor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el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tiempo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promedio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de</a:t>
            </a:r>
            <a:r>
              <a:rPr sz="1800" spc="-5" dirty="0">
                <a:latin typeface="Times New Roman"/>
                <a:cs typeface="Times New Roman"/>
              </a:rPr>
              <a:t> operaciones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instantáneas, para </a:t>
            </a:r>
            <a:r>
              <a:rPr sz="1800" dirty="0">
                <a:latin typeface="Times New Roman"/>
                <a:cs typeface="Times New Roman"/>
              </a:rPr>
              <a:t>todos </a:t>
            </a:r>
            <a:r>
              <a:rPr sz="1800" spc="-5" dirty="0">
                <a:latin typeface="Times New Roman"/>
                <a:cs typeface="Times New Roman"/>
              </a:rPr>
              <a:t>los valores </a:t>
            </a:r>
            <a:r>
              <a:rPr sz="1800" dirty="0">
                <a:latin typeface="Times New Roman"/>
                <a:cs typeface="Times New Roman"/>
              </a:rPr>
              <a:t>posibles </a:t>
            </a:r>
            <a:r>
              <a:rPr sz="1800" spc="-1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corriente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cortocircuito </a:t>
            </a:r>
            <a:r>
              <a:rPr sz="1800" dirty="0">
                <a:latin typeface="Times New Roman"/>
                <a:cs typeface="Times New Roman"/>
              </a:rPr>
              <a:t>en la </a:t>
            </a:r>
            <a:r>
              <a:rPr sz="1800" spc="-5" dirty="0">
                <a:latin typeface="Times New Roman"/>
                <a:cs typeface="Times New Roman"/>
              </a:rPr>
              <a:t>sección </a:t>
            </a:r>
            <a:r>
              <a:rPr sz="1800" dirty="0">
                <a:latin typeface="Times New Roman"/>
                <a:cs typeface="Times New Roman"/>
              </a:rPr>
              <a:t> protegida por el fusible. El factor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multiplicación </a:t>
            </a:r>
            <a:r>
              <a:rPr sz="1800" dirty="0">
                <a:latin typeface="Times New Roman"/>
                <a:cs typeface="Times New Roman"/>
              </a:rPr>
              <a:t>puede tomarse como 1.3 para una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operación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instantánea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restaurador, </a:t>
            </a:r>
            <a:r>
              <a:rPr sz="1800" dirty="0">
                <a:latin typeface="Times New Roman"/>
                <a:cs typeface="Times New Roman"/>
              </a:rPr>
              <a:t>y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como 1.5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para </a:t>
            </a:r>
            <a:r>
              <a:rPr sz="1800" spc="-5" dirty="0">
                <a:latin typeface="Times New Roman"/>
                <a:cs typeface="Times New Roman"/>
              </a:rPr>
              <a:t>dos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operaciones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instantáneas.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461009" marR="6985" algn="just">
              <a:lnSpc>
                <a:spcPct val="100000"/>
              </a:lnSpc>
            </a:pPr>
            <a:r>
              <a:rPr sz="1800" b="1" i="1" spc="-5" dirty="0">
                <a:latin typeface="Times New Roman"/>
                <a:cs typeface="Times New Roman"/>
              </a:rPr>
              <a:t>Fusible.Fusion(Iccmax)</a:t>
            </a:r>
            <a:r>
              <a:rPr sz="1800" b="1" i="1" dirty="0">
                <a:latin typeface="Times New Roman"/>
                <a:cs typeface="Times New Roman"/>
              </a:rPr>
              <a:t> &gt;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Factor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*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Tiempo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Instantáneo </a:t>
            </a:r>
            <a:r>
              <a:rPr sz="1800" b="1" i="1" spc="-434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Restaurador(Iccmax/Arranque)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461009" marR="5715" algn="just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Debe cumplirse también que el tiempo máximo de limpieza </a:t>
            </a:r>
            <a:r>
              <a:rPr sz="1800" spc="-10" dirty="0">
                <a:latin typeface="Times New Roman"/>
                <a:cs typeface="Times New Roman"/>
              </a:rPr>
              <a:t>del </a:t>
            </a:r>
            <a:r>
              <a:rPr sz="1800" spc="-5" dirty="0">
                <a:latin typeface="Times New Roman"/>
                <a:cs typeface="Times New Roman"/>
              </a:rPr>
              <a:t>fusible (curva lenta) </a:t>
            </a:r>
            <a:r>
              <a:rPr sz="1800" dirty="0">
                <a:latin typeface="Times New Roman"/>
                <a:cs typeface="Times New Roman"/>
              </a:rPr>
              <a:t> debe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ser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menor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que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el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tiempo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promedio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de</a:t>
            </a:r>
            <a:r>
              <a:rPr sz="1800" dirty="0">
                <a:latin typeface="Times New Roman"/>
                <a:cs typeface="Times New Roman"/>
              </a:rPr>
              <a:t> operación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del</a:t>
            </a:r>
            <a:r>
              <a:rPr sz="1800" dirty="0">
                <a:latin typeface="Times New Roman"/>
                <a:cs typeface="Times New Roman"/>
              </a:rPr>
              <a:t> restaurador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en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sus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operaciones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con</a:t>
            </a:r>
            <a:r>
              <a:rPr sz="1800" dirty="0">
                <a:latin typeface="Times New Roman"/>
                <a:cs typeface="Times New Roman"/>
              </a:rPr>
              <a:t> retardo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de</a:t>
            </a:r>
            <a:r>
              <a:rPr sz="1800" spc="-5" dirty="0">
                <a:latin typeface="Times New Roman"/>
                <a:cs typeface="Times New Roman"/>
              </a:rPr>
              <a:t> tiempo,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para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todos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los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valores</a:t>
            </a:r>
            <a:r>
              <a:rPr sz="1800" dirty="0">
                <a:latin typeface="Times New Roman"/>
                <a:cs typeface="Times New Roman"/>
              </a:rPr>
              <a:t> de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corriente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cortocircuito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en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la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sección protegida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por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el fusible.</a:t>
            </a:r>
            <a:endParaRPr sz="1800">
              <a:latin typeface="Times New Roman"/>
              <a:cs typeface="Times New Roman"/>
            </a:endParaRPr>
          </a:p>
          <a:p>
            <a:pPr marL="461009" marR="235585">
              <a:lnSpc>
                <a:spcPct val="200100"/>
              </a:lnSpc>
            </a:pPr>
            <a:r>
              <a:rPr sz="1800" b="1" i="1" dirty="0">
                <a:latin typeface="Times New Roman"/>
                <a:cs typeface="Times New Roman"/>
              </a:rPr>
              <a:t>Fusible.Limpieza(Iccmin) &lt; </a:t>
            </a:r>
            <a:r>
              <a:rPr sz="1800" b="1" i="1" spc="-15" dirty="0">
                <a:latin typeface="Times New Roman"/>
                <a:cs typeface="Times New Roman"/>
              </a:rPr>
              <a:t>Tiempo </a:t>
            </a:r>
            <a:r>
              <a:rPr sz="1800" b="1" i="1" dirty="0">
                <a:latin typeface="Times New Roman"/>
                <a:cs typeface="Times New Roman"/>
              </a:rPr>
              <a:t>con retardo </a:t>
            </a:r>
            <a:r>
              <a:rPr sz="1800" b="1" i="1" spc="-5" dirty="0">
                <a:latin typeface="Times New Roman"/>
                <a:cs typeface="Times New Roman"/>
              </a:rPr>
              <a:t>Restaurador(Iccmin/Arranque) </a:t>
            </a:r>
            <a:r>
              <a:rPr sz="1800" b="1" i="1" dirty="0">
                <a:latin typeface="Times New Roman"/>
                <a:cs typeface="Times New Roman"/>
              </a:rPr>
              <a:t> Fusible.Limpieza(Iccmax)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&lt;</a:t>
            </a:r>
            <a:r>
              <a:rPr sz="1800" b="1" i="1" spc="20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Tiempo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con</a:t>
            </a:r>
            <a:r>
              <a:rPr sz="1800" b="1" i="1" spc="2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retardo</a:t>
            </a:r>
            <a:r>
              <a:rPr sz="1800" b="1" i="1" spc="1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Restaurador(Iccmax/Arranque)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4"/>
            <a:chOff x="889" y="469899"/>
            <a:chExt cx="9130665" cy="736474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4538" y="445770"/>
            <a:ext cx="3579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Restaurador</a:t>
            </a:r>
            <a:r>
              <a:rPr sz="2400" spc="-30" dirty="0"/>
              <a:t> </a:t>
            </a:r>
            <a:r>
              <a:rPr sz="2400" dirty="0"/>
              <a:t>-</a:t>
            </a:r>
            <a:r>
              <a:rPr sz="2400" spc="-10" dirty="0"/>
              <a:t> </a:t>
            </a:r>
            <a:r>
              <a:rPr sz="2400" spc="-5" dirty="0"/>
              <a:t>Fusible</a:t>
            </a:r>
            <a:endParaRPr sz="2400"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626" y="1397649"/>
            <a:ext cx="8710045" cy="4435010"/>
          </a:xfrm>
          <a:prstGeom prst="rect">
            <a:avLst/>
          </a:prstGeom>
        </p:spPr>
      </p:pic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900"/>
            <a:ext cx="9130665" cy="736600"/>
            <a:chOff x="889" y="469900"/>
            <a:chExt cx="9130665" cy="736600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4538" y="445770"/>
            <a:ext cx="4425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Restaurador</a:t>
            </a:r>
            <a:r>
              <a:rPr sz="2400" spc="-25" dirty="0"/>
              <a:t> </a:t>
            </a:r>
            <a:r>
              <a:rPr sz="2400" dirty="0"/>
              <a:t>-</a:t>
            </a:r>
            <a:r>
              <a:rPr sz="2400" spc="-5" dirty="0"/>
              <a:t> Restaurador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617321" y="1287271"/>
            <a:ext cx="7971155" cy="3592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marR="6350" indent="-341630" algn="just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330" algn="l"/>
              </a:tabLst>
            </a:pPr>
            <a:r>
              <a:rPr sz="1800" b="1" spc="-5" dirty="0">
                <a:latin typeface="Times New Roman"/>
                <a:cs typeface="Times New Roman"/>
              </a:rPr>
              <a:t>Restaurador</a:t>
            </a:r>
            <a:r>
              <a:rPr sz="1800" b="1" spc="10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–</a:t>
            </a:r>
            <a:r>
              <a:rPr sz="1800" b="1" spc="14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Restaurador</a:t>
            </a:r>
            <a:r>
              <a:rPr sz="1800" spc="-5" dirty="0">
                <a:latin typeface="Times New Roman"/>
                <a:cs typeface="Times New Roman"/>
              </a:rPr>
              <a:t>: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Se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hace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gráficamente,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hay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que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tener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en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cuenta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que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el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restaurador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de</a:t>
            </a:r>
            <a:r>
              <a:rPr sz="1800" spc="-5" dirty="0">
                <a:latin typeface="Times New Roman"/>
                <a:cs typeface="Times New Roman"/>
              </a:rPr>
              <a:t> respaldo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tenga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0.2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segundos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de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separación</a:t>
            </a:r>
            <a:r>
              <a:rPr sz="1800" dirty="0">
                <a:latin typeface="Times New Roman"/>
                <a:cs typeface="Times New Roman"/>
              </a:rPr>
              <a:t> por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encima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del </a:t>
            </a:r>
            <a:r>
              <a:rPr sz="1800" dirty="0">
                <a:latin typeface="Times New Roman"/>
                <a:cs typeface="Times New Roman"/>
              </a:rPr>
              <a:t> restaurador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primario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para </a:t>
            </a:r>
            <a:r>
              <a:rPr sz="1800" spc="-5" dirty="0">
                <a:latin typeface="Times New Roman"/>
                <a:cs typeface="Times New Roman"/>
              </a:rPr>
              <a:t>una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máxima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falla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que</a:t>
            </a:r>
            <a:r>
              <a:rPr sz="1800" dirty="0">
                <a:latin typeface="Times New Roman"/>
                <a:cs typeface="Times New Roman"/>
              </a:rPr>
              <a:t> involucre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</a:t>
            </a:r>
            <a:r>
              <a:rPr sz="1800" spc="-5" dirty="0">
                <a:latin typeface="Times New Roman"/>
                <a:cs typeface="Times New Roman"/>
              </a:rPr>
              <a:t> ambos </a:t>
            </a:r>
            <a:r>
              <a:rPr sz="1800" dirty="0">
                <a:latin typeface="Times New Roman"/>
                <a:cs typeface="Times New Roman"/>
              </a:rPr>
              <a:t>restauradores.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460375" marR="6985" algn="just">
              <a:lnSpc>
                <a:spcPct val="100000"/>
              </a:lnSpc>
              <a:spcBef>
                <a:spcPts val="5"/>
              </a:spcBef>
            </a:pPr>
            <a:r>
              <a:rPr sz="1800" b="1" i="1" spc="-5" dirty="0">
                <a:latin typeface="Times New Roman"/>
                <a:cs typeface="Times New Roman"/>
              </a:rPr>
              <a:t>Restaurador</a:t>
            </a:r>
            <a:r>
              <a:rPr sz="1800" b="1" i="1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Primario.Tiempo</a:t>
            </a:r>
            <a:r>
              <a:rPr sz="1800" b="1" i="1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con</a:t>
            </a:r>
            <a:r>
              <a:rPr sz="1800" b="1" i="1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retardo(IccMax)</a:t>
            </a:r>
            <a:r>
              <a:rPr sz="1800" b="1" i="1" dirty="0">
                <a:latin typeface="Times New Roman"/>
                <a:cs typeface="Times New Roman"/>
              </a:rPr>
              <a:t> +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0.2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&lt;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Restaurador </a:t>
            </a:r>
            <a:r>
              <a:rPr sz="1800" b="1" i="1" dirty="0">
                <a:latin typeface="Times New Roman"/>
                <a:cs typeface="Times New Roman"/>
              </a:rPr>
              <a:t> Respaldo. </a:t>
            </a:r>
            <a:r>
              <a:rPr sz="1800" b="1" i="1" spc="-15" dirty="0">
                <a:latin typeface="Times New Roman"/>
                <a:cs typeface="Times New Roman"/>
              </a:rPr>
              <a:t>Tiempo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con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retardo(IccMax)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460375" marR="5080" algn="just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Esta coordinación debe cumplimentarse manualmente con una selección </a:t>
            </a:r>
            <a:r>
              <a:rPr sz="1800" dirty="0">
                <a:latin typeface="Times New Roman"/>
                <a:cs typeface="Times New Roman"/>
              </a:rPr>
              <a:t>lo </a:t>
            </a:r>
            <a:r>
              <a:rPr sz="1800" spc="-5" dirty="0">
                <a:latin typeface="Times New Roman"/>
                <a:cs typeface="Times New Roman"/>
              </a:rPr>
              <a:t>más </a:t>
            </a:r>
            <a:r>
              <a:rPr sz="1800" dirty="0">
                <a:latin typeface="Times New Roman"/>
                <a:cs typeface="Times New Roman"/>
              </a:rPr>
              <a:t> eficiente </a:t>
            </a:r>
            <a:r>
              <a:rPr sz="1800" spc="-5" dirty="0">
                <a:latin typeface="Times New Roman"/>
                <a:cs typeface="Times New Roman"/>
              </a:rPr>
              <a:t>posible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la secuencias </a:t>
            </a:r>
            <a:r>
              <a:rPr sz="1800" dirty="0">
                <a:latin typeface="Times New Roman"/>
                <a:cs typeface="Times New Roman"/>
              </a:rPr>
              <a:t>de disparos de ambos </a:t>
            </a:r>
            <a:r>
              <a:rPr sz="1800" spc="-5" dirty="0">
                <a:latin typeface="Times New Roman"/>
                <a:cs typeface="Times New Roman"/>
              </a:rPr>
              <a:t>restauradores. </a:t>
            </a:r>
            <a:r>
              <a:rPr sz="1800" dirty="0">
                <a:latin typeface="Times New Roman"/>
                <a:cs typeface="Times New Roman"/>
              </a:rPr>
              <a:t>Esto no lo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hace </a:t>
            </a:r>
            <a:r>
              <a:rPr sz="1800" spc="-5" dirty="0">
                <a:latin typeface="Times New Roman"/>
                <a:cs typeface="Times New Roman"/>
              </a:rPr>
              <a:t>automáticamente </a:t>
            </a:r>
            <a:r>
              <a:rPr sz="1800" dirty="0">
                <a:latin typeface="Times New Roman"/>
                <a:cs typeface="Times New Roman"/>
              </a:rPr>
              <a:t>el </a:t>
            </a:r>
            <a:r>
              <a:rPr sz="1800" spc="-5" dirty="0">
                <a:latin typeface="Times New Roman"/>
                <a:cs typeface="Times New Roman"/>
              </a:rPr>
              <a:t>programa, tiene que hacerlo el usuario </a:t>
            </a:r>
            <a:r>
              <a:rPr sz="1800" dirty="0">
                <a:latin typeface="Times New Roman"/>
                <a:cs typeface="Times New Roman"/>
              </a:rPr>
              <a:t>para que haya </a:t>
            </a:r>
            <a:r>
              <a:rPr sz="1800" spc="15" dirty="0">
                <a:latin typeface="Times New Roman"/>
                <a:cs typeface="Times New Roman"/>
              </a:rPr>
              <a:t>la 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menor cantidad </a:t>
            </a:r>
            <a:r>
              <a:rPr sz="1800" dirty="0">
                <a:latin typeface="Times New Roman"/>
                <a:cs typeface="Times New Roman"/>
              </a:rPr>
              <a:t>de afectaciones ante </a:t>
            </a:r>
            <a:r>
              <a:rPr sz="1800" spc="-5" dirty="0">
                <a:latin typeface="Times New Roman"/>
                <a:cs typeface="Times New Roman"/>
              </a:rPr>
              <a:t>una falla </a:t>
            </a:r>
            <a:r>
              <a:rPr sz="1800" dirty="0">
                <a:latin typeface="Times New Roman"/>
                <a:cs typeface="Times New Roman"/>
              </a:rPr>
              <a:t>en el lado </a:t>
            </a:r>
            <a:r>
              <a:rPr sz="1800" spc="-5" dirty="0">
                <a:latin typeface="Times New Roman"/>
                <a:cs typeface="Times New Roman"/>
              </a:rPr>
              <a:t>del restaurador </a:t>
            </a:r>
            <a:r>
              <a:rPr sz="1800" dirty="0">
                <a:latin typeface="Times New Roman"/>
                <a:cs typeface="Times New Roman"/>
              </a:rPr>
              <a:t>primario.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Quizás en la </a:t>
            </a:r>
            <a:r>
              <a:rPr sz="1800" spc="-5" dirty="0">
                <a:latin typeface="Times New Roman"/>
                <a:cs typeface="Times New Roman"/>
              </a:rPr>
              <a:t>versión siguiente se </a:t>
            </a:r>
            <a:r>
              <a:rPr sz="1800" dirty="0">
                <a:latin typeface="Times New Roman"/>
                <a:cs typeface="Times New Roman"/>
              </a:rPr>
              <a:t>incorpore al algoritmo </a:t>
            </a:r>
            <a:r>
              <a:rPr sz="1800" spc="-5" dirty="0">
                <a:latin typeface="Times New Roman"/>
                <a:cs typeface="Times New Roman"/>
              </a:rPr>
              <a:t>esta selección </a:t>
            </a:r>
            <a:r>
              <a:rPr sz="1800" spc="-1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las </a:t>
            </a:r>
            <a:r>
              <a:rPr sz="1800" dirty="0">
                <a:latin typeface="Times New Roman"/>
                <a:cs typeface="Times New Roman"/>
              </a:rPr>
              <a:t> secuencias.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Es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algo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un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poco complicado.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4"/>
            <a:chOff x="889" y="469899"/>
            <a:chExt cx="9130665" cy="736474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4538" y="445770"/>
            <a:ext cx="4425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Restaurador</a:t>
            </a:r>
            <a:r>
              <a:rPr sz="2400" spc="-25" dirty="0"/>
              <a:t> </a:t>
            </a:r>
            <a:r>
              <a:rPr sz="2400" dirty="0"/>
              <a:t>-</a:t>
            </a:r>
            <a:r>
              <a:rPr sz="2400" spc="-5" dirty="0"/>
              <a:t> Restaurador</a:t>
            </a:r>
            <a:endParaRPr sz="2400"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186" y="1610341"/>
            <a:ext cx="8107341" cy="4099974"/>
          </a:xfrm>
          <a:prstGeom prst="rect">
            <a:avLst/>
          </a:prstGeom>
        </p:spPr>
      </p:pic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900"/>
            <a:ext cx="9130665" cy="736600"/>
            <a:chOff x="889" y="469900"/>
            <a:chExt cx="9130665" cy="736600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4538" y="445770"/>
            <a:ext cx="2277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Relé</a:t>
            </a:r>
            <a:r>
              <a:rPr sz="2400" spc="-45" dirty="0"/>
              <a:t> </a:t>
            </a:r>
            <a:r>
              <a:rPr sz="2400" dirty="0"/>
              <a:t>-</a:t>
            </a:r>
            <a:r>
              <a:rPr sz="2400" spc="-30" dirty="0"/>
              <a:t> </a:t>
            </a:r>
            <a:r>
              <a:rPr sz="2400" spc="-5" dirty="0"/>
              <a:t>Fusible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545388" y="1599133"/>
            <a:ext cx="8113395" cy="4408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marR="5080" indent="-341630" algn="just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330" algn="l"/>
              </a:tabLst>
            </a:pPr>
            <a:r>
              <a:rPr sz="1800" b="1" dirty="0">
                <a:latin typeface="Times New Roman"/>
                <a:cs typeface="Times New Roman"/>
              </a:rPr>
              <a:t>Relé – </a:t>
            </a:r>
            <a:r>
              <a:rPr sz="1800" b="1" spc="-5" dirty="0">
                <a:latin typeface="Times New Roman"/>
                <a:cs typeface="Times New Roman"/>
              </a:rPr>
              <a:t>Fusible</a:t>
            </a:r>
            <a:r>
              <a:rPr sz="1800" spc="-5" dirty="0">
                <a:latin typeface="Times New Roman"/>
                <a:cs typeface="Times New Roman"/>
              </a:rPr>
              <a:t>: </a:t>
            </a:r>
            <a:r>
              <a:rPr sz="1800" dirty="0">
                <a:latin typeface="Times New Roman"/>
                <a:cs typeface="Times New Roman"/>
              </a:rPr>
              <a:t>El </a:t>
            </a:r>
            <a:r>
              <a:rPr sz="1800" spc="-5" dirty="0">
                <a:latin typeface="Times New Roman"/>
                <a:cs typeface="Times New Roman"/>
              </a:rPr>
              <a:t>fusible </a:t>
            </a:r>
            <a:r>
              <a:rPr sz="1800" dirty="0">
                <a:latin typeface="Times New Roman"/>
                <a:cs typeface="Times New Roman"/>
              </a:rPr>
              <a:t>es </a:t>
            </a:r>
            <a:r>
              <a:rPr sz="1800" spc="-5" dirty="0">
                <a:latin typeface="Times New Roman"/>
                <a:cs typeface="Times New Roman"/>
              </a:rPr>
              <a:t>la </a:t>
            </a:r>
            <a:r>
              <a:rPr sz="1800" dirty="0">
                <a:latin typeface="Times New Roman"/>
                <a:cs typeface="Times New Roman"/>
              </a:rPr>
              <a:t>protección </a:t>
            </a:r>
            <a:r>
              <a:rPr sz="1800" spc="-5" dirty="0">
                <a:latin typeface="Times New Roman"/>
                <a:cs typeface="Times New Roman"/>
              </a:rPr>
              <a:t>primaria </a:t>
            </a:r>
            <a:r>
              <a:rPr sz="1800" dirty="0">
                <a:latin typeface="Times New Roman"/>
                <a:cs typeface="Times New Roman"/>
              </a:rPr>
              <a:t>y el </a:t>
            </a:r>
            <a:r>
              <a:rPr sz="1800" spc="-5" dirty="0">
                <a:latin typeface="Times New Roman"/>
                <a:cs typeface="Times New Roman"/>
              </a:rPr>
              <a:t>relé </a:t>
            </a:r>
            <a:r>
              <a:rPr sz="1800" dirty="0">
                <a:latin typeface="Times New Roman"/>
                <a:cs typeface="Times New Roman"/>
              </a:rPr>
              <a:t>el </a:t>
            </a:r>
            <a:r>
              <a:rPr sz="1800" spc="-5" dirty="0">
                <a:latin typeface="Times New Roman"/>
                <a:cs typeface="Times New Roman"/>
              </a:rPr>
              <a:t>respaldo. </a:t>
            </a:r>
            <a:r>
              <a:rPr sz="1800" dirty="0">
                <a:latin typeface="Times New Roman"/>
                <a:cs typeface="Times New Roman"/>
              </a:rPr>
              <a:t>El </a:t>
            </a:r>
            <a:r>
              <a:rPr sz="1800" spc="-5" dirty="0">
                <a:latin typeface="Times New Roman"/>
                <a:cs typeface="Times New Roman"/>
              </a:rPr>
              <a:t>tiempo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mínimo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fusión </a:t>
            </a:r>
            <a:r>
              <a:rPr sz="1800" dirty="0">
                <a:latin typeface="Times New Roman"/>
                <a:cs typeface="Times New Roman"/>
              </a:rPr>
              <a:t>del </a:t>
            </a:r>
            <a:r>
              <a:rPr sz="1800" spc="-5" dirty="0">
                <a:latin typeface="Times New Roman"/>
                <a:cs typeface="Times New Roman"/>
              </a:rPr>
              <a:t>fusible (curva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rápida) debe ser </a:t>
            </a:r>
            <a:r>
              <a:rPr sz="1800" dirty="0">
                <a:latin typeface="Times New Roman"/>
                <a:cs typeface="Times New Roman"/>
              </a:rPr>
              <a:t>mayor que el </a:t>
            </a:r>
            <a:r>
              <a:rPr sz="1800" spc="-5" dirty="0">
                <a:latin typeface="Times New Roman"/>
                <a:cs typeface="Times New Roman"/>
              </a:rPr>
              <a:t>valor resultante </a:t>
            </a:r>
            <a:r>
              <a:rPr sz="1800" dirty="0">
                <a:latin typeface="Times New Roman"/>
                <a:cs typeface="Times New Roman"/>
              </a:rPr>
              <a:t> de </a:t>
            </a:r>
            <a:r>
              <a:rPr sz="1800" spc="-5" dirty="0">
                <a:latin typeface="Times New Roman"/>
                <a:cs typeface="Times New Roman"/>
              </a:rPr>
              <a:t>multiplicar por </a:t>
            </a:r>
            <a:r>
              <a:rPr sz="1800" dirty="0">
                <a:latin typeface="Times New Roman"/>
                <a:cs typeface="Times New Roman"/>
              </a:rPr>
              <a:t>un </a:t>
            </a:r>
            <a:r>
              <a:rPr sz="1800" spc="-5" dirty="0">
                <a:latin typeface="Times New Roman"/>
                <a:cs typeface="Times New Roman"/>
              </a:rPr>
              <a:t>factor el tiempo promedio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operaciones instantáneas más </a:t>
            </a:r>
            <a:r>
              <a:rPr sz="1800" dirty="0">
                <a:latin typeface="Times New Roman"/>
                <a:cs typeface="Times New Roman"/>
              </a:rPr>
              <a:t>el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tiempo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de</a:t>
            </a:r>
            <a:r>
              <a:rPr sz="1800" spc="-5" dirty="0">
                <a:latin typeface="Times New Roman"/>
                <a:cs typeface="Times New Roman"/>
              </a:rPr>
              <a:t> operación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del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interruptor</a:t>
            </a:r>
            <a:r>
              <a:rPr sz="1800" dirty="0">
                <a:latin typeface="Times New Roman"/>
                <a:cs typeface="Times New Roman"/>
              </a:rPr>
              <a:t> (0.1),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para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todos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los</a:t>
            </a:r>
            <a:r>
              <a:rPr sz="1800" dirty="0">
                <a:latin typeface="Times New Roman"/>
                <a:cs typeface="Times New Roman"/>
              </a:rPr>
              <a:t> valores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posibles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corriente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cortocircuito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en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la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sección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protegida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por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el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fusible.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460375">
              <a:lnSpc>
                <a:spcPct val="100000"/>
              </a:lnSpc>
            </a:pPr>
            <a:r>
              <a:rPr sz="1800" b="1" i="1" spc="-5" dirty="0">
                <a:latin typeface="Times New Roman"/>
                <a:cs typeface="Times New Roman"/>
              </a:rPr>
              <a:t>Fusible.Fusion(Iccmax)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&gt;</a:t>
            </a:r>
            <a:r>
              <a:rPr sz="1800" b="1" i="1" spc="30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Tiempo</a:t>
            </a:r>
            <a:r>
              <a:rPr sz="1800" b="1" i="1" spc="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Instantáneo</a:t>
            </a:r>
            <a:r>
              <a:rPr sz="1800" b="1" i="1" spc="3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Relé(Iccmin/Arranque)</a:t>
            </a:r>
            <a:r>
              <a:rPr sz="1800" b="1" i="1" spc="47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0.1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4508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Debe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cumplirse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también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que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 </a:t>
            </a:r>
            <a:r>
              <a:rPr sz="1800" spc="-5" dirty="0">
                <a:latin typeface="Calibri"/>
                <a:cs typeface="Calibri"/>
              </a:rPr>
              <a:t>tiempo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máximo</a:t>
            </a:r>
            <a:r>
              <a:rPr sz="1800" dirty="0">
                <a:latin typeface="Calibri"/>
                <a:cs typeface="Calibri"/>
              </a:rPr>
              <a:t> 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limpieza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fusible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(curva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lenta)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más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factor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 seguridad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(0.35)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debe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menor</a:t>
            </a:r>
            <a:r>
              <a:rPr sz="1800" spc="-5" dirty="0">
                <a:latin typeface="Calibri"/>
                <a:cs typeface="Calibri"/>
              </a:rPr>
              <a:t> que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tiempo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promedio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operación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relé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sus </a:t>
            </a:r>
            <a:r>
              <a:rPr sz="1800" spc="-10" dirty="0">
                <a:latin typeface="Calibri"/>
                <a:cs typeface="Calibri"/>
              </a:rPr>
              <a:t>operaciones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retardo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tiempo,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para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todos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los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valores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corriente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cortocircuito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 sección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protegida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fusible.</a:t>
            </a:r>
            <a:endParaRPr sz="1800">
              <a:latin typeface="Calibri"/>
              <a:cs typeface="Calibri"/>
            </a:endParaRPr>
          </a:p>
          <a:p>
            <a:pPr marL="12700" marR="802005">
              <a:lnSpc>
                <a:spcPct val="200100"/>
              </a:lnSpc>
            </a:pPr>
            <a:r>
              <a:rPr sz="1800" b="1" i="1" spc="-10" dirty="0">
                <a:latin typeface="Calibri"/>
                <a:cs typeface="Calibri"/>
              </a:rPr>
              <a:t>Fusible.Limpieza(Iccmin)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+</a:t>
            </a:r>
            <a:r>
              <a:rPr sz="1800" b="1" i="1" spc="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0.35</a:t>
            </a:r>
            <a:r>
              <a:rPr sz="1800" b="1" i="1" spc="3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&lt;</a:t>
            </a:r>
            <a:r>
              <a:rPr sz="1800" b="1" i="1" spc="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Tiempo</a:t>
            </a:r>
            <a:r>
              <a:rPr sz="1800" b="1" i="1" spc="1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con</a:t>
            </a:r>
            <a:r>
              <a:rPr sz="1800" b="1" i="1" spc="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retardo</a:t>
            </a:r>
            <a:r>
              <a:rPr sz="1800" b="1" i="1" spc="1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Relé(Iccmin/Arranque) 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Fusible.Limpieza(Iccmax)</a:t>
            </a:r>
            <a:r>
              <a:rPr sz="1800" b="1" i="1" spc="-2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+0.35</a:t>
            </a:r>
            <a:r>
              <a:rPr sz="1800" b="1" i="1" spc="5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&lt;</a:t>
            </a:r>
            <a:r>
              <a:rPr sz="1800" b="1" i="1" spc="10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Tiempo</a:t>
            </a:r>
            <a:r>
              <a:rPr sz="1800" b="1" i="1" spc="1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con</a:t>
            </a:r>
            <a:r>
              <a:rPr sz="1800" b="1" i="1" spc="10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retardo</a:t>
            </a:r>
            <a:r>
              <a:rPr sz="1800" b="1" i="1" spc="20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Relé(Iccmax/Arranque)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4"/>
            <a:chOff x="889" y="469899"/>
            <a:chExt cx="9130665" cy="736474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4538" y="445770"/>
            <a:ext cx="2277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Relé</a:t>
            </a:r>
            <a:r>
              <a:rPr sz="2400" spc="-45" dirty="0"/>
              <a:t> </a:t>
            </a:r>
            <a:r>
              <a:rPr sz="2400" dirty="0"/>
              <a:t>-</a:t>
            </a:r>
            <a:r>
              <a:rPr sz="2400" spc="-30" dirty="0"/>
              <a:t> </a:t>
            </a:r>
            <a:r>
              <a:rPr sz="2400" spc="-5" dirty="0"/>
              <a:t>Fusible</a:t>
            </a:r>
            <a:endParaRPr sz="2400"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766" y="1540994"/>
            <a:ext cx="8731418" cy="4437916"/>
          </a:xfrm>
          <a:prstGeom prst="rect">
            <a:avLst/>
          </a:prstGeom>
        </p:spPr>
      </p:pic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900"/>
            <a:ext cx="9130665" cy="736600"/>
            <a:chOff x="889" y="469900"/>
            <a:chExt cx="9130665" cy="736600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4538" y="445770"/>
            <a:ext cx="31235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Relé</a:t>
            </a:r>
            <a:r>
              <a:rPr sz="2400" spc="-40" dirty="0"/>
              <a:t> </a:t>
            </a:r>
            <a:r>
              <a:rPr sz="2400" dirty="0"/>
              <a:t>-</a:t>
            </a:r>
            <a:r>
              <a:rPr sz="2400" spc="-30" dirty="0"/>
              <a:t> </a:t>
            </a:r>
            <a:r>
              <a:rPr sz="2400" spc="-5" dirty="0"/>
              <a:t>Restaurador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400913" y="1645411"/>
            <a:ext cx="790067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330" marR="6985" indent="-342265" algn="just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spc="-5" dirty="0">
                <a:latin typeface="Times New Roman"/>
                <a:cs typeface="Times New Roman"/>
              </a:rPr>
              <a:t>Relé</a:t>
            </a:r>
            <a:r>
              <a:rPr sz="1800" b="1" dirty="0">
                <a:latin typeface="Times New Roman"/>
                <a:cs typeface="Times New Roman"/>
              </a:rPr>
              <a:t> –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Restaurador</a:t>
            </a:r>
            <a:r>
              <a:rPr sz="1800" spc="-5" dirty="0">
                <a:latin typeface="Times New Roman"/>
                <a:cs typeface="Times New Roman"/>
              </a:rPr>
              <a:t>: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El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relé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es</a:t>
            </a:r>
            <a:r>
              <a:rPr sz="1800" dirty="0">
                <a:latin typeface="Times New Roman"/>
                <a:cs typeface="Times New Roman"/>
              </a:rPr>
              <a:t> respaldo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y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el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restaurador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primario.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Se</a:t>
            </a:r>
            <a:r>
              <a:rPr sz="1800" dirty="0">
                <a:latin typeface="Times New Roman"/>
                <a:cs typeface="Times New Roman"/>
              </a:rPr>
              <a:t> hace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gráficamente, </a:t>
            </a:r>
            <a:r>
              <a:rPr sz="1800" spc="-5" dirty="0">
                <a:latin typeface="Times New Roman"/>
                <a:cs typeface="Times New Roman"/>
              </a:rPr>
              <a:t>hay </a:t>
            </a:r>
            <a:r>
              <a:rPr sz="1800" dirty="0">
                <a:latin typeface="Times New Roman"/>
                <a:cs typeface="Times New Roman"/>
              </a:rPr>
              <a:t>que tener en cuenta que el </a:t>
            </a:r>
            <a:r>
              <a:rPr sz="1800" spc="-5" dirty="0">
                <a:latin typeface="Times New Roman"/>
                <a:cs typeface="Times New Roman"/>
              </a:rPr>
              <a:t>relé de </a:t>
            </a:r>
            <a:r>
              <a:rPr sz="1800" dirty="0">
                <a:latin typeface="Times New Roman"/>
                <a:cs typeface="Times New Roman"/>
              </a:rPr>
              <a:t>respaldo tenga </a:t>
            </a:r>
            <a:r>
              <a:rPr sz="1800" spc="-5" dirty="0">
                <a:latin typeface="Times New Roman"/>
                <a:cs typeface="Times New Roman"/>
              </a:rPr>
              <a:t>0.3 </a:t>
            </a:r>
            <a:r>
              <a:rPr sz="1800" dirty="0">
                <a:latin typeface="Times New Roman"/>
                <a:cs typeface="Times New Roman"/>
              </a:rPr>
              <a:t>– </a:t>
            </a:r>
            <a:r>
              <a:rPr sz="1800" spc="-5" dirty="0">
                <a:latin typeface="Times New Roman"/>
                <a:cs typeface="Times New Roman"/>
              </a:rPr>
              <a:t>0.4 </a:t>
            </a:r>
            <a:r>
              <a:rPr sz="1800" dirty="0">
                <a:latin typeface="Times New Roman"/>
                <a:cs typeface="Times New Roman"/>
              </a:rPr>
              <a:t> segundos de separación por </a:t>
            </a:r>
            <a:r>
              <a:rPr sz="1800" spc="-5" dirty="0">
                <a:latin typeface="Times New Roman"/>
                <a:cs typeface="Times New Roman"/>
              </a:rPr>
              <a:t>encima </a:t>
            </a:r>
            <a:r>
              <a:rPr sz="1800" dirty="0">
                <a:latin typeface="Times New Roman"/>
                <a:cs typeface="Times New Roman"/>
              </a:rPr>
              <a:t>del restaurador primario </a:t>
            </a:r>
            <a:r>
              <a:rPr sz="1800" spc="-5" dirty="0">
                <a:latin typeface="Times New Roman"/>
                <a:cs typeface="Times New Roman"/>
              </a:rPr>
              <a:t>para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una máxima </a:t>
            </a:r>
            <a:r>
              <a:rPr sz="1800" dirty="0">
                <a:latin typeface="Times New Roman"/>
                <a:cs typeface="Times New Roman"/>
              </a:rPr>
              <a:t> falla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que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involucre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</a:t>
            </a:r>
            <a:r>
              <a:rPr sz="1800" spc="-5" dirty="0">
                <a:latin typeface="Times New Roman"/>
                <a:cs typeface="Times New Roman"/>
              </a:rPr>
              <a:t> ambos elementos.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461009" marR="9525" algn="just">
              <a:lnSpc>
                <a:spcPct val="100000"/>
              </a:lnSpc>
              <a:spcBef>
                <a:spcPts val="5"/>
              </a:spcBef>
            </a:pPr>
            <a:r>
              <a:rPr sz="1800" b="1" i="1" dirty="0">
                <a:latin typeface="Times New Roman"/>
                <a:cs typeface="Times New Roman"/>
              </a:rPr>
              <a:t>Relé </a:t>
            </a:r>
            <a:r>
              <a:rPr sz="1800" b="1" i="1" spc="-10" dirty="0">
                <a:latin typeface="Times New Roman"/>
                <a:cs typeface="Times New Roman"/>
              </a:rPr>
              <a:t>Primario.Tiempo </a:t>
            </a:r>
            <a:r>
              <a:rPr sz="1800" b="1" i="1" dirty="0">
                <a:latin typeface="Times New Roman"/>
                <a:cs typeface="Times New Roman"/>
              </a:rPr>
              <a:t>con </a:t>
            </a:r>
            <a:r>
              <a:rPr sz="1800" b="1" i="1" spc="-5" dirty="0">
                <a:latin typeface="Times New Roman"/>
                <a:cs typeface="Times New Roman"/>
              </a:rPr>
              <a:t>retardo(IccMax) </a:t>
            </a:r>
            <a:r>
              <a:rPr sz="1800" b="1" i="1" dirty="0">
                <a:latin typeface="Times New Roman"/>
                <a:cs typeface="Times New Roman"/>
              </a:rPr>
              <a:t>+ </a:t>
            </a:r>
            <a:r>
              <a:rPr sz="1800" b="1" i="1" spc="-5" dirty="0">
                <a:latin typeface="Times New Roman"/>
                <a:cs typeface="Times New Roman"/>
              </a:rPr>
              <a:t>0.35 </a:t>
            </a:r>
            <a:r>
              <a:rPr sz="1800" b="1" i="1" dirty="0">
                <a:latin typeface="Times New Roman"/>
                <a:cs typeface="Times New Roman"/>
              </a:rPr>
              <a:t>&lt; </a:t>
            </a:r>
            <a:r>
              <a:rPr sz="1800" b="1" i="1" spc="-5" dirty="0">
                <a:latin typeface="Times New Roman"/>
                <a:cs typeface="Times New Roman"/>
              </a:rPr>
              <a:t>Restaurador Respaldo. </a:t>
            </a:r>
            <a:r>
              <a:rPr sz="1800" b="1" i="1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Tiempo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con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retardo(IccMax)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461009" marR="5080" algn="just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Si </a:t>
            </a:r>
            <a:r>
              <a:rPr sz="1800" dirty="0">
                <a:latin typeface="Times New Roman"/>
                <a:cs typeface="Times New Roman"/>
              </a:rPr>
              <a:t>el </a:t>
            </a:r>
            <a:r>
              <a:rPr sz="1800" spc="-5" dirty="0">
                <a:latin typeface="Times New Roman"/>
                <a:cs typeface="Times New Roman"/>
              </a:rPr>
              <a:t>relé </a:t>
            </a:r>
            <a:r>
              <a:rPr sz="1800" dirty="0">
                <a:latin typeface="Times New Roman"/>
                <a:cs typeface="Times New Roman"/>
              </a:rPr>
              <a:t>es electromecánico </a:t>
            </a:r>
            <a:r>
              <a:rPr sz="1800" spc="-5" dirty="0">
                <a:latin typeface="Times New Roman"/>
                <a:cs typeface="Times New Roman"/>
              </a:rPr>
              <a:t>hay </a:t>
            </a:r>
            <a:r>
              <a:rPr sz="1800" dirty="0">
                <a:latin typeface="Times New Roman"/>
                <a:cs typeface="Times New Roman"/>
              </a:rPr>
              <a:t>que </a:t>
            </a:r>
            <a:r>
              <a:rPr sz="1800" spc="-5" dirty="0">
                <a:latin typeface="Times New Roman"/>
                <a:cs typeface="Times New Roman"/>
              </a:rPr>
              <a:t>probar que las sumas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las </a:t>
            </a:r>
            <a:r>
              <a:rPr sz="1800" dirty="0">
                <a:latin typeface="Times New Roman"/>
                <a:cs typeface="Times New Roman"/>
              </a:rPr>
              <a:t>operaciones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instantáneas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del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restaurador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y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con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retardo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no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sobrepasen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el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0.9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en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pu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el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tiempo </a:t>
            </a:r>
            <a:r>
              <a:rPr sz="1800" spc="-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operación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del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relé.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4"/>
            <a:chOff x="889" y="469899"/>
            <a:chExt cx="9130665" cy="736474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4538" y="445770"/>
            <a:ext cx="31235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Relé</a:t>
            </a:r>
            <a:r>
              <a:rPr sz="2400" spc="-40" dirty="0"/>
              <a:t> </a:t>
            </a:r>
            <a:r>
              <a:rPr sz="2400" dirty="0"/>
              <a:t>-</a:t>
            </a:r>
            <a:r>
              <a:rPr sz="2400" spc="-30" dirty="0"/>
              <a:t> </a:t>
            </a:r>
            <a:r>
              <a:rPr sz="2400" spc="-5" dirty="0"/>
              <a:t>Restaurador</a:t>
            </a:r>
            <a:endParaRPr sz="2400"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8797" y="1603987"/>
            <a:ext cx="8123174" cy="3978446"/>
          </a:xfrm>
          <a:prstGeom prst="rect">
            <a:avLst/>
          </a:prstGeom>
        </p:spPr>
      </p:pic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4"/>
            <a:chOff x="889" y="469899"/>
            <a:chExt cx="9130665" cy="736474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4538" y="445770"/>
            <a:ext cx="18211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Relé</a:t>
            </a:r>
            <a:r>
              <a:rPr sz="2400" spc="-60" dirty="0"/>
              <a:t> </a:t>
            </a:r>
            <a:r>
              <a:rPr sz="2400" dirty="0"/>
              <a:t>-</a:t>
            </a:r>
            <a:r>
              <a:rPr sz="2400" spc="-40" dirty="0"/>
              <a:t> </a:t>
            </a:r>
            <a:r>
              <a:rPr sz="2400" dirty="0"/>
              <a:t>Relé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617321" y="1358900"/>
            <a:ext cx="789813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marR="6350" indent="-341630" algn="just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330" algn="l"/>
              </a:tabLst>
            </a:pPr>
            <a:r>
              <a:rPr sz="1800" b="1" dirty="0">
                <a:latin typeface="Times New Roman"/>
                <a:cs typeface="Times New Roman"/>
              </a:rPr>
              <a:t>Relé – Relé: </a:t>
            </a:r>
            <a:r>
              <a:rPr sz="1800" spc="-5" dirty="0">
                <a:latin typeface="Times New Roman"/>
                <a:cs typeface="Times New Roman"/>
              </a:rPr>
              <a:t>Se </a:t>
            </a:r>
            <a:r>
              <a:rPr sz="1800" dirty="0">
                <a:latin typeface="Times New Roman"/>
                <a:cs typeface="Times New Roman"/>
              </a:rPr>
              <a:t>hace </a:t>
            </a:r>
            <a:r>
              <a:rPr sz="1800" spc="-5" dirty="0">
                <a:latin typeface="Times New Roman"/>
                <a:cs typeface="Times New Roman"/>
              </a:rPr>
              <a:t>gráficamente, </a:t>
            </a:r>
            <a:r>
              <a:rPr sz="1800" dirty="0">
                <a:latin typeface="Times New Roman"/>
                <a:cs typeface="Times New Roman"/>
              </a:rPr>
              <a:t>solo </a:t>
            </a:r>
            <a:r>
              <a:rPr sz="1800" spc="-10" dirty="0">
                <a:latin typeface="Times New Roman"/>
                <a:cs typeface="Times New Roman"/>
              </a:rPr>
              <a:t>hay </a:t>
            </a:r>
            <a:r>
              <a:rPr sz="1800" spc="-5" dirty="0">
                <a:latin typeface="Times New Roman"/>
                <a:cs typeface="Times New Roman"/>
              </a:rPr>
              <a:t>que </a:t>
            </a:r>
            <a:r>
              <a:rPr sz="1800" dirty="0">
                <a:latin typeface="Times New Roman"/>
                <a:cs typeface="Times New Roman"/>
              </a:rPr>
              <a:t>tener en </a:t>
            </a:r>
            <a:r>
              <a:rPr sz="1800" spc="-5" dirty="0">
                <a:latin typeface="Times New Roman"/>
                <a:cs typeface="Times New Roman"/>
              </a:rPr>
              <a:t>cuenta </a:t>
            </a:r>
            <a:r>
              <a:rPr sz="1800" dirty="0">
                <a:latin typeface="Times New Roman"/>
                <a:cs typeface="Times New Roman"/>
              </a:rPr>
              <a:t>que el </a:t>
            </a:r>
            <a:r>
              <a:rPr sz="1800" spc="-5" dirty="0">
                <a:latin typeface="Times New Roman"/>
                <a:cs typeface="Times New Roman"/>
              </a:rPr>
              <a:t>relé </a:t>
            </a:r>
            <a:r>
              <a:rPr sz="1800" spc="-15" dirty="0">
                <a:latin typeface="Times New Roman"/>
                <a:cs typeface="Times New Roman"/>
              </a:rPr>
              <a:t>de 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respaldo tenga </a:t>
            </a:r>
            <a:r>
              <a:rPr sz="1800" spc="-10" dirty="0">
                <a:latin typeface="Times New Roman"/>
                <a:cs typeface="Times New Roman"/>
              </a:rPr>
              <a:t>0.3 </a:t>
            </a:r>
            <a:r>
              <a:rPr sz="1800" dirty="0">
                <a:latin typeface="Times New Roman"/>
                <a:cs typeface="Times New Roman"/>
              </a:rPr>
              <a:t>– </a:t>
            </a:r>
            <a:r>
              <a:rPr sz="1800" spc="-5" dirty="0">
                <a:latin typeface="Times New Roman"/>
                <a:cs typeface="Times New Roman"/>
              </a:rPr>
              <a:t>0.4 </a:t>
            </a:r>
            <a:r>
              <a:rPr sz="1800" dirty="0">
                <a:latin typeface="Times New Roman"/>
                <a:cs typeface="Times New Roman"/>
              </a:rPr>
              <a:t>segundos de </a:t>
            </a:r>
            <a:r>
              <a:rPr sz="1800" spc="-5" dirty="0">
                <a:latin typeface="Times New Roman"/>
                <a:cs typeface="Times New Roman"/>
              </a:rPr>
              <a:t>separación por encima del relé </a:t>
            </a:r>
            <a:r>
              <a:rPr sz="1800" dirty="0">
                <a:latin typeface="Times New Roman"/>
                <a:cs typeface="Times New Roman"/>
              </a:rPr>
              <a:t>primario </a:t>
            </a:r>
            <a:r>
              <a:rPr sz="1800" spc="-5" dirty="0">
                <a:latin typeface="Times New Roman"/>
                <a:cs typeface="Times New Roman"/>
              </a:rPr>
              <a:t>para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una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máxima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falla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que </a:t>
            </a:r>
            <a:r>
              <a:rPr sz="1800" dirty="0">
                <a:latin typeface="Times New Roman"/>
                <a:cs typeface="Times New Roman"/>
              </a:rPr>
              <a:t>involucre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</a:t>
            </a:r>
            <a:r>
              <a:rPr sz="1800" spc="-5" dirty="0">
                <a:latin typeface="Times New Roman"/>
                <a:cs typeface="Times New Roman"/>
              </a:rPr>
              <a:t> ambos </a:t>
            </a:r>
            <a:r>
              <a:rPr sz="1800" dirty="0">
                <a:latin typeface="Times New Roman"/>
                <a:cs typeface="Times New Roman"/>
              </a:rPr>
              <a:t>relés.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460375" marR="5080">
              <a:lnSpc>
                <a:spcPct val="100000"/>
              </a:lnSpc>
              <a:spcBef>
                <a:spcPts val="5"/>
              </a:spcBef>
            </a:pPr>
            <a:r>
              <a:rPr sz="1800" b="1" i="1" dirty="0">
                <a:latin typeface="Times New Roman"/>
                <a:cs typeface="Times New Roman"/>
              </a:rPr>
              <a:t>Relé</a:t>
            </a:r>
            <a:r>
              <a:rPr sz="1800" b="1" i="1" spc="34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Primario.Tiempo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con</a:t>
            </a:r>
            <a:r>
              <a:rPr sz="1800" b="1" i="1" spc="35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retardo(IccMax)</a:t>
            </a:r>
            <a:r>
              <a:rPr sz="1800" b="1" i="1" spc="3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+</a:t>
            </a:r>
            <a:r>
              <a:rPr sz="1800" b="1" i="1" spc="3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0.35</a:t>
            </a:r>
            <a:r>
              <a:rPr sz="1800" b="1" i="1" spc="3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&lt;</a:t>
            </a:r>
            <a:r>
              <a:rPr sz="1800" b="1" i="1" spc="34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Relé</a:t>
            </a:r>
            <a:r>
              <a:rPr sz="1800" b="1" i="1" spc="36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Respald.</a:t>
            </a:r>
            <a:r>
              <a:rPr sz="1800" b="1" i="1" spc="355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Tiempo </a:t>
            </a:r>
            <a:r>
              <a:rPr sz="1800" b="1" i="1" spc="-434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con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retardo(IccMax)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4"/>
            <a:chOff x="889" y="469899"/>
            <a:chExt cx="9130665" cy="736474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4538" y="445770"/>
            <a:ext cx="18211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Relé</a:t>
            </a:r>
            <a:r>
              <a:rPr sz="2400" spc="-60" dirty="0"/>
              <a:t> </a:t>
            </a:r>
            <a:r>
              <a:rPr sz="2400" dirty="0"/>
              <a:t>-</a:t>
            </a:r>
            <a:r>
              <a:rPr sz="2400" spc="-40" dirty="0"/>
              <a:t> </a:t>
            </a:r>
            <a:r>
              <a:rPr sz="2400" dirty="0"/>
              <a:t>Relé</a:t>
            </a:r>
            <a:endParaRPr sz="2400"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5433" y="1699669"/>
            <a:ext cx="8061499" cy="4099600"/>
          </a:xfrm>
          <a:prstGeom prst="rect">
            <a:avLst/>
          </a:prstGeom>
        </p:spPr>
      </p:pic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31300" cy="68199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89125" y="3296488"/>
            <a:ext cx="4959985" cy="998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310"/>
              </a:lnSpc>
              <a:spcBef>
                <a:spcPts val="100"/>
              </a:spcBef>
            </a:pP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Líneas</a:t>
            </a:r>
            <a:r>
              <a:rPr sz="36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36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Arial"/>
                <a:cs typeface="Arial"/>
              </a:rPr>
              <a:t>Transmisión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ts val="3350"/>
              </a:lnSpc>
            </a:pPr>
            <a:r>
              <a:rPr sz="2800" b="1" dirty="0">
                <a:solidFill>
                  <a:srgbClr val="002243"/>
                </a:solidFill>
                <a:latin typeface="Arial"/>
                <a:cs typeface="Arial"/>
              </a:rPr>
              <a:t>Protección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44170"/>
            <a:ext cx="47231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55" dirty="0"/>
              <a:t> </a:t>
            </a:r>
            <a:r>
              <a:rPr sz="2400" dirty="0"/>
              <a:t>de</a:t>
            </a:r>
            <a:r>
              <a:rPr sz="2400" spc="-35" dirty="0"/>
              <a:t> </a:t>
            </a:r>
            <a:r>
              <a:rPr sz="2400" spc="-5" dirty="0"/>
              <a:t>distancia</a:t>
            </a:r>
            <a:r>
              <a:rPr sz="2400" spc="-55" dirty="0"/>
              <a:t> </a:t>
            </a:r>
            <a:r>
              <a:rPr sz="2400" spc="-5" dirty="0"/>
              <a:t>(21)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0453" y="1395171"/>
            <a:ext cx="8041640" cy="2453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ts val="2395"/>
              </a:lnSpc>
              <a:spcBef>
                <a:spcPts val="95"/>
              </a:spcBef>
            </a:pPr>
            <a:r>
              <a:rPr sz="2000" spc="-10" dirty="0">
                <a:latin typeface="Microsoft Sans Serif"/>
                <a:cs typeface="Microsoft Sans Serif"/>
              </a:rPr>
              <a:t>Los</a:t>
            </a:r>
            <a:r>
              <a:rPr sz="2000" spc="5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relés</a:t>
            </a:r>
            <a:r>
              <a:rPr sz="2000" spc="55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de</a:t>
            </a:r>
            <a:r>
              <a:rPr sz="2000" spc="5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distancia</a:t>
            </a:r>
            <a:r>
              <a:rPr sz="2000" spc="5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son</a:t>
            </a:r>
            <a:r>
              <a:rPr sz="2000" spc="5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órganos</a:t>
            </a:r>
            <a:r>
              <a:rPr sz="2000" spc="54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de</a:t>
            </a:r>
            <a:r>
              <a:rPr sz="2000" spc="5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medición</a:t>
            </a:r>
            <a:r>
              <a:rPr sz="2000" spc="5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que</a:t>
            </a:r>
            <a:r>
              <a:rPr sz="2000" spc="55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responden</a:t>
            </a:r>
            <a:r>
              <a:rPr sz="2000" spc="54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al</a:t>
            </a:r>
            <a:endParaRPr sz="2000">
              <a:latin typeface="Microsoft Sans Serif"/>
              <a:cs typeface="Microsoft Sans Serif"/>
            </a:endParaRPr>
          </a:p>
          <a:p>
            <a:pPr marL="12700" algn="just">
              <a:lnSpc>
                <a:spcPts val="2395"/>
              </a:lnSpc>
            </a:pPr>
            <a:r>
              <a:rPr sz="2000" spc="-10" dirty="0">
                <a:latin typeface="Microsoft Sans Serif"/>
                <a:cs typeface="Microsoft Sans Serif"/>
              </a:rPr>
              <a:t>cociente </a:t>
            </a:r>
            <a:r>
              <a:rPr sz="2000" spc="-15" dirty="0">
                <a:latin typeface="Microsoft Sans Serif"/>
                <a:cs typeface="Microsoft Sans Serif"/>
              </a:rPr>
              <a:t>del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voltaje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u="sng" spc="-4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V</a:t>
            </a:r>
            <a:r>
              <a:rPr sz="2000" spc="-40" dirty="0">
                <a:latin typeface="Microsoft Sans Serif"/>
                <a:cs typeface="Microsoft Sans Serif"/>
              </a:rPr>
              <a:t>r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y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la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corriente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I</a:t>
            </a:r>
            <a:r>
              <a:rPr sz="2000" spc="-5" dirty="0">
                <a:latin typeface="Microsoft Sans Serif"/>
                <a:cs typeface="Microsoft Sans Serif"/>
              </a:rPr>
              <a:t>r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ellos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aplicados: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Z</a:t>
            </a:r>
            <a:r>
              <a:rPr sz="2000" spc="-10" dirty="0">
                <a:latin typeface="Microsoft Sans Serif"/>
                <a:cs typeface="Microsoft Sans Serif"/>
              </a:rPr>
              <a:t>r</a:t>
            </a:r>
            <a:r>
              <a:rPr sz="2000" spc="-5" dirty="0">
                <a:latin typeface="Microsoft Sans Serif"/>
                <a:cs typeface="Microsoft Sans Serif"/>
              </a:rPr>
              <a:t> =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u="sng" spc="-4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V</a:t>
            </a:r>
            <a:r>
              <a:rPr sz="2000" spc="-40" dirty="0">
                <a:latin typeface="Microsoft Sans Serif"/>
                <a:cs typeface="Microsoft Sans Serif"/>
              </a:rPr>
              <a:t>r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/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I</a:t>
            </a:r>
            <a:r>
              <a:rPr sz="2000" spc="-5" dirty="0">
                <a:latin typeface="Microsoft Sans Serif"/>
                <a:cs typeface="Microsoft Sans Serif"/>
              </a:rPr>
              <a:t>r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5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ts val="2390"/>
              </a:lnSpc>
            </a:pPr>
            <a:r>
              <a:rPr sz="2000" spc="-10" dirty="0">
                <a:latin typeface="Microsoft Sans Serif"/>
                <a:cs typeface="Microsoft Sans Serif"/>
              </a:rPr>
              <a:t>Puede</a:t>
            </a:r>
            <a:r>
              <a:rPr sz="2000" spc="49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demostrarse</a:t>
            </a:r>
            <a:r>
              <a:rPr sz="2000" spc="5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que</a:t>
            </a:r>
            <a:r>
              <a:rPr sz="2000" spc="484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para</a:t>
            </a:r>
            <a:r>
              <a:rPr sz="2000" spc="50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cortocircuitos  </a:t>
            </a:r>
            <a:r>
              <a:rPr sz="2000" spc="-15" dirty="0">
                <a:latin typeface="Microsoft Sans Serif"/>
                <a:cs typeface="Microsoft Sans Serif"/>
              </a:rPr>
              <a:t>puede</a:t>
            </a:r>
            <a:r>
              <a:rPr sz="2000" spc="49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lograse</a:t>
            </a:r>
            <a:r>
              <a:rPr sz="2000" spc="50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que</a:t>
            </a:r>
            <a:r>
              <a:rPr sz="2000" spc="49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esta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magnitud</a:t>
            </a:r>
            <a:r>
              <a:rPr sz="2000" spc="15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sea</a:t>
            </a:r>
            <a:r>
              <a:rPr sz="2000" spc="14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proporcional</a:t>
            </a:r>
            <a:r>
              <a:rPr sz="2000" spc="15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a</a:t>
            </a:r>
            <a:r>
              <a:rPr sz="2000" spc="15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la</a:t>
            </a:r>
            <a:r>
              <a:rPr sz="2000" spc="15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distancia</a:t>
            </a:r>
            <a:r>
              <a:rPr sz="2000" spc="1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eléctrica</a:t>
            </a:r>
            <a:r>
              <a:rPr sz="2000" spc="1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hasta</a:t>
            </a:r>
            <a:r>
              <a:rPr sz="2000" spc="15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la</a:t>
            </a:r>
            <a:r>
              <a:rPr sz="2000" spc="16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falla,</a:t>
            </a:r>
            <a:r>
              <a:rPr sz="2000" spc="1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</a:t>
            </a:r>
            <a:r>
              <a:rPr sz="2000" spc="145" dirty="0">
                <a:latin typeface="Microsoft Sans Serif"/>
                <a:cs typeface="Microsoft Sans Serif"/>
              </a:rPr>
              <a:t> </a:t>
            </a:r>
            <a:r>
              <a:rPr sz="2000" spc="20" dirty="0">
                <a:latin typeface="Microsoft Sans Serif"/>
                <a:cs typeface="Microsoft Sans Serif"/>
              </a:rPr>
              <a:t>ahí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el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nombre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estos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relés.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551048" y="4047871"/>
            <a:ext cx="3618865" cy="2458720"/>
            <a:chOff x="2551048" y="4047871"/>
            <a:chExt cx="3618865" cy="2458720"/>
          </a:xfrm>
        </p:grpSpPr>
        <p:sp>
          <p:nvSpPr>
            <p:cNvPr id="5" name="object 5"/>
            <p:cNvSpPr/>
            <p:nvPr/>
          </p:nvSpPr>
          <p:spPr>
            <a:xfrm>
              <a:off x="2551049" y="4047871"/>
              <a:ext cx="3618865" cy="2101850"/>
            </a:xfrm>
            <a:custGeom>
              <a:avLst/>
              <a:gdLst/>
              <a:ahLst/>
              <a:cxnLst/>
              <a:rect l="l" t="t" r="r" b="b"/>
              <a:pathLst>
                <a:path w="3618865" h="2101850">
                  <a:moveTo>
                    <a:pt x="3618611" y="2063432"/>
                  </a:moveTo>
                  <a:lnTo>
                    <a:pt x="3609086" y="2058670"/>
                  </a:lnTo>
                  <a:lnTo>
                    <a:pt x="3542411" y="2025332"/>
                  </a:lnTo>
                  <a:lnTo>
                    <a:pt x="3542411" y="2058670"/>
                  </a:lnTo>
                  <a:lnTo>
                    <a:pt x="53187" y="2058670"/>
                  </a:lnTo>
                  <a:lnTo>
                    <a:pt x="42862" y="76250"/>
                  </a:lnTo>
                  <a:lnTo>
                    <a:pt x="76200" y="76073"/>
                  </a:lnTo>
                  <a:lnTo>
                    <a:pt x="69837" y="63500"/>
                  </a:lnTo>
                  <a:lnTo>
                    <a:pt x="37719" y="0"/>
                  </a:lnTo>
                  <a:lnTo>
                    <a:pt x="0" y="76454"/>
                  </a:lnTo>
                  <a:lnTo>
                    <a:pt x="33337" y="76288"/>
                  </a:lnTo>
                  <a:lnTo>
                    <a:pt x="43662" y="2058670"/>
                  </a:lnTo>
                  <a:lnTo>
                    <a:pt x="17018" y="2058670"/>
                  </a:lnTo>
                  <a:lnTo>
                    <a:pt x="17018" y="2068195"/>
                  </a:lnTo>
                  <a:lnTo>
                    <a:pt x="3542411" y="2068195"/>
                  </a:lnTo>
                  <a:lnTo>
                    <a:pt x="3542411" y="2101532"/>
                  </a:lnTo>
                  <a:lnTo>
                    <a:pt x="3609086" y="2068195"/>
                  </a:lnTo>
                  <a:lnTo>
                    <a:pt x="3618611" y="2063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88767" y="5248783"/>
              <a:ext cx="3237865" cy="553085"/>
            </a:xfrm>
            <a:custGeom>
              <a:avLst/>
              <a:gdLst/>
              <a:ahLst/>
              <a:cxnLst/>
              <a:rect l="l" t="t" r="r" b="b"/>
              <a:pathLst>
                <a:path w="3237865" h="553085">
                  <a:moveTo>
                    <a:pt x="0" y="553008"/>
                  </a:moveTo>
                  <a:lnTo>
                    <a:pt x="1083818" y="553021"/>
                  </a:lnTo>
                </a:path>
                <a:path w="3237865" h="553085">
                  <a:moveTo>
                    <a:pt x="1079627" y="553008"/>
                  </a:moveTo>
                  <a:lnTo>
                    <a:pt x="1081278" y="274827"/>
                  </a:lnTo>
                </a:path>
                <a:path w="3237865" h="553085">
                  <a:moveTo>
                    <a:pt x="1079627" y="276478"/>
                  </a:moveTo>
                  <a:lnTo>
                    <a:pt x="2164334" y="277367"/>
                  </a:lnTo>
                </a:path>
                <a:path w="3237865" h="553085">
                  <a:moveTo>
                    <a:pt x="2152777" y="1650"/>
                  </a:moveTo>
                  <a:lnTo>
                    <a:pt x="3237484" y="2539"/>
                  </a:lnTo>
                </a:path>
                <a:path w="3237865" h="553085">
                  <a:moveTo>
                    <a:pt x="2152777" y="278129"/>
                  </a:moveTo>
                  <a:lnTo>
                    <a:pt x="2154428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95371" y="6181458"/>
              <a:ext cx="2237105" cy="320675"/>
            </a:xfrm>
            <a:custGeom>
              <a:avLst/>
              <a:gdLst/>
              <a:ahLst/>
              <a:cxnLst/>
              <a:rect l="l" t="t" r="r" b="b"/>
              <a:pathLst>
                <a:path w="2237104" h="320675">
                  <a:moveTo>
                    <a:pt x="1101089" y="1651"/>
                  </a:moveTo>
                  <a:lnTo>
                    <a:pt x="1101089" y="311162"/>
                  </a:lnTo>
                </a:path>
                <a:path w="2237104" h="320675">
                  <a:moveTo>
                    <a:pt x="2236216" y="10731"/>
                  </a:moveTo>
                  <a:lnTo>
                    <a:pt x="2236978" y="320243"/>
                  </a:lnTo>
                </a:path>
                <a:path w="2237104" h="320675">
                  <a:moveTo>
                    <a:pt x="0" y="0"/>
                  </a:moveTo>
                  <a:lnTo>
                    <a:pt x="0" y="309511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272910" y="5929376"/>
            <a:ext cx="5905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-10" dirty="0">
                <a:latin typeface="Microsoft Sans Serif"/>
                <a:cs typeface="Microsoft Sans Serif"/>
              </a:rPr>
              <a:t>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40482" y="6276238"/>
            <a:ext cx="556260" cy="387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4300" marR="5080" indent="-102235">
              <a:lnSpc>
                <a:spcPct val="103499"/>
              </a:lnSpc>
              <a:spcBef>
                <a:spcPts val="90"/>
              </a:spcBef>
            </a:pPr>
            <a:r>
              <a:rPr sz="1150" spc="10" dirty="0">
                <a:latin typeface="Microsoft Sans Serif"/>
                <a:cs typeface="Microsoft Sans Serif"/>
              </a:rPr>
              <a:t>Pri</a:t>
            </a:r>
            <a:r>
              <a:rPr sz="1150" spc="40" dirty="0">
                <a:latin typeface="Microsoft Sans Serif"/>
                <a:cs typeface="Microsoft Sans Serif"/>
              </a:rPr>
              <a:t>m</a:t>
            </a:r>
            <a:r>
              <a:rPr sz="1150" spc="10" dirty="0">
                <a:latin typeface="Microsoft Sans Serif"/>
                <a:cs typeface="Microsoft Sans Serif"/>
              </a:rPr>
              <a:t>era  </a:t>
            </a:r>
            <a:r>
              <a:rPr sz="1150" spc="20" dirty="0">
                <a:latin typeface="Microsoft Sans Serif"/>
                <a:cs typeface="Microsoft Sans Serif"/>
              </a:rPr>
              <a:t>zona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30043" y="6243230"/>
            <a:ext cx="2118995" cy="78740"/>
          </a:xfrm>
          <a:custGeom>
            <a:avLst/>
            <a:gdLst/>
            <a:ahLst/>
            <a:cxnLst/>
            <a:rect l="l" t="t" r="r" b="b"/>
            <a:pathLst>
              <a:path w="2118995" h="78739">
                <a:moveTo>
                  <a:pt x="1011174" y="38100"/>
                </a:moveTo>
                <a:lnTo>
                  <a:pt x="1001649" y="33337"/>
                </a:lnTo>
                <a:lnTo>
                  <a:pt x="934974" y="0"/>
                </a:lnTo>
                <a:lnTo>
                  <a:pt x="934974" y="33337"/>
                </a:lnTo>
                <a:lnTo>
                  <a:pt x="76200" y="33337"/>
                </a:lnTo>
                <a:lnTo>
                  <a:pt x="76200" y="0"/>
                </a:lnTo>
                <a:lnTo>
                  <a:pt x="0" y="38100"/>
                </a:lnTo>
                <a:lnTo>
                  <a:pt x="76200" y="76200"/>
                </a:lnTo>
                <a:lnTo>
                  <a:pt x="76200" y="42862"/>
                </a:lnTo>
                <a:lnTo>
                  <a:pt x="934974" y="42862"/>
                </a:lnTo>
                <a:lnTo>
                  <a:pt x="934974" y="76200"/>
                </a:lnTo>
                <a:lnTo>
                  <a:pt x="1001649" y="42862"/>
                </a:lnTo>
                <a:lnTo>
                  <a:pt x="1011174" y="38100"/>
                </a:lnTo>
                <a:close/>
              </a:path>
              <a:path w="2118995" h="78739">
                <a:moveTo>
                  <a:pt x="2118995" y="40576"/>
                </a:moveTo>
                <a:lnTo>
                  <a:pt x="2109470" y="35814"/>
                </a:lnTo>
                <a:lnTo>
                  <a:pt x="2042795" y="2476"/>
                </a:lnTo>
                <a:lnTo>
                  <a:pt x="2042795" y="35814"/>
                </a:lnTo>
                <a:lnTo>
                  <a:pt x="1183894" y="35814"/>
                </a:lnTo>
                <a:lnTo>
                  <a:pt x="1183894" y="2476"/>
                </a:lnTo>
                <a:lnTo>
                  <a:pt x="1107694" y="40576"/>
                </a:lnTo>
                <a:lnTo>
                  <a:pt x="1183894" y="78676"/>
                </a:lnTo>
                <a:lnTo>
                  <a:pt x="1183894" y="45339"/>
                </a:lnTo>
                <a:lnTo>
                  <a:pt x="2042795" y="45339"/>
                </a:lnTo>
                <a:lnTo>
                  <a:pt x="2042795" y="78676"/>
                </a:lnTo>
                <a:lnTo>
                  <a:pt x="2109470" y="45339"/>
                </a:lnTo>
                <a:lnTo>
                  <a:pt x="2118995" y="405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973448" y="6303365"/>
            <a:ext cx="629285" cy="3886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1200" spc="-15" dirty="0">
                <a:latin typeface="Microsoft Sans Serif"/>
                <a:cs typeface="Microsoft Sans Serif"/>
              </a:rPr>
              <a:t>Segunda</a:t>
            </a:r>
            <a:endParaRPr sz="12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1150" spc="20" dirty="0">
                <a:latin typeface="Microsoft Sans Serif"/>
                <a:cs typeface="Microsoft Sans Serif"/>
              </a:rPr>
              <a:t>zona</a:t>
            </a:r>
            <a:endParaRPr sz="1150">
              <a:latin typeface="Microsoft Sans Serif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838191" y="6251359"/>
            <a:ext cx="1030605" cy="76200"/>
            <a:chOff x="4838191" y="6251359"/>
            <a:chExt cx="1030605" cy="76200"/>
          </a:xfrm>
        </p:grpSpPr>
        <p:sp>
          <p:nvSpPr>
            <p:cNvPr id="13" name="object 13"/>
            <p:cNvSpPr/>
            <p:nvPr/>
          </p:nvSpPr>
          <p:spPr>
            <a:xfrm>
              <a:off x="4838191" y="6251359"/>
              <a:ext cx="530225" cy="76200"/>
            </a:xfrm>
            <a:custGeom>
              <a:avLst/>
              <a:gdLst/>
              <a:ahLst/>
              <a:cxnLst/>
              <a:rect l="l" t="t" r="r" b="b"/>
              <a:pathLst>
                <a:path w="530225" h="76200">
                  <a:moveTo>
                    <a:pt x="76073" y="0"/>
                  </a:moveTo>
                  <a:lnTo>
                    <a:pt x="0" y="38226"/>
                  </a:lnTo>
                  <a:lnTo>
                    <a:pt x="76200" y="76199"/>
                  </a:lnTo>
                  <a:lnTo>
                    <a:pt x="76144" y="42887"/>
                  </a:lnTo>
                  <a:lnTo>
                    <a:pt x="63500" y="42887"/>
                  </a:lnTo>
                  <a:lnTo>
                    <a:pt x="63500" y="33362"/>
                  </a:lnTo>
                  <a:lnTo>
                    <a:pt x="76128" y="33343"/>
                  </a:lnTo>
                  <a:lnTo>
                    <a:pt x="76073" y="0"/>
                  </a:lnTo>
                  <a:close/>
                </a:path>
                <a:path w="530225" h="76200">
                  <a:moveTo>
                    <a:pt x="76128" y="33343"/>
                  </a:moveTo>
                  <a:lnTo>
                    <a:pt x="63500" y="33362"/>
                  </a:lnTo>
                  <a:lnTo>
                    <a:pt x="63500" y="42887"/>
                  </a:lnTo>
                  <a:lnTo>
                    <a:pt x="76144" y="42868"/>
                  </a:lnTo>
                  <a:lnTo>
                    <a:pt x="76128" y="33343"/>
                  </a:lnTo>
                  <a:close/>
                </a:path>
                <a:path w="530225" h="76200">
                  <a:moveTo>
                    <a:pt x="76144" y="42868"/>
                  </a:moveTo>
                  <a:lnTo>
                    <a:pt x="63500" y="42887"/>
                  </a:lnTo>
                  <a:lnTo>
                    <a:pt x="76144" y="42887"/>
                  </a:lnTo>
                  <a:close/>
                </a:path>
                <a:path w="530225" h="76200">
                  <a:moveTo>
                    <a:pt x="529971" y="32638"/>
                  </a:moveTo>
                  <a:lnTo>
                    <a:pt x="76128" y="33343"/>
                  </a:lnTo>
                  <a:lnTo>
                    <a:pt x="76144" y="42868"/>
                  </a:lnTo>
                  <a:lnTo>
                    <a:pt x="529971" y="42163"/>
                  </a:lnTo>
                  <a:lnTo>
                    <a:pt x="529971" y="326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81370" y="6287935"/>
              <a:ext cx="482600" cy="0"/>
            </a:xfrm>
            <a:custGeom>
              <a:avLst/>
              <a:gdLst/>
              <a:ahLst/>
              <a:cxnLst/>
              <a:rect l="l" t="t" r="r" b="b"/>
              <a:pathLst>
                <a:path w="482600">
                  <a:moveTo>
                    <a:pt x="0" y="0"/>
                  </a:moveTo>
                  <a:lnTo>
                    <a:pt x="482091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092065" y="6282944"/>
            <a:ext cx="546735" cy="387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08585" marR="5080" indent="-96520">
              <a:lnSpc>
                <a:spcPct val="103499"/>
              </a:lnSpc>
              <a:spcBef>
                <a:spcPts val="90"/>
              </a:spcBef>
            </a:pPr>
            <a:r>
              <a:rPr sz="1150" spc="20" dirty="0">
                <a:latin typeface="Microsoft Sans Serif"/>
                <a:cs typeface="Microsoft Sans Serif"/>
              </a:rPr>
              <a:t>T</a:t>
            </a:r>
            <a:r>
              <a:rPr sz="1150" spc="15" dirty="0">
                <a:latin typeface="Microsoft Sans Serif"/>
                <a:cs typeface="Microsoft Sans Serif"/>
              </a:rPr>
              <a:t>ercera  </a:t>
            </a:r>
            <a:r>
              <a:rPr sz="1150" spc="20" dirty="0">
                <a:latin typeface="Microsoft Sans Serif"/>
                <a:cs typeface="Microsoft Sans Serif"/>
              </a:rPr>
              <a:t>zona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16607" y="4049648"/>
            <a:ext cx="6794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spc="10" dirty="0">
                <a:latin typeface="Microsoft Sans Serif"/>
                <a:cs typeface="Microsoft Sans Serif"/>
              </a:rPr>
              <a:t>t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18663" y="5814999"/>
            <a:ext cx="76200" cy="262255"/>
          </a:xfrm>
          <a:custGeom>
            <a:avLst/>
            <a:gdLst/>
            <a:ahLst/>
            <a:cxnLst/>
            <a:rect l="l" t="t" r="r" b="b"/>
            <a:pathLst>
              <a:path w="76200" h="262254">
                <a:moveTo>
                  <a:pt x="33400" y="185445"/>
                </a:moveTo>
                <a:lnTo>
                  <a:pt x="0" y="185445"/>
                </a:lnTo>
                <a:lnTo>
                  <a:pt x="38100" y="261645"/>
                </a:lnTo>
                <a:lnTo>
                  <a:pt x="69850" y="198145"/>
                </a:lnTo>
                <a:lnTo>
                  <a:pt x="33400" y="198145"/>
                </a:lnTo>
                <a:lnTo>
                  <a:pt x="33400" y="185445"/>
                </a:lnTo>
                <a:close/>
              </a:path>
              <a:path w="76200" h="262254">
                <a:moveTo>
                  <a:pt x="42925" y="63499"/>
                </a:moveTo>
                <a:lnTo>
                  <a:pt x="33400" y="63499"/>
                </a:lnTo>
                <a:lnTo>
                  <a:pt x="33400" y="198145"/>
                </a:lnTo>
                <a:lnTo>
                  <a:pt x="42925" y="198145"/>
                </a:lnTo>
                <a:lnTo>
                  <a:pt x="42925" y="63499"/>
                </a:lnTo>
                <a:close/>
              </a:path>
              <a:path w="76200" h="262254">
                <a:moveTo>
                  <a:pt x="76200" y="185445"/>
                </a:moveTo>
                <a:lnTo>
                  <a:pt x="42925" y="185445"/>
                </a:lnTo>
                <a:lnTo>
                  <a:pt x="42925" y="198145"/>
                </a:lnTo>
                <a:lnTo>
                  <a:pt x="69850" y="198145"/>
                </a:lnTo>
                <a:lnTo>
                  <a:pt x="76200" y="185445"/>
                </a:lnTo>
                <a:close/>
              </a:path>
              <a:path w="76200" h="262254">
                <a:moveTo>
                  <a:pt x="38100" y="0"/>
                </a:moveTo>
                <a:lnTo>
                  <a:pt x="0" y="76199"/>
                </a:lnTo>
                <a:lnTo>
                  <a:pt x="33400" y="76199"/>
                </a:lnTo>
                <a:lnTo>
                  <a:pt x="33400" y="63499"/>
                </a:lnTo>
                <a:lnTo>
                  <a:pt x="69850" y="63499"/>
                </a:lnTo>
                <a:lnTo>
                  <a:pt x="38100" y="0"/>
                </a:lnTo>
                <a:close/>
              </a:path>
              <a:path w="76200" h="262254">
                <a:moveTo>
                  <a:pt x="69850" y="63499"/>
                </a:moveTo>
                <a:lnTo>
                  <a:pt x="42925" y="63499"/>
                </a:lnTo>
                <a:lnTo>
                  <a:pt x="42925" y="76199"/>
                </a:lnTo>
                <a:lnTo>
                  <a:pt x="76200" y="76199"/>
                </a:lnTo>
                <a:lnTo>
                  <a:pt x="69850" y="634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089401" y="5805322"/>
            <a:ext cx="19748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1725" spc="15" baseline="-16908" dirty="0">
                <a:latin typeface="Microsoft Sans Serif"/>
                <a:cs typeface="Microsoft Sans Serif"/>
              </a:rPr>
              <a:t>T</a:t>
            </a:r>
            <a:r>
              <a:rPr sz="800" spc="10" dirty="0">
                <a:latin typeface="Microsoft Sans Serif"/>
                <a:cs typeface="Microsoft Sans Serif"/>
              </a:rPr>
              <a:t>I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80002" y="5621223"/>
            <a:ext cx="224790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1725" baseline="-16908" dirty="0">
                <a:latin typeface="Microsoft Sans Serif"/>
                <a:cs typeface="Microsoft Sans Serif"/>
              </a:rPr>
              <a:t>T</a:t>
            </a:r>
            <a:r>
              <a:rPr sz="800" dirty="0">
                <a:latin typeface="Microsoft Sans Serif"/>
                <a:cs typeface="Microsoft Sans Serif"/>
              </a:rPr>
              <a:t>II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049014" y="5251322"/>
            <a:ext cx="1047115" cy="846455"/>
          </a:xfrm>
          <a:custGeom>
            <a:avLst/>
            <a:gdLst/>
            <a:ahLst/>
            <a:cxnLst/>
            <a:rect l="l" t="t" r="r" b="b"/>
            <a:pathLst>
              <a:path w="1047114" h="846454">
                <a:moveTo>
                  <a:pt x="76708" y="763092"/>
                </a:moveTo>
                <a:lnTo>
                  <a:pt x="43408" y="763143"/>
                </a:lnTo>
                <a:lnTo>
                  <a:pt x="42811" y="365023"/>
                </a:lnTo>
                <a:lnTo>
                  <a:pt x="76200" y="364972"/>
                </a:lnTo>
                <a:lnTo>
                  <a:pt x="69850" y="352323"/>
                </a:lnTo>
                <a:lnTo>
                  <a:pt x="37973" y="288798"/>
                </a:lnTo>
                <a:lnTo>
                  <a:pt x="0" y="365086"/>
                </a:lnTo>
                <a:lnTo>
                  <a:pt x="33286" y="365048"/>
                </a:lnTo>
                <a:lnTo>
                  <a:pt x="33883" y="763168"/>
                </a:lnTo>
                <a:lnTo>
                  <a:pt x="508" y="763206"/>
                </a:lnTo>
                <a:lnTo>
                  <a:pt x="38735" y="839343"/>
                </a:lnTo>
                <a:lnTo>
                  <a:pt x="70345" y="775855"/>
                </a:lnTo>
                <a:lnTo>
                  <a:pt x="76708" y="763092"/>
                </a:lnTo>
                <a:close/>
              </a:path>
              <a:path w="1047114" h="846454">
                <a:moveTo>
                  <a:pt x="1046988" y="76454"/>
                </a:moveTo>
                <a:lnTo>
                  <a:pt x="1040574" y="63373"/>
                </a:lnTo>
                <a:lnTo>
                  <a:pt x="1009523" y="0"/>
                </a:lnTo>
                <a:lnTo>
                  <a:pt x="970788" y="75819"/>
                </a:lnTo>
                <a:lnTo>
                  <a:pt x="1004074" y="76098"/>
                </a:lnTo>
                <a:lnTo>
                  <a:pt x="998067" y="769721"/>
                </a:lnTo>
                <a:lnTo>
                  <a:pt x="964692" y="769416"/>
                </a:lnTo>
                <a:lnTo>
                  <a:pt x="1002157" y="845947"/>
                </a:lnTo>
                <a:lnTo>
                  <a:pt x="1034554" y="782497"/>
                </a:lnTo>
                <a:lnTo>
                  <a:pt x="1040892" y="770089"/>
                </a:lnTo>
                <a:lnTo>
                  <a:pt x="1007592" y="769797"/>
                </a:lnTo>
                <a:lnTo>
                  <a:pt x="1013599" y="76187"/>
                </a:lnTo>
                <a:lnTo>
                  <a:pt x="1046988" y="76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036184" y="5428894"/>
            <a:ext cx="251460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1725" baseline="-16908" dirty="0">
                <a:latin typeface="Microsoft Sans Serif"/>
                <a:cs typeface="Microsoft Sans Serif"/>
              </a:rPr>
              <a:t>T</a:t>
            </a:r>
            <a:r>
              <a:rPr sz="800" dirty="0">
                <a:latin typeface="Microsoft Sans Serif"/>
                <a:cs typeface="Microsoft Sans Serif"/>
              </a:rPr>
              <a:t>III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7244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20" dirty="0"/>
              <a:t> </a:t>
            </a:r>
            <a:r>
              <a:rPr sz="2400" spc="-5" dirty="0"/>
              <a:t>distancia</a:t>
            </a:r>
            <a:r>
              <a:rPr sz="2400" spc="-45" dirty="0"/>
              <a:t> </a:t>
            </a:r>
            <a:r>
              <a:rPr sz="2400" spc="-5" dirty="0"/>
              <a:t>(21)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1102" y="2256846"/>
            <a:ext cx="6677778" cy="3267908"/>
          </a:xfrm>
          <a:prstGeom prst="rect">
            <a:avLst/>
          </a:prstGeom>
        </p:spPr>
      </p:pic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7244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20" dirty="0"/>
              <a:t> </a:t>
            </a:r>
            <a:r>
              <a:rPr sz="2400" spc="-5" dirty="0"/>
              <a:t>distancia</a:t>
            </a:r>
            <a:r>
              <a:rPr sz="2400" spc="-45" dirty="0"/>
              <a:t> </a:t>
            </a:r>
            <a:r>
              <a:rPr sz="2400" spc="-5" dirty="0"/>
              <a:t>(21)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1173480" y="2368295"/>
            <a:ext cx="1009650" cy="373380"/>
            <a:chOff x="1173480" y="2368295"/>
            <a:chExt cx="1009650" cy="373380"/>
          </a:xfrm>
        </p:grpSpPr>
        <p:sp>
          <p:nvSpPr>
            <p:cNvPr id="4" name="object 4"/>
            <p:cNvSpPr/>
            <p:nvPr/>
          </p:nvSpPr>
          <p:spPr>
            <a:xfrm>
              <a:off x="1404112" y="2504566"/>
              <a:ext cx="759460" cy="0"/>
            </a:xfrm>
            <a:custGeom>
              <a:avLst/>
              <a:gdLst/>
              <a:ahLst/>
              <a:cxnLst/>
              <a:rect l="l" t="t" r="r" b="b"/>
              <a:pathLst>
                <a:path w="759460">
                  <a:moveTo>
                    <a:pt x="0" y="0"/>
                  </a:moveTo>
                  <a:lnTo>
                    <a:pt x="759460" y="0"/>
                  </a:lnTo>
                </a:path>
              </a:pathLst>
            </a:custGeom>
            <a:ln w="38100">
              <a:solidFill>
                <a:srgbClr val="9494FF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3480" y="2368295"/>
              <a:ext cx="364236" cy="37337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266189" y="2405837"/>
            <a:ext cx="16319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solidFill>
                  <a:srgbClr val="9494FF"/>
                </a:solidFill>
                <a:latin typeface="Arial"/>
                <a:cs typeface="Arial"/>
              </a:rPr>
              <a:t>M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33323" y="1441196"/>
            <a:ext cx="3348990" cy="2228850"/>
            <a:chOff x="633323" y="1441196"/>
            <a:chExt cx="3348990" cy="2228850"/>
          </a:xfrm>
        </p:grpSpPr>
        <p:sp>
          <p:nvSpPr>
            <p:cNvPr id="8" name="object 8"/>
            <p:cNvSpPr/>
            <p:nvPr/>
          </p:nvSpPr>
          <p:spPr>
            <a:xfrm>
              <a:off x="710984" y="2504313"/>
              <a:ext cx="1452880" cy="852169"/>
            </a:xfrm>
            <a:custGeom>
              <a:avLst/>
              <a:gdLst/>
              <a:ahLst/>
              <a:cxnLst/>
              <a:rect l="l" t="t" r="r" b="b"/>
              <a:pathLst>
                <a:path w="1452880" h="852170">
                  <a:moveTo>
                    <a:pt x="1344138" y="40794"/>
                  </a:moveTo>
                  <a:lnTo>
                    <a:pt x="0" y="818896"/>
                  </a:lnTo>
                  <a:lnTo>
                    <a:pt x="19088" y="851915"/>
                  </a:lnTo>
                  <a:lnTo>
                    <a:pt x="1363239" y="73785"/>
                  </a:lnTo>
                  <a:lnTo>
                    <a:pt x="1344138" y="40794"/>
                  </a:lnTo>
                  <a:close/>
                </a:path>
                <a:path w="1452880" h="852170">
                  <a:moveTo>
                    <a:pt x="1432044" y="31241"/>
                  </a:moveTo>
                  <a:lnTo>
                    <a:pt x="1360639" y="31241"/>
                  </a:lnTo>
                  <a:lnTo>
                    <a:pt x="1379689" y="64262"/>
                  </a:lnTo>
                  <a:lnTo>
                    <a:pt x="1363239" y="73785"/>
                  </a:lnTo>
                  <a:lnTo>
                    <a:pt x="1382356" y="106807"/>
                  </a:lnTo>
                  <a:lnTo>
                    <a:pt x="1432044" y="31241"/>
                  </a:lnTo>
                  <a:close/>
                </a:path>
                <a:path w="1452880" h="852170">
                  <a:moveTo>
                    <a:pt x="1360639" y="31241"/>
                  </a:moveTo>
                  <a:lnTo>
                    <a:pt x="1344138" y="40794"/>
                  </a:lnTo>
                  <a:lnTo>
                    <a:pt x="1363239" y="73785"/>
                  </a:lnTo>
                  <a:lnTo>
                    <a:pt x="1379689" y="64262"/>
                  </a:lnTo>
                  <a:lnTo>
                    <a:pt x="1360639" y="31241"/>
                  </a:lnTo>
                  <a:close/>
                </a:path>
                <a:path w="1452880" h="852170">
                  <a:moveTo>
                    <a:pt x="1452587" y="0"/>
                  </a:moveTo>
                  <a:lnTo>
                    <a:pt x="1325079" y="7874"/>
                  </a:lnTo>
                  <a:lnTo>
                    <a:pt x="1344138" y="40794"/>
                  </a:lnTo>
                  <a:lnTo>
                    <a:pt x="1360639" y="31241"/>
                  </a:lnTo>
                  <a:lnTo>
                    <a:pt x="1432044" y="31241"/>
                  </a:lnTo>
                  <a:lnTo>
                    <a:pt x="1452587" y="0"/>
                  </a:lnTo>
                  <a:close/>
                </a:path>
              </a:pathLst>
            </a:custGeom>
            <a:solidFill>
              <a:srgbClr val="9494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52373" y="1968246"/>
              <a:ext cx="1228725" cy="1443990"/>
            </a:xfrm>
            <a:custGeom>
              <a:avLst/>
              <a:gdLst/>
              <a:ahLst/>
              <a:cxnLst/>
              <a:rect l="l" t="t" r="r" b="b"/>
              <a:pathLst>
                <a:path w="1228725" h="1443989">
                  <a:moveTo>
                    <a:pt x="926617" y="0"/>
                  </a:moveTo>
                  <a:lnTo>
                    <a:pt x="1228496" y="230504"/>
                  </a:lnTo>
                  <a:lnTo>
                    <a:pt x="301802" y="1443989"/>
                  </a:lnTo>
                  <a:lnTo>
                    <a:pt x="0" y="1213484"/>
                  </a:lnTo>
                  <a:lnTo>
                    <a:pt x="926617" y="0"/>
                  </a:lnTo>
                  <a:close/>
                </a:path>
              </a:pathLst>
            </a:custGeom>
            <a:ln w="38100">
              <a:solidFill>
                <a:srgbClr val="33CC33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2782" y="1441195"/>
              <a:ext cx="2896235" cy="1984375"/>
            </a:xfrm>
            <a:custGeom>
              <a:avLst/>
              <a:gdLst/>
              <a:ahLst/>
              <a:cxnLst/>
              <a:rect l="l" t="t" r="r" b="b"/>
              <a:pathLst>
                <a:path w="2896235" h="1984375">
                  <a:moveTo>
                    <a:pt x="2895917" y="1898523"/>
                  </a:moveTo>
                  <a:lnTo>
                    <a:pt x="2838767" y="1869948"/>
                  </a:lnTo>
                  <a:lnTo>
                    <a:pt x="2724467" y="1812798"/>
                  </a:lnTo>
                  <a:lnTo>
                    <a:pt x="2724467" y="1869948"/>
                  </a:lnTo>
                  <a:lnTo>
                    <a:pt x="114300" y="1869948"/>
                  </a:lnTo>
                  <a:lnTo>
                    <a:pt x="114300" y="171450"/>
                  </a:lnTo>
                  <a:lnTo>
                    <a:pt x="171450" y="171450"/>
                  </a:lnTo>
                  <a:lnTo>
                    <a:pt x="157149" y="142875"/>
                  </a:lnTo>
                  <a:lnTo>
                    <a:pt x="85725" y="0"/>
                  </a:lnTo>
                  <a:lnTo>
                    <a:pt x="0" y="171450"/>
                  </a:lnTo>
                  <a:lnTo>
                    <a:pt x="57150" y="171450"/>
                  </a:lnTo>
                  <a:lnTo>
                    <a:pt x="57150" y="1898523"/>
                  </a:lnTo>
                  <a:lnTo>
                    <a:pt x="85725" y="1898523"/>
                  </a:lnTo>
                  <a:lnTo>
                    <a:pt x="85725" y="1927098"/>
                  </a:lnTo>
                  <a:lnTo>
                    <a:pt x="2724467" y="1927098"/>
                  </a:lnTo>
                  <a:lnTo>
                    <a:pt x="2724467" y="1984248"/>
                  </a:lnTo>
                  <a:lnTo>
                    <a:pt x="2838767" y="1927098"/>
                  </a:lnTo>
                  <a:lnTo>
                    <a:pt x="2895917" y="1898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35679" y="3186684"/>
              <a:ext cx="446531" cy="48310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658870" y="3240150"/>
            <a:ext cx="180975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00" b="1" spc="-10" dirty="0">
                <a:latin typeface="Arial"/>
                <a:cs typeface="Arial"/>
              </a:rPr>
              <a:t>R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9747" y="1402080"/>
            <a:ext cx="434340" cy="48310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392684" y="1454912"/>
            <a:ext cx="168910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00" b="1" spc="-10" dirty="0">
                <a:latin typeface="Arial"/>
                <a:cs typeface="Arial"/>
              </a:rPr>
              <a:t>X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60248" y="1782698"/>
            <a:ext cx="1513840" cy="1925320"/>
            <a:chOff x="460248" y="1782698"/>
            <a:chExt cx="1513840" cy="1925320"/>
          </a:xfrm>
        </p:grpSpPr>
        <p:sp>
          <p:nvSpPr>
            <p:cNvPr id="16" name="object 16"/>
            <p:cNvSpPr/>
            <p:nvPr/>
          </p:nvSpPr>
          <p:spPr>
            <a:xfrm>
              <a:off x="758507" y="1820798"/>
              <a:ext cx="1177290" cy="1518920"/>
            </a:xfrm>
            <a:custGeom>
              <a:avLst/>
              <a:gdLst/>
              <a:ahLst/>
              <a:cxnLst/>
              <a:rect l="l" t="t" r="r" b="b"/>
              <a:pathLst>
                <a:path w="1177289" h="1518920">
                  <a:moveTo>
                    <a:pt x="0" y="1518920"/>
                  </a:moveTo>
                  <a:lnTo>
                    <a:pt x="1177226" y="0"/>
                  </a:lnTo>
                </a:path>
              </a:pathLst>
            </a:custGeom>
            <a:ln w="762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248" y="3224783"/>
              <a:ext cx="440436" cy="483107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82574" y="3278250"/>
            <a:ext cx="180975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00" b="1" spc="-10" dirty="0">
                <a:solidFill>
                  <a:srgbClr val="FF3300"/>
                </a:solidFill>
                <a:latin typeface="Arial"/>
                <a:cs typeface="Arial"/>
              </a:rPr>
              <a:t>A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214247" y="1592580"/>
            <a:ext cx="1136015" cy="1747520"/>
            <a:chOff x="1214247" y="1592580"/>
            <a:chExt cx="1136015" cy="1747520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03476" y="1592580"/>
              <a:ext cx="446531" cy="48310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214247" y="2750438"/>
              <a:ext cx="343535" cy="589280"/>
            </a:xfrm>
            <a:custGeom>
              <a:avLst/>
              <a:gdLst/>
              <a:ahLst/>
              <a:cxnLst/>
              <a:rect l="l" t="t" r="r" b="b"/>
              <a:pathLst>
                <a:path w="343534" h="589279">
                  <a:moveTo>
                    <a:pt x="286046" y="504193"/>
                  </a:moveTo>
                  <a:lnTo>
                    <a:pt x="257556" y="505333"/>
                  </a:lnTo>
                  <a:lnTo>
                    <a:pt x="303784" y="589280"/>
                  </a:lnTo>
                  <a:lnTo>
                    <a:pt x="335760" y="518540"/>
                  </a:lnTo>
                  <a:lnTo>
                    <a:pt x="286639" y="518540"/>
                  </a:lnTo>
                  <a:lnTo>
                    <a:pt x="286046" y="504193"/>
                  </a:lnTo>
                  <a:close/>
                </a:path>
                <a:path w="343534" h="589279">
                  <a:moveTo>
                    <a:pt x="314640" y="503049"/>
                  </a:moveTo>
                  <a:lnTo>
                    <a:pt x="286046" y="504193"/>
                  </a:lnTo>
                  <a:lnTo>
                    <a:pt x="286639" y="518540"/>
                  </a:lnTo>
                  <a:lnTo>
                    <a:pt x="315214" y="517271"/>
                  </a:lnTo>
                  <a:lnTo>
                    <a:pt x="314640" y="503049"/>
                  </a:lnTo>
                  <a:close/>
                </a:path>
                <a:path w="343534" h="589279">
                  <a:moveTo>
                    <a:pt x="343281" y="501903"/>
                  </a:moveTo>
                  <a:lnTo>
                    <a:pt x="314640" y="503049"/>
                  </a:lnTo>
                  <a:lnTo>
                    <a:pt x="315214" y="517271"/>
                  </a:lnTo>
                  <a:lnTo>
                    <a:pt x="286639" y="518540"/>
                  </a:lnTo>
                  <a:lnTo>
                    <a:pt x="335760" y="518540"/>
                  </a:lnTo>
                  <a:lnTo>
                    <a:pt x="343281" y="501903"/>
                  </a:lnTo>
                  <a:close/>
                </a:path>
                <a:path w="343534" h="589279">
                  <a:moveTo>
                    <a:pt x="312184" y="475869"/>
                  </a:moveTo>
                  <a:lnTo>
                    <a:pt x="283464" y="475869"/>
                  </a:lnTo>
                  <a:lnTo>
                    <a:pt x="286131" y="503936"/>
                  </a:lnTo>
                  <a:lnTo>
                    <a:pt x="286046" y="504193"/>
                  </a:lnTo>
                  <a:lnTo>
                    <a:pt x="314640" y="503049"/>
                  </a:lnTo>
                  <a:lnTo>
                    <a:pt x="314578" y="501523"/>
                  </a:lnTo>
                  <a:lnTo>
                    <a:pt x="312184" y="475869"/>
                  </a:lnTo>
                  <a:close/>
                </a:path>
                <a:path w="343534" h="589279">
                  <a:moveTo>
                    <a:pt x="286003" y="503174"/>
                  </a:moveTo>
                  <a:lnTo>
                    <a:pt x="286035" y="503936"/>
                  </a:lnTo>
                  <a:lnTo>
                    <a:pt x="286003" y="503174"/>
                  </a:lnTo>
                  <a:close/>
                </a:path>
                <a:path w="343534" h="589279">
                  <a:moveTo>
                    <a:pt x="283008" y="321563"/>
                  </a:moveTo>
                  <a:lnTo>
                    <a:pt x="253365" y="321563"/>
                  </a:lnTo>
                  <a:lnTo>
                    <a:pt x="260096" y="346201"/>
                  </a:lnTo>
                  <a:lnTo>
                    <a:pt x="266065" y="370966"/>
                  </a:lnTo>
                  <a:lnTo>
                    <a:pt x="271399" y="396366"/>
                  </a:lnTo>
                  <a:lnTo>
                    <a:pt x="276097" y="422528"/>
                  </a:lnTo>
                  <a:lnTo>
                    <a:pt x="280162" y="449199"/>
                  </a:lnTo>
                  <a:lnTo>
                    <a:pt x="283464" y="476250"/>
                  </a:lnTo>
                  <a:lnTo>
                    <a:pt x="283464" y="475869"/>
                  </a:lnTo>
                  <a:lnTo>
                    <a:pt x="312184" y="475869"/>
                  </a:lnTo>
                  <a:lnTo>
                    <a:pt x="311912" y="472948"/>
                  </a:lnTo>
                  <a:lnTo>
                    <a:pt x="304165" y="417575"/>
                  </a:lnTo>
                  <a:lnTo>
                    <a:pt x="293878" y="364489"/>
                  </a:lnTo>
                  <a:lnTo>
                    <a:pt x="287655" y="338836"/>
                  </a:lnTo>
                  <a:lnTo>
                    <a:pt x="283008" y="321563"/>
                  </a:lnTo>
                  <a:close/>
                </a:path>
                <a:path w="343534" h="589279">
                  <a:moveTo>
                    <a:pt x="280034" y="448818"/>
                  </a:moveTo>
                  <a:lnTo>
                    <a:pt x="280082" y="449199"/>
                  </a:lnTo>
                  <a:lnTo>
                    <a:pt x="280034" y="448818"/>
                  </a:lnTo>
                  <a:close/>
                </a:path>
                <a:path w="343534" h="589279">
                  <a:moveTo>
                    <a:pt x="275971" y="422148"/>
                  </a:moveTo>
                  <a:lnTo>
                    <a:pt x="276030" y="422528"/>
                  </a:lnTo>
                  <a:lnTo>
                    <a:pt x="275971" y="422148"/>
                  </a:lnTo>
                  <a:close/>
                </a:path>
                <a:path w="343534" h="589279">
                  <a:moveTo>
                    <a:pt x="271272" y="395986"/>
                  </a:moveTo>
                  <a:lnTo>
                    <a:pt x="271341" y="396366"/>
                  </a:lnTo>
                  <a:lnTo>
                    <a:pt x="271272" y="395986"/>
                  </a:lnTo>
                  <a:close/>
                </a:path>
                <a:path w="343534" h="589279">
                  <a:moveTo>
                    <a:pt x="265938" y="370586"/>
                  </a:moveTo>
                  <a:lnTo>
                    <a:pt x="266018" y="370966"/>
                  </a:lnTo>
                  <a:lnTo>
                    <a:pt x="265938" y="370586"/>
                  </a:lnTo>
                  <a:close/>
                </a:path>
                <a:path w="343534" h="589279">
                  <a:moveTo>
                    <a:pt x="259969" y="345821"/>
                  </a:moveTo>
                  <a:lnTo>
                    <a:pt x="260061" y="346201"/>
                  </a:lnTo>
                  <a:lnTo>
                    <a:pt x="259969" y="345821"/>
                  </a:lnTo>
                  <a:close/>
                </a:path>
                <a:path w="343534" h="589279">
                  <a:moveTo>
                    <a:pt x="260632" y="253619"/>
                  </a:moveTo>
                  <a:lnTo>
                    <a:pt x="230124" y="253619"/>
                  </a:lnTo>
                  <a:lnTo>
                    <a:pt x="238633" y="275971"/>
                  </a:lnTo>
                  <a:lnTo>
                    <a:pt x="246380" y="298703"/>
                  </a:lnTo>
                  <a:lnTo>
                    <a:pt x="253491" y="322072"/>
                  </a:lnTo>
                  <a:lnTo>
                    <a:pt x="253365" y="321563"/>
                  </a:lnTo>
                  <a:lnTo>
                    <a:pt x="283008" y="321563"/>
                  </a:lnTo>
                  <a:lnTo>
                    <a:pt x="280924" y="313816"/>
                  </a:lnTo>
                  <a:lnTo>
                    <a:pt x="273431" y="289560"/>
                  </a:lnTo>
                  <a:lnTo>
                    <a:pt x="265430" y="266064"/>
                  </a:lnTo>
                  <a:lnTo>
                    <a:pt x="260632" y="253619"/>
                  </a:lnTo>
                  <a:close/>
                </a:path>
                <a:path w="343534" h="589279">
                  <a:moveTo>
                    <a:pt x="246125" y="298196"/>
                  </a:moveTo>
                  <a:lnTo>
                    <a:pt x="246282" y="298703"/>
                  </a:lnTo>
                  <a:lnTo>
                    <a:pt x="246125" y="298196"/>
                  </a:lnTo>
                  <a:close/>
                </a:path>
                <a:path w="343534" h="589279">
                  <a:moveTo>
                    <a:pt x="238378" y="275463"/>
                  </a:moveTo>
                  <a:lnTo>
                    <a:pt x="238553" y="275971"/>
                  </a:lnTo>
                  <a:lnTo>
                    <a:pt x="238378" y="275463"/>
                  </a:lnTo>
                  <a:close/>
                </a:path>
                <a:path w="343534" h="589279">
                  <a:moveTo>
                    <a:pt x="243365" y="212344"/>
                  </a:moveTo>
                  <a:lnTo>
                    <a:pt x="211962" y="212344"/>
                  </a:lnTo>
                  <a:lnTo>
                    <a:pt x="212216" y="212851"/>
                  </a:lnTo>
                  <a:lnTo>
                    <a:pt x="221487" y="233045"/>
                  </a:lnTo>
                  <a:lnTo>
                    <a:pt x="230250" y="254126"/>
                  </a:lnTo>
                  <a:lnTo>
                    <a:pt x="230124" y="253619"/>
                  </a:lnTo>
                  <a:lnTo>
                    <a:pt x="260632" y="253619"/>
                  </a:lnTo>
                  <a:lnTo>
                    <a:pt x="256666" y="243332"/>
                  </a:lnTo>
                  <a:lnTo>
                    <a:pt x="247522" y="221361"/>
                  </a:lnTo>
                  <a:lnTo>
                    <a:pt x="243365" y="212344"/>
                  </a:lnTo>
                  <a:close/>
                </a:path>
                <a:path w="343534" h="589279">
                  <a:moveTo>
                    <a:pt x="221234" y="232663"/>
                  </a:moveTo>
                  <a:lnTo>
                    <a:pt x="221394" y="233045"/>
                  </a:lnTo>
                  <a:lnTo>
                    <a:pt x="221234" y="232663"/>
                  </a:lnTo>
                  <a:close/>
                </a:path>
                <a:path w="343534" h="589279">
                  <a:moveTo>
                    <a:pt x="212019" y="212467"/>
                  </a:moveTo>
                  <a:lnTo>
                    <a:pt x="212196" y="212851"/>
                  </a:lnTo>
                  <a:lnTo>
                    <a:pt x="212019" y="212467"/>
                  </a:lnTo>
                  <a:close/>
                </a:path>
                <a:path w="343534" h="589279">
                  <a:moveTo>
                    <a:pt x="234143" y="193039"/>
                  </a:moveTo>
                  <a:lnTo>
                    <a:pt x="202056" y="193039"/>
                  </a:lnTo>
                  <a:lnTo>
                    <a:pt x="212019" y="212467"/>
                  </a:lnTo>
                  <a:lnTo>
                    <a:pt x="243365" y="212344"/>
                  </a:lnTo>
                  <a:lnTo>
                    <a:pt x="237744" y="200151"/>
                  </a:lnTo>
                  <a:lnTo>
                    <a:pt x="234143" y="193039"/>
                  </a:lnTo>
                  <a:close/>
                </a:path>
                <a:path w="343534" h="589279">
                  <a:moveTo>
                    <a:pt x="224545" y="174625"/>
                  </a:moveTo>
                  <a:lnTo>
                    <a:pt x="191769" y="174625"/>
                  </a:lnTo>
                  <a:lnTo>
                    <a:pt x="192150" y="175260"/>
                  </a:lnTo>
                  <a:lnTo>
                    <a:pt x="202311" y="193548"/>
                  </a:lnTo>
                  <a:lnTo>
                    <a:pt x="202056" y="193039"/>
                  </a:lnTo>
                  <a:lnTo>
                    <a:pt x="234143" y="193039"/>
                  </a:lnTo>
                  <a:lnTo>
                    <a:pt x="227456" y="179832"/>
                  </a:lnTo>
                  <a:lnTo>
                    <a:pt x="224545" y="174625"/>
                  </a:lnTo>
                  <a:close/>
                </a:path>
                <a:path w="343534" h="589279">
                  <a:moveTo>
                    <a:pt x="191870" y="174805"/>
                  </a:moveTo>
                  <a:lnTo>
                    <a:pt x="192123" y="175260"/>
                  </a:lnTo>
                  <a:lnTo>
                    <a:pt x="191870" y="174805"/>
                  </a:lnTo>
                  <a:close/>
                </a:path>
                <a:path w="343534" h="589279">
                  <a:moveTo>
                    <a:pt x="204537" y="140970"/>
                  </a:moveTo>
                  <a:lnTo>
                    <a:pt x="169925" y="140970"/>
                  </a:lnTo>
                  <a:lnTo>
                    <a:pt x="170306" y="141477"/>
                  </a:lnTo>
                  <a:lnTo>
                    <a:pt x="181483" y="157861"/>
                  </a:lnTo>
                  <a:lnTo>
                    <a:pt x="191870" y="174805"/>
                  </a:lnTo>
                  <a:lnTo>
                    <a:pt x="191769" y="174625"/>
                  </a:lnTo>
                  <a:lnTo>
                    <a:pt x="224545" y="174625"/>
                  </a:lnTo>
                  <a:lnTo>
                    <a:pt x="216662" y="160527"/>
                  </a:lnTo>
                  <a:lnTo>
                    <a:pt x="205231" y="141986"/>
                  </a:lnTo>
                  <a:lnTo>
                    <a:pt x="204537" y="140970"/>
                  </a:lnTo>
                  <a:close/>
                </a:path>
                <a:path w="343534" h="589279">
                  <a:moveTo>
                    <a:pt x="181102" y="157352"/>
                  </a:moveTo>
                  <a:lnTo>
                    <a:pt x="181415" y="157861"/>
                  </a:lnTo>
                  <a:lnTo>
                    <a:pt x="181102" y="157352"/>
                  </a:lnTo>
                  <a:close/>
                </a:path>
                <a:path w="343534" h="589279">
                  <a:moveTo>
                    <a:pt x="169936" y="140984"/>
                  </a:moveTo>
                  <a:lnTo>
                    <a:pt x="170273" y="141477"/>
                  </a:lnTo>
                  <a:lnTo>
                    <a:pt x="169936" y="140984"/>
                  </a:lnTo>
                  <a:close/>
                </a:path>
                <a:path w="343534" h="589279">
                  <a:moveTo>
                    <a:pt x="194028" y="125602"/>
                  </a:moveTo>
                  <a:lnTo>
                    <a:pt x="158369" y="125602"/>
                  </a:lnTo>
                  <a:lnTo>
                    <a:pt x="158877" y="126237"/>
                  </a:lnTo>
                  <a:lnTo>
                    <a:pt x="169936" y="140984"/>
                  </a:lnTo>
                  <a:lnTo>
                    <a:pt x="204537" y="140970"/>
                  </a:lnTo>
                  <a:lnTo>
                    <a:pt x="194028" y="125602"/>
                  </a:lnTo>
                  <a:close/>
                </a:path>
                <a:path w="343534" h="589279">
                  <a:moveTo>
                    <a:pt x="158549" y="125842"/>
                  </a:moveTo>
                  <a:lnTo>
                    <a:pt x="158846" y="126237"/>
                  </a:lnTo>
                  <a:lnTo>
                    <a:pt x="158549" y="125842"/>
                  </a:lnTo>
                  <a:close/>
                </a:path>
                <a:path w="343534" h="589279">
                  <a:moveTo>
                    <a:pt x="183471" y="111378"/>
                  </a:moveTo>
                  <a:lnTo>
                    <a:pt x="146558" y="111378"/>
                  </a:lnTo>
                  <a:lnTo>
                    <a:pt x="158549" y="125842"/>
                  </a:lnTo>
                  <a:lnTo>
                    <a:pt x="158369" y="125602"/>
                  </a:lnTo>
                  <a:lnTo>
                    <a:pt x="194028" y="125602"/>
                  </a:lnTo>
                  <a:lnTo>
                    <a:pt x="193421" y="124713"/>
                  </a:lnTo>
                  <a:lnTo>
                    <a:pt x="183471" y="111378"/>
                  </a:lnTo>
                  <a:close/>
                </a:path>
                <a:path w="343534" h="589279">
                  <a:moveTo>
                    <a:pt x="172833" y="98298"/>
                  </a:moveTo>
                  <a:lnTo>
                    <a:pt x="134365" y="98298"/>
                  </a:lnTo>
                  <a:lnTo>
                    <a:pt x="147065" y="112013"/>
                  </a:lnTo>
                  <a:lnTo>
                    <a:pt x="146558" y="111378"/>
                  </a:lnTo>
                  <a:lnTo>
                    <a:pt x="183471" y="111378"/>
                  </a:lnTo>
                  <a:lnTo>
                    <a:pt x="181102" y="108203"/>
                  </a:lnTo>
                  <a:lnTo>
                    <a:pt x="172833" y="98298"/>
                  </a:lnTo>
                  <a:close/>
                </a:path>
                <a:path w="343534" h="589279">
                  <a:moveTo>
                    <a:pt x="121793" y="86360"/>
                  </a:moveTo>
                  <a:lnTo>
                    <a:pt x="134874" y="98933"/>
                  </a:lnTo>
                  <a:lnTo>
                    <a:pt x="134365" y="98298"/>
                  </a:lnTo>
                  <a:lnTo>
                    <a:pt x="172833" y="98298"/>
                  </a:lnTo>
                  <a:lnTo>
                    <a:pt x="168275" y="92837"/>
                  </a:lnTo>
                  <a:lnTo>
                    <a:pt x="162679" y="86868"/>
                  </a:lnTo>
                  <a:lnTo>
                    <a:pt x="122555" y="86868"/>
                  </a:lnTo>
                  <a:lnTo>
                    <a:pt x="121793" y="86360"/>
                  </a:lnTo>
                  <a:close/>
                </a:path>
                <a:path w="343534" h="589279">
                  <a:moveTo>
                    <a:pt x="151673" y="75437"/>
                  </a:moveTo>
                  <a:lnTo>
                    <a:pt x="108965" y="75437"/>
                  </a:lnTo>
                  <a:lnTo>
                    <a:pt x="109728" y="76073"/>
                  </a:lnTo>
                  <a:lnTo>
                    <a:pt x="122555" y="86868"/>
                  </a:lnTo>
                  <a:lnTo>
                    <a:pt x="162679" y="86868"/>
                  </a:lnTo>
                  <a:lnTo>
                    <a:pt x="154940" y="78612"/>
                  </a:lnTo>
                  <a:lnTo>
                    <a:pt x="151673" y="75437"/>
                  </a:lnTo>
                  <a:close/>
                </a:path>
                <a:path w="343534" h="589279">
                  <a:moveTo>
                    <a:pt x="93725" y="0"/>
                  </a:moveTo>
                  <a:lnTo>
                    <a:pt x="0" y="19812"/>
                  </a:lnTo>
                  <a:lnTo>
                    <a:pt x="72136" y="82931"/>
                  </a:lnTo>
                  <a:lnTo>
                    <a:pt x="78990" y="56599"/>
                  </a:lnTo>
                  <a:lnTo>
                    <a:pt x="64262" y="51308"/>
                  </a:lnTo>
                  <a:lnTo>
                    <a:pt x="73914" y="24384"/>
                  </a:lnTo>
                  <a:lnTo>
                    <a:pt x="87377" y="24384"/>
                  </a:lnTo>
                  <a:lnTo>
                    <a:pt x="93725" y="0"/>
                  </a:lnTo>
                  <a:close/>
                </a:path>
                <a:path w="343534" h="589279">
                  <a:moveTo>
                    <a:pt x="109668" y="76029"/>
                  </a:moveTo>
                  <a:close/>
                </a:path>
                <a:path w="343534" h="589279">
                  <a:moveTo>
                    <a:pt x="96012" y="65912"/>
                  </a:moveTo>
                  <a:lnTo>
                    <a:pt x="109668" y="76029"/>
                  </a:lnTo>
                  <a:lnTo>
                    <a:pt x="108965" y="75437"/>
                  </a:lnTo>
                  <a:lnTo>
                    <a:pt x="151673" y="75437"/>
                  </a:lnTo>
                  <a:lnTo>
                    <a:pt x="142396" y="66421"/>
                  </a:lnTo>
                  <a:lnTo>
                    <a:pt x="96900" y="66421"/>
                  </a:lnTo>
                  <a:lnTo>
                    <a:pt x="96012" y="65912"/>
                  </a:lnTo>
                  <a:close/>
                </a:path>
                <a:path w="343534" h="589279">
                  <a:moveTo>
                    <a:pt x="84156" y="58455"/>
                  </a:moveTo>
                  <a:lnTo>
                    <a:pt x="96900" y="66421"/>
                  </a:lnTo>
                  <a:lnTo>
                    <a:pt x="142396" y="66421"/>
                  </a:lnTo>
                  <a:lnTo>
                    <a:pt x="141350" y="65405"/>
                  </a:lnTo>
                  <a:lnTo>
                    <a:pt x="133714" y="58927"/>
                  </a:lnTo>
                  <a:lnTo>
                    <a:pt x="85471" y="58927"/>
                  </a:lnTo>
                  <a:lnTo>
                    <a:pt x="84156" y="58455"/>
                  </a:lnTo>
                  <a:close/>
                </a:path>
                <a:path w="343534" h="589279">
                  <a:moveTo>
                    <a:pt x="82677" y="57531"/>
                  </a:moveTo>
                  <a:lnTo>
                    <a:pt x="84156" y="58455"/>
                  </a:lnTo>
                  <a:lnTo>
                    <a:pt x="85471" y="58927"/>
                  </a:lnTo>
                  <a:lnTo>
                    <a:pt x="82677" y="57531"/>
                  </a:lnTo>
                  <a:close/>
                </a:path>
                <a:path w="343534" h="589279">
                  <a:moveTo>
                    <a:pt x="132067" y="57531"/>
                  </a:moveTo>
                  <a:lnTo>
                    <a:pt x="82677" y="57531"/>
                  </a:lnTo>
                  <a:lnTo>
                    <a:pt x="85471" y="58927"/>
                  </a:lnTo>
                  <a:lnTo>
                    <a:pt x="133714" y="58927"/>
                  </a:lnTo>
                  <a:lnTo>
                    <a:pt x="132067" y="57531"/>
                  </a:lnTo>
                  <a:close/>
                </a:path>
                <a:path w="343534" h="589279">
                  <a:moveTo>
                    <a:pt x="86231" y="28787"/>
                  </a:moveTo>
                  <a:lnTo>
                    <a:pt x="78990" y="56599"/>
                  </a:lnTo>
                  <a:lnTo>
                    <a:pt x="84156" y="58455"/>
                  </a:lnTo>
                  <a:lnTo>
                    <a:pt x="82677" y="57531"/>
                  </a:lnTo>
                  <a:lnTo>
                    <a:pt x="132067" y="57531"/>
                  </a:lnTo>
                  <a:lnTo>
                    <a:pt x="127127" y="53339"/>
                  </a:lnTo>
                  <a:lnTo>
                    <a:pt x="112522" y="42545"/>
                  </a:lnTo>
                  <a:lnTo>
                    <a:pt x="96647" y="32512"/>
                  </a:lnTo>
                  <a:lnTo>
                    <a:pt x="86231" y="28787"/>
                  </a:lnTo>
                  <a:close/>
                </a:path>
                <a:path w="343534" h="589279">
                  <a:moveTo>
                    <a:pt x="73914" y="24384"/>
                  </a:moveTo>
                  <a:lnTo>
                    <a:pt x="64262" y="51308"/>
                  </a:lnTo>
                  <a:lnTo>
                    <a:pt x="78990" y="56599"/>
                  </a:lnTo>
                  <a:lnTo>
                    <a:pt x="86231" y="28787"/>
                  </a:lnTo>
                  <a:lnTo>
                    <a:pt x="73914" y="24384"/>
                  </a:lnTo>
                  <a:close/>
                </a:path>
                <a:path w="343534" h="589279">
                  <a:moveTo>
                    <a:pt x="87377" y="24384"/>
                  </a:moveTo>
                  <a:lnTo>
                    <a:pt x="73914" y="24384"/>
                  </a:lnTo>
                  <a:lnTo>
                    <a:pt x="86231" y="28787"/>
                  </a:lnTo>
                  <a:lnTo>
                    <a:pt x="87377" y="24384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532000" y="2899613"/>
            <a:ext cx="240029" cy="370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95"/>
              </a:lnSpc>
              <a:spcBef>
                <a:spcPts val="95"/>
              </a:spcBef>
            </a:pPr>
            <a:r>
              <a:rPr sz="2000" spc="-5" dirty="0">
                <a:solidFill>
                  <a:srgbClr val="FF3300"/>
                </a:solidFill>
                <a:latin typeface="Symbol"/>
                <a:cs typeface="Symbol"/>
              </a:rPr>
              <a:t></a:t>
            </a:r>
            <a:endParaRPr sz="2000">
              <a:latin typeface="Symbol"/>
              <a:cs typeface="Symbol"/>
            </a:endParaRPr>
          </a:p>
          <a:p>
            <a:pPr marR="5080" algn="r">
              <a:lnSpc>
                <a:spcPts val="815"/>
              </a:lnSpc>
            </a:pPr>
            <a:r>
              <a:rPr sz="1100" b="1" spc="10" dirty="0">
                <a:solidFill>
                  <a:srgbClr val="FF3300"/>
                </a:solidFill>
                <a:latin typeface="Calibri"/>
                <a:cs typeface="Calibri"/>
              </a:rPr>
              <a:t>L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15772" y="1778063"/>
            <a:ext cx="1809750" cy="1604645"/>
            <a:chOff x="715772" y="1778063"/>
            <a:chExt cx="1809750" cy="1604645"/>
          </a:xfrm>
        </p:grpSpPr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55025" y="1778063"/>
              <a:ext cx="123443" cy="12344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5772" y="3259010"/>
              <a:ext cx="123443" cy="12344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20836" y="2461577"/>
              <a:ext cx="85470" cy="8547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61032" y="2406396"/>
              <a:ext cx="364236" cy="37337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61032" y="2602992"/>
              <a:ext cx="271271" cy="373379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2253742" y="2443987"/>
            <a:ext cx="162560" cy="419734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155"/>
              </a:spcBef>
            </a:pPr>
            <a:r>
              <a:rPr sz="1300" b="1" spc="-5" dirty="0">
                <a:solidFill>
                  <a:srgbClr val="9494FF"/>
                </a:solidFill>
                <a:latin typeface="Arial"/>
                <a:cs typeface="Arial"/>
              </a:rPr>
              <a:t>M  </a:t>
            </a:r>
            <a:r>
              <a:rPr sz="1300" b="1" dirty="0">
                <a:solidFill>
                  <a:srgbClr val="9494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9494FF"/>
                </a:solidFill>
                <a:latin typeface="Arial"/>
                <a:cs typeface="Arial"/>
              </a:rPr>
              <a:t>’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827276" y="1972055"/>
            <a:ext cx="447040" cy="741045"/>
            <a:chOff x="1827276" y="1972055"/>
            <a:chExt cx="447040" cy="741045"/>
          </a:xfrm>
        </p:grpSpPr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27276" y="1972055"/>
              <a:ext cx="446531" cy="48310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27276" y="2229611"/>
              <a:ext cx="350519" cy="483108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1949957" y="1523004"/>
            <a:ext cx="256540" cy="1043305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88265">
              <a:lnSpc>
                <a:spcPct val="100000"/>
              </a:lnSpc>
              <a:spcBef>
                <a:spcPts val="1050"/>
              </a:spcBef>
            </a:pPr>
            <a:r>
              <a:rPr sz="1700" b="1" spc="-10" dirty="0">
                <a:solidFill>
                  <a:srgbClr val="FF3300"/>
                </a:solidFill>
                <a:latin typeface="Arial"/>
                <a:cs typeface="Arial"/>
              </a:rPr>
              <a:t>B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2035"/>
              </a:lnSpc>
              <a:spcBef>
                <a:spcPts val="950"/>
              </a:spcBef>
            </a:pPr>
            <a:r>
              <a:rPr sz="1700" b="1" spc="-5" dirty="0">
                <a:solidFill>
                  <a:srgbClr val="33CC33"/>
                </a:solidFill>
                <a:latin typeface="Arial"/>
                <a:cs typeface="Arial"/>
              </a:rPr>
              <a:t>B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2035"/>
              </a:lnSpc>
            </a:pPr>
            <a:r>
              <a:rPr sz="1700" b="1" spc="-5" dirty="0">
                <a:solidFill>
                  <a:srgbClr val="33CC33"/>
                </a:solidFill>
                <a:latin typeface="Arial"/>
                <a:cs typeface="Arial"/>
              </a:rPr>
              <a:t>’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375536" y="1920113"/>
            <a:ext cx="1867535" cy="1030605"/>
            <a:chOff x="1375536" y="1920113"/>
            <a:chExt cx="1867535" cy="1030605"/>
          </a:xfrm>
        </p:grpSpPr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65160" y="2043874"/>
              <a:ext cx="123443" cy="85471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404111" y="1948688"/>
              <a:ext cx="1810385" cy="973455"/>
            </a:xfrm>
            <a:custGeom>
              <a:avLst/>
              <a:gdLst/>
              <a:ahLst/>
              <a:cxnLst/>
              <a:rect l="l" t="t" r="r" b="b"/>
              <a:pathLst>
                <a:path w="1810385" h="973455">
                  <a:moveTo>
                    <a:pt x="1810131" y="973327"/>
                  </a:moveTo>
                  <a:lnTo>
                    <a:pt x="1751312" y="972762"/>
                  </a:lnTo>
                  <a:lnTo>
                    <a:pt x="1692922" y="971077"/>
                  </a:lnTo>
                  <a:lnTo>
                    <a:pt x="1634990" y="968288"/>
                  </a:lnTo>
                  <a:lnTo>
                    <a:pt x="1577548" y="964411"/>
                  </a:lnTo>
                  <a:lnTo>
                    <a:pt x="1520625" y="959463"/>
                  </a:lnTo>
                  <a:lnTo>
                    <a:pt x="1464251" y="953461"/>
                  </a:lnTo>
                  <a:lnTo>
                    <a:pt x="1408457" y="946419"/>
                  </a:lnTo>
                  <a:lnTo>
                    <a:pt x="1353274" y="938356"/>
                  </a:lnTo>
                  <a:lnTo>
                    <a:pt x="1298730" y="929286"/>
                  </a:lnTo>
                  <a:lnTo>
                    <a:pt x="1244858" y="919227"/>
                  </a:lnTo>
                  <a:lnTo>
                    <a:pt x="1191687" y="908194"/>
                  </a:lnTo>
                  <a:lnTo>
                    <a:pt x="1139247" y="896204"/>
                  </a:lnTo>
                  <a:lnTo>
                    <a:pt x="1087568" y="883273"/>
                  </a:lnTo>
                  <a:lnTo>
                    <a:pt x="1036682" y="869418"/>
                  </a:lnTo>
                  <a:lnTo>
                    <a:pt x="986617" y="854654"/>
                  </a:lnTo>
                  <a:lnTo>
                    <a:pt x="937406" y="838998"/>
                  </a:lnTo>
                  <a:lnTo>
                    <a:pt x="889077" y="822466"/>
                  </a:lnTo>
                  <a:lnTo>
                    <a:pt x="841661" y="805074"/>
                  </a:lnTo>
                  <a:lnTo>
                    <a:pt x="795189" y="786840"/>
                  </a:lnTo>
                  <a:lnTo>
                    <a:pt x="749690" y="767778"/>
                  </a:lnTo>
                  <a:lnTo>
                    <a:pt x="705196" y="747906"/>
                  </a:lnTo>
                  <a:lnTo>
                    <a:pt x="661735" y="727239"/>
                  </a:lnTo>
                  <a:lnTo>
                    <a:pt x="619340" y="705794"/>
                  </a:lnTo>
                  <a:lnTo>
                    <a:pt x="578039" y="683587"/>
                  </a:lnTo>
                  <a:lnTo>
                    <a:pt x="537863" y="660635"/>
                  </a:lnTo>
                  <a:lnTo>
                    <a:pt x="498843" y="636953"/>
                  </a:lnTo>
                  <a:lnTo>
                    <a:pt x="461009" y="612559"/>
                  </a:lnTo>
                  <a:lnTo>
                    <a:pt x="424391" y="587467"/>
                  </a:lnTo>
                  <a:lnTo>
                    <a:pt x="389019" y="561695"/>
                  </a:lnTo>
                  <a:lnTo>
                    <a:pt x="354924" y="535259"/>
                  </a:lnTo>
                  <a:lnTo>
                    <a:pt x="322136" y="508175"/>
                  </a:lnTo>
                  <a:lnTo>
                    <a:pt x="290685" y="480460"/>
                  </a:lnTo>
                  <a:lnTo>
                    <a:pt x="260602" y="452129"/>
                  </a:lnTo>
                  <a:lnTo>
                    <a:pt x="231917" y="423199"/>
                  </a:lnTo>
                  <a:lnTo>
                    <a:pt x="204659" y="393686"/>
                  </a:lnTo>
                  <a:lnTo>
                    <a:pt x="178861" y="363606"/>
                  </a:lnTo>
                  <a:lnTo>
                    <a:pt x="154551" y="332977"/>
                  </a:lnTo>
                  <a:lnTo>
                    <a:pt x="131760" y="301813"/>
                  </a:lnTo>
                  <a:lnTo>
                    <a:pt x="110519" y="270132"/>
                  </a:lnTo>
                  <a:lnTo>
                    <a:pt x="72805" y="205282"/>
                  </a:lnTo>
                  <a:lnTo>
                    <a:pt x="41652" y="138556"/>
                  </a:lnTo>
                  <a:lnTo>
                    <a:pt x="17303" y="70085"/>
                  </a:lnTo>
                  <a:lnTo>
                    <a:pt x="7755" y="35236"/>
                  </a:lnTo>
                  <a:lnTo>
                    <a:pt x="0" y="0"/>
                  </a:lnTo>
                </a:path>
              </a:pathLst>
            </a:custGeom>
            <a:ln w="57150">
              <a:solidFill>
                <a:srgbClr val="FF9999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690431" y="2841307"/>
              <a:ext cx="123443" cy="85470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2747517" y="2632329"/>
            <a:ext cx="168910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00" b="1" spc="-10" dirty="0">
                <a:solidFill>
                  <a:srgbClr val="FF9999"/>
                </a:solidFill>
                <a:latin typeface="Arial"/>
                <a:cs typeface="Arial"/>
              </a:rPr>
              <a:t>P</a:t>
            </a:r>
            <a:endParaRPr sz="17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792035" y="2855214"/>
            <a:ext cx="1903730" cy="503555"/>
          </a:xfrm>
          <a:custGeom>
            <a:avLst/>
            <a:gdLst/>
            <a:ahLst/>
            <a:cxnLst/>
            <a:rect l="l" t="t" r="r" b="b"/>
            <a:pathLst>
              <a:path w="1903730" h="503554">
                <a:moveTo>
                  <a:pt x="1787570" y="36966"/>
                </a:moveTo>
                <a:lnTo>
                  <a:pt x="0" y="465963"/>
                </a:lnTo>
                <a:lnTo>
                  <a:pt x="8889" y="503047"/>
                </a:lnTo>
                <a:lnTo>
                  <a:pt x="1796469" y="74047"/>
                </a:lnTo>
                <a:lnTo>
                  <a:pt x="1787570" y="36966"/>
                </a:lnTo>
                <a:close/>
              </a:path>
              <a:path w="1903730" h="503554">
                <a:moveTo>
                  <a:pt x="1898782" y="32512"/>
                </a:moveTo>
                <a:lnTo>
                  <a:pt x="1806130" y="32512"/>
                </a:lnTo>
                <a:lnTo>
                  <a:pt x="1815020" y="69596"/>
                </a:lnTo>
                <a:lnTo>
                  <a:pt x="1796469" y="74047"/>
                </a:lnTo>
                <a:lnTo>
                  <a:pt x="1805368" y="111125"/>
                </a:lnTo>
                <a:lnTo>
                  <a:pt x="1898782" y="32512"/>
                </a:lnTo>
                <a:close/>
              </a:path>
              <a:path w="1903730" h="503554">
                <a:moveTo>
                  <a:pt x="1806130" y="32512"/>
                </a:moveTo>
                <a:lnTo>
                  <a:pt x="1787570" y="36966"/>
                </a:lnTo>
                <a:lnTo>
                  <a:pt x="1796469" y="74047"/>
                </a:lnTo>
                <a:lnTo>
                  <a:pt x="1815020" y="69596"/>
                </a:lnTo>
                <a:lnTo>
                  <a:pt x="1806130" y="32512"/>
                </a:lnTo>
                <a:close/>
              </a:path>
              <a:path w="1903730" h="503554">
                <a:moveTo>
                  <a:pt x="1778698" y="0"/>
                </a:moveTo>
                <a:lnTo>
                  <a:pt x="1787570" y="36966"/>
                </a:lnTo>
                <a:lnTo>
                  <a:pt x="1806130" y="32512"/>
                </a:lnTo>
                <a:lnTo>
                  <a:pt x="1898782" y="32512"/>
                </a:lnTo>
                <a:lnTo>
                  <a:pt x="1903158" y="28828"/>
                </a:lnTo>
                <a:lnTo>
                  <a:pt x="1778698" y="0"/>
                </a:lnTo>
                <a:close/>
              </a:path>
            </a:pathLst>
          </a:custGeom>
          <a:solidFill>
            <a:srgbClr val="996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2190242" y="3103625"/>
            <a:ext cx="46355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100" b="1" spc="7" baseline="15873" dirty="0">
                <a:solidFill>
                  <a:srgbClr val="FF9999"/>
                </a:solidFill>
                <a:latin typeface="Arial"/>
                <a:cs typeface="Arial"/>
              </a:rPr>
              <a:t>Z</a:t>
            </a:r>
            <a:r>
              <a:rPr sz="900" b="1" spc="5" dirty="0">
                <a:solidFill>
                  <a:srgbClr val="FF9999"/>
                </a:solidFill>
                <a:latin typeface="Arial"/>
                <a:cs typeface="Arial"/>
              </a:rPr>
              <a:t>Lmín</a:t>
            </a:r>
            <a:endParaRPr sz="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266558" y="3030473"/>
            <a:ext cx="226060" cy="3587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b="1" spc="20" dirty="0">
                <a:latin typeface="Arial"/>
                <a:cs typeface="Arial"/>
              </a:rPr>
              <a:t>R</a:t>
            </a:r>
            <a:endParaRPr sz="215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681220" y="1376298"/>
            <a:ext cx="2524760" cy="1957705"/>
          </a:xfrm>
          <a:custGeom>
            <a:avLst/>
            <a:gdLst/>
            <a:ahLst/>
            <a:cxnLst/>
            <a:rect l="l" t="t" r="r" b="b"/>
            <a:pathLst>
              <a:path w="2524759" h="1957704">
                <a:moveTo>
                  <a:pt x="2524506" y="1871218"/>
                </a:moveTo>
                <a:lnTo>
                  <a:pt x="2467953" y="1843151"/>
                </a:lnTo>
                <a:lnTo>
                  <a:pt x="2352802" y="1786001"/>
                </a:lnTo>
                <a:lnTo>
                  <a:pt x="2352967" y="1843239"/>
                </a:lnTo>
                <a:lnTo>
                  <a:pt x="100685" y="1849996"/>
                </a:lnTo>
                <a:lnTo>
                  <a:pt x="114312" y="171754"/>
                </a:lnTo>
                <a:lnTo>
                  <a:pt x="171450" y="172212"/>
                </a:lnTo>
                <a:lnTo>
                  <a:pt x="156959" y="142621"/>
                </a:lnTo>
                <a:lnTo>
                  <a:pt x="87122" y="0"/>
                </a:lnTo>
                <a:lnTo>
                  <a:pt x="0" y="170815"/>
                </a:lnTo>
                <a:lnTo>
                  <a:pt x="57162" y="171284"/>
                </a:lnTo>
                <a:lnTo>
                  <a:pt x="43307" y="1878076"/>
                </a:lnTo>
                <a:lnTo>
                  <a:pt x="92443" y="1878520"/>
                </a:lnTo>
                <a:lnTo>
                  <a:pt x="92583" y="1907159"/>
                </a:lnTo>
                <a:lnTo>
                  <a:pt x="2353132" y="1900389"/>
                </a:lnTo>
                <a:lnTo>
                  <a:pt x="2353310" y="1957451"/>
                </a:lnTo>
                <a:lnTo>
                  <a:pt x="2524506" y="18712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4459351" y="1330274"/>
            <a:ext cx="210820" cy="3587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50" b="1" spc="20" dirty="0">
                <a:latin typeface="Arial"/>
                <a:cs typeface="Arial"/>
              </a:rPr>
              <a:t>X</a:t>
            </a:r>
            <a:endParaRPr sz="21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263385" y="2431491"/>
            <a:ext cx="456565" cy="3587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50" b="1" spc="10" dirty="0">
                <a:latin typeface="Arial"/>
                <a:cs typeface="Arial"/>
              </a:rPr>
              <a:t>Zar</a:t>
            </a:r>
            <a:endParaRPr sz="2150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4461383" y="1750822"/>
            <a:ext cx="1767839" cy="1767839"/>
            <a:chOff x="4461383" y="1750822"/>
            <a:chExt cx="1767839" cy="1767839"/>
          </a:xfrm>
        </p:grpSpPr>
        <p:sp>
          <p:nvSpPr>
            <p:cNvPr id="46" name="object 46"/>
            <p:cNvSpPr/>
            <p:nvPr/>
          </p:nvSpPr>
          <p:spPr>
            <a:xfrm>
              <a:off x="4499483" y="1788922"/>
              <a:ext cx="1691639" cy="1691639"/>
            </a:xfrm>
            <a:custGeom>
              <a:avLst/>
              <a:gdLst/>
              <a:ahLst/>
              <a:cxnLst/>
              <a:rect l="l" t="t" r="r" b="b"/>
              <a:pathLst>
                <a:path w="1691639" h="1691639">
                  <a:moveTo>
                    <a:pt x="0" y="845565"/>
                  </a:moveTo>
                  <a:lnTo>
                    <a:pt x="1338" y="797585"/>
                  </a:lnTo>
                  <a:lnTo>
                    <a:pt x="5306" y="750306"/>
                  </a:lnTo>
                  <a:lnTo>
                    <a:pt x="11833" y="703800"/>
                  </a:lnTo>
                  <a:lnTo>
                    <a:pt x="20846" y="658139"/>
                  </a:lnTo>
                  <a:lnTo>
                    <a:pt x="32274" y="613395"/>
                  </a:lnTo>
                  <a:lnTo>
                    <a:pt x="46047" y="569638"/>
                  </a:lnTo>
                  <a:lnTo>
                    <a:pt x="62092" y="526940"/>
                  </a:lnTo>
                  <a:lnTo>
                    <a:pt x="80339" y="485372"/>
                  </a:lnTo>
                  <a:lnTo>
                    <a:pt x="100715" y="445006"/>
                  </a:lnTo>
                  <a:lnTo>
                    <a:pt x="123150" y="405913"/>
                  </a:lnTo>
                  <a:lnTo>
                    <a:pt x="147572" y="368165"/>
                  </a:lnTo>
                  <a:lnTo>
                    <a:pt x="173909" y="331833"/>
                  </a:lnTo>
                  <a:lnTo>
                    <a:pt x="202091" y="296988"/>
                  </a:lnTo>
                  <a:lnTo>
                    <a:pt x="232046" y="263702"/>
                  </a:lnTo>
                  <a:lnTo>
                    <a:pt x="263702" y="232046"/>
                  </a:lnTo>
                  <a:lnTo>
                    <a:pt x="296988" y="202091"/>
                  </a:lnTo>
                  <a:lnTo>
                    <a:pt x="331833" y="173909"/>
                  </a:lnTo>
                  <a:lnTo>
                    <a:pt x="368165" y="147572"/>
                  </a:lnTo>
                  <a:lnTo>
                    <a:pt x="405913" y="123150"/>
                  </a:lnTo>
                  <a:lnTo>
                    <a:pt x="445006" y="100715"/>
                  </a:lnTo>
                  <a:lnTo>
                    <a:pt x="485372" y="80339"/>
                  </a:lnTo>
                  <a:lnTo>
                    <a:pt x="526940" y="62092"/>
                  </a:lnTo>
                  <a:lnTo>
                    <a:pt x="569638" y="46047"/>
                  </a:lnTo>
                  <a:lnTo>
                    <a:pt x="613395" y="32274"/>
                  </a:lnTo>
                  <a:lnTo>
                    <a:pt x="658139" y="20846"/>
                  </a:lnTo>
                  <a:lnTo>
                    <a:pt x="703800" y="11833"/>
                  </a:lnTo>
                  <a:lnTo>
                    <a:pt x="750306" y="5306"/>
                  </a:lnTo>
                  <a:lnTo>
                    <a:pt x="797585" y="1338"/>
                  </a:lnTo>
                  <a:lnTo>
                    <a:pt x="845565" y="0"/>
                  </a:lnTo>
                  <a:lnTo>
                    <a:pt x="893547" y="1338"/>
                  </a:lnTo>
                  <a:lnTo>
                    <a:pt x="940827" y="5306"/>
                  </a:lnTo>
                  <a:lnTo>
                    <a:pt x="987335" y="11833"/>
                  </a:lnTo>
                  <a:lnTo>
                    <a:pt x="1032998" y="20846"/>
                  </a:lnTo>
                  <a:lnTo>
                    <a:pt x="1077746" y="32274"/>
                  </a:lnTo>
                  <a:lnTo>
                    <a:pt x="1121507" y="46047"/>
                  </a:lnTo>
                  <a:lnTo>
                    <a:pt x="1164210" y="62092"/>
                  </a:lnTo>
                  <a:lnTo>
                    <a:pt x="1205783" y="80339"/>
                  </a:lnTo>
                  <a:lnTo>
                    <a:pt x="1246154" y="100715"/>
                  </a:lnTo>
                  <a:lnTo>
                    <a:pt x="1285252" y="123150"/>
                  </a:lnTo>
                  <a:lnTo>
                    <a:pt x="1323007" y="147572"/>
                  </a:lnTo>
                  <a:lnTo>
                    <a:pt x="1359345" y="173909"/>
                  </a:lnTo>
                  <a:lnTo>
                    <a:pt x="1394197" y="202091"/>
                  </a:lnTo>
                  <a:lnTo>
                    <a:pt x="1427490" y="232046"/>
                  </a:lnTo>
                  <a:lnTo>
                    <a:pt x="1459152" y="263702"/>
                  </a:lnTo>
                  <a:lnTo>
                    <a:pt x="1489113" y="296988"/>
                  </a:lnTo>
                  <a:lnTo>
                    <a:pt x="1517302" y="331833"/>
                  </a:lnTo>
                  <a:lnTo>
                    <a:pt x="1543645" y="368165"/>
                  </a:lnTo>
                  <a:lnTo>
                    <a:pt x="1568073" y="405913"/>
                  </a:lnTo>
                  <a:lnTo>
                    <a:pt x="1590514" y="445006"/>
                  </a:lnTo>
                  <a:lnTo>
                    <a:pt x="1610896" y="485372"/>
                  </a:lnTo>
                  <a:lnTo>
                    <a:pt x="1629147" y="526940"/>
                  </a:lnTo>
                  <a:lnTo>
                    <a:pt x="1645197" y="569638"/>
                  </a:lnTo>
                  <a:lnTo>
                    <a:pt x="1658974" y="613395"/>
                  </a:lnTo>
                  <a:lnTo>
                    <a:pt x="1670406" y="658139"/>
                  </a:lnTo>
                  <a:lnTo>
                    <a:pt x="1679422" y="703800"/>
                  </a:lnTo>
                  <a:lnTo>
                    <a:pt x="1685950" y="750306"/>
                  </a:lnTo>
                  <a:lnTo>
                    <a:pt x="1689919" y="797585"/>
                  </a:lnTo>
                  <a:lnTo>
                    <a:pt x="1691258" y="845565"/>
                  </a:lnTo>
                  <a:lnTo>
                    <a:pt x="1689919" y="893546"/>
                  </a:lnTo>
                  <a:lnTo>
                    <a:pt x="1685950" y="940825"/>
                  </a:lnTo>
                  <a:lnTo>
                    <a:pt x="1679422" y="987331"/>
                  </a:lnTo>
                  <a:lnTo>
                    <a:pt x="1670406" y="1032992"/>
                  </a:lnTo>
                  <a:lnTo>
                    <a:pt x="1658974" y="1077736"/>
                  </a:lnTo>
                  <a:lnTo>
                    <a:pt x="1645197" y="1121493"/>
                  </a:lnTo>
                  <a:lnTo>
                    <a:pt x="1629147" y="1164191"/>
                  </a:lnTo>
                  <a:lnTo>
                    <a:pt x="1610896" y="1205759"/>
                  </a:lnTo>
                  <a:lnTo>
                    <a:pt x="1590514" y="1246125"/>
                  </a:lnTo>
                  <a:lnTo>
                    <a:pt x="1568073" y="1285218"/>
                  </a:lnTo>
                  <a:lnTo>
                    <a:pt x="1543645" y="1322966"/>
                  </a:lnTo>
                  <a:lnTo>
                    <a:pt x="1517302" y="1359298"/>
                  </a:lnTo>
                  <a:lnTo>
                    <a:pt x="1489113" y="1394143"/>
                  </a:lnTo>
                  <a:lnTo>
                    <a:pt x="1459152" y="1427429"/>
                  </a:lnTo>
                  <a:lnTo>
                    <a:pt x="1427490" y="1459085"/>
                  </a:lnTo>
                  <a:lnTo>
                    <a:pt x="1394197" y="1489040"/>
                  </a:lnTo>
                  <a:lnTo>
                    <a:pt x="1359345" y="1517222"/>
                  </a:lnTo>
                  <a:lnTo>
                    <a:pt x="1323007" y="1543559"/>
                  </a:lnTo>
                  <a:lnTo>
                    <a:pt x="1285252" y="1567981"/>
                  </a:lnTo>
                  <a:lnTo>
                    <a:pt x="1246154" y="1590416"/>
                  </a:lnTo>
                  <a:lnTo>
                    <a:pt x="1205783" y="1610792"/>
                  </a:lnTo>
                  <a:lnTo>
                    <a:pt x="1164210" y="1629039"/>
                  </a:lnTo>
                  <a:lnTo>
                    <a:pt x="1121507" y="1645084"/>
                  </a:lnTo>
                  <a:lnTo>
                    <a:pt x="1077746" y="1658857"/>
                  </a:lnTo>
                  <a:lnTo>
                    <a:pt x="1032998" y="1670285"/>
                  </a:lnTo>
                  <a:lnTo>
                    <a:pt x="987335" y="1679298"/>
                  </a:lnTo>
                  <a:lnTo>
                    <a:pt x="940827" y="1685825"/>
                  </a:lnTo>
                  <a:lnTo>
                    <a:pt x="893547" y="1689793"/>
                  </a:lnTo>
                  <a:lnTo>
                    <a:pt x="845565" y="1691131"/>
                  </a:lnTo>
                  <a:lnTo>
                    <a:pt x="797585" y="1689793"/>
                  </a:lnTo>
                  <a:lnTo>
                    <a:pt x="750306" y="1685825"/>
                  </a:lnTo>
                  <a:lnTo>
                    <a:pt x="703800" y="1679298"/>
                  </a:lnTo>
                  <a:lnTo>
                    <a:pt x="658139" y="1670285"/>
                  </a:lnTo>
                  <a:lnTo>
                    <a:pt x="613395" y="1658857"/>
                  </a:lnTo>
                  <a:lnTo>
                    <a:pt x="569638" y="1645084"/>
                  </a:lnTo>
                  <a:lnTo>
                    <a:pt x="526940" y="1629039"/>
                  </a:lnTo>
                  <a:lnTo>
                    <a:pt x="485372" y="1610792"/>
                  </a:lnTo>
                  <a:lnTo>
                    <a:pt x="445006" y="1590416"/>
                  </a:lnTo>
                  <a:lnTo>
                    <a:pt x="405913" y="1567981"/>
                  </a:lnTo>
                  <a:lnTo>
                    <a:pt x="368165" y="1543559"/>
                  </a:lnTo>
                  <a:lnTo>
                    <a:pt x="331833" y="1517222"/>
                  </a:lnTo>
                  <a:lnTo>
                    <a:pt x="296988" y="1489040"/>
                  </a:lnTo>
                  <a:lnTo>
                    <a:pt x="263702" y="1459085"/>
                  </a:lnTo>
                  <a:lnTo>
                    <a:pt x="232046" y="1427429"/>
                  </a:lnTo>
                  <a:lnTo>
                    <a:pt x="202091" y="1394143"/>
                  </a:lnTo>
                  <a:lnTo>
                    <a:pt x="173909" y="1359298"/>
                  </a:lnTo>
                  <a:lnTo>
                    <a:pt x="147572" y="1322966"/>
                  </a:lnTo>
                  <a:lnTo>
                    <a:pt x="123150" y="1285218"/>
                  </a:lnTo>
                  <a:lnTo>
                    <a:pt x="100715" y="1246125"/>
                  </a:lnTo>
                  <a:lnTo>
                    <a:pt x="80339" y="1205759"/>
                  </a:lnTo>
                  <a:lnTo>
                    <a:pt x="62092" y="1164191"/>
                  </a:lnTo>
                  <a:lnTo>
                    <a:pt x="46047" y="1121493"/>
                  </a:lnTo>
                  <a:lnTo>
                    <a:pt x="32274" y="1077736"/>
                  </a:lnTo>
                  <a:lnTo>
                    <a:pt x="20846" y="1032992"/>
                  </a:lnTo>
                  <a:lnTo>
                    <a:pt x="11833" y="987331"/>
                  </a:lnTo>
                  <a:lnTo>
                    <a:pt x="5306" y="940825"/>
                  </a:lnTo>
                  <a:lnTo>
                    <a:pt x="1338" y="893546"/>
                  </a:lnTo>
                  <a:lnTo>
                    <a:pt x="0" y="845565"/>
                  </a:lnTo>
                  <a:close/>
                </a:path>
              </a:pathLst>
            </a:custGeom>
            <a:ln w="76199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55871" y="1901698"/>
              <a:ext cx="1578610" cy="1522095"/>
            </a:xfrm>
            <a:custGeom>
              <a:avLst/>
              <a:gdLst/>
              <a:ahLst/>
              <a:cxnLst/>
              <a:rect l="l" t="t" r="r" b="b"/>
              <a:pathLst>
                <a:path w="1578610" h="1522095">
                  <a:moveTo>
                    <a:pt x="112649" y="225425"/>
                  </a:moveTo>
                  <a:lnTo>
                    <a:pt x="225425" y="338200"/>
                  </a:lnTo>
                </a:path>
                <a:path w="1578610" h="1522095">
                  <a:moveTo>
                    <a:pt x="56261" y="338200"/>
                  </a:moveTo>
                  <a:lnTo>
                    <a:pt x="169037" y="450976"/>
                  </a:lnTo>
                </a:path>
                <a:path w="1578610" h="1522095">
                  <a:moveTo>
                    <a:pt x="338200" y="0"/>
                  </a:moveTo>
                  <a:lnTo>
                    <a:pt x="450976" y="112775"/>
                  </a:lnTo>
                </a:path>
                <a:path w="1578610" h="1522095">
                  <a:moveTo>
                    <a:pt x="225425" y="112775"/>
                  </a:moveTo>
                  <a:lnTo>
                    <a:pt x="338200" y="225425"/>
                  </a:lnTo>
                </a:path>
                <a:path w="1578610" h="1522095">
                  <a:moveTo>
                    <a:pt x="0" y="507364"/>
                  </a:moveTo>
                  <a:lnTo>
                    <a:pt x="112649" y="620140"/>
                  </a:lnTo>
                </a:path>
                <a:path w="1578610" h="1522095">
                  <a:moveTo>
                    <a:pt x="1465706" y="901953"/>
                  </a:moveTo>
                  <a:lnTo>
                    <a:pt x="1578482" y="1014729"/>
                  </a:lnTo>
                </a:path>
                <a:path w="1578610" h="1522095">
                  <a:moveTo>
                    <a:pt x="1409318" y="1014729"/>
                  </a:moveTo>
                  <a:lnTo>
                    <a:pt x="1522094" y="1127378"/>
                  </a:lnTo>
                </a:path>
                <a:path w="1578610" h="1522095">
                  <a:moveTo>
                    <a:pt x="1352930" y="1127378"/>
                  </a:moveTo>
                  <a:lnTo>
                    <a:pt x="1465706" y="1240154"/>
                  </a:lnTo>
                </a:path>
                <a:path w="1578610" h="1522095">
                  <a:moveTo>
                    <a:pt x="1240154" y="1240154"/>
                  </a:moveTo>
                  <a:lnTo>
                    <a:pt x="1352930" y="1352930"/>
                  </a:lnTo>
                </a:path>
                <a:path w="1578610" h="1522095">
                  <a:moveTo>
                    <a:pt x="1127378" y="1352930"/>
                  </a:moveTo>
                  <a:lnTo>
                    <a:pt x="1240154" y="1465706"/>
                  </a:lnTo>
                </a:path>
                <a:path w="1578610" h="1522095">
                  <a:moveTo>
                    <a:pt x="957706" y="1409318"/>
                  </a:moveTo>
                  <a:lnTo>
                    <a:pt x="1070482" y="1522094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119624" y="1845310"/>
              <a:ext cx="1014730" cy="1578610"/>
            </a:xfrm>
            <a:custGeom>
              <a:avLst/>
              <a:gdLst/>
              <a:ahLst/>
              <a:cxnLst/>
              <a:rect l="l" t="t" r="r" b="b"/>
              <a:pathLst>
                <a:path w="1014729" h="1578610">
                  <a:moveTo>
                    <a:pt x="393953" y="112775"/>
                  </a:moveTo>
                  <a:lnTo>
                    <a:pt x="506729" y="0"/>
                  </a:lnTo>
                </a:path>
                <a:path w="1014729" h="1578610">
                  <a:moveTo>
                    <a:pt x="506729" y="169163"/>
                  </a:moveTo>
                  <a:lnTo>
                    <a:pt x="619505" y="56387"/>
                  </a:lnTo>
                </a:path>
                <a:path w="1014729" h="1578610">
                  <a:moveTo>
                    <a:pt x="619760" y="225170"/>
                  </a:moveTo>
                  <a:lnTo>
                    <a:pt x="733043" y="112522"/>
                  </a:lnTo>
                </a:path>
                <a:path w="1014729" h="1578610">
                  <a:moveTo>
                    <a:pt x="789177" y="394588"/>
                  </a:moveTo>
                  <a:lnTo>
                    <a:pt x="901953" y="281813"/>
                  </a:lnTo>
                </a:path>
                <a:path w="1014729" h="1578610">
                  <a:moveTo>
                    <a:pt x="845565" y="507364"/>
                  </a:moveTo>
                  <a:lnTo>
                    <a:pt x="958341" y="394588"/>
                  </a:lnTo>
                </a:path>
                <a:path w="1014729" h="1578610">
                  <a:moveTo>
                    <a:pt x="901953" y="676528"/>
                  </a:moveTo>
                  <a:lnTo>
                    <a:pt x="1014729" y="563752"/>
                  </a:lnTo>
                </a:path>
                <a:path w="1014729" h="1578610">
                  <a:moveTo>
                    <a:pt x="0" y="1578482"/>
                  </a:moveTo>
                  <a:lnTo>
                    <a:pt x="112649" y="1465706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555871" y="2747263"/>
              <a:ext cx="113030" cy="113030"/>
            </a:xfrm>
            <a:custGeom>
              <a:avLst/>
              <a:gdLst/>
              <a:ahLst/>
              <a:cxnLst/>
              <a:rect l="l" t="t" r="r" b="b"/>
              <a:pathLst>
                <a:path w="113029" h="113030">
                  <a:moveTo>
                    <a:pt x="0" y="112775"/>
                  </a:moveTo>
                  <a:lnTo>
                    <a:pt x="112649" y="0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612132" y="2916427"/>
              <a:ext cx="451484" cy="451484"/>
            </a:xfrm>
            <a:custGeom>
              <a:avLst/>
              <a:gdLst/>
              <a:ahLst/>
              <a:cxnLst/>
              <a:rect l="l" t="t" r="r" b="b"/>
              <a:pathLst>
                <a:path w="451485" h="451485">
                  <a:moveTo>
                    <a:pt x="0" y="112649"/>
                  </a:moveTo>
                  <a:lnTo>
                    <a:pt x="112775" y="0"/>
                  </a:lnTo>
                </a:path>
                <a:path w="451485" h="451485">
                  <a:moveTo>
                    <a:pt x="112775" y="225425"/>
                  </a:moveTo>
                  <a:lnTo>
                    <a:pt x="225551" y="112649"/>
                  </a:lnTo>
                </a:path>
                <a:path w="451485" h="451485">
                  <a:moveTo>
                    <a:pt x="225551" y="338200"/>
                  </a:moveTo>
                  <a:lnTo>
                    <a:pt x="338327" y="225425"/>
                  </a:lnTo>
                </a:path>
                <a:path w="451485" h="451485">
                  <a:moveTo>
                    <a:pt x="338327" y="450976"/>
                  </a:moveTo>
                  <a:lnTo>
                    <a:pt x="451103" y="338200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06848" y="1845310"/>
              <a:ext cx="113030" cy="113030"/>
            </a:xfrm>
            <a:custGeom>
              <a:avLst/>
              <a:gdLst/>
              <a:ahLst/>
              <a:cxnLst/>
              <a:rect l="l" t="t" r="r" b="b"/>
              <a:pathLst>
                <a:path w="113029" h="113030">
                  <a:moveTo>
                    <a:pt x="0" y="0"/>
                  </a:moveTo>
                  <a:lnTo>
                    <a:pt x="112775" y="112775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221224" y="1766316"/>
              <a:ext cx="22225" cy="158115"/>
            </a:xfrm>
            <a:custGeom>
              <a:avLst/>
              <a:gdLst/>
              <a:ahLst/>
              <a:cxnLst/>
              <a:rect l="l" t="t" r="r" b="b"/>
              <a:pathLst>
                <a:path w="22225" h="158114">
                  <a:moveTo>
                    <a:pt x="0" y="0"/>
                  </a:moveTo>
                  <a:lnTo>
                    <a:pt x="22225" y="157987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367020" y="1773428"/>
              <a:ext cx="69215" cy="144145"/>
            </a:xfrm>
            <a:custGeom>
              <a:avLst/>
              <a:gdLst/>
              <a:ahLst/>
              <a:cxnLst/>
              <a:rect l="l" t="t" r="r" b="b"/>
              <a:pathLst>
                <a:path w="69214" h="144144">
                  <a:moveTo>
                    <a:pt x="0" y="143763"/>
                  </a:moveTo>
                  <a:lnTo>
                    <a:pt x="68833" y="0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739132" y="2014473"/>
              <a:ext cx="1451610" cy="1257935"/>
            </a:xfrm>
            <a:custGeom>
              <a:avLst/>
              <a:gdLst/>
              <a:ahLst/>
              <a:cxnLst/>
              <a:rect l="l" t="t" r="r" b="b"/>
              <a:pathLst>
                <a:path w="1451610" h="1257935">
                  <a:moveTo>
                    <a:pt x="1451610" y="620014"/>
                  </a:moveTo>
                  <a:lnTo>
                    <a:pt x="1323975" y="612902"/>
                  </a:lnTo>
                  <a:lnTo>
                    <a:pt x="1339037" y="647865"/>
                  </a:lnTo>
                  <a:lnTo>
                    <a:pt x="89852" y="1186675"/>
                  </a:lnTo>
                  <a:lnTo>
                    <a:pt x="1105687" y="96558"/>
                  </a:lnTo>
                  <a:lnTo>
                    <a:pt x="1133602" y="122555"/>
                  </a:lnTo>
                  <a:lnTo>
                    <a:pt x="1152994" y="56642"/>
                  </a:lnTo>
                  <a:lnTo>
                    <a:pt x="1169670" y="0"/>
                  </a:lnTo>
                  <a:lnTo>
                    <a:pt x="1049909" y="44577"/>
                  </a:lnTo>
                  <a:lnTo>
                    <a:pt x="1077810" y="70586"/>
                  </a:lnTo>
                  <a:lnTo>
                    <a:pt x="0" y="1227201"/>
                  </a:lnTo>
                  <a:lnTo>
                    <a:pt x="14071" y="1240256"/>
                  </a:lnTo>
                  <a:lnTo>
                    <a:pt x="21590" y="1257681"/>
                  </a:lnTo>
                  <a:lnTo>
                    <a:pt x="1354099" y="682815"/>
                  </a:lnTo>
                  <a:lnTo>
                    <a:pt x="1369187" y="717804"/>
                  </a:lnTo>
                  <a:lnTo>
                    <a:pt x="1434477" y="640334"/>
                  </a:lnTo>
                  <a:lnTo>
                    <a:pt x="1451610" y="6200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499483" y="2634488"/>
              <a:ext cx="845819" cy="845819"/>
            </a:xfrm>
            <a:custGeom>
              <a:avLst/>
              <a:gdLst/>
              <a:ahLst/>
              <a:cxnLst/>
              <a:rect l="l" t="t" r="r" b="b"/>
              <a:pathLst>
                <a:path w="845820" h="845820">
                  <a:moveTo>
                    <a:pt x="0" y="0"/>
                  </a:moveTo>
                  <a:lnTo>
                    <a:pt x="169037" y="0"/>
                  </a:lnTo>
                </a:path>
                <a:path w="845820" h="845820">
                  <a:moveTo>
                    <a:pt x="845565" y="845565"/>
                  </a:moveTo>
                  <a:lnTo>
                    <a:pt x="845565" y="676528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5956046" y="1642059"/>
            <a:ext cx="1429004" cy="75084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2150" b="1" spc="5" smtClean="0">
                <a:latin typeface="Arial"/>
                <a:cs typeface="Arial"/>
              </a:rPr>
              <a:t>Zar</a:t>
            </a:r>
            <a:r>
              <a:rPr sz="2175" b="1" spc="7" baseline="-24904" smtClean="0">
                <a:latin typeface="Arial"/>
                <a:cs typeface="Arial"/>
              </a:rPr>
              <a:t>má</a:t>
            </a:r>
            <a:r>
              <a:rPr lang="es-ES" sz="2175" b="1" spc="7" baseline="-24904" dirty="0" smtClean="0">
                <a:latin typeface="Arial"/>
                <a:cs typeface="Arial"/>
              </a:rPr>
              <a:t>x</a:t>
            </a:r>
            <a:endParaRPr sz="2175" baseline="-24904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395"/>
              </a:spcBef>
            </a:pPr>
            <a:r>
              <a:rPr sz="1450" b="1" spc="5" dirty="0">
                <a:latin typeface="Arial"/>
                <a:cs typeface="Arial"/>
              </a:rPr>
              <a:t>x</a:t>
            </a:r>
            <a:endParaRPr sz="1450">
              <a:latin typeface="Arial"/>
              <a:cs typeface="Arial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5288788" y="2584323"/>
            <a:ext cx="434340" cy="670560"/>
            <a:chOff x="5288788" y="2584323"/>
            <a:chExt cx="434340" cy="670560"/>
          </a:xfrm>
        </p:grpSpPr>
        <p:pic>
          <p:nvPicPr>
            <p:cNvPr id="58" name="object 5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88788" y="3029077"/>
              <a:ext cx="94869" cy="225551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5357368" y="2584323"/>
              <a:ext cx="365760" cy="636905"/>
            </a:xfrm>
            <a:custGeom>
              <a:avLst/>
              <a:gdLst/>
              <a:ahLst/>
              <a:cxnLst/>
              <a:rect l="l" t="t" r="r" b="b"/>
              <a:pathLst>
                <a:path w="365760" h="636905">
                  <a:moveTo>
                    <a:pt x="308287" y="551483"/>
                  </a:moveTo>
                  <a:lnTo>
                    <a:pt x="279908" y="552576"/>
                  </a:lnTo>
                  <a:lnTo>
                    <a:pt x="326009" y="636524"/>
                  </a:lnTo>
                  <a:lnTo>
                    <a:pt x="358077" y="565912"/>
                  </a:lnTo>
                  <a:lnTo>
                    <a:pt x="308991" y="565912"/>
                  </a:lnTo>
                  <a:lnTo>
                    <a:pt x="308287" y="551483"/>
                  </a:lnTo>
                  <a:close/>
                </a:path>
                <a:path w="365760" h="636905">
                  <a:moveTo>
                    <a:pt x="336884" y="550382"/>
                  </a:moveTo>
                  <a:lnTo>
                    <a:pt x="308287" y="551483"/>
                  </a:lnTo>
                  <a:lnTo>
                    <a:pt x="308991" y="565912"/>
                  </a:lnTo>
                  <a:lnTo>
                    <a:pt x="337566" y="564514"/>
                  </a:lnTo>
                  <a:lnTo>
                    <a:pt x="336884" y="550382"/>
                  </a:lnTo>
                  <a:close/>
                </a:path>
                <a:path w="365760" h="636905">
                  <a:moveTo>
                    <a:pt x="365633" y="549275"/>
                  </a:moveTo>
                  <a:lnTo>
                    <a:pt x="336884" y="550382"/>
                  </a:lnTo>
                  <a:lnTo>
                    <a:pt x="337566" y="564514"/>
                  </a:lnTo>
                  <a:lnTo>
                    <a:pt x="308991" y="565912"/>
                  </a:lnTo>
                  <a:lnTo>
                    <a:pt x="358077" y="565912"/>
                  </a:lnTo>
                  <a:lnTo>
                    <a:pt x="365633" y="549275"/>
                  </a:lnTo>
                  <a:close/>
                </a:path>
                <a:path w="365760" h="636905">
                  <a:moveTo>
                    <a:pt x="330513" y="487044"/>
                  </a:moveTo>
                  <a:lnTo>
                    <a:pt x="301752" y="487044"/>
                  </a:lnTo>
                  <a:lnTo>
                    <a:pt x="305308" y="516381"/>
                  </a:lnTo>
                  <a:lnTo>
                    <a:pt x="308102" y="545846"/>
                  </a:lnTo>
                  <a:lnTo>
                    <a:pt x="308287" y="551483"/>
                  </a:lnTo>
                  <a:lnTo>
                    <a:pt x="336884" y="550382"/>
                  </a:lnTo>
                  <a:lnTo>
                    <a:pt x="336550" y="543432"/>
                  </a:lnTo>
                  <a:lnTo>
                    <a:pt x="333629" y="513079"/>
                  </a:lnTo>
                  <a:lnTo>
                    <a:pt x="330513" y="487044"/>
                  </a:lnTo>
                  <a:close/>
                </a:path>
                <a:path w="365760" h="636905">
                  <a:moveTo>
                    <a:pt x="307975" y="545084"/>
                  </a:moveTo>
                  <a:lnTo>
                    <a:pt x="308012" y="545846"/>
                  </a:lnTo>
                  <a:lnTo>
                    <a:pt x="307975" y="545084"/>
                  </a:lnTo>
                  <a:close/>
                </a:path>
                <a:path w="365760" h="636905">
                  <a:moveTo>
                    <a:pt x="305181" y="516000"/>
                  </a:moveTo>
                  <a:lnTo>
                    <a:pt x="305218" y="516381"/>
                  </a:lnTo>
                  <a:lnTo>
                    <a:pt x="305181" y="516000"/>
                  </a:lnTo>
                  <a:close/>
                </a:path>
                <a:path w="365760" h="636905">
                  <a:moveTo>
                    <a:pt x="326323" y="458724"/>
                  </a:moveTo>
                  <a:lnTo>
                    <a:pt x="297434" y="458724"/>
                  </a:lnTo>
                  <a:lnTo>
                    <a:pt x="301752" y="487425"/>
                  </a:lnTo>
                  <a:lnTo>
                    <a:pt x="301752" y="487044"/>
                  </a:lnTo>
                  <a:lnTo>
                    <a:pt x="330513" y="487044"/>
                  </a:lnTo>
                  <a:lnTo>
                    <a:pt x="330073" y="483362"/>
                  </a:lnTo>
                  <a:lnTo>
                    <a:pt x="326323" y="458724"/>
                  </a:lnTo>
                  <a:close/>
                </a:path>
                <a:path w="365760" h="636905">
                  <a:moveTo>
                    <a:pt x="302804" y="351154"/>
                  </a:moveTo>
                  <a:lnTo>
                    <a:pt x="273304" y="351154"/>
                  </a:lnTo>
                  <a:lnTo>
                    <a:pt x="280416" y="377443"/>
                  </a:lnTo>
                  <a:lnTo>
                    <a:pt x="286766" y="404113"/>
                  </a:lnTo>
                  <a:lnTo>
                    <a:pt x="292481" y="431164"/>
                  </a:lnTo>
                  <a:lnTo>
                    <a:pt x="297434" y="459104"/>
                  </a:lnTo>
                  <a:lnTo>
                    <a:pt x="297434" y="458724"/>
                  </a:lnTo>
                  <a:lnTo>
                    <a:pt x="326323" y="458724"/>
                  </a:lnTo>
                  <a:lnTo>
                    <a:pt x="325628" y="454151"/>
                  </a:lnTo>
                  <a:lnTo>
                    <a:pt x="320548" y="425450"/>
                  </a:lnTo>
                  <a:lnTo>
                    <a:pt x="314579" y="397510"/>
                  </a:lnTo>
                  <a:lnTo>
                    <a:pt x="307975" y="370204"/>
                  </a:lnTo>
                  <a:lnTo>
                    <a:pt x="302804" y="351154"/>
                  </a:lnTo>
                  <a:close/>
                </a:path>
                <a:path w="365760" h="636905">
                  <a:moveTo>
                    <a:pt x="292354" y="430784"/>
                  </a:moveTo>
                  <a:lnTo>
                    <a:pt x="292422" y="431164"/>
                  </a:lnTo>
                  <a:lnTo>
                    <a:pt x="292354" y="430784"/>
                  </a:lnTo>
                  <a:close/>
                </a:path>
                <a:path w="365760" h="636905">
                  <a:moveTo>
                    <a:pt x="286639" y="403605"/>
                  </a:moveTo>
                  <a:lnTo>
                    <a:pt x="286746" y="404113"/>
                  </a:lnTo>
                  <a:lnTo>
                    <a:pt x="286639" y="403605"/>
                  </a:lnTo>
                  <a:close/>
                </a:path>
                <a:path w="365760" h="636905">
                  <a:moveTo>
                    <a:pt x="280289" y="377063"/>
                  </a:moveTo>
                  <a:lnTo>
                    <a:pt x="280380" y="377443"/>
                  </a:lnTo>
                  <a:lnTo>
                    <a:pt x="280289" y="377063"/>
                  </a:lnTo>
                  <a:close/>
                </a:path>
                <a:path w="365760" h="636905">
                  <a:moveTo>
                    <a:pt x="295435" y="326009"/>
                  </a:moveTo>
                  <a:lnTo>
                    <a:pt x="265557" y="326009"/>
                  </a:lnTo>
                  <a:lnTo>
                    <a:pt x="265684" y="326389"/>
                  </a:lnTo>
                  <a:lnTo>
                    <a:pt x="273431" y="351663"/>
                  </a:lnTo>
                  <a:lnTo>
                    <a:pt x="273304" y="351154"/>
                  </a:lnTo>
                  <a:lnTo>
                    <a:pt x="302804" y="351154"/>
                  </a:lnTo>
                  <a:lnTo>
                    <a:pt x="300736" y="343535"/>
                  </a:lnTo>
                  <a:lnTo>
                    <a:pt x="295435" y="326009"/>
                  </a:lnTo>
                  <a:close/>
                </a:path>
                <a:path w="365760" h="636905">
                  <a:moveTo>
                    <a:pt x="265576" y="326070"/>
                  </a:moveTo>
                  <a:lnTo>
                    <a:pt x="265673" y="326389"/>
                  </a:lnTo>
                  <a:lnTo>
                    <a:pt x="265576" y="326070"/>
                  </a:lnTo>
                  <a:close/>
                </a:path>
                <a:path w="365760" h="636905">
                  <a:moveTo>
                    <a:pt x="287517" y="301625"/>
                  </a:moveTo>
                  <a:lnTo>
                    <a:pt x="257302" y="301625"/>
                  </a:lnTo>
                  <a:lnTo>
                    <a:pt x="265576" y="326070"/>
                  </a:lnTo>
                  <a:lnTo>
                    <a:pt x="295435" y="326009"/>
                  </a:lnTo>
                  <a:lnTo>
                    <a:pt x="292862" y="317500"/>
                  </a:lnTo>
                  <a:lnTo>
                    <a:pt x="287517" y="301625"/>
                  </a:lnTo>
                  <a:close/>
                </a:path>
                <a:path w="365760" h="636905">
                  <a:moveTo>
                    <a:pt x="269929" y="255397"/>
                  </a:moveTo>
                  <a:lnTo>
                    <a:pt x="239014" y="255397"/>
                  </a:lnTo>
                  <a:lnTo>
                    <a:pt x="248666" y="278511"/>
                  </a:lnTo>
                  <a:lnTo>
                    <a:pt x="257429" y="302132"/>
                  </a:lnTo>
                  <a:lnTo>
                    <a:pt x="257302" y="301625"/>
                  </a:lnTo>
                  <a:lnTo>
                    <a:pt x="287517" y="301625"/>
                  </a:lnTo>
                  <a:lnTo>
                    <a:pt x="284353" y="292226"/>
                  </a:lnTo>
                  <a:lnTo>
                    <a:pt x="275082" y="267842"/>
                  </a:lnTo>
                  <a:lnTo>
                    <a:pt x="269929" y="255397"/>
                  </a:lnTo>
                  <a:close/>
                </a:path>
                <a:path w="365760" h="636905">
                  <a:moveTo>
                    <a:pt x="248412" y="278129"/>
                  </a:moveTo>
                  <a:lnTo>
                    <a:pt x="248555" y="278511"/>
                  </a:lnTo>
                  <a:lnTo>
                    <a:pt x="248412" y="278129"/>
                  </a:lnTo>
                  <a:close/>
                </a:path>
                <a:path w="365760" h="636905">
                  <a:moveTo>
                    <a:pt x="260415" y="233552"/>
                  </a:moveTo>
                  <a:lnTo>
                    <a:pt x="228981" y="233552"/>
                  </a:lnTo>
                  <a:lnTo>
                    <a:pt x="229235" y="234061"/>
                  </a:lnTo>
                  <a:lnTo>
                    <a:pt x="239141" y="255904"/>
                  </a:lnTo>
                  <a:lnTo>
                    <a:pt x="239014" y="255397"/>
                  </a:lnTo>
                  <a:lnTo>
                    <a:pt x="269929" y="255397"/>
                  </a:lnTo>
                  <a:lnTo>
                    <a:pt x="265303" y="244221"/>
                  </a:lnTo>
                  <a:lnTo>
                    <a:pt x="260415" y="233552"/>
                  </a:lnTo>
                  <a:close/>
                </a:path>
                <a:path w="365760" h="636905">
                  <a:moveTo>
                    <a:pt x="228995" y="233584"/>
                  </a:moveTo>
                  <a:lnTo>
                    <a:pt x="229211" y="234061"/>
                  </a:lnTo>
                  <a:lnTo>
                    <a:pt x="228995" y="233584"/>
                  </a:lnTo>
                  <a:close/>
                </a:path>
                <a:path w="365760" h="636905">
                  <a:moveTo>
                    <a:pt x="250418" y="212598"/>
                  </a:moveTo>
                  <a:lnTo>
                    <a:pt x="218440" y="212598"/>
                  </a:lnTo>
                  <a:lnTo>
                    <a:pt x="228995" y="233584"/>
                  </a:lnTo>
                  <a:lnTo>
                    <a:pt x="260415" y="233552"/>
                  </a:lnTo>
                  <a:lnTo>
                    <a:pt x="254889" y="221487"/>
                  </a:lnTo>
                  <a:lnTo>
                    <a:pt x="250418" y="212598"/>
                  </a:lnTo>
                  <a:close/>
                </a:path>
                <a:path w="365760" h="636905">
                  <a:moveTo>
                    <a:pt x="240099" y="192659"/>
                  </a:moveTo>
                  <a:lnTo>
                    <a:pt x="207518" y="192659"/>
                  </a:lnTo>
                  <a:lnTo>
                    <a:pt x="218694" y="213105"/>
                  </a:lnTo>
                  <a:lnTo>
                    <a:pt x="218440" y="212598"/>
                  </a:lnTo>
                  <a:lnTo>
                    <a:pt x="250418" y="212598"/>
                  </a:lnTo>
                  <a:lnTo>
                    <a:pt x="243840" y="199516"/>
                  </a:lnTo>
                  <a:lnTo>
                    <a:pt x="240099" y="192659"/>
                  </a:lnTo>
                  <a:close/>
                </a:path>
                <a:path w="365760" h="636905">
                  <a:moveTo>
                    <a:pt x="206993" y="138811"/>
                  </a:moveTo>
                  <a:lnTo>
                    <a:pt x="171577" y="138811"/>
                  </a:lnTo>
                  <a:lnTo>
                    <a:pt x="171958" y="139318"/>
                  </a:lnTo>
                  <a:lnTo>
                    <a:pt x="184404" y="156210"/>
                  </a:lnTo>
                  <a:lnTo>
                    <a:pt x="196342" y="174243"/>
                  </a:lnTo>
                  <a:lnTo>
                    <a:pt x="207772" y="193166"/>
                  </a:lnTo>
                  <a:lnTo>
                    <a:pt x="207518" y="192659"/>
                  </a:lnTo>
                  <a:lnTo>
                    <a:pt x="240099" y="192659"/>
                  </a:lnTo>
                  <a:lnTo>
                    <a:pt x="232410" y="178562"/>
                  </a:lnTo>
                  <a:lnTo>
                    <a:pt x="220218" y="158623"/>
                  </a:lnTo>
                  <a:lnTo>
                    <a:pt x="207645" y="139700"/>
                  </a:lnTo>
                  <a:lnTo>
                    <a:pt x="206993" y="138811"/>
                  </a:lnTo>
                  <a:close/>
                </a:path>
                <a:path w="365760" h="636905">
                  <a:moveTo>
                    <a:pt x="195961" y="173736"/>
                  </a:moveTo>
                  <a:lnTo>
                    <a:pt x="196269" y="174243"/>
                  </a:lnTo>
                  <a:lnTo>
                    <a:pt x="195961" y="173736"/>
                  </a:lnTo>
                  <a:close/>
                </a:path>
                <a:path w="365760" h="636905">
                  <a:moveTo>
                    <a:pt x="184023" y="155701"/>
                  </a:moveTo>
                  <a:lnTo>
                    <a:pt x="184360" y="156210"/>
                  </a:lnTo>
                  <a:lnTo>
                    <a:pt x="184023" y="155701"/>
                  </a:lnTo>
                  <a:close/>
                </a:path>
                <a:path w="365760" h="636905">
                  <a:moveTo>
                    <a:pt x="171882" y="139224"/>
                  </a:moveTo>
                  <a:close/>
                </a:path>
                <a:path w="365760" h="636905">
                  <a:moveTo>
                    <a:pt x="195367" y="122936"/>
                  </a:moveTo>
                  <a:lnTo>
                    <a:pt x="158750" y="122936"/>
                  </a:lnTo>
                  <a:lnTo>
                    <a:pt x="171882" y="139224"/>
                  </a:lnTo>
                  <a:lnTo>
                    <a:pt x="171577" y="138811"/>
                  </a:lnTo>
                  <a:lnTo>
                    <a:pt x="206993" y="138811"/>
                  </a:lnTo>
                  <a:lnTo>
                    <a:pt x="195367" y="122936"/>
                  </a:lnTo>
                  <a:close/>
                </a:path>
                <a:path w="365760" h="636905">
                  <a:moveTo>
                    <a:pt x="183711" y="108457"/>
                  </a:moveTo>
                  <a:lnTo>
                    <a:pt x="145669" y="108457"/>
                  </a:lnTo>
                  <a:lnTo>
                    <a:pt x="146177" y="108965"/>
                  </a:lnTo>
                  <a:lnTo>
                    <a:pt x="159258" y="123571"/>
                  </a:lnTo>
                  <a:lnTo>
                    <a:pt x="158750" y="122936"/>
                  </a:lnTo>
                  <a:lnTo>
                    <a:pt x="195367" y="122936"/>
                  </a:lnTo>
                  <a:lnTo>
                    <a:pt x="194437" y="121665"/>
                  </a:lnTo>
                  <a:lnTo>
                    <a:pt x="183711" y="108457"/>
                  </a:lnTo>
                  <a:close/>
                </a:path>
                <a:path w="365760" h="636905">
                  <a:moveTo>
                    <a:pt x="145706" y="108500"/>
                  </a:moveTo>
                  <a:lnTo>
                    <a:pt x="146125" y="108965"/>
                  </a:lnTo>
                  <a:lnTo>
                    <a:pt x="145706" y="108500"/>
                  </a:lnTo>
                  <a:close/>
                </a:path>
                <a:path w="365760" h="636905">
                  <a:moveTo>
                    <a:pt x="160274" y="82676"/>
                  </a:moveTo>
                  <a:lnTo>
                    <a:pt x="118237" y="82676"/>
                  </a:lnTo>
                  <a:lnTo>
                    <a:pt x="118872" y="83185"/>
                  </a:lnTo>
                  <a:lnTo>
                    <a:pt x="132715" y="95503"/>
                  </a:lnTo>
                  <a:lnTo>
                    <a:pt x="145706" y="108500"/>
                  </a:lnTo>
                  <a:lnTo>
                    <a:pt x="183711" y="108457"/>
                  </a:lnTo>
                  <a:lnTo>
                    <a:pt x="180721" y="104775"/>
                  </a:lnTo>
                  <a:lnTo>
                    <a:pt x="166624" y="89026"/>
                  </a:lnTo>
                  <a:lnTo>
                    <a:pt x="160274" y="82676"/>
                  </a:lnTo>
                  <a:close/>
                </a:path>
                <a:path w="365760" h="636905">
                  <a:moveTo>
                    <a:pt x="132080" y="94996"/>
                  </a:moveTo>
                  <a:lnTo>
                    <a:pt x="132592" y="95503"/>
                  </a:lnTo>
                  <a:lnTo>
                    <a:pt x="132080" y="94996"/>
                  </a:lnTo>
                  <a:close/>
                </a:path>
                <a:path w="365760" h="636905">
                  <a:moveTo>
                    <a:pt x="118334" y="82763"/>
                  </a:moveTo>
                  <a:lnTo>
                    <a:pt x="118810" y="83185"/>
                  </a:lnTo>
                  <a:lnTo>
                    <a:pt x="118334" y="82763"/>
                  </a:lnTo>
                  <a:close/>
                </a:path>
                <a:path w="365760" h="636905">
                  <a:moveTo>
                    <a:pt x="148852" y="71627"/>
                  </a:moveTo>
                  <a:lnTo>
                    <a:pt x="104140" y="71627"/>
                  </a:lnTo>
                  <a:lnTo>
                    <a:pt x="118334" y="82763"/>
                  </a:lnTo>
                  <a:lnTo>
                    <a:pt x="160274" y="82676"/>
                  </a:lnTo>
                  <a:lnTo>
                    <a:pt x="152019" y="74422"/>
                  </a:lnTo>
                  <a:lnTo>
                    <a:pt x="148852" y="71627"/>
                  </a:lnTo>
                  <a:close/>
                </a:path>
                <a:path w="365760" h="636905">
                  <a:moveTo>
                    <a:pt x="94361" y="0"/>
                  </a:moveTo>
                  <a:lnTo>
                    <a:pt x="0" y="16890"/>
                  </a:lnTo>
                  <a:lnTo>
                    <a:pt x="70231" y="82296"/>
                  </a:lnTo>
                  <a:lnTo>
                    <a:pt x="77698" y="56828"/>
                  </a:lnTo>
                  <a:lnTo>
                    <a:pt x="62737" y="50164"/>
                  </a:lnTo>
                  <a:lnTo>
                    <a:pt x="74422" y="24002"/>
                  </a:lnTo>
                  <a:lnTo>
                    <a:pt x="87323" y="24002"/>
                  </a:lnTo>
                  <a:lnTo>
                    <a:pt x="94361" y="0"/>
                  </a:lnTo>
                  <a:close/>
                </a:path>
                <a:path w="365760" h="636905">
                  <a:moveTo>
                    <a:pt x="90451" y="62509"/>
                  </a:moveTo>
                  <a:lnTo>
                    <a:pt x="104902" y="72262"/>
                  </a:lnTo>
                  <a:lnTo>
                    <a:pt x="104140" y="71627"/>
                  </a:lnTo>
                  <a:lnTo>
                    <a:pt x="148852" y="71627"/>
                  </a:lnTo>
                  <a:lnTo>
                    <a:pt x="139208" y="63118"/>
                  </a:lnTo>
                  <a:lnTo>
                    <a:pt x="91821" y="63118"/>
                  </a:lnTo>
                  <a:lnTo>
                    <a:pt x="90451" y="62509"/>
                  </a:lnTo>
                  <a:close/>
                </a:path>
                <a:path w="365760" h="636905">
                  <a:moveTo>
                    <a:pt x="89662" y="61975"/>
                  </a:moveTo>
                  <a:lnTo>
                    <a:pt x="90451" y="62509"/>
                  </a:lnTo>
                  <a:lnTo>
                    <a:pt x="91821" y="63118"/>
                  </a:lnTo>
                  <a:lnTo>
                    <a:pt x="89662" y="61975"/>
                  </a:lnTo>
                  <a:close/>
                </a:path>
                <a:path w="365760" h="636905">
                  <a:moveTo>
                    <a:pt x="137913" y="61975"/>
                  </a:moveTo>
                  <a:lnTo>
                    <a:pt x="89662" y="61975"/>
                  </a:lnTo>
                  <a:lnTo>
                    <a:pt x="91821" y="63118"/>
                  </a:lnTo>
                  <a:lnTo>
                    <a:pt x="139208" y="63118"/>
                  </a:lnTo>
                  <a:lnTo>
                    <a:pt x="137913" y="61975"/>
                  </a:lnTo>
                  <a:close/>
                </a:path>
                <a:path w="365760" h="636905">
                  <a:moveTo>
                    <a:pt x="85820" y="29127"/>
                  </a:moveTo>
                  <a:lnTo>
                    <a:pt x="77698" y="56828"/>
                  </a:lnTo>
                  <a:lnTo>
                    <a:pt x="90451" y="62509"/>
                  </a:lnTo>
                  <a:lnTo>
                    <a:pt x="89662" y="61975"/>
                  </a:lnTo>
                  <a:lnTo>
                    <a:pt x="137913" y="61975"/>
                  </a:lnTo>
                  <a:lnTo>
                    <a:pt x="136906" y="61087"/>
                  </a:lnTo>
                  <a:lnTo>
                    <a:pt x="121412" y="48894"/>
                  </a:lnTo>
                  <a:lnTo>
                    <a:pt x="104648" y="37591"/>
                  </a:lnTo>
                  <a:lnTo>
                    <a:pt x="85820" y="29127"/>
                  </a:lnTo>
                  <a:close/>
                </a:path>
                <a:path w="365760" h="636905">
                  <a:moveTo>
                    <a:pt x="74422" y="24002"/>
                  </a:moveTo>
                  <a:lnTo>
                    <a:pt x="62737" y="50164"/>
                  </a:lnTo>
                  <a:lnTo>
                    <a:pt x="77698" y="56828"/>
                  </a:lnTo>
                  <a:lnTo>
                    <a:pt x="85820" y="29127"/>
                  </a:lnTo>
                  <a:lnTo>
                    <a:pt x="74422" y="24002"/>
                  </a:lnTo>
                  <a:close/>
                </a:path>
                <a:path w="365760" h="636905">
                  <a:moveTo>
                    <a:pt x="87323" y="24002"/>
                  </a:moveTo>
                  <a:lnTo>
                    <a:pt x="74422" y="24002"/>
                  </a:lnTo>
                  <a:lnTo>
                    <a:pt x="85820" y="29127"/>
                  </a:lnTo>
                  <a:lnTo>
                    <a:pt x="87323" y="240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5417946" y="2324455"/>
            <a:ext cx="691515" cy="967105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80975">
              <a:lnSpc>
                <a:spcPct val="100000"/>
              </a:lnSpc>
              <a:spcBef>
                <a:spcPts val="1220"/>
              </a:spcBef>
            </a:pPr>
            <a:r>
              <a:rPr sz="2150" spc="20" dirty="0">
                <a:latin typeface="Symbol"/>
                <a:cs typeface="Symbol"/>
              </a:rPr>
              <a:t></a:t>
            </a:r>
            <a:r>
              <a:rPr sz="2150" spc="15" dirty="0">
                <a:latin typeface="Calibri"/>
                <a:cs typeface="Calibri"/>
              </a:rPr>
              <a:t>sm</a:t>
            </a:r>
            <a:endParaRPr sz="2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150" spc="15" dirty="0">
                <a:latin typeface="Symbol"/>
                <a:cs typeface="Symbol"/>
              </a:rPr>
              <a:t></a:t>
            </a:r>
            <a:r>
              <a:rPr sz="2150" spc="15" dirty="0">
                <a:latin typeface="Calibri"/>
                <a:cs typeface="Calibri"/>
              </a:rPr>
              <a:t>r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2533777" y="3986148"/>
            <a:ext cx="2741930" cy="2172335"/>
          </a:xfrm>
          <a:custGeom>
            <a:avLst/>
            <a:gdLst/>
            <a:ahLst/>
            <a:cxnLst/>
            <a:rect l="l" t="t" r="r" b="b"/>
            <a:pathLst>
              <a:path w="2741929" h="2172335">
                <a:moveTo>
                  <a:pt x="2741422" y="2086406"/>
                </a:moveTo>
                <a:lnTo>
                  <a:pt x="2684272" y="2057831"/>
                </a:lnTo>
                <a:lnTo>
                  <a:pt x="2569972" y="2000681"/>
                </a:lnTo>
                <a:lnTo>
                  <a:pt x="2569972" y="2057831"/>
                </a:lnTo>
                <a:lnTo>
                  <a:pt x="113792" y="2057831"/>
                </a:lnTo>
                <a:lnTo>
                  <a:pt x="114287" y="171411"/>
                </a:lnTo>
                <a:lnTo>
                  <a:pt x="171450" y="171450"/>
                </a:lnTo>
                <a:lnTo>
                  <a:pt x="157162" y="142875"/>
                </a:lnTo>
                <a:lnTo>
                  <a:pt x="85725" y="0"/>
                </a:lnTo>
                <a:lnTo>
                  <a:pt x="0" y="171323"/>
                </a:lnTo>
                <a:lnTo>
                  <a:pt x="57137" y="171373"/>
                </a:lnTo>
                <a:lnTo>
                  <a:pt x="56642" y="2086660"/>
                </a:lnTo>
                <a:lnTo>
                  <a:pt x="105537" y="2086686"/>
                </a:lnTo>
                <a:lnTo>
                  <a:pt x="105537" y="2114981"/>
                </a:lnTo>
                <a:lnTo>
                  <a:pt x="2569972" y="2114981"/>
                </a:lnTo>
                <a:lnTo>
                  <a:pt x="2569972" y="2172131"/>
                </a:lnTo>
                <a:lnTo>
                  <a:pt x="2684272" y="2114981"/>
                </a:lnTo>
                <a:lnTo>
                  <a:pt x="2741422" y="20864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2255266" y="4002151"/>
            <a:ext cx="219710" cy="3752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300" b="1" spc="-10" dirty="0">
                <a:latin typeface="Arial"/>
                <a:cs typeface="Arial"/>
              </a:rPr>
              <a:t>X</a:t>
            </a:r>
            <a:endParaRPr sz="23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183760" y="5233796"/>
            <a:ext cx="1220090" cy="3654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2300" b="1" spc="-5" smtClean="0">
                <a:latin typeface="Arial"/>
                <a:cs typeface="Arial"/>
              </a:rPr>
              <a:t>Za</a:t>
            </a:r>
            <a:r>
              <a:rPr lang="es-ES" sz="2300" b="1" spc="-5" dirty="0" smtClean="0">
                <a:latin typeface="Arial"/>
                <a:cs typeface="Arial"/>
              </a:rPr>
              <a:t>r</a:t>
            </a:r>
            <a:r>
              <a:rPr sz="2300" b="1" spc="-5" smtClean="0">
                <a:latin typeface="Arial"/>
                <a:cs typeface="Arial"/>
              </a:rPr>
              <a:t> </a:t>
            </a:r>
            <a:endParaRPr sz="2300">
              <a:latin typeface="Arial"/>
              <a:cs typeface="Arial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2617977" y="5317235"/>
            <a:ext cx="1417320" cy="752475"/>
          </a:xfrm>
          <a:custGeom>
            <a:avLst/>
            <a:gdLst/>
            <a:ahLst/>
            <a:cxnLst/>
            <a:rect l="l" t="t" r="r" b="b"/>
            <a:pathLst>
              <a:path w="1417320" h="752475">
                <a:moveTo>
                  <a:pt x="1306766" y="36028"/>
                </a:moveTo>
                <a:lnTo>
                  <a:pt x="0" y="718172"/>
                </a:lnTo>
                <a:lnTo>
                  <a:pt x="17653" y="751941"/>
                </a:lnTo>
                <a:lnTo>
                  <a:pt x="1324359" y="69775"/>
                </a:lnTo>
                <a:lnTo>
                  <a:pt x="1306766" y="36028"/>
                </a:lnTo>
                <a:close/>
              </a:path>
              <a:path w="1417320" h="752475">
                <a:moveTo>
                  <a:pt x="1397288" y="27177"/>
                </a:moveTo>
                <a:lnTo>
                  <a:pt x="1323721" y="27177"/>
                </a:lnTo>
                <a:lnTo>
                  <a:pt x="1341247" y="60959"/>
                </a:lnTo>
                <a:lnTo>
                  <a:pt x="1324359" y="69775"/>
                </a:lnTo>
                <a:lnTo>
                  <a:pt x="1342009" y="103631"/>
                </a:lnTo>
                <a:lnTo>
                  <a:pt x="1397288" y="27177"/>
                </a:lnTo>
                <a:close/>
              </a:path>
              <a:path w="1417320" h="752475">
                <a:moveTo>
                  <a:pt x="1323721" y="27177"/>
                </a:moveTo>
                <a:lnTo>
                  <a:pt x="1306766" y="36028"/>
                </a:lnTo>
                <a:lnTo>
                  <a:pt x="1324359" y="69775"/>
                </a:lnTo>
                <a:lnTo>
                  <a:pt x="1341247" y="60959"/>
                </a:lnTo>
                <a:lnTo>
                  <a:pt x="1323721" y="27177"/>
                </a:lnTo>
                <a:close/>
              </a:path>
              <a:path w="1417320" h="752475">
                <a:moveTo>
                  <a:pt x="1416939" y="0"/>
                </a:moveTo>
                <a:lnTo>
                  <a:pt x="1289177" y="2285"/>
                </a:lnTo>
                <a:lnTo>
                  <a:pt x="1306766" y="36028"/>
                </a:lnTo>
                <a:lnTo>
                  <a:pt x="1323721" y="27177"/>
                </a:lnTo>
                <a:lnTo>
                  <a:pt x="1397288" y="27177"/>
                </a:lnTo>
                <a:lnTo>
                  <a:pt x="14169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4303520" y="4250563"/>
            <a:ext cx="2395730" cy="3654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300" b="1" smtClean="0">
                <a:latin typeface="Arial"/>
                <a:cs typeface="Arial"/>
              </a:rPr>
              <a:t>Zar</a:t>
            </a:r>
            <a:r>
              <a:rPr sz="2250" b="1" baseline="-24074" smtClean="0">
                <a:latin typeface="Arial"/>
                <a:cs typeface="Arial"/>
              </a:rPr>
              <a:t>m</a:t>
            </a:r>
            <a:r>
              <a:rPr lang="es-ES" sz="2250" b="1" baseline="-24074" dirty="0" err="1" smtClean="0">
                <a:latin typeface="Arial"/>
                <a:cs typeface="Arial"/>
              </a:rPr>
              <a:t>ax</a:t>
            </a:r>
            <a:endParaRPr sz="15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485134" y="5908649"/>
            <a:ext cx="258445" cy="3752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300" spc="-10" dirty="0">
                <a:latin typeface="Calibri"/>
                <a:cs typeface="Calibri"/>
              </a:rPr>
              <a:t>m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156457" y="5561177"/>
            <a:ext cx="668655" cy="3752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450" spc="60" baseline="-30193" dirty="0">
                <a:latin typeface="Symbol"/>
                <a:cs typeface="Symbol"/>
              </a:rPr>
              <a:t></a:t>
            </a:r>
            <a:r>
              <a:rPr sz="3450" spc="60" baseline="-30193" dirty="0">
                <a:latin typeface="Calibri"/>
                <a:cs typeface="Calibri"/>
              </a:rPr>
              <a:t>r</a:t>
            </a:r>
            <a:r>
              <a:rPr sz="2300" spc="40" dirty="0">
                <a:latin typeface="Symbol"/>
                <a:cs typeface="Symbol"/>
              </a:rPr>
              <a:t></a:t>
            </a:r>
            <a:r>
              <a:rPr sz="2300" spc="40" dirty="0">
                <a:latin typeface="Calibri"/>
                <a:cs typeface="Calibri"/>
              </a:rPr>
              <a:t>s</a:t>
            </a:r>
            <a:endParaRPr sz="2300">
              <a:latin typeface="Calibri"/>
              <a:cs typeface="Calibri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1961260" y="4400296"/>
            <a:ext cx="2330450" cy="2060575"/>
            <a:chOff x="1961260" y="4400296"/>
            <a:chExt cx="2330450" cy="2060575"/>
          </a:xfrm>
        </p:grpSpPr>
        <p:sp>
          <p:nvSpPr>
            <p:cNvPr id="69" name="object 69"/>
            <p:cNvSpPr/>
            <p:nvPr/>
          </p:nvSpPr>
          <p:spPr>
            <a:xfrm>
              <a:off x="3245484" y="5419598"/>
              <a:ext cx="258445" cy="651510"/>
            </a:xfrm>
            <a:custGeom>
              <a:avLst/>
              <a:gdLst/>
              <a:ahLst/>
              <a:cxnLst/>
              <a:rect l="l" t="t" r="r" b="b"/>
              <a:pathLst>
                <a:path w="258445" h="651510">
                  <a:moveTo>
                    <a:pt x="200518" y="565821"/>
                  </a:moveTo>
                  <a:lnTo>
                    <a:pt x="172212" y="566521"/>
                  </a:lnTo>
                  <a:lnTo>
                    <a:pt x="217169" y="651154"/>
                  </a:lnTo>
                  <a:lnTo>
                    <a:pt x="250423" y="580389"/>
                  </a:lnTo>
                  <a:lnTo>
                    <a:pt x="201167" y="580389"/>
                  </a:lnTo>
                  <a:lnTo>
                    <a:pt x="200518" y="565821"/>
                  </a:lnTo>
                  <a:close/>
                </a:path>
                <a:path w="258445" h="651510">
                  <a:moveTo>
                    <a:pt x="229122" y="565113"/>
                  </a:moveTo>
                  <a:lnTo>
                    <a:pt x="200518" y="565821"/>
                  </a:lnTo>
                  <a:lnTo>
                    <a:pt x="201167" y="580389"/>
                  </a:lnTo>
                  <a:lnTo>
                    <a:pt x="229742" y="579094"/>
                  </a:lnTo>
                  <a:lnTo>
                    <a:pt x="229122" y="565113"/>
                  </a:lnTo>
                  <a:close/>
                </a:path>
                <a:path w="258445" h="651510">
                  <a:moveTo>
                    <a:pt x="257937" y="564400"/>
                  </a:moveTo>
                  <a:lnTo>
                    <a:pt x="229122" y="565113"/>
                  </a:lnTo>
                  <a:lnTo>
                    <a:pt x="229742" y="579094"/>
                  </a:lnTo>
                  <a:lnTo>
                    <a:pt x="201167" y="580389"/>
                  </a:lnTo>
                  <a:lnTo>
                    <a:pt x="250423" y="580389"/>
                  </a:lnTo>
                  <a:lnTo>
                    <a:pt x="257937" y="564400"/>
                  </a:lnTo>
                  <a:close/>
                </a:path>
                <a:path w="258445" h="651510">
                  <a:moveTo>
                    <a:pt x="227142" y="520547"/>
                  </a:moveTo>
                  <a:lnTo>
                    <a:pt x="198500" y="520547"/>
                  </a:lnTo>
                  <a:lnTo>
                    <a:pt x="200518" y="565821"/>
                  </a:lnTo>
                  <a:lnTo>
                    <a:pt x="229122" y="565113"/>
                  </a:lnTo>
                  <a:lnTo>
                    <a:pt x="227142" y="520547"/>
                  </a:lnTo>
                  <a:close/>
                </a:path>
                <a:path w="258445" h="651510">
                  <a:moveTo>
                    <a:pt x="221892" y="458876"/>
                  </a:moveTo>
                  <a:lnTo>
                    <a:pt x="193166" y="458876"/>
                  </a:lnTo>
                  <a:lnTo>
                    <a:pt x="196214" y="489826"/>
                  </a:lnTo>
                  <a:lnTo>
                    <a:pt x="198500" y="520979"/>
                  </a:lnTo>
                  <a:lnTo>
                    <a:pt x="198500" y="520547"/>
                  </a:lnTo>
                  <a:lnTo>
                    <a:pt x="227142" y="520547"/>
                  </a:lnTo>
                  <a:lnTo>
                    <a:pt x="227075" y="519048"/>
                  </a:lnTo>
                  <a:lnTo>
                    <a:pt x="224662" y="487260"/>
                  </a:lnTo>
                  <a:lnTo>
                    <a:pt x="221892" y="458876"/>
                  </a:lnTo>
                  <a:close/>
                </a:path>
                <a:path w="258445" h="651510">
                  <a:moveTo>
                    <a:pt x="196087" y="489546"/>
                  </a:moveTo>
                  <a:lnTo>
                    <a:pt x="196109" y="489826"/>
                  </a:lnTo>
                  <a:lnTo>
                    <a:pt x="196087" y="489546"/>
                  </a:lnTo>
                  <a:close/>
                </a:path>
                <a:path w="258445" h="651510">
                  <a:moveTo>
                    <a:pt x="214861" y="399516"/>
                  </a:moveTo>
                  <a:lnTo>
                    <a:pt x="186054" y="399516"/>
                  </a:lnTo>
                  <a:lnTo>
                    <a:pt x="189864" y="429145"/>
                  </a:lnTo>
                  <a:lnTo>
                    <a:pt x="193166" y="459130"/>
                  </a:lnTo>
                  <a:lnTo>
                    <a:pt x="193166" y="458876"/>
                  </a:lnTo>
                  <a:lnTo>
                    <a:pt x="221892" y="458876"/>
                  </a:lnTo>
                  <a:lnTo>
                    <a:pt x="221614" y="456031"/>
                  </a:lnTo>
                  <a:lnTo>
                    <a:pt x="218186" y="425602"/>
                  </a:lnTo>
                  <a:lnTo>
                    <a:pt x="214861" y="399516"/>
                  </a:lnTo>
                  <a:close/>
                </a:path>
                <a:path w="258445" h="651510">
                  <a:moveTo>
                    <a:pt x="189737" y="428929"/>
                  </a:moveTo>
                  <a:lnTo>
                    <a:pt x="189762" y="429145"/>
                  </a:lnTo>
                  <a:lnTo>
                    <a:pt x="189737" y="428929"/>
                  </a:lnTo>
                  <a:close/>
                </a:path>
                <a:path w="258445" h="651510">
                  <a:moveTo>
                    <a:pt x="210607" y="371081"/>
                  </a:moveTo>
                  <a:lnTo>
                    <a:pt x="181737" y="371081"/>
                  </a:lnTo>
                  <a:lnTo>
                    <a:pt x="186054" y="399846"/>
                  </a:lnTo>
                  <a:lnTo>
                    <a:pt x="186054" y="399516"/>
                  </a:lnTo>
                  <a:lnTo>
                    <a:pt x="214861" y="399516"/>
                  </a:lnTo>
                  <a:lnTo>
                    <a:pt x="214375" y="395706"/>
                  </a:lnTo>
                  <a:lnTo>
                    <a:pt x="210607" y="371081"/>
                  </a:lnTo>
                  <a:close/>
                </a:path>
                <a:path w="258445" h="651510">
                  <a:moveTo>
                    <a:pt x="200845" y="316293"/>
                  </a:moveTo>
                  <a:lnTo>
                    <a:pt x="171830" y="316293"/>
                  </a:lnTo>
                  <a:lnTo>
                    <a:pt x="177037" y="343534"/>
                  </a:lnTo>
                  <a:lnTo>
                    <a:pt x="181737" y="371322"/>
                  </a:lnTo>
                  <a:lnTo>
                    <a:pt x="181737" y="371081"/>
                  </a:lnTo>
                  <a:lnTo>
                    <a:pt x="210607" y="371081"/>
                  </a:lnTo>
                  <a:lnTo>
                    <a:pt x="209930" y="366661"/>
                  </a:lnTo>
                  <a:lnTo>
                    <a:pt x="205104" y="338289"/>
                  </a:lnTo>
                  <a:lnTo>
                    <a:pt x="200845" y="316293"/>
                  </a:lnTo>
                  <a:close/>
                </a:path>
                <a:path w="258445" h="651510">
                  <a:moveTo>
                    <a:pt x="176911" y="343217"/>
                  </a:moveTo>
                  <a:lnTo>
                    <a:pt x="176965" y="343534"/>
                  </a:lnTo>
                  <a:lnTo>
                    <a:pt x="176911" y="343217"/>
                  </a:lnTo>
                  <a:close/>
                </a:path>
                <a:path w="258445" h="651510">
                  <a:moveTo>
                    <a:pt x="195370" y="290131"/>
                  </a:moveTo>
                  <a:lnTo>
                    <a:pt x="166115" y="290131"/>
                  </a:lnTo>
                  <a:lnTo>
                    <a:pt x="171830" y="316610"/>
                  </a:lnTo>
                  <a:lnTo>
                    <a:pt x="171830" y="316293"/>
                  </a:lnTo>
                  <a:lnTo>
                    <a:pt x="200845" y="316293"/>
                  </a:lnTo>
                  <a:lnTo>
                    <a:pt x="199770" y="310743"/>
                  </a:lnTo>
                  <a:lnTo>
                    <a:pt x="195370" y="290131"/>
                  </a:lnTo>
                  <a:close/>
                </a:path>
                <a:path w="258445" h="651510">
                  <a:moveTo>
                    <a:pt x="176808" y="217322"/>
                  </a:moveTo>
                  <a:lnTo>
                    <a:pt x="147065" y="217322"/>
                  </a:lnTo>
                  <a:lnTo>
                    <a:pt x="147192" y="217754"/>
                  </a:lnTo>
                  <a:lnTo>
                    <a:pt x="153924" y="240944"/>
                  </a:lnTo>
                  <a:lnTo>
                    <a:pt x="160274" y="265226"/>
                  </a:lnTo>
                  <a:lnTo>
                    <a:pt x="166115" y="290385"/>
                  </a:lnTo>
                  <a:lnTo>
                    <a:pt x="166115" y="290131"/>
                  </a:lnTo>
                  <a:lnTo>
                    <a:pt x="195370" y="290131"/>
                  </a:lnTo>
                  <a:lnTo>
                    <a:pt x="194055" y="283971"/>
                  </a:lnTo>
                  <a:lnTo>
                    <a:pt x="187960" y="258127"/>
                  </a:lnTo>
                  <a:lnTo>
                    <a:pt x="181355" y="233222"/>
                  </a:lnTo>
                  <a:lnTo>
                    <a:pt x="176808" y="217322"/>
                  </a:lnTo>
                  <a:close/>
                </a:path>
                <a:path w="258445" h="651510">
                  <a:moveTo>
                    <a:pt x="160147" y="264858"/>
                  </a:moveTo>
                  <a:lnTo>
                    <a:pt x="160233" y="265226"/>
                  </a:lnTo>
                  <a:lnTo>
                    <a:pt x="160147" y="264858"/>
                  </a:lnTo>
                  <a:close/>
                </a:path>
                <a:path w="258445" h="651510">
                  <a:moveTo>
                    <a:pt x="153797" y="240652"/>
                  </a:moveTo>
                  <a:lnTo>
                    <a:pt x="153873" y="240944"/>
                  </a:lnTo>
                  <a:lnTo>
                    <a:pt x="153797" y="240652"/>
                  </a:lnTo>
                  <a:close/>
                </a:path>
                <a:path w="258445" h="651510">
                  <a:moveTo>
                    <a:pt x="147175" y="217700"/>
                  </a:moveTo>
                  <a:close/>
                </a:path>
                <a:path w="258445" h="651510">
                  <a:moveTo>
                    <a:pt x="162843" y="173888"/>
                  </a:moveTo>
                  <a:lnTo>
                    <a:pt x="132587" y="173888"/>
                  </a:lnTo>
                  <a:lnTo>
                    <a:pt x="140080" y="195516"/>
                  </a:lnTo>
                  <a:lnTo>
                    <a:pt x="147175" y="217700"/>
                  </a:lnTo>
                  <a:lnTo>
                    <a:pt x="147065" y="217322"/>
                  </a:lnTo>
                  <a:lnTo>
                    <a:pt x="176808" y="217322"/>
                  </a:lnTo>
                  <a:lnTo>
                    <a:pt x="174498" y="209245"/>
                  </a:lnTo>
                  <a:lnTo>
                    <a:pt x="167131" y="186283"/>
                  </a:lnTo>
                  <a:lnTo>
                    <a:pt x="162843" y="173888"/>
                  </a:lnTo>
                  <a:close/>
                </a:path>
                <a:path w="258445" h="651510">
                  <a:moveTo>
                    <a:pt x="139953" y="195173"/>
                  </a:moveTo>
                  <a:lnTo>
                    <a:pt x="140063" y="195516"/>
                  </a:lnTo>
                  <a:lnTo>
                    <a:pt x="139953" y="195173"/>
                  </a:lnTo>
                  <a:close/>
                </a:path>
                <a:path w="258445" h="651510">
                  <a:moveTo>
                    <a:pt x="155495" y="153974"/>
                  </a:moveTo>
                  <a:lnTo>
                    <a:pt x="124840" y="153974"/>
                  </a:lnTo>
                  <a:lnTo>
                    <a:pt x="132714" y="174358"/>
                  </a:lnTo>
                  <a:lnTo>
                    <a:pt x="132587" y="173888"/>
                  </a:lnTo>
                  <a:lnTo>
                    <a:pt x="162843" y="173888"/>
                  </a:lnTo>
                  <a:lnTo>
                    <a:pt x="159512" y="164261"/>
                  </a:lnTo>
                  <a:lnTo>
                    <a:pt x="155495" y="153974"/>
                  </a:lnTo>
                  <a:close/>
                </a:path>
                <a:path w="258445" h="651510">
                  <a:moveTo>
                    <a:pt x="140084" y="117347"/>
                  </a:moveTo>
                  <a:lnTo>
                    <a:pt x="108585" y="117347"/>
                  </a:lnTo>
                  <a:lnTo>
                    <a:pt x="108838" y="117855"/>
                  </a:lnTo>
                  <a:lnTo>
                    <a:pt x="117093" y="135508"/>
                  </a:lnTo>
                  <a:lnTo>
                    <a:pt x="124967" y="154381"/>
                  </a:lnTo>
                  <a:lnTo>
                    <a:pt x="124840" y="153974"/>
                  </a:lnTo>
                  <a:lnTo>
                    <a:pt x="155495" y="153974"/>
                  </a:lnTo>
                  <a:lnTo>
                    <a:pt x="151384" y="143446"/>
                  </a:lnTo>
                  <a:lnTo>
                    <a:pt x="143001" y="123697"/>
                  </a:lnTo>
                  <a:lnTo>
                    <a:pt x="140084" y="117347"/>
                  </a:lnTo>
                  <a:close/>
                </a:path>
                <a:path w="258445" h="651510">
                  <a:moveTo>
                    <a:pt x="116839" y="135051"/>
                  </a:moveTo>
                  <a:lnTo>
                    <a:pt x="117032" y="135508"/>
                  </a:lnTo>
                  <a:lnTo>
                    <a:pt x="116839" y="135051"/>
                  </a:lnTo>
                  <a:close/>
                </a:path>
                <a:path w="258445" h="651510">
                  <a:moveTo>
                    <a:pt x="108693" y="117579"/>
                  </a:moveTo>
                  <a:lnTo>
                    <a:pt x="108823" y="117855"/>
                  </a:lnTo>
                  <a:lnTo>
                    <a:pt x="108693" y="117579"/>
                  </a:lnTo>
                  <a:close/>
                </a:path>
                <a:path w="258445" h="651510">
                  <a:moveTo>
                    <a:pt x="91186" y="85851"/>
                  </a:moveTo>
                  <a:lnTo>
                    <a:pt x="100329" y="101472"/>
                  </a:lnTo>
                  <a:lnTo>
                    <a:pt x="108693" y="117579"/>
                  </a:lnTo>
                  <a:lnTo>
                    <a:pt x="108585" y="117347"/>
                  </a:lnTo>
                  <a:lnTo>
                    <a:pt x="140084" y="117347"/>
                  </a:lnTo>
                  <a:lnTo>
                    <a:pt x="134365" y="104901"/>
                  </a:lnTo>
                  <a:lnTo>
                    <a:pt x="125222" y="87375"/>
                  </a:lnTo>
                  <a:lnTo>
                    <a:pt x="124704" y="86486"/>
                  </a:lnTo>
                  <a:lnTo>
                    <a:pt x="91693" y="86486"/>
                  </a:lnTo>
                  <a:lnTo>
                    <a:pt x="91186" y="85851"/>
                  </a:lnTo>
                  <a:close/>
                </a:path>
                <a:path w="258445" h="651510">
                  <a:moveTo>
                    <a:pt x="99949" y="100964"/>
                  </a:moveTo>
                  <a:lnTo>
                    <a:pt x="100216" y="101472"/>
                  </a:lnTo>
                  <a:lnTo>
                    <a:pt x="99949" y="100964"/>
                  </a:lnTo>
                  <a:close/>
                </a:path>
                <a:path w="258445" h="651510">
                  <a:moveTo>
                    <a:pt x="73944" y="61051"/>
                  </a:moveTo>
                  <a:lnTo>
                    <a:pt x="82676" y="72770"/>
                  </a:lnTo>
                  <a:lnTo>
                    <a:pt x="91693" y="86486"/>
                  </a:lnTo>
                  <a:lnTo>
                    <a:pt x="124704" y="86486"/>
                  </a:lnTo>
                  <a:lnTo>
                    <a:pt x="115824" y="71246"/>
                  </a:lnTo>
                  <a:lnTo>
                    <a:pt x="109996" y="62356"/>
                  </a:lnTo>
                  <a:lnTo>
                    <a:pt x="75564" y="62356"/>
                  </a:lnTo>
                  <a:lnTo>
                    <a:pt x="73944" y="61051"/>
                  </a:lnTo>
                  <a:close/>
                </a:path>
                <a:path w="258445" h="651510">
                  <a:moveTo>
                    <a:pt x="0" y="0"/>
                  </a:moveTo>
                  <a:lnTo>
                    <a:pt x="55372" y="78358"/>
                  </a:lnTo>
                  <a:lnTo>
                    <a:pt x="67455" y="55821"/>
                  </a:lnTo>
                  <a:lnTo>
                    <a:pt x="53975" y="44957"/>
                  </a:lnTo>
                  <a:lnTo>
                    <a:pt x="72009" y="22732"/>
                  </a:lnTo>
                  <a:lnTo>
                    <a:pt x="85195" y="22732"/>
                  </a:lnTo>
                  <a:lnTo>
                    <a:pt x="95885" y="2793"/>
                  </a:lnTo>
                  <a:lnTo>
                    <a:pt x="0" y="0"/>
                  </a:lnTo>
                  <a:close/>
                </a:path>
                <a:path w="258445" h="651510">
                  <a:moveTo>
                    <a:pt x="82168" y="72135"/>
                  </a:moveTo>
                  <a:lnTo>
                    <a:pt x="82590" y="72770"/>
                  </a:lnTo>
                  <a:lnTo>
                    <a:pt x="82168" y="72135"/>
                  </a:lnTo>
                  <a:close/>
                </a:path>
                <a:path w="258445" h="651510">
                  <a:moveTo>
                    <a:pt x="73025" y="59816"/>
                  </a:moveTo>
                  <a:lnTo>
                    <a:pt x="73944" y="61051"/>
                  </a:lnTo>
                  <a:lnTo>
                    <a:pt x="75564" y="62356"/>
                  </a:lnTo>
                  <a:lnTo>
                    <a:pt x="73025" y="59816"/>
                  </a:lnTo>
                  <a:close/>
                </a:path>
                <a:path w="258445" h="651510">
                  <a:moveTo>
                    <a:pt x="108332" y="59816"/>
                  </a:moveTo>
                  <a:lnTo>
                    <a:pt x="73025" y="59816"/>
                  </a:lnTo>
                  <a:lnTo>
                    <a:pt x="75564" y="62356"/>
                  </a:lnTo>
                  <a:lnTo>
                    <a:pt x="109996" y="62356"/>
                  </a:lnTo>
                  <a:lnTo>
                    <a:pt x="108332" y="59816"/>
                  </a:lnTo>
                  <a:close/>
                </a:path>
                <a:path w="258445" h="651510">
                  <a:moveTo>
                    <a:pt x="81214" y="30158"/>
                  </a:moveTo>
                  <a:lnTo>
                    <a:pt x="67455" y="55821"/>
                  </a:lnTo>
                  <a:lnTo>
                    <a:pt x="73944" y="61051"/>
                  </a:lnTo>
                  <a:lnTo>
                    <a:pt x="73025" y="59816"/>
                  </a:lnTo>
                  <a:lnTo>
                    <a:pt x="108332" y="59816"/>
                  </a:lnTo>
                  <a:lnTo>
                    <a:pt x="105917" y="56133"/>
                  </a:lnTo>
                  <a:lnTo>
                    <a:pt x="94995" y="41274"/>
                  </a:lnTo>
                  <a:lnTo>
                    <a:pt x="81214" y="30158"/>
                  </a:lnTo>
                  <a:close/>
                </a:path>
                <a:path w="258445" h="651510">
                  <a:moveTo>
                    <a:pt x="72009" y="22732"/>
                  </a:moveTo>
                  <a:lnTo>
                    <a:pt x="53975" y="44957"/>
                  </a:lnTo>
                  <a:lnTo>
                    <a:pt x="67455" y="55821"/>
                  </a:lnTo>
                  <a:lnTo>
                    <a:pt x="81214" y="30158"/>
                  </a:lnTo>
                  <a:lnTo>
                    <a:pt x="72009" y="22732"/>
                  </a:lnTo>
                  <a:close/>
                </a:path>
                <a:path w="258445" h="651510">
                  <a:moveTo>
                    <a:pt x="85195" y="22732"/>
                  </a:moveTo>
                  <a:lnTo>
                    <a:pt x="72009" y="22732"/>
                  </a:lnTo>
                  <a:lnTo>
                    <a:pt x="81214" y="30158"/>
                  </a:lnTo>
                  <a:lnTo>
                    <a:pt x="85195" y="227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82848" y="5852769"/>
              <a:ext cx="178181" cy="208457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1999360" y="4438396"/>
              <a:ext cx="2254250" cy="1984375"/>
            </a:xfrm>
            <a:custGeom>
              <a:avLst/>
              <a:gdLst/>
              <a:ahLst/>
              <a:cxnLst/>
              <a:rect l="l" t="t" r="r" b="b"/>
              <a:pathLst>
                <a:path w="2254250" h="1984375">
                  <a:moveTo>
                    <a:pt x="0" y="349630"/>
                  </a:moveTo>
                  <a:lnTo>
                    <a:pt x="2254250" y="0"/>
                  </a:lnTo>
                </a:path>
                <a:path w="2254250" h="1984375">
                  <a:moveTo>
                    <a:pt x="619632" y="1634426"/>
                  </a:moveTo>
                  <a:lnTo>
                    <a:pt x="0" y="349630"/>
                  </a:lnTo>
                </a:path>
                <a:path w="2254250" h="1984375">
                  <a:moveTo>
                    <a:pt x="2241041" y="0"/>
                  </a:moveTo>
                  <a:lnTo>
                    <a:pt x="1779651" y="1983968"/>
                  </a:lnTo>
                </a:path>
                <a:path w="2254250" h="1984375">
                  <a:moveTo>
                    <a:pt x="619632" y="1622831"/>
                  </a:moveTo>
                  <a:lnTo>
                    <a:pt x="1792859" y="1983968"/>
                  </a:lnTo>
                </a:path>
              </a:pathLst>
            </a:custGeom>
            <a:ln w="762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605531" y="4438396"/>
              <a:ext cx="1648460" cy="1636395"/>
            </a:xfrm>
            <a:custGeom>
              <a:avLst/>
              <a:gdLst/>
              <a:ahLst/>
              <a:cxnLst/>
              <a:rect l="l" t="t" r="r" b="b"/>
              <a:pathLst>
                <a:path w="1648460" h="1636395">
                  <a:moveTo>
                    <a:pt x="1553499" y="67049"/>
                  </a:moveTo>
                  <a:lnTo>
                    <a:pt x="0" y="1609305"/>
                  </a:lnTo>
                  <a:lnTo>
                    <a:pt x="26924" y="1636344"/>
                  </a:lnTo>
                  <a:lnTo>
                    <a:pt x="1580318" y="94079"/>
                  </a:lnTo>
                  <a:lnTo>
                    <a:pt x="1553499" y="67049"/>
                  </a:lnTo>
                  <a:close/>
                </a:path>
                <a:path w="1648460" h="1636395">
                  <a:moveTo>
                    <a:pt x="1629989" y="53593"/>
                  </a:moveTo>
                  <a:lnTo>
                    <a:pt x="1567053" y="53593"/>
                  </a:lnTo>
                  <a:lnTo>
                    <a:pt x="1593850" y="80644"/>
                  </a:lnTo>
                  <a:lnTo>
                    <a:pt x="1580318" y="94079"/>
                  </a:lnTo>
                  <a:lnTo>
                    <a:pt x="1607184" y="121157"/>
                  </a:lnTo>
                  <a:lnTo>
                    <a:pt x="1629989" y="53593"/>
                  </a:lnTo>
                  <a:close/>
                </a:path>
                <a:path w="1648460" h="1636395">
                  <a:moveTo>
                    <a:pt x="1567053" y="53593"/>
                  </a:moveTo>
                  <a:lnTo>
                    <a:pt x="1553499" y="67049"/>
                  </a:lnTo>
                  <a:lnTo>
                    <a:pt x="1580318" y="94079"/>
                  </a:lnTo>
                  <a:lnTo>
                    <a:pt x="1593850" y="80644"/>
                  </a:lnTo>
                  <a:lnTo>
                    <a:pt x="1567053" y="53593"/>
                  </a:lnTo>
                  <a:close/>
                </a:path>
                <a:path w="1648460" h="1636395">
                  <a:moveTo>
                    <a:pt x="1648079" y="0"/>
                  </a:moveTo>
                  <a:lnTo>
                    <a:pt x="1526667" y="40004"/>
                  </a:lnTo>
                  <a:lnTo>
                    <a:pt x="1553499" y="67049"/>
                  </a:lnTo>
                  <a:lnTo>
                    <a:pt x="1567053" y="53593"/>
                  </a:lnTo>
                  <a:lnTo>
                    <a:pt x="1629989" y="53593"/>
                  </a:lnTo>
                  <a:lnTo>
                    <a:pt x="16480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131186" y="4498086"/>
              <a:ext cx="2023745" cy="1917700"/>
            </a:xfrm>
            <a:custGeom>
              <a:avLst/>
              <a:gdLst/>
              <a:ahLst/>
              <a:cxnLst/>
              <a:rect l="l" t="t" r="r" b="b"/>
              <a:pathLst>
                <a:path w="2023745" h="1917700">
                  <a:moveTo>
                    <a:pt x="145033" y="263525"/>
                  </a:moveTo>
                  <a:lnTo>
                    <a:pt x="237362" y="421766"/>
                  </a:lnTo>
                </a:path>
                <a:path w="2023745" h="1917700">
                  <a:moveTo>
                    <a:pt x="296925" y="237236"/>
                  </a:moveTo>
                  <a:lnTo>
                    <a:pt x="388619" y="395350"/>
                  </a:lnTo>
                </a:path>
                <a:path w="2023745" h="1917700">
                  <a:moveTo>
                    <a:pt x="507873" y="210819"/>
                  </a:moveTo>
                  <a:lnTo>
                    <a:pt x="599567" y="368934"/>
                  </a:lnTo>
                </a:path>
                <a:path w="2023745" h="1917700">
                  <a:moveTo>
                    <a:pt x="713486" y="158114"/>
                  </a:moveTo>
                  <a:lnTo>
                    <a:pt x="805180" y="316230"/>
                  </a:lnTo>
                </a:path>
                <a:path w="2023745" h="1917700">
                  <a:moveTo>
                    <a:pt x="929639" y="131699"/>
                  </a:moveTo>
                  <a:lnTo>
                    <a:pt x="1021461" y="289940"/>
                  </a:lnTo>
                </a:path>
                <a:path w="2023745" h="1917700">
                  <a:moveTo>
                    <a:pt x="1114170" y="78993"/>
                  </a:moveTo>
                  <a:lnTo>
                    <a:pt x="1205991" y="237236"/>
                  </a:lnTo>
                </a:path>
                <a:path w="2023745" h="1917700">
                  <a:moveTo>
                    <a:pt x="1331467" y="78993"/>
                  </a:moveTo>
                  <a:lnTo>
                    <a:pt x="1423797" y="237236"/>
                  </a:lnTo>
                </a:path>
                <a:path w="2023745" h="1917700">
                  <a:moveTo>
                    <a:pt x="1555623" y="52705"/>
                  </a:moveTo>
                  <a:lnTo>
                    <a:pt x="1647825" y="210819"/>
                  </a:lnTo>
                </a:path>
                <a:path w="2023745" h="1917700">
                  <a:moveTo>
                    <a:pt x="1726946" y="0"/>
                  </a:moveTo>
                  <a:lnTo>
                    <a:pt x="1819275" y="158114"/>
                  </a:lnTo>
                </a:path>
                <a:path w="2023745" h="1917700">
                  <a:moveTo>
                    <a:pt x="46481" y="606297"/>
                  </a:moveTo>
                  <a:lnTo>
                    <a:pt x="145033" y="448056"/>
                  </a:lnTo>
                </a:path>
                <a:path w="2023745" h="1917700">
                  <a:moveTo>
                    <a:pt x="99187" y="764413"/>
                  </a:moveTo>
                  <a:lnTo>
                    <a:pt x="197738" y="606297"/>
                  </a:lnTo>
                </a:path>
                <a:path w="2023745" h="1917700">
                  <a:moveTo>
                    <a:pt x="191388" y="896238"/>
                  </a:moveTo>
                  <a:lnTo>
                    <a:pt x="290068" y="737997"/>
                  </a:lnTo>
                </a:path>
                <a:path w="2023745" h="1917700">
                  <a:moveTo>
                    <a:pt x="247395" y="1029080"/>
                  </a:moveTo>
                  <a:lnTo>
                    <a:pt x="346456" y="870838"/>
                  </a:lnTo>
                </a:path>
                <a:path w="2023745" h="1917700">
                  <a:moveTo>
                    <a:pt x="296925" y="1187234"/>
                  </a:moveTo>
                  <a:lnTo>
                    <a:pt x="395477" y="1029080"/>
                  </a:lnTo>
                </a:path>
                <a:path w="2023745" h="1917700">
                  <a:moveTo>
                    <a:pt x="389127" y="1345399"/>
                  </a:moveTo>
                  <a:lnTo>
                    <a:pt x="487806" y="1187234"/>
                  </a:lnTo>
                </a:path>
                <a:path w="2023745" h="1917700">
                  <a:moveTo>
                    <a:pt x="1509649" y="1759254"/>
                  </a:moveTo>
                  <a:lnTo>
                    <a:pt x="1601470" y="1917420"/>
                  </a:lnTo>
                </a:path>
                <a:path w="2023745" h="1917700">
                  <a:moveTo>
                    <a:pt x="1726946" y="1126604"/>
                  </a:moveTo>
                  <a:lnTo>
                    <a:pt x="1819275" y="1284770"/>
                  </a:lnTo>
                </a:path>
                <a:path w="2023745" h="1917700">
                  <a:moveTo>
                    <a:pt x="1661033" y="1363852"/>
                  </a:moveTo>
                  <a:lnTo>
                    <a:pt x="1753362" y="1522018"/>
                  </a:lnTo>
                </a:path>
                <a:path w="2023745" h="1917700">
                  <a:moveTo>
                    <a:pt x="1601977" y="1601089"/>
                  </a:moveTo>
                  <a:lnTo>
                    <a:pt x="1693672" y="1759254"/>
                  </a:lnTo>
                </a:path>
                <a:path w="2023745" h="1917700">
                  <a:moveTo>
                    <a:pt x="1114170" y="1607946"/>
                  </a:moveTo>
                  <a:lnTo>
                    <a:pt x="1205991" y="1766112"/>
                  </a:lnTo>
                </a:path>
                <a:path w="2023745" h="1917700">
                  <a:moveTo>
                    <a:pt x="1285621" y="1680171"/>
                  </a:moveTo>
                  <a:lnTo>
                    <a:pt x="1377314" y="1838337"/>
                  </a:lnTo>
                </a:path>
                <a:path w="2023745" h="1917700">
                  <a:moveTo>
                    <a:pt x="1773301" y="949960"/>
                  </a:moveTo>
                  <a:lnTo>
                    <a:pt x="1865122" y="1108151"/>
                  </a:lnTo>
                </a:path>
                <a:path w="2023745" h="1917700">
                  <a:moveTo>
                    <a:pt x="1931542" y="184403"/>
                  </a:moveTo>
                  <a:lnTo>
                    <a:pt x="2023237" y="342645"/>
                  </a:lnTo>
                </a:path>
                <a:path w="2023745" h="1917700">
                  <a:moveTo>
                    <a:pt x="1819275" y="579882"/>
                  </a:moveTo>
                  <a:lnTo>
                    <a:pt x="1911477" y="737997"/>
                  </a:lnTo>
                </a:path>
                <a:path w="2023745" h="1917700">
                  <a:moveTo>
                    <a:pt x="1865629" y="368934"/>
                  </a:moveTo>
                  <a:lnTo>
                    <a:pt x="1957324" y="527176"/>
                  </a:lnTo>
                </a:path>
                <a:path w="2023745" h="1917700">
                  <a:moveTo>
                    <a:pt x="929639" y="1601089"/>
                  </a:moveTo>
                  <a:lnTo>
                    <a:pt x="1021461" y="1759254"/>
                  </a:lnTo>
                </a:path>
                <a:path w="2023745" h="1917700">
                  <a:moveTo>
                    <a:pt x="0" y="474471"/>
                  </a:moveTo>
                  <a:lnTo>
                    <a:pt x="98679" y="316230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5350890" y="6043371"/>
            <a:ext cx="235585" cy="3752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300" b="1" spc="-10" dirty="0">
                <a:latin typeface="Arial"/>
                <a:cs typeface="Arial"/>
              </a:rPr>
              <a:t>R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7244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20" dirty="0"/>
              <a:t> </a:t>
            </a:r>
            <a:r>
              <a:rPr sz="2400" spc="-5" dirty="0"/>
              <a:t>distancia</a:t>
            </a:r>
            <a:r>
              <a:rPr sz="2400" spc="-45" dirty="0"/>
              <a:t> </a:t>
            </a:r>
            <a:r>
              <a:rPr sz="2400" spc="-5" dirty="0"/>
              <a:t>(21)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649" y="1574199"/>
            <a:ext cx="4291808" cy="435393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071620" y="1645158"/>
            <a:ext cx="4850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Calibri"/>
                <a:cs typeface="Calibri"/>
              </a:rPr>
              <a:t>Para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líneas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transmisión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extra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largas</a:t>
            </a:r>
            <a:r>
              <a:rPr sz="1800" b="1" dirty="0">
                <a:latin typeface="Calibri"/>
                <a:cs typeface="Calibri"/>
              </a:rPr>
              <a:t> (L &gt;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150 km)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12385" y="5562701"/>
            <a:ext cx="435800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Unidades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distancia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que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aplican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protección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85L/21, </a:t>
            </a:r>
            <a:r>
              <a:rPr sz="1800" spc="-15" dirty="0">
                <a:latin typeface="Calibri"/>
                <a:cs typeface="Calibri"/>
              </a:rPr>
              <a:t>zonas</a:t>
            </a:r>
            <a:r>
              <a:rPr sz="1800" dirty="0">
                <a:latin typeface="Calibri"/>
                <a:cs typeface="Calibri"/>
              </a:rPr>
              <a:t> 1, 2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dirección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hacia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adelante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15" dirty="0">
                <a:latin typeface="Calibri"/>
                <a:cs typeface="Calibri"/>
              </a:rPr>
              <a:t>zona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dirección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hacia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atrás.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7244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20" dirty="0"/>
              <a:t> </a:t>
            </a:r>
            <a:r>
              <a:rPr sz="2400" spc="-5" dirty="0"/>
              <a:t>distancia</a:t>
            </a:r>
            <a:r>
              <a:rPr sz="2400" spc="-45" dirty="0"/>
              <a:t> </a:t>
            </a:r>
            <a:r>
              <a:rPr sz="2400" spc="-5" dirty="0"/>
              <a:t>(21)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605739" y="1416558"/>
            <a:ext cx="7473950" cy="30740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800" b="1" spc="-5" dirty="0">
                <a:latin typeface="Calibri"/>
                <a:cs typeface="Calibri"/>
              </a:rPr>
              <a:t>Zona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Con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dirección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hacia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adelante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disparo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instantáneo.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Su </a:t>
            </a:r>
            <a:r>
              <a:rPr sz="1800" spc="-10" dirty="0">
                <a:latin typeface="Calibri"/>
                <a:cs typeface="Calibri"/>
              </a:rPr>
              <a:t>propósito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liberar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fallas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mayor</a:t>
            </a:r>
            <a:r>
              <a:rPr sz="1800" spc="-10" dirty="0">
                <a:latin typeface="Calibri"/>
                <a:cs typeface="Calibri"/>
              </a:rPr>
              <a:t> parte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línea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protegida,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sin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retardo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tiempo </a:t>
            </a:r>
            <a:r>
              <a:rPr sz="1800" spc="-10" dirty="0">
                <a:latin typeface="Calibri"/>
                <a:cs typeface="Calibri"/>
              </a:rPr>
              <a:t>intencional.</a:t>
            </a:r>
            <a:endParaRPr sz="1800">
              <a:latin typeface="Calibri"/>
              <a:cs typeface="Calibri"/>
            </a:endParaRPr>
          </a:p>
          <a:p>
            <a:pPr marL="299085" marR="40449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Alcance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característica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Mho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alcance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inductivo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para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característica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cuadrilateral:</a:t>
            </a:r>
            <a:endParaRPr sz="18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buFont typeface="Microsoft Sans Serif"/>
              <a:buChar char="•"/>
              <a:tabLst>
                <a:tab pos="756285" algn="l"/>
                <a:tab pos="756920" algn="l"/>
              </a:tabLst>
            </a:pPr>
            <a:r>
              <a:rPr sz="1800" spc="-10" dirty="0">
                <a:latin typeface="Calibri"/>
                <a:cs typeface="Calibri"/>
              </a:rPr>
              <a:t>Ajustar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80%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 la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impedancia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secuencia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positiva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 la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línea</a:t>
            </a:r>
            <a:endParaRPr sz="1800">
              <a:latin typeface="Calibri"/>
              <a:cs typeface="Calibri"/>
            </a:endParaRPr>
          </a:p>
          <a:p>
            <a:pPr marL="756285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protegida.</a:t>
            </a:r>
            <a:endParaRPr sz="1800">
              <a:latin typeface="Calibri"/>
              <a:cs typeface="Calibri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756285" algn="l"/>
                <a:tab pos="756920" algn="l"/>
              </a:tabLst>
            </a:pPr>
            <a:r>
              <a:rPr sz="1800" spc="-5" dirty="0">
                <a:latin typeface="Calibri"/>
                <a:cs typeface="Calibri"/>
              </a:rPr>
              <a:t>Si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existe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línea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paralela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misma</a:t>
            </a:r>
            <a:r>
              <a:rPr sz="1800" spc="-10" dirty="0">
                <a:latin typeface="Calibri"/>
                <a:cs typeface="Calibri"/>
              </a:rPr>
              <a:t> estructura,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entonces, </a:t>
            </a:r>
            <a:r>
              <a:rPr sz="1800" spc="-10" dirty="0">
                <a:latin typeface="Calibri"/>
                <a:cs typeface="Calibri"/>
              </a:rPr>
              <a:t>ajustar</a:t>
            </a:r>
            <a:r>
              <a:rPr sz="1800" spc="-5" dirty="0">
                <a:latin typeface="Calibri"/>
                <a:cs typeface="Calibri"/>
              </a:rPr>
              <a:t> del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60%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70%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impedancia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secuencia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positiva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línea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protegida.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7244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20" dirty="0"/>
              <a:t> </a:t>
            </a:r>
            <a:r>
              <a:rPr sz="2400" spc="-5" dirty="0"/>
              <a:t>distancia</a:t>
            </a:r>
            <a:r>
              <a:rPr sz="2400" spc="-45" dirty="0"/>
              <a:t> </a:t>
            </a:r>
            <a:r>
              <a:rPr sz="2400" spc="-5" dirty="0"/>
              <a:t>(21)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605739" y="1142237"/>
            <a:ext cx="7553959" cy="362267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800" b="1" spc="-5" dirty="0">
                <a:latin typeface="Calibri"/>
                <a:cs typeface="Calibri"/>
              </a:rPr>
              <a:t>Zona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Con </a:t>
            </a:r>
            <a:r>
              <a:rPr sz="1800" spc="-10" dirty="0">
                <a:latin typeface="Calibri"/>
                <a:cs typeface="Calibri"/>
              </a:rPr>
              <a:t>dirección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hacia adelante.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15" dirty="0">
                <a:latin typeface="Calibri"/>
                <a:cs typeface="Calibri"/>
              </a:rPr>
              <a:t>Esta </a:t>
            </a:r>
            <a:r>
              <a:rPr sz="1800" spc="-5" dirty="0">
                <a:latin typeface="Calibri"/>
                <a:cs typeface="Calibri"/>
              </a:rPr>
              <a:t>unidad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genera </a:t>
            </a:r>
            <a:r>
              <a:rPr sz="1800" spc="-5" dirty="0">
                <a:latin typeface="Calibri"/>
                <a:cs typeface="Calibri"/>
              </a:rPr>
              <a:t>disparo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forma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independiente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debe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programar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lógica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transmisión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esquema </a:t>
            </a:r>
            <a:r>
              <a:rPr sz="1800" spc="-15" dirty="0">
                <a:latin typeface="Calibri"/>
                <a:cs typeface="Calibri"/>
              </a:rPr>
              <a:t>POTT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tipo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hibrido</a:t>
            </a:r>
            <a:endParaRPr sz="1800">
              <a:latin typeface="Calibri"/>
              <a:cs typeface="Calibri"/>
            </a:endParaRPr>
          </a:p>
          <a:p>
            <a:pPr marL="299085" marR="810260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utiliza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para</a:t>
            </a:r>
            <a:r>
              <a:rPr sz="1800" spc="-5" dirty="0">
                <a:latin typeface="Calibri"/>
                <a:cs typeface="Calibri"/>
              </a:rPr>
              <a:t> disparo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sin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retardo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tiempo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mediante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esquema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comparación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direccional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POTT</a:t>
            </a:r>
            <a:r>
              <a:rPr sz="1800" spc="-5" dirty="0">
                <a:latin typeface="Calibri"/>
                <a:cs typeface="Calibri"/>
              </a:rPr>
              <a:t> tipo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hibrido.</a:t>
            </a:r>
            <a:endParaRPr sz="18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15" dirty="0">
                <a:latin typeface="Calibri"/>
                <a:cs typeface="Calibri"/>
              </a:rPr>
              <a:t>Esta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zona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tiene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 </a:t>
            </a:r>
            <a:r>
              <a:rPr sz="1800" spc="-10" dirty="0">
                <a:latin typeface="Calibri"/>
                <a:cs typeface="Calibri"/>
              </a:rPr>
              <a:t>propósito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detectar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todas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fallas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que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ocurran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toda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longitud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 la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línea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protegida.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Alcance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característica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Mho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alcance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inductivo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para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característica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cuadrilateral:</a:t>
            </a:r>
            <a:endParaRPr sz="1800">
              <a:latin typeface="Calibri"/>
              <a:cs typeface="Calibri"/>
            </a:endParaRPr>
          </a:p>
          <a:p>
            <a:pPr marL="756285" marR="695960" lvl="1" indent="-287020">
              <a:lnSpc>
                <a:spcPct val="100000"/>
              </a:lnSpc>
              <a:buFont typeface="Microsoft Sans Serif"/>
              <a:buChar char="•"/>
              <a:tabLst>
                <a:tab pos="756285" algn="l"/>
                <a:tab pos="756920" algn="l"/>
              </a:tabLst>
            </a:pPr>
            <a:r>
              <a:rPr sz="1800" spc="-10" dirty="0">
                <a:latin typeface="Calibri"/>
                <a:cs typeface="Calibri"/>
              </a:rPr>
              <a:t>Ajustar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120%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 la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impedancia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secuencia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positiva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línea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protegida.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7244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20" dirty="0"/>
              <a:t> </a:t>
            </a:r>
            <a:r>
              <a:rPr sz="2400" spc="-5" dirty="0"/>
              <a:t>distancia</a:t>
            </a:r>
            <a:r>
              <a:rPr sz="2400" spc="-45" dirty="0"/>
              <a:t> </a:t>
            </a:r>
            <a:r>
              <a:rPr sz="2400" spc="-5" dirty="0"/>
              <a:t>(21)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605739" y="1142237"/>
            <a:ext cx="7524115" cy="33788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800" b="1" spc="-5" dirty="0">
                <a:latin typeface="Calibri"/>
                <a:cs typeface="Calibri"/>
              </a:rPr>
              <a:t>Zona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Con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dirección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hacia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atrás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(zona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reversa)</a:t>
            </a:r>
            <a:endParaRPr sz="18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120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utiliza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para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 </a:t>
            </a:r>
            <a:r>
              <a:rPr sz="1800" spc="-10" dirty="0">
                <a:latin typeface="Calibri"/>
                <a:cs typeface="Calibri"/>
              </a:rPr>
              <a:t>lógica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bloqueo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esquema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comparación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direccional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POTT</a:t>
            </a:r>
            <a:r>
              <a:rPr sz="1800" spc="-5" dirty="0">
                <a:latin typeface="Calibri"/>
                <a:cs typeface="Calibri"/>
              </a:rPr>
              <a:t> tipo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híbrido.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Ver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lógica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esquema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comparación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direccional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tipo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hibrido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ilustrado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 </a:t>
            </a:r>
            <a:r>
              <a:rPr sz="1800" spc="-10" dirty="0">
                <a:latin typeface="Calibri"/>
                <a:cs typeface="Calibri"/>
              </a:rPr>
              <a:t>figura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9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apartado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5.11,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para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ajustar </a:t>
            </a:r>
            <a:r>
              <a:rPr sz="1800" spc="-5" dirty="0">
                <a:latin typeface="Calibri"/>
                <a:cs typeface="Calibri"/>
              </a:rPr>
              <a:t>los </a:t>
            </a:r>
            <a:r>
              <a:rPr sz="1800" spc="-15" dirty="0">
                <a:latin typeface="Calibri"/>
                <a:cs typeface="Calibri"/>
              </a:rPr>
              <a:t>retardos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tiempo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indicados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Alcance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característica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Mho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alcance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inductivo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para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característica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cuadrilateral:</a:t>
            </a:r>
            <a:endParaRPr sz="1800">
              <a:latin typeface="Calibri"/>
              <a:cs typeface="Calibri"/>
            </a:endParaRPr>
          </a:p>
          <a:p>
            <a:pPr marL="756285" marR="665480" lvl="1" indent="-287020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756285" algn="l"/>
                <a:tab pos="756920" algn="l"/>
              </a:tabLst>
            </a:pPr>
            <a:r>
              <a:rPr sz="1800" spc="-10" dirty="0">
                <a:latin typeface="Calibri"/>
                <a:cs typeface="Calibri"/>
              </a:rPr>
              <a:t>Ajustar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100%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 la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impedancia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secuencia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positiva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línea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protegida.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7244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20" dirty="0"/>
              <a:t> </a:t>
            </a:r>
            <a:r>
              <a:rPr sz="2400" spc="-5" dirty="0"/>
              <a:t>distancia</a:t>
            </a:r>
            <a:r>
              <a:rPr sz="2400" spc="-45" dirty="0"/>
              <a:t> </a:t>
            </a:r>
            <a:r>
              <a:rPr sz="2400" spc="-5" dirty="0"/>
              <a:t>(21)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4880" y="1404308"/>
            <a:ext cx="7056372" cy="4960188"/>
          </a:xfrm>
          <a:prstGeom prst="rect">
            <a:avLst/>
          </a:prstGeom>
        </p:spPr>
      </p:pic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7244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20" dirty="0"/>
              <a:t> </a:t>
            </a:r>
            <a:r>
              <a:rPr sz="2400" spc="-5" dirty="0"/>
              <a:t>distancia</a:t>
            </a:r>
            <a:r>
              <a:rPr sz="2400" spc="-45" dirty="0"/>
              <a:t> </a:t>
            </a:r>
            <a:r>
              <a:rPr sz="2400" spc="-5" dirty="0"/>
              <a:t>(21)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605739" y="1142237"/>
            <a:ext cx="7579995" cy="465963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800" b="1" spc="-5" dirty="0">
                <a:latin typeface="Calibri"/>
                <a:cs typeface="Calibri"/>
              </a:rPr>
              <a:t>Zona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Con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dirección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hacia adelante.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Calibri"/>
                <a:cs typeface="Calibri"/>
              </a:rPr>
              <a:t>Se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utilizará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para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disparo</a:t>
            </a:r>
            <a:r>
              <a:rPr sz="1800" spc="-5" dirty="0">
                <a:latin typeface="Calibri"/>
                <a:cs typeface="Calibri"/>
              </a:rPr>
              <a:t> independiente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retardo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operación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300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400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milisegundos</a:t>
            </a:r>
            <a:endParaRPr sz="1800">
              <a:latin typeface="Calibri"/>
              <a:cs typeface="Calibri"/>
            </a:endParaRPr>
          </a:p>
          <a:p>
            <a:pPr marL="299085" marR="97790" indent="-287020">
              <a:lnSpc>
                <a:spcPct val="100000"/>
              </a:lnSpc>
              <a:spcBef>
                <a:spcPts val="120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propósito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esta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zona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respaldar</a:t>
            </a:r>
            <a:r>
              <a:rPr sz="1800" dirty="0">
                <a:latin typeface="Calibri"/>
                <a:cs typeface="Calibri"/>
              </a:rPr>
              <a:t> 50%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línea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más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corta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que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salga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del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bus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remoto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INFEED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mínimo,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considerando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extremo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remoto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abierto.</a:t>
            </a:r>
            <a:endParaRPr sz="1800">
              <a:latin typeface="Calibri"/>
              <a:cs typeface="Calibri"/>
            </a:endParaRPr>
          </a:p>
          <a:p>
            <a:pPr marL="299085" marR="724535" indent="-287020">
              <a:lnSpc>
                <a:spcPct val="100000"/>
              </a:lnSpc>
              <a:spcBef>
                <a:spcPts val="120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Alcance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característica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Mho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alcance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inductivo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para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característica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cuadrilateral.</a:t>
            </a:r>
            <a:endParaRPr sz="1800">
              <a:latin typeface="Calibri"/>
              <a:cs typeface="Calibri"/>
            </a:endParaRPr>
          </a:p>
          <a:p>
            <a:pPr marL="756285" marR="301625" lvl="1" indent="-287020">
              <a:lnSpc>
                <a:spcPct val="100000"/>
              </a:lnSpc>
              <a:spcBef>
                <a:spcPts val="1200"/>
              </a:spcBef>
              <a:buFont typeface="Microsoft Sans Serif"/>
              <a:buChar char="•"/>
              <a:tabLst>
                <a:tab pos="756285" algn="l"/>
                <a:tab pos="756920" algn="l"/>
              </a:tabLst>
            </a:pPr>
            <a:r>
              <a:rPr sz="1800" spc="-10" dirty="0">
                <a:latin typeface="Calibri"/>
                <a:cs typeface="Calibri"/>
              </a:rPr>
              <a:t>Ajustar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100%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 la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impedancia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secuencia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positiva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línea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protegida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50%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 línea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más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corta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que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salga </a:t>
            </a:r>
            <a:r>
              <a:rPr sz="1800" spc="-5" dirty="0">
                <a:latin typeface="Calibri"/>
                <a:cs typeface="Calibri"/>
              </a:rPr>
              <a:t>del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bus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remoto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infeed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mínimo,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considerando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extremo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remoto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abierto.</a:t>
            </a:r>
            <a:endParaRPr sz="1800">
              <a:latin typeface="Calibri"/>
              <a:cs typeface="Calibri"/>
            </a:endParaRPr>
          </a:p>
          <a:p>
            <a:pPr marL="756285" marR="88900" lvl="1" indent="-287020">
              <a:lnSpc>
                <a:spcPct val="100000"/>
              </a:lnSpc>
              <a:spcBef>
                <a:spcPts val="1200"/>
              </a:spcBef>
              <a:buFont typeface="Microsoft Sans Serif"/>
              <a:buChar char="•"/>
              <a:tabLst>
                <a:tab pos="756285" algn="l"/>
                <a:tab pos="756920" algn="l"/>
              </a:tabLst>
            </a:pPr>
            <a:r>
              <a:rPr sz="1800" spc="-5" dirty="0">
                <a:latin typeface="Calibri"/>
                <a:cs typeface="Calibri"/>
              </a:rPr>
              <a:t>Calcular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infeed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mínimo.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Véase</a:t>
            </a:r>
            <a:r>
              <a:rPr sz="1800" dirty="0">
                <a:latin typeface="Calibri"/>
                <a:cs typeface="Calibri"/>
              </a:rPr>
              <a:t> 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anexo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 </a:t>
            </a:r>
            <a:r>
              <a:rPr sz="1800" spc="-10" dirty="0">
                <a:latin typeface="Calibri"/>
                <a:cs typeface="Calibri"/>
              </a:rPr>
              <a:t>“Criterios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para</a:t>
            </a:r>
            <a:r>
              <a:rPr sz="1800" spc="-5" dirty="0">
                <a:latin typeface="Calibri"/>
                <a:cs typeface="Calibri"/>
              </a:rPr>
              <a:t> determinar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valor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infeed”.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95541" y="818896"/>
            <a:ext cx="8528050" cy="340995"/>
            <a:chOff x="295541" y="818896"/>
            <a:chExt cx="8528050" cy="340995"/>
          </a:xfrm>
        </p:grpSpPr>
        <p:sp>
          <p:nvSpPr>
            <p:cNvPr id="4" name="object 4"/>
            <p:cNvSpPr/>
            <p:nvPr/>
          </p:nvSpPr>
          <p:spPr>
            <a:xfrm>
              <a:off x="29554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1F1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0593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28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28" y="15240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1F1F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222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02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879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222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384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32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042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727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54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828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052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92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710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A2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5215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B2B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8873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C2C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2378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C2C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036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D2D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95413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E2E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31989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2F2F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6704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030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02093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333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38669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434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7372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53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1029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737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4534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838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81925" y="1007236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4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393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5202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A3A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88605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3B3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26023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C3C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295273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040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318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141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3669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242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03476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44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38529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54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73581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464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54520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74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58178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848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168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848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53412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A4A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68846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D4D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2351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E4E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600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F4F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9514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151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831721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5252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033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353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938400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454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974976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555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0100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757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0450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A57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0816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A5A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11670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C5C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15328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D5D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1883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E5E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224913" y="1007236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5F5F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2950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060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3315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262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366644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36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03220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6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4382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868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4748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96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509900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B6B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546477" y="1007236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6C6C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6165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D6D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6531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D6D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68820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E6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72478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F6F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7598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070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79641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474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83146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676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8665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777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9030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979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938144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979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974720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979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0097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A7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0463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B7B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081400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C7C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117976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282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1530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38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1880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484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2246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585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25970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585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29628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585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3313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787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36791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88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40296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D8D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4380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E8E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4745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F8F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509644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090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546220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19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5812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292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6178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29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6529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292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6894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393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7245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595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759581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9999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831208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A9A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86778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C9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9028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D9D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93941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E9E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974465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9F9F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0460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0A0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08114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1A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11772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3A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1527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6A6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1893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7A7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2244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8A8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2609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AAA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2960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BAB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3310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CAC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3676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CA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402708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DA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43928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EA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4743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FAF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51091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0B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54596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3B3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5810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5B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6175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6B6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65264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7B7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68922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8B8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724273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B8B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7959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9B9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8324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BBB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8675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CBC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9025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DBD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9391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0C0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974208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1C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01078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2C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0458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3C3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08241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4C4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11746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5C5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1525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5C5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1890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5C5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22414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6C6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26072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7C7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2957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8C8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3323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9C9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3674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CC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4039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DC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4390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EC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4740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FCF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5106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0D0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545708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1D1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58228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2D2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617337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2D2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68896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2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7240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3D3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7605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4D4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79564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5D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83222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6D6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8672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9D9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903849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AD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9754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BDB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0105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CD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0455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DDD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0821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DDD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117208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EDE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153785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FDF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225413" y="1007236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DFDF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2955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E0E0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3320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2E1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636714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E2E1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40372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3E2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438773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6E3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510401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7E7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5820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8E8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6170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E9E9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6536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9E9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688709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AEA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760337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BEB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831965" y="1007236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EBE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938645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CEC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7010273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DED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70819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EEEE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71184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E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7153529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28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EFEF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7225156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FEF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7260209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0F0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7331837" y="1007236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106679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3F3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743851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4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7475092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F4F4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7510145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5F5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75817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5F5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7618348" y="1007236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6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7725029" y="1007236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7F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7831709" y="1007236"/>
              <a:ext cx="215265" cy="152400"/>
            </a:xfrm>
            <a:custGeom>
              <a:avLst/>
              <a:gdLst/>
              <a:ahLst/>
              <a:cxnLst/>
              <a:rect l="l" t="t" r="r" b="b"/>
              <a:pathLst>
                <a:path w="215265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215265" h="152400">
                  <a:moveTo>
                    <a:pt x="108191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8191" y="152400"/>
                  </a:lnTo>
                  <a:lnTo>
                    <a:pt x="108191" y="0"/>
                  </a:lnTo>
                  <a:close/>
                </a:path>
                <a:path w="215265" h="152400">
                  <a:moveTo>
                    <a:pt x="143243" y="0"/>
                  </a:moveTo>
                  <a:lnTo>
                    <a:pt x="108204" y="0"/>
                  </a:lnTo>
                  <a:lnTo>
                    <a:pt x="108204" y="152400"/>
                  </a:lnTo>
                  <a:lnTo>
                    <a:pt x="143243" y="152400"/>
                  </a:lnTo>
                  <a:lnTo>
                    <a:pt x="143243" y="0"/>
                  </a:lnTo>
                  <a:close/>
                </a:path>
                <a:path w="215265" h="152400">
                  <a:moveTo>
                    <a:pt x="178295" y="0"/>
                  </a:moveTo>
                  <a:lnTo>
                    <a:pt x="143256" y="0"/>
                  </a:lnTo>
                  <a:lnTo>
                    <a:pt x="143256" y="152400"/>
                  </a:lnTo>
                  <a:lnTo>
                    <a:pt x="178295" y="152400"/>
                  </a:lnTo>
                  <a:lnTo>
                    <a:pt x="178295" y="0"/>
                  </a:lnTo>
                  <a:close/>
                </a:path>
                <a:path w="215265" h="152400">
                  <a:moveTo>
                    <a:pt x="214884" y="0"/>
                  </a:moveTo>
                  <a:lnTo>
                    <a:pt x="178308" y="0"/>
                  </a:lnTo>
                  <a:lnTo>
                    <a:pt x="178308" y="152400"/>
                  </a:lnTo>
                  <a:lnTo>
                    <a:pt x="214884" y="15240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8046593" y="1007236"/>
              <a:ext cx="178435" cy="152400"/>
            </a:xfrm>
            <a:custGeom>
              <a:avLst/>
              <a:gdLst/>
              <a:ahLst/>
              <a:cxnLst/>
              <a:rect l="l" t="t" r="r" b="b"/>
              <a:pathLst>
                <a:path w="17843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78434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  <a:path w="178434" h="152400">
                  <a:moveTo>
                    <a:pt x="178295" y="0"/>
                  </a:moveTo>
                  <a:lnTo>
                    <a:pt x="143256" y="0"/>
                  </a:lnTo>
                  <a:lnTo>
                    <a:pt x="106680" y="0"/>
                  </a:lnTo>
                  <a:lnTo>
                    <a:pt x="106680" y="152400"/>
                  </a:lnTo>
                  <a:lnTo>
                    <a:pt x="143256" y="152400"/>
                  </a:lnTo>
                  <a:lnTo>
                    <a:pt x="178295" y="152400"/>
                  </a:lnTo>
                  <a:lnTo>
                    <a:pt x="178295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82249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8261477" y="1007236"/>
              <a:ext cx="142240" cy="152400"/>
            </a:xfrm>
            <a:custGeom>
              <a:avLst/>
              <a:gdLst/>
              <a:ahLst/>
              <a:cxnLst/>
              <a:rect l="l" t="t" r="r" b="b"/>
              <a:pathLst>
                <a:path w="142240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42240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  <a:path w="142240" h="152400">
                  <a:moveTo>
                    <a:pt x="141719" y="0"/>
                  </a:moveTo>
                  <a:lnTo>
                    <a:pt x="106680" y="0"/>
                  </a:lnTo>
                  <a:lnTo>
                    <a:pt x="70104" y="0"/>
                  </a:lnTo>
                  <a:lnTo>
                    <a:pt x="70104" y="152400"/>
                  </a:lnTo>
                  <a:lnTo>
                    <a:pt x="106680" y="152400"/>
                  </a:lnTo>
                  <a:lnTo>
                    <a:pt x="141719" y="152400"/>
                  </a:lnTo>
                  <a:lnTo>
                    <a:pt x="141719" y="0"/>
                  </a:lnTo>
                  <a:close/>
                </a:path>
              </a:pathLst>
            </a:custGeom>
            <a:solidFill>
              <a:srgbClr val="F9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8403209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8474837" y="1007236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106679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AFA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8581517" y="818895"/>
              <a:ext cx="207010" cy="340995"/>
            </a:xfrm>
            <a:custGeom>
              <a:avLst/>
              <a:gdLst/>
              <a:ahLst/>
              <a:cxnLst/>
              <a:rect l="l" t="t" r="r" b="b"/>
              <a:pathLst>
                <a:path w="207009" h="340994">
                  <a:moveTo>
                    <a:pt x="36576" y="188341"/>
                  </a:moveTo>
                  <a:lnTo>
                    <a:pt x="0" y="188341"/>
                  </a:lnTo>
                  <a:lnTo>
                    <a:pt x="0" y="340741"/>
                  </a:lnTo>
                  <a:lnTo>
                    <a:pt x="36576" y="340741"/>
                  </a:lnTo>
                  <a:lnTo>
                    <a:pt x="36576" y="188341"/>
                  </a:lnTo>
                  <a:close/>
                </a:path>
                <a:path w="207009" h="340994">
                  <a:moveTo>
                    <a:pt x="98539" y="0"/>
                  </a:moveTo>
                  <a:lnTo>
                    <a:pt x="63500" y="0"/>
                  </a:lnTo>
                  <a:lnTo>
                    <a:pt x="63500" y="152400"/>
                  </a:lnTo>
                  <a:lnTo>
                    <a:pt x="98539" y="152400"/>
                  </a:lnTo>
                  <a:lnTo>
                    <a:pt x="98539" y="0"/>
                  </a:lnTo>
                  <a:close/>
                </a:path>
                <a:path w="207009" h="340994">
                  <a:moveTo>
                    <a:pt x="170167" y="0"/>
                  </a:moveTo>
                  <a:lnTo>
                    <a:pt x="135128" y="0"/>
                  </a:lnTo>
                  <a:lnTo>
                    <a:pt x="98552" y="0"/>
                  </a:lnTo>
                  <a:lnTo>
                    <a:pt x="98552" y="152400"/>
                  </a:lnTo>
                  <a:lnTo>
                    <a:pt x="135128" y="152400"/>
                  </a:lnTo>
                  <a:lnTo>
                    <a:pt x="170167" y="152400"/>
                  </a:lnTo>
                  <a:lnTo>
                    <a:pt x="170167" y="0"/>
                  </a:lnTo>
                  <a:close/>
                </a:path>
                <a:path w="207009" h="340994">
                  <a:moveTo>
                    <a:pt x="206756" y="0"/>
                  </a:moveTo>
                  <a:lnTo>
                    <a:pt x="170180" y="0"/>
                  </a:lnTo>
                  <a:lnTo>
                    <a:pt x="170180" y="152400"/>
                  </a:lnTo>
                  <a:lnTo>
                    <a:pt x="206756" y="152400"/>
                  </a:lnTo>
                  <a:lnTo>
                    <a:pt x="206756" y="0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8788272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FBFB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2" name="object 192"/>
          <p:cNvSpPr txBox="1"/>
          <p:nvPr/>
        </p:nvSpPr>
        <p:spPr>
          <a:xfrm>
            <a:off x="383844" y="307975"/>
            <a:ext cx="44532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7A"/>
                </a:solidFill>
                <a:latin typeface="Arial Black"/>
                <a:cs typeface="Arial Black"/>
              </a:rPr>
              <a:t>Protección</a:t>
            </a:r>
            <a:r>
              <a:rPr sz="2400" spc="-60" dirty="0">
                <a:solidFill>
                  <a:srgbClr val="00007A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7A"/>
                </a:solidFill>
                <a:latin typeface="Arial Black"/>
                <a:cs typeface="Arial Black"/>
              </a:rPr>
              <a:t>diferencial</a:t>
            </a:r>
            <a:r>
              <a:rPr sz="2400" spc="-55" dirty="0">
                <a:solidFill>
                  <a:srgbClr val="00007A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7A"/>
                </a:solidFill>
                <a:latin typeface="Arial Black"/>
                <a:cs typeface="Arial Black"/>
              </a:rPr>
              <a:t>(87)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530453" y="1289685"/>
            <a:ext cx="8041640" cy="935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99600"/>
              </a:lnSpc>
              <a:spcBef>
                <a:spcPts val="100"/>
              </a:spcBef>
            </a:pPr>
            <a:r>
              <a:rPr sz="2000" spc="-5" dirty="0">
                <a:latin typeface="Microsoft Sans Serif"/>
                <a:cs typeface="Microsoft Sans Serif"/>
              </a:rPr>
              <a:t>Esta </a:t>
            </a:r>
            <a:r>
              <a:rPr sz="2000" spc="-10" dirty="0">
                <a:latin typeface="Microsoft Sans Serif"/>
                <a:cs typeface="Microsoft Sans Serif"/>
              </a:rPr>
              <a:t>es una protección </a:t>
            </a:r>
            <a:r>
              <a:rPr sz="2000" spc="-5" dirty="0">
                <a:latin typeface="Microsoft Sans Serif"/>
                <a:cs typeface="Microsoft Sans Serif"/>
              </a:rPr>
              <a:t>con </a:t>
            </a:r>
            <a:r>
              <a:rPr sz="2000" spc="-10" dirty="0">
                <a:latin typeface="Microsoft Sans Serif"/>
                <a:cs typeface="Microsoft Sans Serif"/>
              </a:rPr>
              <a:t>selectividad absoluta, </a:t>
            </a:r>
            <a:r>
              <a:rPr sz="2000" spc="-15" dirty="0">
                <a:latin typeface="Microsoft Sans Serif"/>
                <a:cs typeface="Microsoft Sans Serif"/>
              </a:rPr>
              <a:t>compara </a:t>
            </a:r>
            <a:r>
              <a:rPr sz="2000" spc="-10" dirty="0">
                <a:latin typeface="Microsoft Sans Serif"/>
                <a:cs typeface="Microsoft Sans Serif"/>
              </a:rPr>
              <a:t>las señales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eléctricas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provenientes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de</a:t>
            </a:r>
            <a:r>
              <a:rPr sz="2000" spc="-10" dirty="0">
                <a:latin typeface="Microsoft Sans Serif"/>
                <a:cs typeface="Microsoft Sans Serif"/>
              </a:rPr>
              <a:t> distintos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puntos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del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elemento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protegido, </a:t>
            </a:r>
            <a:r>
              <a:rPr sz="2000" spc="-10" dirty="0">
                <a:latin typeface="Microsoft Sans Serif"/>
                <a:cs typeface="Microsoft Sans Serif"/>
              </a:rPr>
              <a:t> usualmente de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sus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extremos.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Es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aplicable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todo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tipo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elementos.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194" name="object 19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6738" y="2542635"/>
            <a:ext cx="6699270" cy="4054029"/>
          </a:xfrm>
          <a:prstGeom prst="rect">
            <a:avLst/>
          </a:prstGeom>
        </p:spPr>
      </p:pic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17119"/>
            <a:ext cx="6287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Aplicaciones</a:t>
            </a:r>
            <a:r>
              <a:rPr sz="2400" spc="-80" dirty="0"/>
              <a:t> </a:t>
            </a:r>
            <a:r>
              <a:rPr sz="2400" dirty="0"/>
              <a:t>diferencial</a:t>
            </a:r>
            <a:r>
              <a:rPr sz="2400" spc="-80" dirty="0"/>
              <a:t> </a:t>
            </a:r>
            <a:r>
              <a:rPr sz="2400" spc="-10" dirty="0"/>
              <a:t>(Barra/Línea)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2183828" y="1746567"/>
            <a:ext cx="3586479" cy="1889760"/>
            <a:chOff x="2183828" y="1746567"/>
            <a:chExt cx="3586479" cy="1889760"/>
          </a:xfrm>
        </p:grpSpPr>
        <p:sp>
          <p:nvSpPr>
            <p:cNvPr id="4" name="object 4"/>
            <p:cNvSpPr/>
            <p:nvPr/>
          </p:nvSpPr>
          <p:spPr>
            <a:xfrm>
              <a:off x="2198116" y="1781301"/>
              <a:ext cx="3413125" cy="1270"/>
            </a:xfrm>
            <a:custGeom>
              <a:avLst/>
              <a:gdLst/>
              <a:ahLst/>
              <a:cxnLst/>
              <a:rect l="l" t="t" r="r" b="b"/>
              <a:pathLst>
                <a:path w="3413125" h="1269">
                  <a:moveTo>
                    <a:pt x="2243709" y="0"/>
                  </a:moveTo>
                  <a:lnTo>
                    <a:pt x="3412998" y="635"/>
                  </a:lnTo>
                </a:path>
                <a:path w="3413125" h="1269">
                  <a:moveTo>
                    <a:pt x="0" y="0"/>
                  </a:moveTo>
                  <a:lnTo>
                    <a:pt x="1169288" y="127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66769" y="1781301"/>
              <a:ext cx="1073785" cy="1270"/>
            </a:xfrm>
            <a:custGeom>
              <a:avLst/>
              <a:gdLst/>
              <a:ahLst/>
              <a:cxnLst/>
              <a:rect l="l" t="t" r="r" b="b"/>
              <a:pathLst>
                <a:path w="1073785" h="1269">
                  <a:moveTo>
                    <a:pt x="0" y="0"/>
                  </a:moveTo>
                  <a:lnTo>
                    <a:pt x="1073784" y="1270"/>
                  </a:lnTo>
                </a:path>
              </a:pathLst>
            </a:custGeom>
            <a:ln w="28574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62525" y="1760854"/>
              <a:ext cx="0" cy="255270"/>
            </a:xfrm>
            <a:custGeom>
              <a:avLst/>
              <a:gdLst/>
              <a:ahLst/>
              <a:cxnLst/>
              <a:rect l="l" t="t" r="r" b="b"/>
              <a:pathLst>
                <a:path h="255269">
                  <a:moveTo>
                    <a:pt x="0" y="0"/>
                  </a:moveTo>
                  <a:lnTo>
                    <a:pt x="0" y="254762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53051" y="2023249"/>
              <a:ext cx="207010" cy="222885"/>
            </a:xfrm>
            <a:custGeom>
              <a:avLst/>
              <a:gdLst/>
              <a:ahLst/>
              <a:cxnLst/>
              <a:rect l="l" t="t" r="r" b="b"/>
              <a:pathLst>
                <a:path w="207010" h="222885">
                  <a:moveTo>
                    <a:pt x="0" y="222872"/>
                  </a:moveTo>
                  <a:lnTo>
                    <a:pt x="206870" y="222872"/>
                  </a:lnTo>
                  <a:lnTo>
                    <a:pt x="206870" y="0"/>
                  </a:lnTo>
                  <a:lnTo>
                    <a:pt x="0" y="0"/>
                  </a:lnTo>
                  <a:lnTo>
                    <a:pt x="0" y="222872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50561" y="2707131"/>
              <a:ext cx="398145" cy="377190"/>
            </a:xfrm>
            <a:custGeom>
              <a:avLst/>
              <a:gdLst/>
              <a:ahLst/>
              <a:cxnLst/>
              <a:rect l="l" t="t" r="r" b="b"/>
              <a:pathLst>
                <a:path w="398145" h="377189">
                  <a:moveTo>
                    <a:pt x="350138" y="0"/>
                  </a:moveTo>
                  <a:lnTo>
                    <a:pt x="0" y="121157"/>
                  </a:lnTo>
                </a:path>
                <a:path w="398145" h="377189">
                  <a:moveTo>
                    <a:pt x="10795" y="121157"/>
                  </a:moveTo>
                  <a:lnTo>
                    <a:pt x="360934" y="188467"/>
                  </a:lnTo>
                </a:path>
                <a:path w="398145" h="377189">
                  <a:moveTo>
                    <a:pt x="355853" y="183641"/>
                  </a:moveTo>
                  <a:lnTo>
                    <a:pt x="37591" y="318262"/>
                  </a:lnTo>
                </a:path>
                <a:path w="398145" h="377189">
                  <a:moveTo>
                    <a:pt x="31876" y="323214"/>
                  </a:moveTo>
                  <a:lnTo>
                    <a:pt x="397763" y="37706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63795" y="2246121"/>
              <a:ext cx="0" cy="1145540"/>
            </a:xfrm>
            <a:custGeom>
              <a:avLst/>
              <a:gdLst/>
              <a:ahLst/>
              <a:cxnLst/>
              <a:rect l="l" t="t" r="r" b="b"/>
              <a:pathLst>
                <a:path h="1145539">
                  <a:moveTo>
                    <a:pt x="0" y="0"/>
                  </a:moveTo>
                  <a:lnTo>
                    <a:pt x="0" y="1145539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05145" y="2548635"/>
              <a:ext cx="4445" cy="164465"/>
            </a:xfrm>
            <a:custGeom>
              <a:avLst/>
              <a:gdLst/>
              <a:ahLst/>
              <a:cxnLst/>
              <a:rect l="l" t="t" r="r" b="b"/>
              <a:pathLst>
                <a:path w="4445" h="164464">
                  <a:moveTo>
                    <a:pt x="2222" y="-9525"/>
                  </a:moveTo>
                  <a:lnTo>
                    <a:pt x="2222" y="173736"/>
                  </a:lnTo>
                </a:path>
              </a:pathLst>
            </a:custGeom>
            <a:ln w="234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40070" y="3089274"/>
              <a:ext cx="5715" cy="153670"/>
            </a:xfrm>
            <a:custGeom>
              <a:avLst/>
              <a:gdLst/>
              <a:ahLst/>
              <a:cxnLst/>
              <a:rect l="l" t="t" r="r" b="b"/>
              <a:pathLst>
                <a:path w="5714" h="153669">
                  <a:moveTo>
                    <a:pt x="2857" y="-9525"/>
                  </a:moveTo>
                  <a:lnTo>
                    <a:pt x="2857" y="162940"/>
                  </a:lnTo>
                </a:path>
              </a:pathLst>
            </a:custGeom>
            <a:ln w="247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406269" y="1776221"/>
              <a:ext cx="635" cy="254635"/>
            </a:xfrm>
            <a:custGeom>
              <a:avLst/>
              <a:gdLst/>
              <a:ahLst/>
              <a:cxnLst/>
              <a:rect l="l" t="t" r="r" b="b"/>
              <a:pathLst>
                <a:path w="635" h="254635">
                  <a:moveTo>
                    <a:pt x="317" y="-14287"/>
                  </a:moveTo>
                  <a:lnTo>
                    <a:pt x="317" y="268922"/>
                  </a:lnTo>
                </a:path>
              </a:pathLst>
            </a:custGeom>
            <a:ln w="292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96795" y="2038489"/>
              <a:ext cx="207010" cy="222885"/>
            </a:xfrm>
            <a:custGeom>
              <a:avLst/>
              <a:gdLst/>
              <a:ahLst/>
              <a:cxnLst/>
              <a:rect l="l" t="t" r="r" b="b"/>
              <a:pathLst>
                <a:path w="207010" h="222885">
                  <a:moveTo>
                    <a:pt x="0" y="222872"/>
                  </a:moveTo>
                  <a:lnTo>
                    <a:pt x="206870" y="222872"/>
                  </a:lnTo>
                  <a:lnTo>
                    <a:pt x="206870" y="0"/>
                  </a:lnTo>
                  <a:lnTo>
                    <a:pt x="0" y="0"/>
                  </a:lnTo>
                  <a:lnTo>
                    <a:pt x="0" y="222872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407539" y="2261361"/>
              <a:ext cx="635" cy="1146810"/>
            </a:xfrm>
            <a:custGeom>
              <a:avLst/>
              <a:gdLst/>
              <a:ahLst/>
              <a:cxnLst/>
              <a:rect l="l" t="t" r="r" b="b"/>
              <a:pathLst>
                <a:path w="635" h="1146810">
                  <a:moveTo>
                    <a:pt x="0" y="0"/>
                  </a:moveTo>
                  <a:lnTo>
                    <a:pt x="635" y="1146302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21103" y="2728848"/>
              <a:ext cx="398145" cy="376555"/>
            </a:xfrm>
            <a:custGeom>
              <a:avLst/>
              <a:gdLst/>
              <a:ahLst/>
              <a:cxnLst/>
              <a:rect l="l" t="t" r="r" b="b"/>
              <a:pathLst>
                <a:path w="398144" h="376555">
                  <a:moveTo>
                    <a:pt x="350012" y="0"/>
                  </a:moveTo>
                  <a:lnTo>
                    <a:pt x="0" y="120903"/>
                  </a:lnTo>
                </a:path>
                <a:path w="398144" h="376555">
                  <a:moveTo>
                    <a:pt x="10795" y="120903"/>
                  </a:moveTo>
                  <a:lnTo>
                    <a:pt x="360807" y="188087"/>
                  </a:lnTo>
                </a:path>
                <a:path w="398144" h="376555">
                  <a:moveTo>
                    <a:pt x="355727" y="183261"/>
                  </a:moveTo>
                  <a:lnTo>
                    <a:pt x="37465" y="317753"/>
                  </a:lnTo>
                </a:path>
                <a:path w="398144" h="376555">
                  <a:moveTo>
                    <a:pt x="31750" y="322579"/>
                  </a:moveTo>
                  <a:lnTo>
                    <a:pt x="397764" y="3763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61590" y="2554350"/>
              <a:ext cx="52069" cy="709295"/>
            </a:xfrm>
            <a:custGeom>
              <a:avLst/>
              <a:gdLst/>
              <a:ahLst/>
              <a:cxnLst/>
              <a:rect l="l" t="t" r="r" b="b"/>
              <a:pathLst>
                <a:path w="52069" h="709295">
                  <a:moveTo>
                    <a:pt x="0" y="0"/>
                  </a:moveTo>
                  <a:lnTo>
                    <a:pt x="0" y="184023"/>
                  </a:lnTo>
                </a:path>
                <a:path w="52069" h="709295">
                  <a:moveTo>
                    <a:pt x="51562" y="536194"/>
                  </a:moveTo>
                  <a:lnTo>
                    <a:pt x="51562" y="709295"/>
                  </a:lnTo>
                </a:path>
              </a:pathLst>
            </a:custGeom>
            <a:ln w="2413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00705" y="1781301"/>
              <a:ext cx="0" cy="254635"/>
            </a:xfrm>
            <a:custGeom>
              <a:avLst/>
              <a:gdLst/>
              <a:ahLst/>
              <a:cxnLst/>
              <a:rect l="l" t="t" r="r" b="b"/>
              <a:pathLst>
                <a:path h="254635">
                  <a:moveTo>
                    <a:pt x="0" y="0"/>
                  </a:moveTo>
                  <a:lnTo>
                    <a:pt x="0" y="254635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91231" y="2044331"/>
              <a:ext cx="207010" cy="222885"/>
            </a:xfrm>
            <a:custGeom>
              <a:avLst/>
              <a:gdLst/>
              <a:ahLst/>
              <a:cxnLst/>
              <a:rect l="l" t="t" r="r" b="b"/>
              <a:pathLst>
                <a:path w="207010" h="222885">
                  <a:moveTo>
                    <a:pt x="0" y="222872"/>
                  </a:moveTo>
                  <a:lnTo>
                    <a:pt x="206870" y="222872"/>
                  </a:lnTo>
                  <a:lnTo>
                    <a:pt x="206870" y="0"/>
                  </a:lnTo>
                  <a:lnTo>
                    <a:pt x="0" y="0"/>
                  </a:lnTo>
                  <a:lnTo>
                    <a:pt x="0" y="222872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01975" y="2267203"/>
              <a:ext cx="0" cy="1146175"/>
            </a:xfrm>
            <a:custGeom>
              <a:avLst/>
              <a:gdLst/>
              <a:ahLst/>
              <a:cxnLst/>
              <a:rect l="l" t="t" r="r" b="b"/>
              <a:pathLst>
                <a:path h="1146175">
                  <a:moveTo>
                    <a:pt x="0" y="0"/>
                  </a:moveTo>
                  <a:lnTo>
                    <a:pt x="0" y="1146175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915539" y="2733928"/>
              <a:ext cx="398145" cy="377190"/>
            </a:xfrm>
            <a:custGeom>
              <a:avLst/>
              <a:gdLst/>
              <a:ahLst/>
              <a:cxnLst/>
              <a:rect l="l" t="t" r="r" b="b"/>
              <a:pathLst>
                <a:path w="398145" h="377189">
                  <a:moveTo>
                    <a:pt x="350012" y="0"/>
                  </a:moveTo>
                  <a:lnTo>
                    <a:pt x="0" y="121158"/>
                  </a:lnTo>
                </a:path>
                <a:path w="398145" h="377189">
                  <a:moveTo>
                    <a:pt x="10794" y="121158"/>
                  </a:moveTo>
                  <a:lnTo>
                    <a:pt x="360807" y="188468"/>
                  </a:lnTo>
                </a:path>
                <a:path w="398145" h="377189">
                  <a:moveTo>
                    <a:pt x="355726" y="183642"/>
                  </a:moveTo>
                  <a:lnTo>
                    <a:pt x="37465" y="318262"/>
                  </a:lnTo>
                </a:path>
                <a:path w="398145" h="377189">
                  <a:moveTo>
                    <a:pt x="31750" y="323088"/>
                  </a:moveTo>
                  <a:lnTo>
                    <a:pt x="397763" y="37693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56026" y="2560065"/>
              <a:ext cx="52069" cy="708660"/>
            </a:xfrm>
            <a:custGeom>
              <a:avLst/>
              <a:gdLst/>
              <a:ahLst/>
              <a:cxnLst/>
              <a:rect l="l" t="t" r="r" b="b"/>
              <a:pathLst>
                <a:path w="52070" h="708660">
                  <a:moveTo>
                    <a:pt x="0" y="0"/>
                  </a:moveTo>
                  <a:lnTo>
                    <a:pt x="0" y="183388"/>
                  </a:lnTo>
                </a:path>
                <a:path w="52070" h="708660">
                  <a:moveTo>
                    <a:pt x="51562" y="535559"/>
                  </a:moveTo>
                  <a:lnTo>
                    <a:pt x="51562" y="708660"/>
                  </a:lnTo>
                </a:path>
              </a:pathLst>
            </a:custGeom>
            <a:ln w="241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57780" y="2553715"/>
              <a:ext cx="3202940" cy="694690"/>
            </a:xfrm>
            <a:custGeom>
              <a:avLst/>
              <a:gdLst/>
              <a:ahLst/>
              <a:cxnLst/>
              <a:rect l="l" t="t" r="r" b="b"/>
              <a:pathLst>
                <a:path w="3202940" h="694689">
                  <a:moveTo>
                    <a:pt x="0" y="10160"/>
                  </a:moveTo>
                  <a:lnTo>
                    <a:pt x="875157" y="5080"/>
                  </a:lnTo>
                </a:path>
                <a:path w="3202940" h="694689">
                  <a:moveTo>
                    <a:pt x="3202940" y="0"/>
                  </a:moveTo>
                  <a:lnTo>
                    <a:pt x="1823593" y="5080"/>
                  </a:lnTo>
                </a:path>
                <a:path w="3202940" h="694689">
                  <a:moveTo>
                    <a:pt x="52831" y="694689"/>
                  </a:moveTo>
                  <a:lnTo>
                    <a:pt x="943991" y="69468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431666" y="2558795"/>
              <a:ext cx="966469" cy="635"/>
            </a:xfrm>
            <a:custGeom>
              <a:avLst/>
              <a:gdLst/>
              <a:ahLst/>
              <a:cxnLst/>
              <a:rect l="l" t="t" r="r" b="b"/>
              <a:pathLst>
                <a:path w="966470" h="635">
                  <a:moveTo>
                    <a:pt x="0" y="0"/>
                  </a:moveTo>
                  <a:lnTo>
                    <a:pt x="966216" y="634"/>
                  </a:lnTo>
                </a:path>
              </a:pathLst>
            </a:custGeom>
            <a:ln w="19050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397883" y="3238245"/>
              <a:ext cx="1358265" cy="635"/>
            </a:xfrm>
            <a:custGeom>
              <a:avLst/>
              <a:gdLst/>
              <a:ahLst/>
              <a:cxnLst/>
              <a:rect l="l" t="t" r="r" b="b"/>
              <a:pathLst>
                <a:path w="1358264" h="635">
                  <a:moveTo>
                    <a:pt x="1357756" y="0"/>
                  </a:moveTo>
                  <a:lnTo>
                    <a:pt x="0" y="63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486404" y="3243325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89">
                  <a:moveTo>
                    <a:pt x="0" y="0"/>
                  </a:moveTo>
                  <a:lnTo>
                    <a:pt x="923036" y="0"/>
                  </a:lnTo>
                </a:path>
              </a:pathLst>
            </a:custGeom>
            <a:ln w="19050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0739" y="2628582"/>
              <a:ext cx="85343" cy="8521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790" y="2569908"/>
              <a:ext cx="85344" cy="8534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56445" y="2628582"/>
              <a:ext cx="84709" cy="8521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25736" y="2606865"/>
              <a:ext cx="85343" cy="8597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22710" y="2606865"/>
              <a:ext cx="85343" cy="8597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65966" y="2569908"/>
              <a:ext cx="85217" cy="85978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446274" y="3259200"/>
              <a:ext cx="2627630" cy="377190"/>
            </a:xfrm>
            <a:custGeom>
              <a:avLst/>
              <a:gdLst/>
              <a:ahLst/>
              <a:cxnLst/>
              <a:rect l="l" t="t" r="r" b="b"/>
              <a:pathLst>
                <a:path w="2627629" h="377189">
                  <a:moveTo>
                    <a:pt x="76200" y="76327"/>
                  </a:moveTo>
                  <a:lnTo>
                    <a:pt x="69837" y="63500"/>
                  </a:lnTo>
                  <a:lnTo>
                    <a:pt x="38354" y="0"/>
                  </a:lnTo>
                  <a:lnTo>
                    <a:pt x="0" y="76200"/>
                  </a:lnTo>
                  <a:lnTo>
                    <a:pt x="28663" y="76250"/>
                  </a:lnTo>
                  <a:lnTo>
                    <a:pt x="28067" y="323469"/>
                  </a:lnTo>
                  <a:lnTo>
                    <a:pt x="47117" y="323596"/>
                  </a:lnTo>
                  <a:lnTo>
                    <a:pt x="47713" y="76288"/>
                  </a:lnTo>
                  <a:lnTo>
                    <a:pt x="76200" y="76327"/>
                  </a:lnTo>
                  <a:close/>
                </a:path>
                <a:path w="2627629" h="377189">
                  <a:moveTo>
                    <a:pt x="765556" y="129159"/>
                  </a:moveTo>
                  <a:lnTo>
                    <a:pt x="759155" y="116332"/>
                  </a:lnTo>
                  <a:lnTo>
                    <a:pt x="727583" y="52959"/>
                  </a:lnTo>
                  <a:lnTo>
                    <a:pt x="689356" y="129032"/>
                  </a:lnTo>
                  <a:lnTo>
                    <a:pt x="717905" y="129082"/>
                  </a:lnTo>
                  <a:lnTo>
                    <a:pt x="717423" y="377063"/>
                  </a:lnTo>
                  <a:lnTo>
                    <a:pt x="736473" y="377063"/>
                  </a:lnTo>
                  <a:lnTo>
                    <a:pt x="736955" y="129120"/>
                  </a:lnTo>
                  <a:lnTo>
                    <a:pt x="765556" y="129159"/>
                  </a:lnTo>
                  <a:close/>
                </a:path>
                <a:path w="2627629" h="377189">
                  <a:moveTo>
                    <a:pt x="2627376" y="81407"/>
                  </a:moveTo>
                  <a:lnTo>
                    <a:pt x="2620975" y="68580"/>
                  </a:lnTo>
                  <a:lnTo>
                    <a:pt x="2589403" y="5207"/>
                  </a:lnTo>
                  <a:lnTo>
                    <a:pt x="2551176" y="81280"/>
                  </a:lnTo>
                  <a:lnTo>
                    <a:pt x="2579725" y="81330"/>
                  </a:lnTo>
                  <a:lnTo>
                    <a:pt x="2579243" y="329311"/>
                  </a:lnTo>
                  <a:lnTo>
                    <a:pt x="2598293" y="329311"/>
                  </a:lnTo>
                  <a:lnTo>
                    <a:pt x="2598775" y="81368"/>
                  </a:lnTo>
                  <a:lnTo>
                    <a:pt x="2627376" y="814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520060" y="3429380"/>
            <a:ext cx="213360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1725" spc="-7" baseline="16908" dirty="0">
                <a:latin typeface="Microsoft Sans Serif"/>
                <a:cs typeface="Microsoft Sans Serif"/>
              </a:rPr>
              <a:t>I</a:t>
            </a:r>
            <a:r>
              <a:rPr sz="800" spc="-5" dirty="0">
                <a:latin typeface="Microsoft Sans Serif"/>
                <a:cs typeface="Microsoft Sans Serif"/>
              </a:rPr>
              <a:t>IP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200400" y="3456178"/>
            <a:ext cx="24066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1725" spc="-7" baseline="16908" dirty="0">
                <a:latin typeface="Microsoft Sans Serif"/>
                <a:cs typeface="Microsoft Sans Serif"/>
              </a:rPr>
              <a:t>I</a:t>
            </a:r>
            <a:r>
              <a:rPr sz="800" spc="-5" dirty="0">
                <a:latin typeface="Microsoft Sans Serif"/>
                <a:cs typeface="Microsoft Sans Serif"/>
              </a:rPr>
              <a:t>IIP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103876" y="3397758"/>
            <a:ext cx="243204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1725" baseline="16908" dirty="0">
                <a:latin typeface="Microsoft Sans Serif"/>
                <a:cs typeface="Microsoft Sans Serif"/>
              </a:rPr>
              <a:t>I</a:t>
            </a:r>
            <a:r>
              <a:rPr sz="800" dirty="0">
                <a:latin typeface="Microsoft Sans Serif"/>
                <a:cs typeface="Microsoft Sans Serif"/>
              </a:rPr>
              <a:t>nP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566536" y="2548001"/>
            <a:ext cx="483870" cy="704850"/>
            <a:chOff x="5566536" y="2548001"/>
            <a:chExt cx="483870" cy="704850"/>
          </a:xfrm>
        </p:grpSpPr>
        <p:sp>
          <p:nvSpPr>
            <p:cNvPr id="37" name="object 37"/>
            <p:cNvSpPr/>
            <p:nvPr/>
          </p:nvSpPr>
          <p:spPr>
            <a:xfrm>
              <a:off x="5755639" y="2548001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88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576061" y="2754871"/>
              <a:ext cx="356235" cy="234315"/>
            </a:xfrm>
            <a:custGeom>
              <a:avLst/>
              <a:gdLst/>
              <a:ahLst/>
              <a:cxnLst/>
              <a:rect l="l" t="t" r="r" b="b"/>
              <a:pathLst>
                <a:path w="356235" h="234314">
                  <a:moveTo>
                    <a:pt x="0" y="233692"/>
                  </a:moveTo>
                  <a:lnTo>
                    <a:pt x="355815" y="233692"/>
                  </a:lnTo>
                  <a:lnTo>
                    <a:pt x="355815" y="0"/>
                  </a:lnTo>
                  <a:lnTo>
                    <a:pt x="0" y="0"/>
                  </a:lnTo>
                  <a:lnTo>
                    <a:pt x="0" y="233692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760719" y="2988564"/>
              <a:ext cx="5715" cy="255270"/>
            </a:xfrm>
            <a:custGeom>
              <a:avLst/>
              <a:gdLst/>
              <a:ahLst/>
              <a:cxnLst/>
              <a:rect l="l" t="t" r="r" b="b"/>
              <a:pathLst>
                <a:path w="5714" h="255269">
                  <a:moveTo>
                    <a:pt x="0" y="0"/>
                  </a:moveTo>
                  <a:lnTo>
                    <a:pt x="5714" y="25476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973825" y="2696972"/>
              <a:ext cx="76200" cy="323850"/>
            </a:xfrm>
            <a:custGeom>
              <a:avLst/>
              <a:gdLst/>
              <a:ahLst/>
              <a:cxnLst/>
              <a:rect l="l" t="t" r="r" b="b"/>
              <a:pathLst>
                <a:path w="76200" h="323850">
                  <a:moveTo>
                    <a:pt x="28677" y="76168"/>
                  </a:moveTo>
                  <a:lnTo>
                    <a:pt x="28194" y="323468"/>
                  </a:lnTo>
                  <a:lnTo>
                    <a:pt x="47244" y="323468"/>
                  </a:lnTo>
                  <a:lnTo>
                    <a:pt x="47727" y="76232"/>
                  </a:lnTo>
                  <a:lnTo>
                    <a:pt x="28677" y="76168"/>
                  </a:lnTo>
                  <a:close/>
                </a:path>
                <a:path w="76200" h="323850">
                  <a:moveTo>
                    <a:pt x="69839" y="63500"/>
                  </a:moveTo>
                  <a:lnTo>
                    <a:pt x="47751" y="63500"/>
                  </a:lnTo>
                  <a:lnTo>
                    <a:pt x="47727" y="76232"/>
                  </a:lnTo>
                  <a:lnTo>
                    <a:pt x="76200" y="76326"/>
                  </a:lnTo>
                  <a:lnTo>
                    <a:pt x="69839" y="63500"/>
                  </a:lnTo>
                  <a:close/>
                </a:path>
                <a:path w="76200" h="323850">
                  <a:moveTo>
                    <a:pt x="47751" y="63500"/>
                  </a:moveTo>
                  <a:lnTo>
                    <a:pt x="28701" y="63500"/>
                  </a:lnTo>
                  <a:lnTo>
                    <a:pt x="28677" y="76168"/>
                  </a:lnTo>
                  <a:lnTo>
                    <a:pt x="47727" y="76232"/>
                  </a:lnTo>
                  <a:lnTo>
                    <a:pt x="47751" y="63500"/>
                  </a:lnTo>
                  <a:close/>
                </a:path>
                <a:path w="76200" h="323850">
                  <a:moveTo>
                    <a:pt x="38353" y="0"/>
                  </a:moveTo>
                  <a:lnTo>
                    <a:pt x="0" y="76073"/>
                  </a:lnTo>
                  <a:lnTo>
                    <a:pt x="28677" y="76168"/>
                  </a:lnTo>
                  <a:lnTo>
                    <a:pt x="28701" y="63500"/>
                  </a:lnTo>
                  <a:lnTo>
                    <a:pt x="69839" y="63500"/>
                  </a:lnTo>
                  <a:lnTo>
                    <a:pt x="383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5597397" y="2801239"/>
            <a:ext cx="233679" cy="387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3499"/>
              </a:lnSpc>
              <a:spcBef>
                <a:spcPts val="90"/>
              </a:spcBef>
            </a:pPr>
            <a:r>
              <a:rPr sz="1150" spc="5" dirty="0">
                <a:latin typeface="Microsoft Sans Serif"/>
                <a:cs typeface="Microsoft Sans Serif"/>
              </a:rPr>
              <a:t>RS  </a:t>
            </a:r>
            <a:r>
              <a:rPr sz="1150" spc="25" dirty="0">
                <a:latin typeface="Microsoft Sans Serif"/>
                <a:cs typeface="Microsoft Sans Serif"/>
              </a:rPr>
              <a:t>C</a:t>
            </a:r>
            <a:endParaRPr sz="1150">
              <a:latin typeface="Microsoft Sans Serif"/>
              <a:cs typeface="Microsoft Sans Serif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2240152" y="4196207"/>
            <a:ext cx="3315335" cy="1968500"/>
            <a:chOff x="2240152" y="4196207"/>
            <a:chExt cx="3315335" cy="1968500"/>
          </a:xfrm>
        </p:grpSpPr>
        <p:sp>
          <p:nvSpPr>
            <p:cNvPr id="43" name="object 43"/>
            <p:cNvSpPr/>
            <p:nvPr/>
          </p:nvSpPr>
          <p:spPr>
            <a:xfrm>
              <a:off x="2249677" y="4316730"/>
              <a:ext cx="681990" cy="1270"/>
            </a:xfrm>
            <a:custGeom>
              <a:avLst/>
              <a:gdLst/>
              <a:ahLst/>
              <a:cxnLst/>
              <a:rect l="l" t="t" r="r" b="b"/>
              <a:pathLst>
                <a:path w="681989" h="1270">
                  <a:moveTo>
                    <a:pt x="0" y="0"/>
                  </a:moveTo>
                  <a:lnTo>
                    <a:pt x="681863" y="7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931540" y="4316730"/>
              <a:ext cx="1932305" cy="1270"/>
            </a:xfrm>
            <a:custGeom>
              <a:avLst/>
              <a:gdLst/>
              <a:ahLst/>
              <a:cxnLst/>
              <a:rect l="l" t="t" r="r" b="b"/>
              <a:pathLst>
                <a:path w="1932304" h="1270">
                  <a:moveTo>
                    <a:pt x="0" y="0"/>
                  </a:moveTo>
                  <a:lnTo>
                    <a:pt x="1932178" y="762"/>
                  </a:lnTo>
                </a:path>
              </a:pathLst>
            </a:custGeom>
            <a:ln w="1905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63719" y="4316730"/>
              <a:ext cx="681990" cy="1270"/>
            </a:xfrm>
            <a:custGeom>
              <a:avLst/>
              <a:gdLst/>
              <a:ahLst/>
              <a:cxnLst/>
              <a:rect l="l" t="t" r="r" b="b"/>
              <a:pathLst>
                <a:path w="681989" h="1270">
                  <a:moveTo>
                    <a:pt x="0" y="0"/>
                  </a:moveTo>
                  <a:lnTo>
                    <a:pt x="681989" y="7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363342" y="4202557"/>
              <a:ext cx="3069590" cy="1936114"/>
            </a:xfrm>
            <a:custGeom>
              <a:avLst/>
              <a:gdLst/>
              <a:ahLst/>
              <a:cxnLst/>
              <a:rect l="l" t="t" r="r" b="b"/>
              <a:pathLst>
                <a:path w="3069590" h="1936114">
                  <a:moveTo>
                    <a:pt x="0" y="341122"/>
                  </a:moveTo>
                  <a:lnTo>
                    <a:pt x="113664" y="0"/>
                  </a:lnTo>
                </a:path>
                <a:path w="3069590" h="1936114">
                  <a:moveTo>
                    <a:pt x="113664" y="0"/>
                  </a:moveTo>
                  <a:lnTo>
                    <a:pt x="227330" y="227584"/>
                  </a:lnTo>
                </a:path>
                <a:path w="3069590" h="1936114">
                  <a:moveTo>
                    <a:pt x="227330" y="227584"/>
                  </a:moveTo>
                  <a:lnTo>
                    <a:pt x="340994" y="0"/>
                  </a:lnTo>
                </a:path>
                <a:path w="3069590" h="1936114">
                  <a:moveTo>
                    <a:pt x="340994" y="0"/>
                  </a:moveTo>
                  <a:lnTo>
                    <a:pt x="454532" y="341122"/>
                  </a:lnTo>
                </a:path>
                <a:path w="3069590" h="1936114">
                  <a:moveTo>
                    <a:pt x="2614041" y="341122"/>
                  </a:moveTo>
                  <a:lnTo>
                    <a:pt x="2727706" y="0"/>
                  </a:lnTo>
                </a:path>
                <a:path w="3069590" h="1936114">
                  <a:moveTo>
                    <a:pt x="2727706" y="0"/>
                  </a:moveTo>
                  <a:lnTo>
                    <a:pt x="2841371" y="227584"/>
                  </a:lnTo>
                </a:path>
                <a:path w="3069590" h="1936114">
                  <a:moveTo>
                    <a:pt x="2841371" y="227584"/>
                  </a:moveTo>
                  <a:lnTo>
                    <a:pt x="2955035" y="0"/>
                  </a:lnTo>
                </a:path>
                <a:path w="3069590" h="1936114">
                  <a:moveTo>
                    <a:pt x="2955035" y="0"/>
                  </a:moveTo>
                  <a:lnTo>
                    <a:pt x="3068701" y="341122"/>
                  </a:lnTo>
                </a:path>
                <a:path w="3069590" h="1936114">
                  <a:moveTo>
                    <a:pt x="454532" y="341122"/>
                  </a:moveTo>
                  <a:lnTo>
                    <a:pt x="455294" y="568706"/>
                  </a:lnTo>
                </a:path>
                <a:path w="3069590" h="1936114">
                  <a:moveTo>
                    <a:pt x="0" y="337439"/>
                  </a:moveTo>
                  <a:lnTo>
                    <a:pt x="762" y="1932254"/>
                  </a:lnTo>
                </a:path>
                <a:path w="3069590" h="1936114">
                  <a:moveTo>
                    <a:pt x="3068701" y="341122"/>
                  </a:moveTo>
                  <a:lnTo>
                    <a:pt x="3069462" y="1935937"/>
                  </a:lnTo>
                </a:path>
                <a:path w="3069590" h="1936114">
                  <a:moveTo>
                    <a:pt x="0" y="1932254"/>
                  </a:moveTo>
                  <a:lnTo>
                    <a:pt x="340994" y="1932990"/>
                  </a:lnTo>
                </a:path>
                <a:path w="3069590" h="1936114">
                  <a:moveTo>
                    <a:pt x="454532" y="562102"/>
                  </a:moveTo>
                  <a:lnTo>
                    <a:pt x="2614041" y="562864"/>
                  </a:lnTo>
                </a:path>
                <a:path w="3069590" h="1936114">
                  <a:moveTo>
                    <a:pt x="2614041" y="341122"/>
                  </a:moveTo>
                  <a:lnTo>
                    <a:pt x="2614803" y="568706"/>
                  </a:lnTo>
                </a:path>
              </a:pathLst>
            </a:custGeom>
            <a:ln w="127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92667" y="4273613"/>
              <a:ext cx="104139" cy="8547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02446" y="4491037"/>
              <a:ext cx="104267" cy="86868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59718" y="4264088"/>
              <a:ext cx="104267" cy="85471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4921376" y="4467733"/>
              <a:ext cx="94615" cy="76835"/>
            </a:xfrm>
            <a:custGeom>
              <a:avLst/>
              <a:gdLst/>
              <a:ahLst/>
              <a:cxnLst/>
              <a:rect l="l" t="t" r="r" b="b"/>
              <a:pathLst>
                <a:path w="94614" h="76835">
                  <a:moveTo>
                    <a:pt x="47371" y="0"/>
                  </a:moveTo>
                  <a:lnTo>
                    <a:pt x="28932" y="3010"/>
                  </a:lnTo>
                  <a:lnTo>
                    <a:pt x="13874" y="11223"/>
                  </a:lnTo>
                  <a:lnTo>
                    <a:pt x="3722" y="23413"/>
                  </a:lnTo>
                  <a:lnTo>
                    <a:pt x="0" y="38354"/>
                  </a:lnTo>
                  <a:lnTo>
                    <a:pt x="3722" y="53220"/>
                  </a:lnTo>
                  <a:lnTo>
                    <a:pt x="13874" y="65373"/>
                  </a:lnTo>
                  <a:lnTo>
                    <a:pt x="28932" y="73572"/>
                  </a:lnTo>
                  <a:lnTo>
                    <a:pt x="47371" y="76581"/>
                  </a:lnTo>
                  <a:lnTo>
                    <a:pt x="65789" y="73572"/>
                  </a:lnTo>
                  <a:lnTo>
                    <a:pt x="80803" y="65373"/>
                  </a:lnTo>
                  <a:lnTo>
                    <a:pt x="90912" y="53220"/>
                  </a:lnTo>
                  <a:lnTo>
                    <a:pt x="94614" y="38354"/>
                  </a:lnTo>
                  <a:lnTo>
                    <a:pt x="90912" y="23413"/>
                  </a:lnTo>
                  <a:lnTo>
                    <a:pt x="80803" y="11223"/>
                  </a:lnTo>
                  <a:lnTo>
                    <a:pt x="65789" y="3010"/>
                  </a:lnTo>
                  <a:lnTo>
                    <a:pt x="4737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921376" y="4467733"/>
              <a:ext cx="94615" cy="76835"/>
            </a:xfrm>
            <a:custGeom>
              <a:avLst/>
              <a:gdLst/>
              <a:ahLst/>
              <a:cxnLst/>
              <a:rect l="l" t="t" r="r" b="b"/>
              <a:pathLst>
                <a:path w="94614" h="76835">
                  <a:moveTo>
                    <a:pt x="0" y="38354"/>
                  </a:moveTo>
                  <a:lnTo>
                    <a:pt x="3722" y="23413"/>
                  </a:lnTo>
                  <a:lnTo>
                    <a:pt x="13874" y="11223"/>
                  </a:lnTo>
                  <a:lnTo>
                    <a:pt x="28932" y="3010"/>
                  </a:lnTo>
                  <a:lnTo>
                    <a:pt x="47371" y="0"/>
                  </a:lnTo>
                  <a:lnTo>
                    <a:pt x="65789" y="3010"/>
                  </a:lnTo>
                  <a:lnTo>
                    <a:pt x="80803" y="11223"/>
                  </a:lnTo>
                  <a:lnTo>
                    <a:pt x="90912" y="23413"/>
                  </a:lnTo>
                  <a:lnTo>
                    <a:pt x="94614" y="38354"/>
                  </a:lnTo>
                  <a:lnTo>
                    <a:pt x="90912" y="53220"/>
                  </a:lnTo>
                  <a:lnTo>
                    <a:pt x="80803" y="65373"/>
                  </a:lnTo>
                  <a:lnTo>
                    <a:pt x="65789" y="73572"/>
                  </a:lnTo>
                  <a:lnTo>
                    <a:pt x="47371" y="76581"/>
                  </a:lnTo>
                  <a:lnTo>
                    <a:pt x="28932" y="73572"/>
                  </a:lnTo>
                  <a:lnTo>
                    <a:pt x="13874" y="65373"/>
                  </a:lnTo>
                  <a:lnTo>
                    <a:pt x="3722" y="53220"/>
                  </a:lnTo>
                  <a:lnTo>
                    <a:pt x="0" y="38354"/>
                  </a:lnTo>
                  <a:close/>
                </a:path>
              </a:pathLst>
            </a:custGeom>
            <a:ln w="952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841241" y="4752340"/>
              <a:ext cx="0" cy="464184"/>
            </a:xfrm>
            <a:custGeom>
              <a:avLst/>
              <a:gdLst/>
              <a:ahLst/>
              <a:cxnLst/>
              <a:rect l="l" t="t" r="r" b="b"/>
              <a:pathLst>
                <a:path h="464185">
                  <a:moveTo>
                    <a:pt x="0" y="0"/>
                  </a:moveTo>
                  <a:lnTo>
                    <a:pt x="0" y="463867"/>
                  </a:lnTo>
                </a:path>
              </a:pathLst>
            </a:custGeom>
            <a:ln w="1346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836669" y="5556542"/>
              <a:ext cx="0" cy="598805"/>
            </a:xfrm>
            <a:custGeom>
              <a:avLst/>
              <a:gdLst/>
              <a:ahLst/>
              <a:cxnLst/>
              <a:rect l="l" t="t" r="r" b="b"/>
              <a:pathLst>
                <a:path h="598804">
                  <a:moveTo>
                    <a:pt x="0" y="0"/>
                  </a:moveTo>
                  <a:lnTo>
                    <a:pt x="0" y="598614"/>
                  </a:lnTo>
                </a:path>
              </a:pathLst>
            </a:custGeom>
            <a:ln w="180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557142" y="5393055"/>
              <a:ext cx="76200" cy="518159"/>
            </a:xfrm>
            <a:custGeom>
              <a:avLst/>
              <a:gdLst/>
              <a:ahLst/>
              <a:cxnLst/>
              <a:rect l="l" t="t" r="r" b="b"/>
              <a:pathLst>
                <a:path w="76200" h="518160">
                  <a:moveTo>
                    <a:pt x="33379" y="76128"/>
                  </a:moveTo>
                  <a:lnTo>
                    <a:pt x="32639" y="517817"/>
                  </a:lnTo>
                  <a:lnTo>
                    <a:pt x="42164" y="517829"/>
                  </a:lnTo>
                  <a:lnTo>
                    <a:pt x="42904" y="76144"/>
                  </a:lnTo>
                  <a:lnTo>
                    <a:pt x="33379" y="76128"/>
                  </a:lnTo>
                  <a:close/>
                </a:path>
                <a:path w="76200" h="518160">
                  <a:moveTo>
                    <a:pt x="69871" y="63500"/>
                  </a:moveTo>
                  <a:lnTo>
                    <a:pt x="42926" y="63500"/>
                  </a:lnTo>
                  <a:lnTo>
                    <a:pt x="42904" y="76144"/>
                  </a:lnTo>
                  <a:lnTo>
                    <a:pt x="76200" y="76200"/>
                  </a:lnTo>
                  <a:lnTo>
                    <a:pt x="69871" y="63500"/>
                  </a:lnTo>
                  <a:close/>
                </a:path>
                <a:path w="76200" h="518160">
                  <a:moveTo>
                    <a:pt x="42926" y="63500"/>
                  </a:moveTo>
                  <a:lnTo>
                    <a:pt x="33401" y="63500"/>
                  </a:lnTo>
                  <a:lnTo>
                    <a:pt x="33379" y="76128"/>
                  </a:lnTo>
                  <a:lnTo>
                    <a:pt x="42904" y="76144"/>
                  </a:lnTo>
                  <a:lnTo>
                    <a:pt x="42926" y="63500"/>
                  </a:lnTo>
                  <a:close/>
                </a:path>
                <a:path w="76200" h="518160">
                  <a:moveTo>
                    <a:pt x="38227" y="0"/>
                  </a:moveTo>
                  <a:lnTo>
                    <a:pt x="0" y="76073"/>
                  </a:lnTo>
                  <a:lnTo>
                    <a:pt x="33379" y="76128"/>
                  </a:lnTo>
                  <a:lnTo>
                    <a:pt x="33401" y="63500"/>
                  </a:lnTo>
                  <a:lnTo>
                    <a:pt x="69871" y="63500"/>
                  </a:lnTo>
                  <a:lnTo>
                    <a:pt x="382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3332479" y="5379846"/>
            <a:ext cx="236220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spc="10" dirty="0">
                <a:latin typeface="Microsoft Sans Serif"/>
                <a:cs typeface="Microsoft Sans Serif"/>
              </a:rPr>
              <a:t>I</a:t>
            </a:r>
            <a:r>
              <a:rPr sz="1150" spc="20" dirty="0">
                <a:latin typeface="Microsoft Sans Serif"/>
                <a:cs typeface="Microsoft Sans Serif"/>
              </a:rPr>
              <a:t>op</a:t>
            </a:r>
            <a:endParaRPr sz="1150">
              <a:latin typeface="Microsoft Sans Serif"/>
              <a:cs typeface="Microsoft Sans Serif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2177288" y="3990784"/>
            <a:ext cx="3391535" cy="1205865"/>
            <a:chOff x="2177288" y="3990784"/>
            <a:chExt cx="3391535" cy="1205865"/>
          </a:xfrm>
        </p:grpSpPr>
        <p:sp>
          <p:nvSpPr>
            <p:cNvPr id="57" name="object 57"/>
            <p:cNvSpPr/>
            <p:nvPr/>
          </p:nvSpPr>
          <p:spPr>
            <a:xfrm>
              <a:off x="2177288" y="4697475"/>
              <a:ext cx="3391535" cy="499109"/>
            </a:xfrm>
            <a:custGeom>
              <a:avLst/>
              <a:gdLst/>
              <a:ahLst/>
              <a:cxnLst/>
              <a:rect l="l" t="t" r="r" b="b"/>
              <a:pathLst>
                <a:path w="3391535" h="499110">
                  <a:moveTo>
                    <a:pt x="76200" y="422148"/>
                  </a:moveTo>
                  <a:lnTo>
                    <a:pt x="42760" y="422605"/>
                  </a:lnTo>
                  <a:lnTo>
                    <a:pt x="37719" y="18415"/>
                  </a:lnTo>
                  <a:lnTo>
                    <a:pt x="28194" y="18542"/>
                  </a:lnTo>
                  <a:lnTo>
                    <a:pt x="33235" y="422732"/>
                  </a:lnTo>
                  <a:lnTo>
                    <a:pt x="0" y="423164"/>
                  </a:lnTo>
                  <a:lnTo>
                    <a:pt x="38989" y="498856"/>
                  </a:lnTo>
                  <a:lnTo>
                    <a:pt x="69786" y="435356"/>
                  </a:lnTo>
                  <a:lnTo>
                    <a:pt x="76200" y="422148"/>
                  </a:lnTo>
                  <a:close/>
                </a:path>
                <a:path w="3391535" h="499110">
                  <a:moveTo>
                    <a:pt x="3391154" y="402209"/>
                  </a:moveTo>
                  <a:lnTo>
                    <a:pt x="3357842" y="402653"/>
                  </a:lnTo>
                  <a:lnTo>
                    <a:pt x="3352673" y="0"/>
                  </a:lnTo>
                  <a:lnTo>
                    <a:pt x="3343148" y="127"/>
                  </a:lnTo>
                  <a:lnTo>
                    <a:pt x="3348317" y="402780"/>
                  </a:lnTo>
                  <a:lnTo>
                    <a:pt x="3314954" y="403225"/>
                  </a:lnTo>
                  <a:lnTo>
                    <a:pt x="3353943" y="478917"/>
                  </a:lnTo>
                  <a:lnTo>
                    <a:pt x="3384677" y="415544"/>
                  </a:lnTo>
                  <a:lnTo>
                    <a:pt x="3391154" y="4022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662807" y="3995546"/>
              <a:ext cx="125730" cy="273050"/>
            </a:xfrm>
            <a:custGeom>
              <a:avLst/>
              <a:gdLst/>
              <a:ahLst/>
              <a:cxnLst/>
              <a:rect l="l" t="t" r="r" b="b"/>
              <a:pathLst>
                <a:path w="125729" h="273050">
                  <a:moveTo>
                    <a:pt x="49275" y="0"/>
                  </a:moveTo>
                  <a:lnTo>
                    <a:pt x="0" y="49148"/>
                  </a:lnTo>
                  <a:lnTo>
                    <a:pt x="44195" y="105790"/>
                  </a:lnTo>
                  <a:lnTo>
                    <a:pt x="29209" y="122427"/>
                  </a:lnTo>
                  <a:lnTo>
                    <a:pt x="71119" y="176529"/>
                  </a:lnTo>
                  <a:lnTo>
                    <a:pt x="58292" y="188213"/>
                  </a:lnTo>
                  <a:lnTo>
                    <a:pt x="125729" y="272541"/>
                  </a:lnTo>
                  <a:lnTo>
                    <a:pt x="85978" y="162559"/>
                  </a:lnTo>
                  <a:lnTo>
                    <a:pt x="96519" y="151510"/>
                  </a:lnTo>
                  <a:lnTo>
                    <a:pt x="64262" y="85725"/>
                  </a:lnTo>
                  <a:lnTo>
                    <a:pt x="74802" y="76707"/>
                  </a:lnTo>
                  <a:lnTo>
                    <a:pt x="492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62807" y="3995546"/>
              <a:ext cx="125730" cy="273050"/>
            </a:xfrm>
            <a:custGeom>
              <a:avLst/>
              <a:gdLst/>
              <a:ahLst/>
              <a:cxnLst/>
              <a:rect l="l" t="t" r="r" b="b"/>
              <a:pathLst>
                <a:path w="125729" h="273050">
                  <a:moveTo>
                    <a:pt x="49275" y="0"/>
                  </a:moveTo>
                  <a:lnTo>
                    <a:pt x="74802" y="76707"/>
                  </a:lnTo>
                  <a:lnTo>
                    <a:pt x="64262" y="85725"/>
                  </a:lnTo>
                  <a:lnTo>
                    <a:pt x="96519" y="151510"/>
                  </a:lnTo>
                  <a:lnTo>
                    <a:pt x="85978" y="162559"/>
                  </a:lnTo>
                  <a:lnTo>
                    <a:pt x="125729" y="272541"/>
                  </a:lnTo>
                  <a:lnTo>
                    <a:pt x="58292" y="188213"/>
                  </a:lnTo>
                  <a:lnTo>
                    <a:pt x="71119" y="176529"/>
                  </a:lnTo>
                  <a:lnTo>
                    <a:pt x="29209" y="122427"/>
                  </a:lnTo>
                  <a:lnTo>
                    <a:pt x="44195" y="105790"/>
                  </a:lnTo>
                  <a:lnTo>
                    <a:pt x="0" y="49148"/>
                  </a:lnTo>
                  <a:lnTo>
                    <a:pt x="49275" y="0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2130805" y="5309108"/>
            <a:ext cx="213360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1725" spc="-7" baseline="16908" dirty="0">
                <a:latin typeface="Microsoft Sans Serif"/>
                <a:cs typeface="Microsoft Sans Serif"/>
              </a:rPr>
              <a:t>I</a:t>
            </a:r>
            <a:r>
              <a:rPr sz="800" spc="-5" dirty="0">
                <a:latin typeface="Microsoft Sans Serif"/>
                <a:cs typeface="Microsoft Sans Serif"/>
              </a:rPr>
              <a:t>IS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434838" y="5285613"/>
            <a:ext cx="24066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1725" spc="-7" baseline="16908" dirty="0">
                <a:latin typeface="Microsoft Sans Serif"/>
                <a:cs typeface="Microsoft Sans Serif"/>
              </a:rPr>
              <a:t>I</a:t>
            </a:r>
            <a:r>
              <a:rPr sz="800" spc="-5" dirty="0">
                <a:latin typeface="Microsoft Sans Serif"/>
                <a:cs typeface="Microsoft Sans Serif"/>
              </a:rPr>
              <a:t>IIS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2336800" y="4047871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28" y="42888"/>
                </a:moveTo>
                <a:lnTo>
                  <a:pt x="466217" y="76199"/>
                </a:lnTo>
                <a:lnTo>
                  <a:pt x="533323" y="42925"/>
                </a:lnTo>
                <a:lnTo>
                  <a:pt x="479044" y="42925"/>
                </a:lnTo>
                <a:lnTo>
                  <a:pt x="466328" y="42888"/>
                </a:lnTo>
                <a:close/>
              </a:path>
              <a:path w="542925" h="76200">
                <a:moveTo>
                  <a:pt x="466359" y="33364"/>
                </a:moveTo>
                <a:lnTo>
                  <a:pt x="466328" y="42888"/>
                </a:lnTo>
                <a:lnTo>
                  <a:pt x="479044" y="42925"/>
                </a:lnTo>
                <a:lnTo>
                  <a:pt x="479044" y="33400"/>
                </a:lnTo>
                <a:lnTo>
                  <a:pt x="466359" y="33364"/>
                </a:lnTo>
                <a:close/>
              </a:path>
              <a:path w="542925" h="76200">
                <a:moveTo>
                  <a:pt x="466470" y="0"/>
                </a:moveTo>
                <a:lnTo>
                  <a:pt x="466359" y="33364"/>
                </a:lnTo>
                <a:lnTo>
                  <a:pt x="479044" y="33400"/>
                </a:lnTo>
                <a:lnTo>
                  <a:pt x="479044" y="42925"/>
                </a:lnTo>
                <a:lnTo>
                  <a:pt x="533323" y="42925"/>
                </a:lnTo>
                <a:lnTo>
                  <a:pt x="542544" y="38353"/>
                </a:lnTo>
                <a:lnTo>
                  <a:pt x="466470" y="0"/>
                </a:lnTo>
                <a:close/>
              </a:path>
              <a:path w="542925" h="76200">
                <a:moveTo>
                  <a:pt x="0" y="32003"/>
                </a:moveTo>
                <a:lnTo>
                  <a:pt x="0" y="41528"/>
                </a:lnTo>
                <a:lnTo>
                  <a:pt x="466328" y="42888"/>
                </a:lnTo>
                <a:lnTo>
                  <a:pt x="466359" y="33364"/>
                </a:lnTo>
                <a:lnTo>
                  <a:pt x="0" y="320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881117" y="4036059"/>
            <a:ext cx="543560" cy="76200"/>
          </a:xfrm>
          <a:custGeom>
            <a:avLst/>
            <a:gdLst/>
            <a:ahLst/>
            <a:cxnLst/>
            <a:rect l="l" t="t" r="r" b="b"/>
            <a:pathLst>
              <a:path w="543560" h="76200">
                <a:moveTo>
                  <a:pt x="467090" y="42892"/>
                </a:moveTo>
                <a:lnTo>
                  <a:pt x="466979" y="76200"/>
                </a:lnTo>
                <a:lnTo>
                  <a:pt x="534085" y="42925"/>
                </a:lnTo>
                <a:lnTo>
                  <a:pt x="479806" y="42925"/>
                </a:lnTo>
                <a:lnTo>
                  <a:pt x="467090" y="42892"/>
                </a:lnTo>
                <a:close/>
              </a:path>
              <a:path w="543560" h="76200">
                <a:moveTo>
                  <a:pt x="467121" y="33367"/>
                </a:moveTo>
                <a:lnTo>
                  <a:pt x="467090" y="42892"/>
                </a:lnTo>
                <a:lnTo>
                  <a:pt x="479806" y="42925"/>
                </a:lnTo>
                <a:lnTo>
                  <a:pt x="479806" y="33400"/>
                </a:lnTo>
                <a:lnTo>
                  <a:pt x="467121" y="33367"/>
                </a:lnTo>
                <a:close/>
              </a:path>
              <a:path w="543560" h="76200">
                <a:moveTo>
                  <a:pt x="467233" y="0"/>
                </a:moveTo>
                <a:lnTo>
                  <a:pt x="467121" y="33367"/>
                </a:lnTo>
                <a:lnTo>
                  <a:pt x="479806" y="33400"/>
                </a:lnTo>
                <a:lnTo>
                  <a:pt x="479806" y="42925"/>
                </a:lnTo>
                <a:lnTo>
                  <a:pt x="534085" y="42925"/>
                </a:lnTo>
                <a:lnTo>
                  <a:pt x="543306" y="38353"/>
                </a:lnTo>
                <a:lnTo>
                  <a:pt x="467233" y="0"/>
                </a:lnTo>
                <a:close/>
              </a:path>
              <a:path w="543560" h="76200">
                <a:moveTo>
                  <a:pt x="127" y="32131"/>
                </a:moveTo>
                <a:lnTo>
                  <a:pt x="0" y="41656"/>
                </a:lnTo>
                <a:lnTo>
                  <a:pt x="467090" y="42892"/>
                </a:lnTo>
                <a:lnTo>
                  <a:pt x="467121" y="33367"/>
                </a:lnTo>
                <a:lnTo>
                  <a:pt x="127" y="321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2871216" y="3996054"/>
            <a:ext cx="213360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1725" spc="-7" baseline="16908" dirty="0">
                <a:latin typeface="Microsoft Sans Serif"/>
                <a:cs typeface="Microsoft Sans Serif"/>
              </a:rPr>
              <a:t>I</a:t>
            </a:r>
            <a:r>
              <a:rPr sz="800" spc="-5" dirty="0">
                <a:latin typeface="Microsoft Sans Serif"/>
                <a:cs typeface="Microsoft Sans Serif"/>
              </a:rPr>
              <a:t>IP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565902" y="3982669"/>
            <a:ext cx="24066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800" spc="-7" baseline="16203" dirty="0">
                <a:latin typeface="Microsoft Sans Serif"/>
                <a:cs typeface="Microsoft Sans Serif"/>
              </a:rPr>
              <a:t>I</a:t>
            </a:r>
            <a:r>
              <a:rPr sz="800" spc="-5" dirty="0">
                <a:latin typeface="Microsoft Sans Serif"/>
                <a:cs typeface="Microsoft Sans Serif"/>
              </a:rPr>
              <a:t>IIP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256534" y="4413884"/>
            <a:ext cx="133921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spc="20" dirty="0">
                <a:latin typeface="Microsoft Sans Serif"/>
                <a:cs typeface="Microsoft Sans Serif"/>
              </a:rPr>
              <a:t>Elemento</a:t>
            </a:r>
            <a:r>
              <a:rPr sz="1150" spc="-20" dirty="0">
                <a:latin typeface="Microsoft Sans Serif"/>
                <a:cs typeface="Microsoft Sans Serif"/>
              </a:rPr>
              <a:t> </a:t>
            </a:r>
            <a:r>
              <a:rPr sz="1150" spc="15" dirty="0">
                <a:latin typeface="Microsoft Sans Serif"/>
                <a:cs typeface="Microsoft Sans Serif"/>
              </a:rPr>
              <a:t>protegido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632453" y="5216207"/>
            <a:ext cx="417195" cy="340360"/>
          </a:xfrm>
          <a:prstGeom prst="rect">
            <a:avLst/>
          </a:prstGeom>
          <a:ln w="12700">
            <a:solidFill>
              <a:srgbClr val="0000FF"/>
            </a:solidFill>
          </a:ln>
        </p:spPr>
        <p:txBody>
          <a:bodyPr vert="horz" wrap="square" lIns="0" tIns="78105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615"/>
              </a:spcBef>
            </a:pPr>
            <a:r>
              <a:rPr sz="1150" spc="20" dirty="0">
                <a:latin typeface="Microsoft Sans Serif"/>
                <a:cs typeface="Microsoft Sans Serif"/>
              </a:rPr>
              <a:t>Op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3121025" y="6134811"/>
            <a:ext cx="2309495" cy="19685"/>
          </a:xfrm>
          <a:custGeom>
            <a:avLst/>
            <a:gdLst/>
            <a:ahLst/>
            <a:cxnLst/>
            <a:rect l="l" t="t" r="r" b="b"/>
            <a:pathLst>
              <a:path w="2309495" h="19685">
                <a:moveTo>
                  <a:pt x="0" y="19151"/>
                </a:moveTo>
                <a:lnTo>
                  <a:pt x="1313052" y="12522"/>
                </a:lnTo>
              </a:path>
              <a:path w="2309495" h="19685">
                <a:moveTo>
                  <a:pt x="1728342" y="0"/>
                </a:moveTo>
                <a:lnTo>
                  <a:pt x="2309495" y="736"/>
                </a:lnTo>
              </a:path>
            </a:pathLst>
          </a:custGeom>
          <a:ln w="1270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2697479" y="5970911"/>
            <a:ext cx="417195" cy="340360"/>
          </a:xfrm>
          <a:prstGeom prst="rect">
            <a:avLst/>
          </a:prstGeom>
          <a:ln w="12700">
            <a:solidFill>
              <a:srgbClr val="0000FF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80"/>
              </a:spcBef>
            </a:pPr>
            <a:r>
              <a:rPr sz="1150" spc="15" dirty="0">
                <a:latin typeface="Microsoft Sans Serif"/>
                <a:cs typeface="Microsoft Sans Serif"/>
              </a:rPr>
              <a:t>Ret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440173" y="5970911"/>
            <a:ext cx="417195" cy="340360"/>
          </a:xfrm>
          <a:prstGeom prst="rect">
            <a:avLst/>
          </a:prstGeom>
          <a:ln w="12700">
            <a:solidFill>
              <a:srgbClr val="0000FF"/>
            </a:solidFill>
          </a:ln>
        </p:spPr>
        <p:txBody>
          <a:bodyPr vert="horz" wrap="square" lIns="0" tIns="8001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630"/>
              </a:spcBef>
            </a:pPr>
            <a:r>
              <a:rPr sz="1150" spc="15" dirty="0">
                <a:latin typeface="Microsoft Sans Serif"/>
                <a:cs typeface="Microsoft Sans Serif"/>
              </a:rPr>
              <a:t>Ret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2470150" y="5054853"/>
            <a:ext cx="2766060" cy="1326515"/>
          </a:xfrm>
          <a:custGeom>
            <a:avLst/>
            <a:gdLst/>
            <a:ahLst/>
            <a:cxnLst/>
            <a:rect l="l" t="t" r="r" b="b"/>
            <a:pathLst>
              <a:path w="2766060" h="1326514">
                <a:moveTo>
                  <a:pt x="0" y="1326007"/>
                </a:moveTo>
                <a:lnTo>
                  <a:pt x="2765679" y="1326007"/>
                </a:lnTo>
                <a:lnTo>
                  <a:pt x="2765679" y="0"/>
                </a:lnTo>
                <a:lnTo>
                  <a:pt x="0" y="0"/>
                </a:lnTo>
                <a:lnTo>
                  <a:pt x="0" y="1326007"/>
                </a:lnTo>
                <a:close/>
              </a:path>
            </a:pathLst>
          </a:custGeom>
          <a:ln w="1904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5435346" y="5777890"/>
            <a:ext cx="630555" cy="53340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>
              <a:lnSpc>
                <a:spcPct val="109000"/>
              </a:lnSpc>
              <a:spcBef>
                <a:spcPts val="170"/>
              </a:spcBef>
            </a:pPr>
            <a:r>
              <a:rPr sz="1000" spc="-10" dirty="0">
                <a:latin typeface="Microsoft Sans Serif"/>
                <a:cs typeface="Microsoft Sans Serif"/>
              </a:rPr>
              <a:t>Relé</a:t>
            </a:r>
            <a:r>
              <a:rPr sz="1000" spc="-5" dirty="0">
                <a:latin typeface="Microsoft Sans Serif"/>
                <a:cs typeface="Microsoft Sans Serif"/>
              </a:rPr>
              <a:t> de 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P</a:t>
            </a:r>
            <a:r>
              <a:rPr sz="1000" spc="-5" dirty="0">
                <a:latin typeface="Microsoft Sans Serif"/>
                <a:cs typeface="Microsoft Sans Serif"/>
              </a:rPr>
              <a:t>or</a:t>
            </a:r>
            <a:r>
              <a:rPr sz="1000" dirty="0">
                <a:latin typeface="Microsoft Sans Serif"/>
                <a:cs typeface="Microsoft Sans Serif"/>
              </a:rPr>
              <a:t>c</a:t>
            </a:r>
            <a:r>
              <a:rPr sz="1000" spc="-5" dirty="0">
                <a:latin typeface="Microsoft Sans Serif"/>
                <a:cs typeface="Microsoft Sans Serif"/>
              </a:rPr>
              <a:t>e</a:t>
            </a:r>
            <a:r>
              <a:rPr sz="1000" spc="-10" dirty="0">
                <a:latin typeface="Microsoft Sans Serif"/>
                <a:cs typeface="Microsoft Sans Serif"/>
              </a:rPr>
              <a:t>n</a:t>
            </a:r>
            <a:r>
              <a:rPr sz="1000" spc="-5" dirty="0">
                <a:latin typeface="Microsoft Sans Serif"/>
                <a:cs typeface="Microsoft Sans Serif"/>
              </a:rPr>
              <a:t>taje  diferencial</a:t>
            </a:r>
            <a:endParaRPr sz="1000">
              <a:latin typeface="Microsoft Sans Serif"/>
              <a:cs typeface="Microsoft Sans Serif"/>
            </a:endParaRPr>
          </a:p>
        </p:txBody>
      </p:sp>
      <p:pic>
        <p:nvPicPr>
          <p:cNvPr id="73" name="object 7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222113" y="5776010"/>
            <a:ext cx="214502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62871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Aplicaciones</a:t>
            </a:r>
            <a:r>
              <a:rPr sz="2400" spc="-55" dirty="0"/>
              <a:t> </a:t>
            </a:r>
            <a:r>
              <a:rPr sz="2400" dirty="0"/>
              <a:t>diferencial</a:t>
            </a:r>
            <a:r>
              <a:rPr sz="2400" spc="-60" dirty="0"/>
              <a:t> </a:t>
            </a:r>
            <a:r>
              <a:rPr sz="2400" spc="-10" dirty="0"/>
              <a:t>(Barra/Línea)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482597" y="1380871"/>
            <a:ext cx="177800" cy="3587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spc="15" dirty="0">
                <a:latin typeface="Symbol"/>
                <a:cs typeface="Symbol"/>
              </a:rPr>
              <a:t></a:t>
            </a:r>
            <a:endParaRPr sz="2150">
              <a:latin typeface="Symbol"/>
              <a:cs typeface="Symbo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42429" y="1408302"/>
            <a:ext cx="2938145" cy="2361565"/>
            <a:chOff x="642429" y="1408302"/>
            <a:chExt cx="2938145" cy="23615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9087" y="2562225"/>
              <a:ext cx="406145" cy="15773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344422" y="2653819"/>
              <a:ext cx="405130" cy="67310"/>
            </a:xfrm>
            <a:custGeom>
              <a:avLst/>
              <a:gdLst/>
              <a:ahLst/>
              <a:cxnLst/>
              <a:rect l="l" t="t" r="r" b="b"/>
              <a:pathLst>
                <a:path w="405130" h="67310">
                  <a:moveTo>
                    <a:pt x="405079" y="0"/>
                  </a:moveTo>
                  <a:lnTo>
                    <a:pt x="0" y="0"/>
                  </a:lnTo>
                  <a:lnTo>
                    <a:pt x="0" y="67155"/>
                  </a:lnTo>
                  <a:lnTo>
                    <a:pt x="405079" y="67155"/>
                  </a:lnTo>
                  <a:lnTo>
                    <a:pt x="4050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43177" y="2652522"/>
              <a:ext cx="0" cy="224154"/>
            </a:xfrm>
            <a:custGeom>
              <a:avLst/>
              <a:gdLst/>
              <a:ahLst/>
              <a:cxnLst/>
              <a:rect l="l" t="t" r="r" b="b"/>
              <a:pathLst>
                <a:path h="224155">
                  <a:moveTo>
                    <a:pt x="0" y="0"/>
                  </a:moveTo>
                  <a:lnTo>
                    <a:pt x="0" y="223774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3659" y="2404110"/>
              <a:ext cx="406146" cy="15786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348866" y="2402225"/>
              <a:ext cx="405130" cy="67945"/>
            </a:xfrm>
            <a:custGeom>
              <a:avLst/>
              <a:gdLst/>
              <a:ahLst/>
              <a:cxnLst/>
              <a:rect l="l" t="t" r="r" b="b"/>
              <a:pathLst>
                <a:path w="405130" h="67944">
                  <a:moveTo>
                    <a:pt x="405079" y="0"/>
                  </a:moveTo>
                  <a:lnTo>
                    <a:pt x="0" y="0"/>
                  </a:lnTo>
                  <a:lnTo>
                    <a:pt x="0" y="67543"/>
                  </a:lnTo>
                  <a:lnTo>
                    <a:pt x="405079" y="67543"/>
                  </a:lnTo>
                  <a:lnTo>
                    <a:pt x="4050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35100" y="2181047"/>
              <a:ext cx="213360" cy="145415"/>
            </a:xfrm>
            <a:custGeom>
              <a:avLst/>
              <a:gdLst/>
              <a:ahLst/>
              <a:cxnLst/>
              <a:rect l="l" t="t" r="r" b="b"/>
              <a:pathLst>
                <a:path w="213360" h="145414">
                  <a:moveTo>
                    <a:pt x="0" y="145338"/>
                  </a:moveTo>
                  <a:lnTo>
                    <a:pt x="212902" y="145338"/>
                  </a:lnTo>
                  <a:lnTo>
                    <a:pt x="212902" y="0"/>
                  </a:lnTo>
                  <a:lnTo>
                    <a:pt x="0" y="0"/>
                  </a:lnTo>
                  <a:lnTo>
                    <a:pt x="0" y="145338"/>
                  </a:lnTo>
                  <a:close/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43177" y="1719961"/>
              <a:ext cx="0" cy="463550"/>
            </a:xfrm>
            <a:custGeom>
              <a:avLst/>
              <a:gdLst/>
              <a:ahLst/>
              <a:cxnLst/>
              <a:rect l="l" t="t" r="r" b="b"/>
              <a:pathLst>
                <a:path h="463550">
                  <a:moveTo>
                    <a:pt x="0" y="463041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3481" y="1778380"/>
              <a:ext cx="252666" cy="35521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439163" y="1427352"/>
              <a:ext cx="202565" cy="164465"/>
            </a:xfrm>
            <a:custGeom>
              <a:avLst/>
              <a:gdLst/>
              <a:ahLst/>
              <a:cxnLst/>
              <a:rect l="l" t="t" r="r" b="b"/>
              <a:pathLst>
                <a:path w="202564" h="164465">
                  <a:moveTo>
                    <a:pt x="0" y="81914"/>
                  </a:moveTo>
                  <a:lnTo>
                    <a:pt x="7937" y="50041"/>
                  </a:lnTo>
                  <a:lnTo>
                    <a:pt x="29590" y="24002"/>
                  </a:lnTo>
                  <a:lnTo>
                    <a:pt x="61721" y="6441"/>
                  </a:lnTo>
                  <a:lnTo>
                    <a:pt x="101092" y="0"/>
                  </a:lnTo>
                  <a:lnTo>
                    <a:pt x="140462" y="6441"/>
                  </a:lnTo>
                  <a:lnTo>
                    <a:pt x="172593" y="24002"/>
                  </a:lnTo>
                  <a:lnTo>
                    <a:pt x="194246" y="50041"/>
                  </a:lnTo>
                  <a:lnTo>
                    <a:pt x="202184" y="81914"/>
                  </a:lnTo>
                  <a:lnTo>
                    <a:pt x="194246" y="113861"/>
                  </a:lnTo>
                  <a:lnTo>
                    <a:pt x="172593" y="139938"/>
                  </a:lnTo>
                  <a:lnTo>
                    <a:pt x="140462" y="157513"/>
                  </a:lnTo>
                  <a:lnTo>
                    <a:pt x="101092" y="163957"/>
                  </a:lnTo>
                  <a:lnTo>
                    <a:pt x="61721" y="157513"/>
                  </a:lnTo>
                  <a:lnTo>
                    <a:pt x="29590" y="139938"/>
                  </a:lnTo>
                  <a:lnTo>
                    <a:pt x="7937" y="113861"/>
                  </a:lnTo>
                  <a:lnTo>
                    <a:pt x="0" y="81914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42541" y="1590039"/>
              <a:ext cx="635" cy="130175"/>
            </a:xfrm>
            <a:custGeom>
              <a:avLst/>
              <a:gdLst/>
              <a:ahLst/>
              <a:cxnLst/>
              <a:rect l="l" t="t" r="r" b="b"/>
              <a:pathLst>
                <a:path w="634" h="130175">
                  <a:moveTo>
                    <a:pt x="317" y="-19050"/>
                  </a:moveTo>
                  <a:lnTo>
                    <a:pt x="317" y="148971"/>
                  </a:lnTo>
                </a:path>
              </a:pathLst>
            </a:custGeom>
            <a:ln w="38735">
              <a:solidFill>
                <a:srgbClr val="CC0099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48764" y="2324353"/>
              <a:ext cx="1270" cy="148590"/>
            </a:xfrm>
            <a:custGeom>
              <a:avLst/>
              <a:gdLst/>
              <a:ahLst/>
              <a:cxnLst/>
              <a:rect l="l" t="t" r="r" b="b"/>
              <a:pathLst>
                <a:path w="1269" h="148589">
                  <a:moveTo>
                    <a:pt x="381" y="-19050"/>
                  </a:moveTo>
                  <a:lnTo>
                    <a:pt x="381" y="167386"/>
                  </a:lnTo>
                </a:path>
              </a:pathLst>
            </a:custGeom>
            <a:ln w="38862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63572" y="2129281"/>
              <a:ext cx="1134110" cy="0"/>
            </a:xfrm>
            <a:custGeom>
              <a:avLst/>
              <a:gdLst/>
              <a:ahLst/>
              <a:cxnLst/>
              <a:rect l="l" t="t" r="r" b="b"/>
              <a:pathLst>
                <a:path w="1134110">
                  <a:moveTo>
                    <a:pt x="0" y="0"/>
                  </a:moveTo>
                  <a:lnTo>
                    <a:pt x="1133728" y="0"/>
                  </a:lnTo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44319" y="2952877"/>
              <a:ext cx="0" cy="14287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621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42465" y="3088513"/>
              <a:ext cx="212725" cy="146050"/>
            </a:xfrm>
            <a:custGeom>
              <a:avLst/>
              <a:gdLst/>
              <a:ahLst/>
              <a:cxnLst/>
              <a:rect l="l" t="t" r="r" b="b"/>
              <a:pathLst>
                <a:path w="212725" h="146050">
                  <a:moveTo>
                    <a:pt x="0" y="145669"/>
                  </a:moveTo>
                  <a:lnTo>
                    <a:pt x="212534" y="145669"/>
                  </a:lnTo>
                  <a:lnTo>
                    <a:pt x="212534" y="0"/>
                  </a:lnTo>
                  <a:lnTo>
                    <a:pt x="0" y="0"/>
                  </a:lnTo>
                  <a:lnTo>
                    <a:pt x="0" y="145669"/>
                  </a:lnTo>
                  <a:close/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553591" y="3236086"/>
              <a:ext cx="0" cy="532130"/>
            </a:xfrm>
            <a:custGeom>
              <a:avLst/>
              <a:gdLst/>
              <a:ahLst/>
              <a:cxnLst/>
              <a:rect l="l" t="t" r="r" b="b"/>
              <a:pathLst>
                <a:path h="532129">
                  <a:moveTo>
                    <a:pt x="0" y="0"/>
                  </a:moveTo>
                  <a:lnTo>
                    <a:pt x="0" y="532002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55674" y="3287648"/>
              <a:ext cx="246252" cy="35509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144902" y="2952877"/>
              <a:ext cx="0" cy="144145"/>
            </a:xfrm>
            <a:custGeom>
              <a:avLst/>
              <a:gdLst/>
              <a:ahLst/>
              <a:cxnLst/>
              <a:rect l="l" t="t" r="r" b="b"/>
              <a:pathLst>
                <a:path h="144144">
                  <a:moveTo>
                    <a:pt x="0" y="0"/>
                  </a:moveTo>
                  <a:lnTo>
                    <a:pt x="0" y="143890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043049" y="3090113"/>
              <a:ext cx="213360" cy="145415"/>
            </a:xfrm>
            <a:custGeom>
              <a:avLst/>
              <a:gdLst/>
              <a:ahLst/>
              <a:cxnLst/>
              <a:rect l="l" t="t" r="r" b="b"/>
              <a:pathLst>
                <a:path w="213360" h="145414">
                  <a:moveTo>
                    <a:pt x="0" y="145338"/>
                  </a:moveTo>
                  <a:lnTo>
                    <a:pt x="212902" y="145338"/>
                  </a:lnTo>
                  <a:lnTo>
                    <a:pt x="212902" y="0"/>
                  </a:lnTo>
                  <a:lnTo>
                    <a:pt x="0" y="0"/>
                  </a:lnTo>
                  <a:lnTo>
                    <a:pt x="0" y="145338"/>
                  </a:lnTo>
                  <a:close/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154174" y="3237483"/>
              <a:ext cx="0" cy="532130"/>
            </a:xfrm>
            <a:custGeom>
              <a:avLst/>
              <a:gdLst/>
              <a:ahLst/>
              <a:cxnLst/>
              <a:rect l="l" t="t" r="r" b="b"/>
              <a:pathLst>
                <a:path h="532129">
                  <a:moveTo>
                    <a:pt x="0" y="0"/>
                  </a:moveTo>
                  <a:lnTo>
                    <a:pt x="0" y="531876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56638" y="3288919"/>
              <a:ext cx="246125" cy="34251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50798" y="2952877"/>
              <a:ext cx="0" cy="141605"/>
            </a:xfrm>
            <a:custGeom>
              <a:avLst/>
              <a:gdLst/>
              <a:ahLst/>
              <a:cxnLst/>
              <a:rect l="l" t="t" r="r" b="b"/>
              <a:pathLst>
                <a:path h="141605">
                  <a:moveTo>
                    <a:pt x="0" y="0"/>
                  </a:moveTo>
                  <a:lnTo>
                    <a:pt x="0" y="141224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48969" y="3087116"/>
              <a:ext cx="213360" cy="146050"/>
            </a:xfrm>
            <a:custGeom>
              <a:avLst/>
              <a:gdLst/>
              <a:ahLst/>
              <a:cxnLst/>
              <a:rect l="l" t="t" r="r" b="b"/>
              <a:pathLst>
                <a:path w="213359" h="146050">
                  <a:moveTo>
                    <a:pt x="0" y="145669"/>
                  </a:moveTo>
                  <a:lnTo>
                    <a:pt x="212902" y="145669"/>
                  </a:lnTo>
                  <a:lnTo>
                    <a:pt x="212902" y="0"/>
                  </a:lnTo>
                  <a:lnTo>
                    <a:pt x="0" y="0"/>
                  </a:lnTo>
                  <a:lnTo>
                    <a:pt x="0" y="145669"/>
                  </a:lnTo>
                  <a:close/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60056" y="3235451"/>
              <a:ext cx="0" cy="532130"/>
            </a:xfrm>
            <a:custGeom>
              <a:avLst/>
              <a:gdLst/>
              <a:ahLst/>
              <a:cxnLst/>
              <a:rect l="l" t="t" r="r" b="b"/>
              <a:pathLst>
                <a:path h="532129">
                  <a:moveTo>
                    <a:pt x="0" y="0"/>
                  </a:moveTo>
                  <a:lnTo>
                    <a:pt x="0" y="531876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2507" y="3286251"/>
              <a:ext cx="246189" cy="35521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072616" y="2124583"/>
              <a:ext cx="2434590" cy="1508760"/>
            </a:xfrm>
            <a:custGeom>
              <a:avLst/>
              <a:gdLst/>
              <a:ahLst/>
              <a:cxnLst/>
              <a:rect l="l" t="t" r="r" b="b"/>
              <a:pathLst>
                <a:path w="2434590" h="1508760">
                  <a:moveTo>
                    <a:pt x="0" y="1157731"/>
                  </a:moveTo>
                  <a:lnTo>
                    <a:pt x="1733575" y="1158366"/>
                  </a:lnTo>
                </a:path>
                <a:path w="2434590" h="1508760">
                  <a:moveTo>
                    <a:pt x="1729511" y="0"/>
                  </a:moveTo>
                  <a:lnTo>
                    <a:pt x="1729511" y="1161668"/>
                  </a:lnTo>
                </a:path>
                <a:path w="2434590" h="1508760">
                  <a:moveTo>
                    <a:pt x="7772" y="1508505"/>
                  </a:moveTo>
                  <a:lnTo>
                    <a:pt x="2434488" y="1508505"/>
                  </a:lnTo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37586" y="2668142"/>
              <a:ext cx="205867" cy="15976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04996" y="2446312"/>
              <a:ext cx="174498" cy="18576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05505" y="2838742"/>
              <a:ext cx="174879" cy="18576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804668" y="2608325"/>
              <a:ext cx="692785" cy="1024255"/>
            </a:xfrm>
            <a:custGeom>
              <a:avLst/>
              <a:gdLst/>
              <a:ahLst/>
              <a:cxnLst/>
              <a:rect l="l" t="t" r="r" b="b"/>
              <a:pathLst>
                <a:path w="692785" h="1024254">
                  <a:moveTo>
                    <a:pt x="692784" y="1024128"/>
                  </a:moveTo>
                  <a:lnTo>
                    <a:pt x="692784" y="394970"/>
                  </a:lnTo>
                </a:path>
                <a:path w="692785" h="1024254">
                  <a:moveTo>
                    <a:pt x="690244" y="259587"/>
                  </a:moveTo>
                  <a:lnTo>
                    <a:pt x="690244" y="0"/>
                  </a:lnTo>
                </a:path>
                <a:path w="692785" h="1024254">
                  <a:moveTo>
                    <a:pt x="261112" y="141350"/>
                  </a:moveTo>
                  <a:lnTo>
                    <a:pt x="0" y="141350"/>
                  </a:lnTo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212084" y="2749677"/>
              <a:ext cx="275590" cy="2540"/>
            </a:xfrm>
            <a:custGeom>
              <a:avLst/>
              <a:gdLst/>
              <a:ahLst/>
              <a:cxnLst/>
              <a:rect l="l" t="t" r="r" b="b"/>
              <a:pathLst>
                <a:path w="275589" h="2539">
                  <a:moveTo>
                    <a:pt x="-19049" y="1016"/>
                  </a:moveTo>
                  <a:lnTo>
                    <a:pt x="294131" y="1016"/>
                  </a:lnTo>
                </a:path>
              </a:pathLst>
            </a:custGeom>
            <a:ln w="40132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668399" y="1774443"/>
              <a:ext cx="1837689" cy="693420"/>
            </a:xfrm>
            <a:custGeom>
              <a:avLst/>
              <a:gdLst/>
              <a:ahLst/>
              <a:cxnLst/>
              <a:rect l="l" t="t" r="r" b="b"/>
              <a:pathLst>
                <a:path w="1837689" h="693419">
                  <a:moveTo>
                    <a:pt x="0" y="0"/>
                  </a:moveTo>
                  <a:lnTo>
                    <a:pt x="1837309" y="0"/>
                  </a:lnTo>
                </a:path>
                <a:path w="1837689" h="693419">
                  <a:moveTo>
                    <a:pt x="1832864" y="693292"/>
                  </a:moveTo>
                  <a:lnTo>
                    <a:pt x="1832864" y="0"/>
                  </a:lnTo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785109" y="2728975"/>
              <a:ext cx="43815" cy="34290"/>
            </a:xfrm>
            <a:custGeom>
              <a:avLst/>
              <a:gdLst/>
              <a:ahLst/>
              <a:cxnLst/>
              <a:rect l="l" t="t" r="r" b="b"/>
              <a:pathLst>
                <a:path w="43814" h="34289">
                  <a:moveTo>
                    <a:pt x="21716" y="0"/>
                  </a:moveTo>
                  <a:lnTo>
                    <a:pt x="13233" y="1317"/>
                  </a:lnTo>
                  <a:lnTo>
                    <a:pt x="6334" y="4921"/>
                  </a:lnTo>
                  <a:lnTo>
                    <a:pt x="1696" y="10287"/>
                  </a:lnTo>
                  <a:lnTo>
                    <a:pt x="0" y="16890"/>
                  </a:lnTo>
                  <a:lnTo>
                    <a:pt x="1696" y="23441"/>
                  </a:lnTo>
                  <a:lnTo>
                    <a:pt x="6334" y="28813"/>
                  </a:lnTo>
                  <a:lnTo>
                    <a:pt x="13233" y="32446"/>
                  </a:lnTo>
                  <a:lnTo>
                    <a:pt x="21716" y="33782"/>
                  </a:lnTo>
                  <a:lnTo>
                    <a:pt x="30126" y="32446"/>
                  </a:lnTo>
                  <a:lnTo>
                    <a:pt x="36988" y="28813"/>
                  </a:lnTo>
                  <a:lnTo>
                    <a:pt x="41612" y="23441"/>
                  </a:lnTo>
                  <a:lnTo>
                    <a:pt x="43306" y="16890"/>
                  </a:lnTo>
                  <a:lnTo>
                    <a:pt x="41612" y="10287"/>
                  </a:lnTo>
                  <a:lnTo>
                    <a:pt x="36988" y="4921"/>
                  </a:lnTo>
                  <a:lnTo>
                    <a:pt x="30126" y="1317"/>
                  </a:lnTo>
                  <a:lnTo>
                    <a:pt x="21716" y="0"/>
                  </a:lnTo>
                  <a:close/>
                </a:path>
              </a:pathLst>
            </a:custGeom>
            <a:solidFill>
              <a:srgbClr val="333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785109" y="2728975"/>
              <a:ext cx="43815" cy="34290"/>
            </a:xfrm>
            <a:custGeom>
              <a:avLst/>
              <a:gdLst/>
              <a:ahLst/>
              <a:cxnLst/>
              <a:rect l="l" t="t" r="r" b="b"/>
              <a:pathLst>
                <a:path w="43814" h="34289">
                  <a:moveTo>
                    <a:pt x="0" y="16890"/>
                  </a:moveTo>
                  <a:lnTo>
                    <a:pt x="1696" y="10287"/>
                  </a:lnTo>
                  <a:lnTo>
                    <a:pt x="6334" y="4921"/>
                  </a:lnTo>
                  <a:lnTo>
                    <a:pt x="13233" y="1317"/>
                  </a:lnTo>
                  <a:lnTo>
                    <a:pt x="21716" y="0"/>
                  </a:lnTo>
                  <a:lnTo>
                    <a:pt x="30126" y="1317"/>
                  </a:lnTo>
                  <a:lnTo>
                    <a:pt x="36988" y="4921"/>
                  </a:lnTo>
                  <a:lnTo>
                    <a:pt x="41612" y="10287"/>
                  </a:lnTo>
                  <a:lnTo>
                    <a:pt x="43306" y="16890"/>
                  </a:lnTo>
                  <a:lnTo>
                    <a:pt x="41612" y="23441"/>
                  </a:lnTo>
                  <a:lnTo>
                    <a:pt x="36988" y="28813"/>
                  </a:lnTo>
                  <a:lnTo>
                    <a:pt x="30126" y="32446"/>
                  </a:lnTo>
                  <a:lnTo>
                    <a:pt x="21716" y="33782"/>
                  </a:lnTo>
                  <a:lnTo>
                    <a:pt x="13233" y="32446"/>
                  </a:lnTo>
                  <a:lnTo>
                    <a:pt x="6334" y="28813"/>
                  </a:lnTo>
                  <a:lnTo>
                    <a:pt x="1696" y="23441"/>
                  </a:lnTo>
                  <a:lnTo>
                    <a:pt x="0" y="16890"/>
                  </a:lnTo>
                  <a:close/>
                </a:path>
              </a:pathLst>
            </a:custGeom>
            <a:ln w="9524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70147" y="2724658"/>
              <a:ext cx="43815" cy="34290"/>
            </a:xfrm>
            <a:custGeom>
              <a:avLst/>
              <a:gdLst/>
              <a:ahLst/>
              <a:cxnLst/>
              <a:rect l="l" t="t" r="r" b="b"/>
              <a:pathLst>
                <a:path w="43814" h="34289">
                  <a:moveTo>
                    <a:pt x="21589" y="0"/>
                  </a:moveTo>
                  <a:lnTo>
                    <a:pt x="13180" y="1337"/>
                  </a:lnTo>
                  <a:lnTo>
                    <a:pt x="6318" y="4984"/>
                  </a:lnTo>
                  <a:lnTo>
                    <a:pt x="1694" y="10394"/>
                  </a:lnTo>
                  <a:lnTo>
                    <a:pt x="0" y="17017"/>
                  </a:lnTo>
                  <a:lnTo>
                    <a:pt x="1694" y="23641"/>
                  </a:lnTo>
                  <a:lnTo>
                    <a:pt x="6318" y="29051"/>
                  </a:lnTo>
                  <a:lnTo>
                    <a:pt x="13180" y="32698"/>
                  </a:lnTo>
                  <a:lnTo>
                    <a:pt x="21589" y="34036"/>
                  </a:lnTo>
                  <a:lnTo>
                    <a:pt x="30019" y="32698"/>
                  </a:lnTo>
                  <a:lnTo>
                    <a:pt x="36925" y="29051"/>
                  </a:lnTo>
                  <a:lnTo>
                    <a:pt x="41592" y="23641"/>
                  </a:lnTo>
                  <a:lnTo>
                    <a:pt x="43306" y="17017"/>
                  </a:lnTo>
                  <a:lnTo>
                    <a:pt x="41592" y="10394"/>
                  </a:lnTo>
                  <a:lnTo>
                    <a:pt x="36925" y="4984"/>
                  </a:lnTo>
                  <a:lnTo>
                    <a:pt x="30019" y="1337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333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70147" y="2724658"/>
              <a:ext cx="43815" cy="34290"/>
            </a:xfrm>
            <a:custGeom>
              <a:avLst/>
              <a:gdLst/>
              <a:ahLst/>
              <a:cxnLst/>
              <a:rect l="l" t="t" r="r" b="b"/>
              <a:pathLst>
                <a:path w="43814" h="34289">
                  <a:moveTo>
                    <a:pt x="0" y="17017"/>
                  </a:moveTo>
                  <a:lnTo>
                    <a:pt x="1694" y="10394"/>
                  </a:lnTo>
                  <a:lnTo>
                    <a:pt x="6318" y="4984"/>
                  </a:lnTo>
                  <a:lnTo>
                    <a:pt x="13180" y="1337"/>
                  </a:lnTo>
                  <a:lnTo>
                    <a:pt x="21589" y="0"/>
                  </a:lnTo>
                  <a:lnTo>
                    <a:pt x="30019" y="1337"/>
                  </a:lnTo>
                  <a:lnTo>
                    <a:pt x="36925" y="4984"/>
                  </a:lnTo>
                  <a:lnTo>
                    <a:pt x="41592" y="10394"/>
                  </a:lnTo>
                  <a:lnTo>
                    <a:pt x="43306" y="17017"/>
                  </a:lnTo>
                  <a:lnTo>
                    <a:pt x="41592" y="23641"/>
                  </a:lnTo>
                  <a:lnTo>
                    <a:pt x="36925" y="29051"/>
                  </a:lnTo>
                  <a:lnTo>
                    <a:pt x="30019" y="32698"/>
                  </a:lnTo>
                  <a:lnTo>
                    <a:pt x="21589" y="34036"/>
                  </a:lnTo>
                  <a:lnTo>
                    <a:pt x="13180" y="32698"/>
                  </a:lnTo>
                  <a:lnTo>
                    <a:pt x="6318" y="29051"/>
                  </a:lnTo>
                  <a:lnTo>
                    <a:pt x="1694" y="23641"/>
                  </a:lnTo>
                  <a:lnTo>
                    <a:pt x="0" y="17017"/>
                  </a:lnTo>
                  <a:close/>
                </a:path>
              </a:pathLst>
            </a:custGeom>
            <a:ln w="9525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80529" y="2914395"/>
              <a:ext cx="1814830" cy="635"/>
            </a:xfrm>
            <a:custGeom>
              <a:avLst/>
              <a:gdLst/>
              <a:ahLst/>
              <a:cxnLst/>
              <a:rect l="l" t="t" r="r" b="b"/>
              <a:pathLst>
                <a:path w="1814830" h="635">
                  <a:moveTo>
                    <a:pt x="0" y="0"/>
                  </a:moveTo>
                  <a:lnTo>
                    <a:pt x="1814385" y="380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3637534" y="2586990"/>
            <a:ext cx="640715" cy="4356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400"/>
              </a:lnSpc>
              <a:spcBef>
                <a:spcPts val="105"/>
              </a:spcBef>
            </a:pPr>
            <a:r>
              <a:rPr sz="900" b="1" dirty="0">
                <a:latin typeface="Calibri"/>
                <a:cs typeface="Calibri"/>
              </a:rPr>
              <a:t>RELÉ 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-5" dirty="0">
                <a:latin typeface="Calibri"/>
                <a:cs typeface="Calibri"/>
              </a:rPr>
              <a:t>DI</a:t>
            </a:r>
            <a:r>
              <a:rPr sz="900" b="1" spc="-10" dirty="0">
                <a:latin typeface="Calibri"/>
                <a:cs typeface="Calibri"/>
              </a:rPr>
              <a:t>F</a:t>
            </a:r>
            <a:r>
              <a:rPr sz="900" b="1" dirty="0">
                <a:latin typeface="Calibri"/>
                <a:cs typeface="Calibri"/>
              </a:rPr>
              <a:t>ERENCIAL  </a:t>
            </a:r>
            <a:r>
              <a:rPr sz="900" b="1" spc="-5" dirty="0">
                <a:latin typeface="Calibri"/>
                <a:cs typeface="Calibri"/>
              </a:rPr>
              <a:t>(RTD)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626480" y="1526032"/>
            <a:ext cx="234950" cy="165100"/>
          </a:xfrm>
          <a:custGeom>
            <a:avLst/>
            <a:gdLst/>
            <a:ahLst/>
            <a:cxnLst/>
            <a:rect l="l" t="t" r="r" b="b"/>
            <a:pathLst>
              <a:path w="234950" h="165100">
                <a:moveTo>
                  <a:pt x="0" y="82422"/>
                </a:moveTo>
                <a:lnTo>
                  <a:pt x="9227" y="114462"/>
                </a:lnTo>
                <a:lnTo>
                  <a:pt x="34385" y="140620"/>
                </a:lnTo>
                <a:lnTo>
                  <a:pt x="71687" y="158253"/>
                </a:lnTo>
                <a:lnTo>
                  <a:pt x="117348" y="164718"/>
                </a:lnTo>
                <a:lnTo>
                  <a:pt x="163062" y="158253"/>
                </a:lnTo>
                <a:lnTo>
                  <a:pt x="200358" y="140620"/>
                </a:lnTo>
                <a:lnTo>
                  <a:pt x="225486" y="114462"/>
                </a:lnTo>
                <a:lnTo>
                  <a:pt x="234696" y="82422"/>
                </a:lnTo>
                <a:lnTo>
                  <a:pt x="225486" y="50363"/>
                </a:lnTo>
                <a:lnTo>
                  <a:pt x="200358" y="24161"/>
                </a:lnTo>
                <a:lnTo>
                  <a:pt x="163062" y="6484"/>
                </a:lnTo>
                <a:lnTo>
                  <a:pt x="117348" y="0"/>
                </a:lnTo>
                <a:lnTo>
                  <a:pt x="71687" y="6484"/>
                </a:lnTo>
                <a:lnTo>
                  <a:pt x="34385" y="24161"/>
                </a:lnTo>
                <a:lnTo>
                  <a:pt x="9227" y="50363"/>
                </a:lnTo>
                <a:lnTo>
                  <a:pt x="0" y="82422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 rot="10860000">
            <a:off x="5709322" y="1403300"/>
            <a:ext cx="262513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89"/>
              </a:lnSpc>
            </a:pPr>
            <a:r>
              <a:rPr sz="1800" spc="-10" dirty="0">
                <a:latin typeface="Symbol"/>
                <a:cs typeface="Symbol"/>
              </a:rPr>
              <a:t></a:t>
            </a:r>
            <a:endParaRPr sz="1800">
              <a:latin typeface="Symbol"/>
              <a:cs typeface="Symbo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4903215" y="1692401"/>
            <a:ext cx="2803525" cy="2125980"/>
            <a:chOff x="4903215" y="1692401"/>
            <a:chExt cx="2803525" cy="2125980"/>
          </a:xfrm>
        </p:grpSpPr>
        <p:sp>
          <p:nvSpPr>
            <p:cNvPr id="45" name="object 45"/>
            <p:cNvSpPr/>
            <p:nvPr/>
          </p:nvSpPr>
          <p:spPr>
            <a:xfrm>
              <a:off x="5200776" y="2129916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19">
                  <a:moveTo>
                    <a:pt x="0" y="0"/>
                  </a:moveTo>
                  <a:lnTo>
                    <a:pt x="0" y="121666"/>
                  </a:lnTo>
                </a:path>
              </a:pathLst>
            </a:custGeom>
            <a:ln w="38100">
              <a:solidFill>
                <a:srgbClr val="CC0099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64377" y="2994659"/>
              <a:ext cx="398907" cy="136143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569711" y="2996458"/>
              <a:ext cx="397510" cy="55880"/>
            </a:xfrm>
            <a:custGeom>
              <a:avLst/>
              <a:gdLst/>
              <a:ahLst/>
              <a:cxnLst/>
              <a:rect l="l" t="t" r="r" b="b"/>
              <a:pathLst>
                <a:path w="397510" h="55880">
                  <a:moveTo>
                    <a:pt x="396900" y="0"/>
                  </a:moveTo>
                  <a:lnTo>
                    <a:pt x="0" y="0"/>
                  </a:lnTo>
                  <a:lnTo>
                    <a:pt x="0" y="55478"/>
                  </a:lnTo>
                  <a:lnTo>
                    <a:pt x="396900" y="55478"/>
                  </a:lnTo>
                  <a:lnTo>
                    <a:pt x="396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903215" y="2912236"/>
              <a:ext cx="1778000" cy="0"/>
            </a:xfrm>
            <a:custGeom>
              <a:avLst/>
              <a:gdLst/>
              <a:ahLst/>
              <a:cxnLst/>
              <a:rect l="l" t="t" r="r" b="b"/>
              <a:pathLst>
                <a:path w="1778000">
                  <a:moveTo>
                    <a:pt x="0" y="0"/>
                  </a:moveTo>
                  <a:lnTo>
                    <a:pt x="1777618" y="0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764910" y="2927730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4">
                  <a:moveTo>
                    <a:pt x="0" y="0"/>
                  </a:moveTo>
                  <a:lnTo>
                    <a:pt x="0" y="125095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659119" y="3320792"/>
              <a:ext cx="208279" cy="119380"/>
            </a:xfrm>
            <a:custGeom>
              <a:avLst/>
              <a:gdLst/>
              <a:ahLst/>
              <a:cxnLst/>
              <a:rect l="l" t="t" r="r" b="b"/>
              <a:pathLst>
                <a:path w="208279" h="119379">
                  <a:moveTo>
                    <a:pt x="0" y="119129"/>
                  </a:moveTo>
                  <a:lnTo>
                    <a:pt x="208127" y="119129"/>
                  </a:lnTo>
                  <a:lnTo>
                    <a:pt x="208127" y="0"/>
                  </a:lnTo>
                  <a:lnTo>
                    <a:pt x="0" y="0"/>
                  </a:lnTo>
                  <a:lnTo>
                    <a:pt x="0" y="119129"/>
                  </a:lnTo>
                  <a:close/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764910" y="3438144"/>
              <a:ext cx="0" cy="380365"/>
            </a:xfrm>
            <a:custGeom>
              <a:avLst/>
              <a:gdLst/>
              <a:ahLst/>
              <a:cxnLst/>
              <a:rect l="l" t="t" r="r" b="b"/>
              <a:pathLst>
                <a:path h="380364">
                  <a:moveTo>
                    <a:pt x="0" y="0"/>
                  </a:moveTo>
                  <a:lnTo>
                    <a:pt x="0" y="379856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66358" y="3478656"/>
              <a:ext cx="248602" cy="291591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68695" y="3123691"/>
              <a:ext cx="399288" cy="136525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5574410" y="3202452"/>
              <a:ext cx="396875" cy="55880"/>
            </a:xfrm>
            <a:custGeom>
              <a:avLst/>
              <a:gdLst/>
              <a:ahLst/>
              <a:cxnLst/>
              <a:rect l="l" t="t" r="r" b="b"/>
              <a:pathLst>
                <a:path w="396875" h="55879">
                  <a:moveTo>
                    <a:pt x="396468" y="0"/>
                  </a:moveTo>
                  <a:lnTo>
                    <a:pt x="0" y="0"/>
                  </a:lnTo>
                  <a:lnTo>
                    <a:pt x="0" y="55478"/>
                  </a:lnTo>
                  <a:lnTo>
                    <a:pt x="396468" y="55478"/>
                  </a:lnTo>
                  <a:lnTo>
                    <a:pt x="3964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200776" y="2810763"/>
              <a:ext cx="0" cy="95885"/>
            </a:xfrm>
            <a:custGeom>
              <a:avLst/>
              <a:gdLst/>
              <a:ahLst/>
              <a:cxnLst/>
              <a:rect l="l" t="t" r="r" b="b"/>
              <a:pathLst>
                <a:path h="95885">
                  <a:moveTo>
                    <a:pt x="0" y="95885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084190" y="2683408"/>
              <a:ext cx="209550" cy="120014"/>
            </a:xfrm>
            <a:custGeom>
              <a:avLst/>
              <a:gdLst/>
              <a:ahLst/>
              <a:cxnLst/>
              <a:rect l="l" t="t" r="r" b="b"/>
              <a:pathLst>
                <a:path w="209550" h="120014">
                  <a:moveTo>
                    <a:pt x="0" y="119989"/>
                  </a:moveTo>
                  <a:lnTo>
                    <a:pt x="208991" y="119989"/>
                  </a:lnTo>
                  <a:lnTo>
                    <a:pt x="208991" y="0"/>
                  </a:lnTo>
                  <a:lnTo>
                    <a:pt x="0" y="0"/>
                  </a:lnTo>
                  <a:lnTo>
                    <a:pt x="0" y="119989"/>
                  </a:lnTo>
                  <a:close/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198109" y="2245613"/>
              <a:ext cx="0" cy="435609"/>
            </a:xfrm>
            <a:custGeom>
              <a:avLst/>
              <a:gdLst/>
              <a:ahLst/>
              <a:cxnLst/>
              <a:rect l="l" t="t" r="r" b="b"/>
              <a:pathLst>
                <a:path h="435610">
                  <a:moveTo>
                    <a:pt x="0" y="43561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88381" y="2199512"/>
              <a:ext cx="242315" cy="406019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5770498" y="3201161"/>
              <a:ext cx="1270" cy="121920"/>
            </a:xfrm>
            <a:custGeom>
              <a:avLst/>
              <a:gdLst/>
              <a:ahLst/>
              <a:cxnLst/>
              <a:rect l="l" t="t" r="r" b="b"/>
              <a:pathLst>
                <a:path w="1270" h="121920">
                  <a:moveTo>
                    <a:pt x="444" y="-19049"/>
                  </a:moveTo>
                  <a:lnTo>
                    <a:pt x="444" y="140842"/>
                  </a:lnTo>
                </a:path>
              </a:pathLst>
            </a:custGeom>
            <a:ln w="38988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254241" y="2687774"/>
              <a:ext cx="209550" cy="120014"/>
            </a:xfrm>
            <a:custGeom>
              <a:avLst/>
              <a:gdLst/>
              <a:ahLst/>
              <a:cxnLst/>
              <a:rect l="l" t="t" r="r" b="b"/>
              <a:pathLst>
                <a:path w="209550" h="120014">
                  <a:moveTo>
                    <a:pt x="0" y="119560"/>
                  </a:moveTo>
                  <a:lnTo>
                    <a:pt x="208991" y="119560"/>
                  </a:lnTo>
                  <a:lnTo>
                    <a:pt x="208991" y="0"/>
                  </a:lnTo>
                  <a:lnTo>
                    <a:pt x="0" y="0"/>
                  </a:lnTo>
                  <a:lnTo>
                    <a:pt x="0" y="119560"/>
                  </a:lnTo>
                  <a:close/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368160" y="2250312"/>
              <a:ext cx="0" cy="436880"/>
            </a:xfrm>
            <a:custGeom>
              <a:avLst/>
              <a:gdLst/>
              <a:ahLst/>
              <a:cxnLst/>
              <a:rect l="l" t="t" r="r" b="b"/>
              <a:pathLst>
                <a:path h="436880">
                  <a:moveTo>
                    <a:pt x="0" y="436499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258432" y="2322575"/>
              <a:ext cx="242315" cy="280415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5290184" y="2221991"/>
              <a:ext cx="2037080" cy="1267460"/>
            </a:xfrm>
            <a:custGeom>
              <a:avLst/>
              <a:gdLst/>
              <a:ahLst/>
              <a:cxnLst/>
              <a:rect l="l" t="t" r="r" b="b"/>
              <a:pathLst>
                <a:path w="2037079" h="1267460">
                  <a:moveTo>
                    <a:pt x="0" y="385699"/>
                  </a:moveTo>
                  <a:lnTo>
                    <a:pt x="1713103" y="386588"/>
                  </a:lnTo>
                </a:path>
                <a:path w="2037079" h="1267460">
                  <a:moveTo>
                    <a:pt x="592581" y="1260475"/>
                  </a:moveTo>
                  <a:lnTo>
                    <a:pt x="1704086" y="1260475"/>
                  </a:lnTo>
                </a:path>
                <a:path w="2037079" h="1267460">
                  <a:moveTo>
                    <a:pt x="1694180" y="1267333"/>
                  </a:moveTo>
                  <a:lnTo>
                    <a:pt x="1695068" y="383159"/>
                  </a:lnTo>
                </a:path>
                <a:path w="2037079" h="1267460">
                  <a:moveTo>
                    <a:pt x="12064" y="0"/>
                  </a:moveTo>
                  <a:lnTo>
                    <a:pt x="2036571" y="0"/>
                  </a:lnTo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76007" y="2903829"/>
              <a:ext cx="171323" cy="152679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229982" y="2579776"/>
              <a:ext cx="171069" cy="152247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6993508" y="3167633"/>
              <a:ext cx="283845" cy="4445"/>
            </a:xfrm>
            <a:custGeom>
              <a:avLst/>
              <a:gdLst/>
              <a:ahLst/>
              <a:cxnLst/>
              <a:rect l="l" t="t" r="r" b="b"/>
              <a:pathLst>
                <a:path w="283845" h="4444">
                  <a:moveTo>
                    <a:pt x="-19050" y="1968"/>
                  </a:moveTo>
                  <a:lnTo>
                    <a:pt x="302768" y="1968"/>
                  </a:lnTo>
                </a:path>
              </a:pathLst>
            </a:custGeom>
            <a:ln w="42037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887084" y="3774058"/>
              <a:ext cx="1800860" cy="0"/>
            </a:xfrm>
            <a:custGeom>
              <a:avLst/>
              <a:gdLst/>
              <a:ahLst/>
              <a:cxnLst/>
              <a:rect l="l" t="t" r="r" b="b"/>
              <a:pathLst>
                <a:path w="1800859">
                  <a:moveTo>
                    <a:pt x="0" y="0"/>
                  </a:moveTo>
                  <a:lnTo>
                    <a:pt x="1800351" y="0"/>
                  </a:lnTo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57439" y="2380233"/>
              <a:ext cx="171703" cy="348361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7683245" y="2375534"/>
              <a:ext cx="0" cy="1398905"/>
            </a:xfrm>
            <a:custGeom>
              <a:avLst/>
              <a:gdLst/>
              <a:ahLst/>
              <a:cxnLst/>
              <a:rect l="l" t="t" r="r" b="b"/>
              <a:pathLst>
                <a:path h="1398904">
                  <a:moveTo>
                    <a:pt x="0" y="0"/>
                  </a:moveTo>
                  <a:lnTo>
                    <a:pt x="0" y="1398523"/>
                  </a:lnTo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959472" y="3151377"/>
              <a:ext cx="41910" cy="28575"/>
            </a:xfrm>
            <a:custGeom>
              <a:avLst/>
              <a:gdLst/>
              <a:ahLst/>
              <a:cxnLst/>
              <a:rect l="l" t="t" r="r" b="b"/>
              <a:pathLst>
                <a:path w="41909" h="28575">
                  <a:moveTo>
                    <a:pt x="32384" y="0"/>
                  </a:moveTo>
                  <a:lnTo>
                    <a:pt x="9398" y="0"/>
                  </a:lnTo>
                  <a:lnTo>
                    <a:pt x="0" y="6350"/>
                  </a:lnTo>
                  <a:lnTo>
                    <a:pt x="0" y="14097"/>
                  </a:lnTo>
                  <a:lnTo>
                    <a:pt x="0" y="21971"/>
                  </a:lnTo>
                  <a:lnTo>
                    <a:pt x="9398" y="28321"/>
                  </a:lnTo>
                  <a:lnTo>
                    <a:pt x="32384" y="28321"/>
                  </a:lnTo>
                  <a:lnTo>
                    <a:pt x="41782" y="21971"/>
                  </a:lnTo>
                  <a:lnTo>
                    <a:pt x="41782" y="6350"/>
                  </a:lnTo>
                  <a:lnTo>
                    <a:pt x="32384" y="0"/>
                  </a:lnTo>
                  <a:close/>
                </a:path>
              </a:pathLst>
            </a:custGeom>
            <a:solidFill>
              <a:srgbClr val="333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959472" y="3151377"/>
              <a:ext cx="41910" cy="28575"/>
            </a:xfrm>
            <a:custGeom>
              <a:avLst/>
              <a:gdLst/>
              <a:ahLst/>
              <a:cxnLst/>
              <a:rect l="l" t="t" r="r" b="b"/>
              <a:pathLst>
                <a:path w="41909" h="28575">
                  <a:moveTo>
                    <a:pt x="0" y="14097"/>
                  </a:moveTo>
                  <a:lnTo>
                    <a:pt x="0" y="21971"/>
                  </a:lnTo>
                  <a:lnTo>
                    <a:pt x="9398" y="28321"/>
                  </a:lnTo>
                  <a:lnTo>
                    <a:pt x="20827" y="28321"/>
                  </a:lnTo>
                  <a:lnTo>
                    <a:pt x="32384" y="28321"/>
                  </a:lnTo>
                  <a:lnTo>
                    <a:pt x="41782" y="21971"/>
                  </a:lnTo>
                  <a:lnTo>
                    <a:pt x="41782" y="14097"/>
                  </a:lnTo>
                  <a:lnTo>
                    <a:pt x="41782" y="6350"/>
                  </a:lnTo>
                  <a:lnTo>
                    <a:pt x="32384" y="0"/>
                  </a:lnTo>
                  <a:lnTo>
                    <a:pt x="20827" y="0"/>
                  </a:lnTo>
                  <a:lnTo>
                    <a:pt x="9398" y="0"/>
                  </a:lnTo>
                  <a:lnTo>
                    <a:pt x="0" y="6350"/>
                  </a:lnTo>
                  <a:lnTo>
                    <a:pt x="0" y="14097"/>
                  </a:lnTo>
                  <a:close/>
                </a:path>
              </a:pathLst>
            </a:custGeom>
            <a:ln w="9525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248397" y="2799079"/>
              <a:ext cx="43180" cy="27940"/>
            </a:xfrm>
            <a:custGeom>
              <a:avLst/>
              <a:gdLst/>
              <a:ahLst/>
              <a:cxnLst/>
              <a:rect l="l" t="t" r="r" b="b"/>
              <a:pathLst>
                <a:path w="43179" h="27939">
                  <a:moveTo>
                    <a:pt x="21335" y="0"/>
                  </a:moveTo>
                  <a:lnTo>
                    <a:pt x="13019" y="1093"/>
                  </a:lnTo>
                  <a:lnTo>
                    <a:pt x="6238" y="4079"/>
                  </a:lnTo>
                  <a:lnTo>
                    <a:pt x="1672" y="8518"/>
                  </a:lnTo>
                  <a:lnTo>
                    <a:pt x="0" y="13970"/>
                  </a:lnTo>
                  <a:lnTo>
                    <a:pt x="1672" y="19421"/>
                  </a:lnTo>
                  <a:lnTo>
                    <a:pt x="6238" y="23860"/>
                  </a:lnTo>
                  <a:lnTo>
                    <a:pt x="13019" y="26846"/>
                  </a:lnTo>
                  <a:lnTo>
                    <a:pt x="21335" y="27940"/>
                  </a:lnTo>
                  <a:lnTo>
                    <a:pt x="29652" y="26846"/>
                  </a:lnTo>
                  <a:lnTo>
                    <a:pt x="36433" y="23860"/>
                  </a:lnTo>
                  <a:lnTo>
                    <a:pt x="40999" y="19421"/>
                  </a:lnTo>
                  <a:lnTo>
                    <a:pt x="42672" y="13970"/>
                  </a:lnTo>
                  <a:lnTo>
                    <a:pt x="40999" y="8518"/>
                  </a:lnTo>
                  <a:lnTo>
                    <a:pt x="36433" y="4079"/>
                  </a:lnTo>
                  <a:lnTo>
                    <a:pt x="29652" y="1093"/>
                  </a:lnTo>
                  <a:lnTo>
                    <a:pt x="21335" y="0"/>
                  </a:lnTo>
                  <a:close/>
                </a:path>
              </a:pathLst>
            </a:custGeom>
            <a:solidFill>
              <a:srgbClr val="333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248397" y="2799079"/>
              <a:ext cx="43180" cy="27940"/>
            </a:xfrm>
            <a:custGeom>
              <a:avLst/>
              <a:gdLst/>
              <a:ahLst/>
              <a:cxnLst/>
              <a:rect l="l" t="t" r="r" b="b"/>
              <a:pathLst>
                <a:path w="43179" h="27939">
                  <a:moveTo>
                    <a:pt x="0" y="13970"/>
                  </a:moveTo>
                  <a:lnTo>
                    <a:pt x="1672" y="19421"/>
                  </a:lnTo>
                  <a:lnTo>
                    <a:pt x="6238" y="23860"/>
                  </a:lnTo>
                  <a:lnTo>
                    <a:pt x="13019" y="26846"/>
                  </a:lnTo>
                  <a:lnTo>
                    <a:pt x="21335" y="27940"/>
                  </a:lnTo>
                  <a:lnTo>
                    <a:pt x="29652" y="26846"/>
                  </a:lnTo>
                  <a:lnTo>
                    <a:pt x="36433" y="23860"/>
                  </a:lnTo>
                  <a:lnTo>
                    <a:pt x="40999" y="19421"/>
                  </a:lnTo>
                  <a:lnTo>
                    <a:pt x="42672" y="13970"/>
                  </a:lnTo>
                  <a:lnTo>
                    <a:pt x="40999" y="8518"/>
                  </a:lnTo>
                  <a:lnTo>
                    <a:pt x="36433" y="4079"/>
                  </a:lnTo>
                  <a:lnTo>
                    <a:pt x="29652" y="1093"/>
                  </a:lnTo>
                  <a:lnTo>
                    <a:pt x="21335" y="0"/>
                  </a:lnTo>
                  <a:lnTo>
                    <a:pt x="13019" y="1093"/>
                  </a:lnTo>
                  <a:lnTo>
                    <a:pt x="6238" y="4079"/>
                  </a:lnTo>
                  <a:lnTo>
                    <a:pt x="1672" y="8518"/>
                  </a:lnTo>
                  <a:lnTo>
                    <a:pt x="0" y="13970"/>
                  </a:lnTo>
                  <a:close/>
                </a:path>
              </a:pathLst>
            </a:custGeom>
            <a:ln w="9525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363461" y="2807334"/>
              <a:ext cx="0" cy="95250"/>
            </a:xfrm>
            <a:custGeom>
              <a:avLst/>
              <a:gdLst/>
              <a:ahLst/>
              <a:cxnLst/>
              <a:rect l="l" t="t" r="r" b="b"/>
              <a:pathLst>
                <a:path h="95250">
                  <a:moveTo>
                    <a:pt x="0" y="94995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091933" y="2812922"/>
              <a:ext cx="464820" cy="360045"/>
            </a:xfrm>
            <a:custGeom>
              <a:avLst/>
              <a:gdLst/>
              <a:ahLst/>
              <a:cxnLst/>
              <a:rect l="l" t="t" r="r" b="b"/>
              <a:pathLst>
                <a:path w="464820" h="360044">
                  <a:moveTo>
                    <a:pt x="178054" y="359917"/>
                  </a:moveTo>
                  <a:lnTo>
                    <a:pt x="178054" y="230504"/>
                  </a:lnTo>
                </a:path>
                <a:path w="464820" h="360044">
                  <a:moveTo>
                    <a:pt x="178054" y="106172"/>
                  </a:moveTo>
                  <a:lnTo>
                    <a:pt x="178054" y="0"/>
                  </a:lnTo>
                </a:path>
                <a:path w="464820" h="360044">
                  <a:moveTo>
                    <a:pt x="0" y="1650"/>
                  </a:moveTo>
                  <a:lnTo>
                    <a:pt x="464820" y="2921"/>
                  </a:lnTo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013193" y="2572918"/>
              <a:ext cx="171576" cy="243433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6472300" y="2216784"/>
              <a:ext cx="1079500" cy="600075"/>
            </a:xfrm>
            <a:custGeom>
              <a:avLst/>
              <a:gdLst/>
              <a:ahLst/>
              <a:cxnLst/>
              <a:rect l="l" t="t" r="r" b="b"/>
              <a:pathLst>
                <a:path w="1079500" h="600075">
                  <a:moveTo>
                    <a:pt x="847978" y="592581"/>
                  </a:moveTo>
                  <a:lnTo>
                    <a:pt x="847978" y="490347"/>
                  </a:lnTo>
                </a:path>
                <a:path w="1079500" h="600075">
                  <a:moveTo>
                    <a:pt x="1079246" y="599566"/>
                  </a:moveTo>
                  <a:lnTo>
                    <a:pt x="1079246" y="490347"/>
                  </a:lnTo>
                </a:path>
                <a:path w="1079500" h="600075">
                  <a:moveTo>
                    <a:pt x="0" y="103631"/>
                  </a:moveTo>
                  <a:lnTo>
                    <a:pt x="639445" y="103631"/>
                  </a:lnTo>
                </a:path>
                <a:path w="1079500" h="600075">
                  <a:moveTo>
                    <a:pt x="630427" y="374141"/>
                  </a:moveTo>
                  <a:lnTo>
                    <a:pt x="630427" y="106172"/>
                  </a:lnTo>
                </a:path>
                <a:path w="1079500" h="600075">
                  <a:moveTo>
                    <a:pt x="847978" y="381000"/>
                  </a:moveTo>
                  <a:lnTo>
                    <a:pt x="847090" y="0"/>
                  </a:lnTo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7539989" y="2377693"/>
              <a:ext cx="147955" cy="1270"/>
            </a:xfrm>
            <a:custGeom>
              <a:avLst/>
              <a:gdLst/>
              <a:ahLst/>
              <a:cxnLst/>
              <a:rect l="l" t="t" r="r" b="b"/>
              <a:pathLst>
                <a:path w="147954" h="1269">
                  <a:moveTo>
                    <a:pt x="-19050" y="380"/>
                  </a:moveTo>
                  <a:lnTo>
                    <a:pt x="166496" y="380"/>
                  </a:lnTo>
                </a:path>
              </a:pathLst>
            </a:custGeom>
            <a:ln w="38861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365239" y="2127376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19">
                  <a:moveTo>
                    <a:pt x="0" y="0"/>
                  </a:moveTo>
                  <a:lnTo>
                    <a:pt x="0" y="121665"/>
                  </a:lnTo>
                </a:path>
              </a:pathLst>
            </a:custGeom>
            <a:ln w="38100">
              <a:solidFill>
                <a:srgbClr val="CC0099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100065" y="2002228"/>
              <a:ext cx="1369695" cy="125730"/>
            </a:xfrm>
            <a:custGeom>
              <a:avLst/>
              <a:gdLst/>
              <a:ahLst/>
              <a:cxnLst/>
              <a:rect l="l" t="t" r="r" b="b"/>
              <a:pathLst>
                <a:path w="1369695" h="125730">
                  <a:moveTo>
                    <a:pt x="1160653" y="125529"/>
                  </a:moveTo>
                  <a:lnTo>
                    <a:pt x="1369212" y="125529"/>
                  </a:lnTo>
                  <a:lnTo>
                    <a:pt x="1369212" y="5539"/>
                  </a:lnTo>
                  <a:lnTo>
                    <a:pt x="1160653" y="5539"/>
                  </a:lnTo>
                  <a:lnTo>
                    <a:pt x="1160653" y="125529"/>
                  </a:lnTo>
                  <a:close/>
                </a:path>
                <a:path w="1369695" h="125730">
                  <a:moveTo>
                    <a:pt x="0" y="119560"/>
                  </a:moveTo>
                  <a:lnTo>
                    <a:pt x="208991" y="119560"/>
                  </a:lnTo>
                  <a:lnTo>
                    <a:pt x="208991" y="0"/>
                  </a:lnTo>
                  <a:lnTo>
                    <a:pt x="0" y="0"/>
                  </a:lnTo>
                  <a:lnTo>
                    <a:pt x="0" y="119560"/>
                  </a:lnTo>
                  <a:close/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202427" y="1951735"/>
              <a:ext cx="1164590" cy="48895"/>
            </a:xfrm>
            <a:custGeom>
              <a:avLst/>
              <a:gdLst/>
              <a:ahLst/>
              <a:cxnLst/>
              <a:rect l="l" t="t" r="r" b="b"/>
              <a:pathLst>
                <a:path w="1164589" h="48894">
                  <a:moveTo>
                    <a:pt x="0" y="0"/>
                  </a:moveTo>
                  <a:lnTo>
                    <a:pt x="0" y="48767"/>
                  </a:lnTo>
                </a:path>
                <a:path w="1164589" h="48894">
                  <a:moveTo>
                    <a:pt x="1164463" y="0"/>
                  </a:moveTo>
                  <a:lnTo>
                    <a:pt x="1164463" y="47498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925948" y="1913635"/>
              <a:ext cx="1778635" cy="0"/>
            </a:xfrm>
            <a:custGeom>
              <a:avLst/>
              <a:gdLst/>
              <a:ahLst/>
              <a:cxnLst/>
              <a:rect l="l" t="t" r="r" b="b"/>
              <a:pathLst>
                <a:path w="1778634">
                  <a:moveTo>
                    <a:pt x="0" y="0"/>
                  </a:moveTo>
                  <a:lnTo>
                    <a:pt x="1778127" y="0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754115" y="1711451"/>
              <a:ext cx="1270" cy="130810"/>
            </a:xfrm>
            <a:custGeom>
              <a:avLst/>
              <a:gdLst/>
              <a:ahLst/>
              <a:cxnLst/>
              <a:rect l="l" t="t" r="r" b="b"/>
              <a:pathLst>
                <a:path w="1270" h="130810">
                  <a:moveTo>
                    <a:pt x="635" y="-19050"/>
                  </a:moveTo>
                  <a:lnTo>
                    <a:pt x="635" y="149351"/>
                  </a:lnTo>
                </a:path>
              </a:pathLst>
            </a:custGeom>
            <a:ln w="39370">
              <a:solidFill>
                <a:srgbClr val="CC0099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752464" y="1826767"/>
              <a:ext cx="0" cy="75565"/>
            </a:xfrm>
            <a:custGeom>
              <a:avLst/>
              <a:gdLst/>
              <a:ahLst/>
              <a:cxnLst/>
              <a:rect l="l" t="t" r="r" b="b"/>
              <a:pathLst>
                <a:path h="75564">
                  <a:moveTo>
                    <a:pt x="0" y="0"/>
                  </a:moveTo>
                  <a:lnTo>
                    <a:pt x="0" y="75184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7864602" y="2729611"/>
            <a:ext cx="626745" cy="6985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1100" b="1" spc="-10" dirty="0">
                <a:latin typeface="Calibri"/>
                <a:cs typeface="Calibri"/>
              </a:rPr>
              <a:t>RELÉ 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DI</a:t>
            </a:r>
            <a:r>
              <a:rPr sz="1100" b="1" spc="-5" dirty="0">
                <a:latin typeface="Calibri"/>
                <a:cs typeface="Calibri"/>
              </a:rPr>
              <a:t>FE</a:t>
            </a:r>
            <a:r>
              <a:rPr sz="1100" b="1" spc="-15" dirty="0">
                <a:latin typeface="Calibri"/>
                <a:cs typeface="Calibri"/>
              </a:rPr>
              <a:t>R</a:t>
            </a:r>
            <a:r>
              <a:rPr sz="1100" b="1" spc="-10" dirty="0">
                <a:latin typeface="Calibri"/>
                <a:cs typeface="Calibri"/>
              </a:rPr>
              <a:t>E</a:t>
            </a:r>
            <a:r>
              <a:rPr sz="1100" b="1" spc="-5" dirty="0">
                <a:latin typeface="Calibri"/>
                <a:cs typeface="Calibri"/>
              </a:rPr>
              <a:t>NCI  </a:t>
            </a:r>
            <a:r>
              <a:rPr sz="1100" b="1" spc="-10" dirty="0">
                <a:latin typeface="Calibri"/>
                <a:cs typeface="Calibri"/>
              </a:rPr>
              <a:t>AL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b="1" spc="-10" dirty="0">
                <a:latin typeface="Arial"/>
                <a:cs typeface="Arial"/>
              </a:rPr>
              <a:t>(RTD)</a:t>
            </a:r>
            <a:endParaRPr sz="1100">
              <a:latin typeface="Arial"/>
              <a:cs typeface="Arial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683488" y="3964559"/>
            <a:ext cx="206375" cy="186055"/>
          </a:xfrm>
          <a:custGeom>
            <a:avLst/>
            <a:gdLst/>
            <a:ahLst/>
            <a:cxnLst/>
            <a:rect l="l" t="t" r="r" b="b"/>
            <a:pathLst>
              <a:path w="206375" h="186054">
                <a:moveTo>
                  <a:pt x="0" y="92837"/>
                </a:moveTo>
                <a:lnTo>
                  <a:pt x="8109" y="128988"/>
                </a:lnTo>
                <a:lnTo>
                  <a:pt x="30224" y="158496"/>
                </a:lnTo>
                <a:lnTo>
                  <a:pt x="63023" y="178383"/>
                </a:lnTo>
                <a:lnTo>
                  <a:pt x="103187" y="185674"/>
                </a:lnTo>
                <a:lnTo>
                  <a:pt x="143349" y="178383"/>
                </a:lnTo>
                <a:lnTo>
                  <a:pt x="176144" y="158496"/>
                </a:lnTo>
                <a:lnTo>
                  <a:pt x="198254" y="128988"/>
                </a:lnTo>
                <a:lnTo>
                  <a:pt x="206362" y="92837"/>
                </a:lnTo>
                <a:lnTo>
                  <a:pt x="198254" y="56685"/>
                </a:lnTo>
                <a:lnTo>
                  <a:pt x="176144" y="27178"/>
                </a:lnTo>
                <a:lnTo>
                  <a:pt x="143349" y="7290"/>
                </a:lnTo>
                <a:lnTo>
                  <a:pt x="103187" y="0"/>
                </a:lnTo>
                <a:lnTo>
                  <a:pt x="63023" y="7290"/>
                </a:lnTo>
                <a:lnTo>
                  <a:pt x="30224" y="27178"/>
                </a:lnTo>
                <a:lnTo>
                  <a:pt x="8109" y="56685"/>
                </a:lnTo>
                <a:lnTo>
                  <a:pt x="0" y="92837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 txBox="1"/>
          <p:nvPr/>
        </p:nvSpPr>
        <p:spPr>
          <a:xfrm rot="10860000">
            <a:off x="534295" y="3828021"/>
            <a:ext cx="393337" cy="341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90"/>
              </a:lnSpc>
            </a:pPr>
            <a:r>
              <a:rPr sz="2650" spc="20" dirty="0">
                <a:latin typeface="Symbol"/>
                <a:cs typeface="Symbol"/>
              </a:rPr>
              <a:t></a:t>
            </a:r>
            <a:endParaRPr sz="2650">
              <a:latin typeface="Symbol"/>
              <a:cs typeface="Symbol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888288" y="3985514"/>
            <a:ext cx="2662555" cy="2648585"/>
            <a:chOff x="888288" y="3985514"/>
            <a:chExt cx="2662555" cy="2648585"/>
          </a:xfrm>
        </p:grpSpPr>
        <p:sp>
          <p:nvSpPr>
            <p:cNvPr id="89" name="object 89"/>
            <p:cNvSpPr/>
            <p:nvPr/>
          </p:nvSpPr>
          <p:spPr>
            <a:xfrm>
              <a:off x="907338" y="4062857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59">
                  <a:moveTo>
                    <a:pt x="136829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CC0099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08911" y="5687479"/>
              <a:ext cx="355219" cy="148488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1715897" y="5686878"/>
              <a:ext cx="349885" cy="62865"/>
            </a:xfrm>
            <a:custGeom>
              <a:avLst/>
              <a:gdLst/>
              <a:ahLst/>
              <a:cxnLst/>
              <a:rect l="l" t="t" r="r" b="b"/>
              <a:pathLst>
                <a:path w="349885" h="62864">
                  <a:moveTo>
                    <a:pt x="349262" y="0"/>
                  </a:moveTo>
                  <a:lnTo>
                    <a:pt x="0" y="0"/>
                  </a:lnTo>
                  <a:lnTo>
                    <a:pt x="0" y="62754"/>
                  </a:lnTo>
                  <a:lnTo>
                    <a:pt x="349262" y="62754"/>
                  </a:lnTo>
                  <a:lnTo>
                    <a:pt x="349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167777" y="4892294"/>
              <a:ext cx="1562735" cy="0"/>
            </a:xfrm>
            <a:custGeom>
              <a:avLst/>
              <a:gdLst/>
              <a:ahLst/>
              <a:cxnLst/>
              <a:rect l="l" t="t" r="r" b="b"/>
              <a:pathLst>
                <a:path w="1562735">
                  <a:moveTo>
                    <a:pt x="0" y="0"/>
                  </a:moveTo>
                  <a:lnTo>
                    <a:pt x="1562595" y="0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892427" y="4895596"/>
              <a:ext cx="0" cy="859790"/>
            </a:xfrm>
            <a:custGeom>
              <a:avLst/>
              <a:gdLst/>
              <a:ahLst/>
              <a:cxnLst/>
              <a:rect l="l" t="t" r="r" b="b"/>
              <a:pathLst>
                <a:path h="859789">
                  <a:moveTo>
                    <a:pt x="0" y="0"/>
                  </a:moveTo>
                  <a:lnTo>
                    <a:pt x="0" y="859701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12722" y="5833033"/>
              <a:ext cx="355600" cy="149237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1719961" y="5920133"/>
              <a:ext cx="349250" cy="62230"/>
            </a:xfrm>
            <a:custGeom>
              <a:avLst/>
              <a:gdLst/>
              <a:ahLst/>
              <a:cxnLst/>
              <a:rect l="l" t="t" r="r" b="b"/>
              <a:pathLst>
                <a:path w="349250" h="62229">
                  <a:moveTo>
                    <a:pt x="348881" y="0"/>
                  </a:moveTo>
                  <a:lnTo>
                    <a:pt x="0" y="0"/>
                  </a:lnTo>
                  <a:lnTo>
                    <a:pt x="0" y="61998"/>
                  </a:lnTo>
                  <a:lnTo>
                    <a:pt x="348881" y="61998"/>
                  </a:lnTo>
                  <a:lnTo>
                    <a:pt x="3488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1301623" y="4624616"/>
              <a:ext cx="184150" cy="135890"/>
            </a:xfrm>
            <a:custGeom>
              <a:avLst/>
              <a:gdLst/>
              <a:ahLst/>
              <a:cxnLst/>
              <a:rect l="l" t="t" r="r" b="b"/>
              <a:pathLst>
                <a:path w="184150" h="135889">
                  <a:moveTo>
                    <a:pt x="0" y="135343"/>
                  </a:moveTo>
                  <a:lnTo>
                    <a:pt x="183705" y="135343"/>
                  </a:lnTo>
                  <a:lnTo>
                    <a:pt x="183705" y="0"/>
                  </a:lnTo>
                  <a:lnTo>
                    <a:pt x="0" y="0"/>
                  </a:lnTo>
                  <a:lnTo>
                    <a:pt x="0" y="135343"/>
                  </a:lnTo>
                  <a:close/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400937" y="4773168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108076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409063" y="4647996"/>
              <a:ext cx="183515" cy="135890"/>
            </a:xfrm>
            <a:custGeom>
              <a:avLst/>
              <a:gdLst/>
              <a:ahLst/>
              <a:cxnLst/>
              <a:rect l="l" t="t" r="r" b="b"/>
              <a:pathLst>
                <a:path w="183514" h="135889">
                  <a:moveTo>
                    <a:pt x="0" y="135712"/>
                  </a:moveTo>
                  <a:lnTo>
                    <a:pt x="183324" y="135712"/>
                  </a:lnTo>
                  <a:lnTo>
                    <a:pt x="183324" y="0"/>
                  </a:lnTo>
                  <a:lnTo>
                    <a:pt x="0" y="0"/>
                  </a:lnTo>
                  <a:lnTo>
                    <a:pt x="0" y="135712"/>
                  </a:lnTo>
                  <a:close/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495677" y="4095369"/>
              <a:ext cx="2540" cy="545465"/>
            </a:xfrm>
            <a:custGeom>
              <a:avLst/>
              <a:gdLst/>
              <a:ahLst/>
              <a:cxnLst/>
              <a:rect l="l" t="t" r="r" b="b"/>
              <a:pathLst>
                <a:path w="2539" h="545464">
                  <a:moveTo>
                    <a:pt x="0" y="545464"/>
                  </a:moveTo>
                  <a:lnTo>
                    <a:pt x="2286" y="0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72411" y="4977447"/>
              <a:ext cx="217677" cy="295846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1794891" y="6053201"/>
              <a:ext cx="182880" cy="134620"/>
            </a:xfrm>
            <a:custGeom>
              <a:avLst/>
              <a:gdLst/>
              <a:ahLst/>
              <a:cxnLst/>
              <a:rect l="l" t="t" r="r" b="b"/>
              <a:pathLst>
                <a:path w="182880" h="134620">
                  <a:moveTo>
                    <a:pt x="0" y="134581"/>
                  </a:moveTo>
                  <a:lnTo>
                    <a:pt x="182562" y="134581"/>
                  </a:lnTo>
                  <a:lnTo>
                    <a:pt x="182562" y="0"/>
                  </a:lnTo>
                  <a:lnTo>
                    <a:pt x="0" y="0"/>
                  </a:lnTo>
                  <a:lnTo>
                    <a:pt x="0" y="134581"/>
                  </a:lnTo>
                  <a:close/>
                </a:path>
              </a:pathLst>
            </a:custGeom>
            <a:ln w="38099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887474" y="6185509"/>
              <a:ext cx="0" cy="429259"/>
            </a:xfrm>
            <a:custGeom>
              <a:avLst/>
              <a:gdLst/>
              <a:ahLst/>
              <a:cxnLst/>
              <a:rect l="l" t="t" r="r" b="b"/>
              <a:pathLst>
                <a:path h="429259">
                  <a:moveTo>
                    <a:pt x="0" y="0"/>
                  </a:moveTo>
                  <a:lnTo>
                    <a:pt x="0" y="429082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98447" y="6231255"/>
              <a:ext cx="221551" cy="329272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1892427" y="5917857"/>
              <a:ext cx="1270" cy="137795"/>
            </a:xfrm>
            <a:custGeom>
              <a:avLst/>
              <a:gdLst/>
              <a:ahLst/>
              <a:cxnLst/>
              <a:rect l="l" t="t" r="r" b="b"/>
              <a:pathLst>
                <a:path w="1269" h="137795">
                  <a:moveTo>
                    <a:pt x="381" y="-19050"/>
                  </a:moveTo>
                  <a:lnTo>
                    <a:pt x="381" y="156654"/>
                  </a:lnTo>
                </a:path>
              </a:pathLst>
            </a:custGeom>
            <a:ln w="38862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985391" y="6235788"/>
              <a:ext cx="955675" cy="325120"/>
            </a:xfrm>
            <a:custGeom>
              <a:avLst/>
              <a:gdLst/>
              <a:ahLst/>
              <a:cxnLst/>
              <a:rect l="l" t="t" r="r" b="b"/>
              <a:pathLst>
                <a:path w="955675" h="325120">
                  <a:moveTo>
                    <a:pt x="5587" y="0"/>
                  </a:moveTo>
                  <a:lnTo>
                    <a:pt x="569976" y="0"/>
                  </a:lnTo>
                </a:path>
                <a:path w="955675" h="325120">
                  <a:moveTo>
                    <a:pt x="0" y="324738"/>
                  </a:moveTo>
                  <a:lnTo>
                    <a:pt x="955166" y="323608"/>
                  </a:lnTo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501646" y="4783709"/>
              <a:ext cx="0" cy="88265"/>
            </a:xfrm>
            <a:custGeom>
              <a:avLst/>
              <a:gdLst/>
              <a:ahLst/>
              <a:cxnLst/>
              <a:rect l="l" t="t" r="r" b="b"/>
              <a:pathLst>
                <a:path h="88264">
                  <a:moveTo>
                    <a:pt x="0" y="88138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976626" y="3985514"/>
              <a:ext cx="244475" cy="224155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3529838" y="4252976"/>
              <a:ext cx="1905" cy="1419225"/>
            </a:xfrm>
            <a:custGeom>
              <a:avLst/>
              <a:gdLst/>
              <a:ahLst/>
              <a:cxnLst/>
              <a:rect l="l" t="t" r="r" b="b"/>
              <a:pathLst>
                <a:path w="1904" h="1419225">
                  <a:moveTo>
                    <a:pt x="0" y="0"/>
                  </a:moveTo>
                  <a:lnTo>
                    <a:pt x="1524" y="1419161"/>
                  </a:lnTo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109"/>
          <p:cNvSpPr txBox="1"/>
          <p:nvPr/>
        </p:nvSpPr>
        <p:spPr>
          <a:xfrm>
            <a:off x="3146551" y="5942787"/>
            <a:ext cx="834390" cy="57594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4800"/>
              </a:lnSpc>
              <a:spcBef>
                <a:spcPts val="20"/>
              </a:spcBef>
            </a:pPr>
            <a:r>
              <a:rPr sz="1200" b="1" spc="-5" dirty="0">
                <a:latin typeface="Calibri"/>
                <a:cs typeface="Calibri"/>
              </a:rPr>
              <a:t>RELÉ 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150" b="1" spc="10" dirty="0">
                <a:latin typeface="Calibri"/>
                <a:cs typeface="Calibri"/>
              </a:rPr>
              <a:t>DIFE</a:t>
            </a:r>
            <a:r>
              <a:rPr sz="1150" b="1" spc="20" dirty="0">
                <a:latin typeface="Calibri"/>
                <a:cs typeface="Calibri"/>
              </a:rPr>
              <a:t>REN</a:t>
            </a:r>
            <a:r>
              <a:rPr sz="1150" b="1" spc="10" dirty="0">
                <a:latin typeface="Calibri"/>
                <a:cs typeface="Calibri"/>
              </a:rPr>
              <a:t>C</a:t>
            </a:r>
            <a:r>
              <a:rPr sz="1150" b="1" spc="15" dirty="0">
                <a:latin typeface="Calibri"/>
                <a:cs typeface="Calibri"/>
              </a:rPr>
              <a:t>I</a:t>
            </a:r>
            <a:r>
              <a:rPr sz="1150" b="1" spc="10" dirty="0">
                <a:latin typeface="Calibri"/>
                <a:cs typeface="Calibri"/>
              </a:rPr>
              <a:t>AL  </a:t>
            </a:r>
            <a:r>
              <a:rPr sz="1150" b="1" spc="15" dirty="0">
                <a:latin typeface="Arial"/>
                <a:cs typeface="Arial"/>
              </a:rPr>
              <a:t>(RDT)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 rot="10860000">
            <a:off x="2846838" y="3868534"/>
            <a:ext cx="393337" cy="341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90"/>
              </a:lnSpc>
            </a:pPr>
            <a:r>
              <a:rPr sz="2650" spc="20" dirty="0">
                <a:latin typeface="Symbol"/>
                <a:cs typeface="Symbol"/>
              </a:rPr>
              <a:t></a:t>
            </a:r>
            <a:endParaRPr sz="2650">
              <a:latin typeface="Symbol"/>
              <a:cs typeface="Symbol"/>
            </a:endParaRPr>
          </a:p>
        </p:txBody>
      </p:sp>
      <p:grpSp>
        <p:nvGrpSpPr>
          <p:cNvPr id="111" name="object 111"/>
          <p:cNvGrpSpPr/>
          <p:nvPr/>
        </p:nvGrpSpPr>
        <p:grpSpPr>
          <a:xfrm>
            <a:off x="1033056" y="4043807"/>
            <a:ext cx="2527300" cy="2540635"/>
            <a:chOff x="1033056" y="4043807"/>
            <a:chExt cx="2527300" cy="2540635"/>
          </a:xfrm>
        </p:grpSpPr>
        <p:sp>
          <p:nvSpPr>
            <p:cNvPr id="112" name="object 112"/>
            <p:cNvSpPr/>
            <p:nvPr/>
          </p:nvSpPr>
          <p:spPr>
            <a:xfrm>
              <a:off x="1052106" y="4062857"/>
              <a:ext cx="1807210" cy="34925"/>
            </a:xfrm>
            <a:custGeom>
              <a:avLst/>
              <a:gdLst/>
              <a:ahLst/>
              <a:cxnLst/>
              <a:rect l="l" t="t" r="r" b="b"/>
              <a:pathLst>
                <a:path w="1807210" h="34925">
                  <a:moveTo>
                    <a:pt x="0" y="0"/>
                  </a:moveTo>
                  <a:lnTo>
                    <a:pt x="349592" y="0"/>
                  </a:lnTo>
                </a:path>
                <a:path w="1807210" h="34925">
                  <a:moveTo>
                    <a:pt x="1445856" y="34798"/>
                  </a:moveTo>
                  <a:lnTo>
                    <a:pt x="1807171" y="34798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857373" y="4100576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>
                  <a:moveTo>
                    <a:pt x="136778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CC0099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80286" y="5360289"/>
              <a:ext cx="217931" cy="316382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70762" y="4263898"/>
              <a:ext cx="217741" cy="316483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380615" y="4259072"/>
              <a:ext cx="217424" cy="316738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1451229" y="4576191"/>
              <a:ext cx="1619885" cy="1663700"/>
            </a:xfrm>
            <a:custGeom>
              <a:avLst/>
              <a:gdLst/>
              <a:ahLst/>
              <a:cxnLst/>
              <a:rect l="l" t="t" r="r" b="b"/>
              <a:pathLst>
                <a:path w="1619885" h="1663700">
                  <a:moveTo>
                    <a:pt x="0" y="2666"/>
                  </a:moveTo>
                  <a:lnTo>
                    <a:pt x="1619377" y="0"/>
                  </a:lnTo>
                </a:path>
                <a:path w="1619885" h="1663700">
                  <a:moveTo>
                    <a:pt x="515239" y="366648"/>
                  </a:moveTo>
                  <a:lnTo>
                    <a:pt x="515239" y="465708"/>
                  </a:lnTo>
                </a:path>
                <a:path w="1619885" h="1663700">
                  <a:moveTo>
                    <a:pt x="512953" y="693292"/>
                  </a:moveTo>
                  <a:lnTo>
                    <a:pt x="1104138" y="693292"/>
                  </a:lnTo>
                </a:path>
                <a:path w="1619885" h="1663700">
                  <a:moveTo>
                    <a:pt x="1097661" y="1663382"/>
                  </a:moveTo>
                  <a:lnTo>
                    <a:pt x="1097661" y="693292"/>
                  </a:lnTo>
                </a:path>
                <a:path w="1619885" h="1663700">
                  <a:moveTo>
                    <a:pt x="505841" y="371982"/>
                  </a:moveTo>
                  <a:lnTo>
                    <a:pt x="1494917" y="371982"/>
                  </a:lnTo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519235" y="5773839"/>
              <a:ext cx="495109" cy="455167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1962658" y="4259072"/>
              <a:ext cx="1578610" cy="2306320"/>
            </a:xfrm>
            <a:custGeom>
              <a:avLst/>
              <a:gdLst/>
              <a:ahLst/>
              <a:cxnLst/>
              <a:rect l="l" t="t" r="r" b="b"/>
              <a:pathLst>
                <a:path w="1578610" h="2306320">
                  <a:moveTo>
                    <a:pt x="974090" y="1951761"/>
                  </a:moveTo>
                  <a:lnTo>
                    <a:pt x="974852" y="2305989"/>
                  </a:lnTo>
                </a:path>
                <a:path w="1578610" h="2306320">
                  <a:moveTo>
                    <a:pt x="977138" y="686815"/>
                  </a:moveTo>
                  <a:lnTo>
                    <a:pt x="975614" y="1534794"/>
                  </a:lnTo>
                </a:path>
                <a:path w="1578610" h="2306320">
                  <a:moveTo>
                    <a:pt x="608584" y="0"/>
                  </a:moveTo>
                  <a:lnTo>
                    <a:pt x="1567561" y="2158"/>
                  </a:lnTo>
                </a:path>
                <a:path w="1578610" h="2306320">
                  <a:moveTo>
                    <a:pt x="0" y="1408150"/>
                  </a:moveTo>
                  <a:lnTo>
                    <a:pt x="1578102" y="1410411"/>
                  </a:lnTo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391539" y="4066921"/>
              <a:ext cx="2540" cy="554990"/>
            </a:xfrm>
            <a:custGeom>
              <a:avLst/>
              <a:gdLst/>
              <a:ahLst/>
              <a:cxnLst/>
              <a:rect l="l" t="t" r="r" b="b"/>
              <a:pathLst>
                <a:path w="2540" h="554989">
                  <a:moveTo>
                    <a:pt x="0" y="554989"/>
                  </a:moveTo>
                  <a:lnTo>
                    <a:pt x="2286" y="0"/>
                  </a:lnTo>
                </a:path>
              </a:pathLst>
            </a:custGeom>
            <a:ln w="38100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373378" y="4288917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5" h="31750">
                  <a:moveTo>
                    <a:pt x="28828" y="0"/>
                  </a:moveTo>
                  <a:lnTo>
                    <a:pt x="8255" y="0"/>
                  </a:lnTo>
                  <a:lnTo>
                    <a:pt x="0" y="7111"/>
                  </a:lnTo>
                  <a:lnTo>
                    <a:pt x="0" y="15874"/>
                  </a:lnTo>
                  <a:lnTo>
                    <a:pt x="0" y="24637"/>
                  </a:lnTo>
                  <a:lnTo>
                    <a:pt x="8255" y="31749"/>
                  </a:lnTo>
                  <a:lnTo>
                    <a:pt x="28828" y="31749"/>
                  </a:lnTo>
                  <a:lnTo>
                    <a:pt x="37084" y="24637"/>
                  </a:lnTo>
                  <a:lnTo>
                    <a:pt x="37084" y="7111"/>
                  </a:lnTo>
                  <a:lnTo>
                    <a:pt x="28828" y="0"/>
                  </a:lnTo>
                  <a:close/>
                </a:path>
              </a:pathLst>
            </a:custGeom>
            <a:solidFill>
              <a:srgbClr val="333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373378" y="4288917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5" h="31750">
                  <a:moveTo>
                    <a:pt x="0" y="15874"/>
                  </a:moveTo>
                  <a:lnTo>
                    <a:pt x="0" y="24637"/>
                  </a:lnTo>
                  <a:lnTo>
                    <a:pt x="8255" y="31749"/>
                  </a:lnTo>
                  <a:lnTo>
                    <a:pt x="18541" y="31749"/>
                  </a:lnTo>
                  <a:lnTo>
                    <a:pt x="28828" y="31749"/>
                  </a:lnTo>
                  <a:lnTo>
                    <a:pt x="37084" y="24637"/>
                  </a:lnTo>
                  <a:lnTo>
                    <a:pt x="37084" y="15874"/>
                  </a:lnTo>
                  <a:lnTo>
                    <a:pt x="37084" y="7111"/>
                  </a:lnTo>
                  <a:lnTo>
                    <a:pt x="28828" y="0"/>
                  </a:lnTo>
                  <a:lnTo>
                    <a:pt x="18541" y="0"/>
                  </a:lnTo>
                  <a:lnTo>
                    <a:pt x="8255" y="0"/>
                  </a:lnTo>
                  <a:lnTo>
                    <a:pt x="0" y="7111"/>
                  </a:lnTo>
                  <a:lnTo>
                    <a:pt x="0" y="15874"/>
                  </a:lnTo>
                  <a:close/>
                </a:path>
              </a:pathLst>
            </a:custGeom>
            <a:ln w="9525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966468" y="4573143"/>
              <a:ext cx="1096645" cy="775970"/>
            </a:xfrm>
            <a:custGeom>
              <a:avLst/>
              <a:gdLst/>
              <a:ahLst/>
              <a:cxnLst/>
              <a:rect l="l" t="t" r="r" b="b"/>
              <a:pathLst>
                <a:path w="1096645" h="775970">
                  <a:moveTo>
                    <a:pt x="0" y="774953"/>
                  </a:moveTo>
                  <a:lnTo>
                    <a:pt x="1093851" y="775715"/>
                  </a:lnTo>
                </a:path>
                <a:path w="1096645" h="775970">
                  <a:moveTo>
                    <a:pt x="1096137" y="0"/>
                  </a:moveTo>
                  <a:lnTo>
                    <a:pt x="1096137" y="774953"/>
                  </a:lnTo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128772" y="4875568"/>
              <a:ext cx="312420" cy="151765"/>
            </a:xfrm>
            <a:custGeom>
              <a:avLst/>
              <a:gdLst/>
              <a:ahLst/>
              <a:cxnLst/>
              <a:rect l="l" t="t" r="r" b="b"/>
              <a:pathLst>
                <a:path w="312420" h="151764">
                  <a:moveTo>
                    <a:pt x="311835" y="0"/>
                  </a:moveTo>
                  <a:lnTo>
                    <a:pt x="0" y="0"/>
                  </a:lnTo>
                  <a:lnTo>
                    <a:pt x="0" y="151218"/>
                  </a:lnTo>
                  <a:lnTo>
                    <a:pt x="311835" y="151218"/>
                  </a:lnTo>
                  <a:lnTo>
                    <a:pt x="311835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128772" y="4875568"/>
              <a:ext cx="312420" cy="151765"/>
            </a:xfrm>
            <a:custGeom>
              <a:avLst/>
              <a:gdLst/>
              <a:ahLst/>
              <a:cxnLst/>
              <a:rect l="l" t="t" r="r" b="b"/>
              <a:pathLst>
                <a:path w="312420" h="151764">
                  <a:moveTo>
                    <a:pt x="0" y="151218"/>
                  </a:moveTo>
                  <a:lnTo>
                    <a:pt x="311835" y="151218"/>
                  </a:lnTo>
                  <a:lnTo>
                    <a:pt x="311835" y="0"/>
                  </a:lnTo>
                  <a:lnTo>
                    <a:pt x="0" y="0"/>
                  </a:lnTo>
                  <a:lnTo>
                    <a:pt x="0" y="15121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072130" y="4948174"/>
              <a:ext cx="448945" cy="3175"/>
            </a:xfrm>
            <a:custGeom>
              <a:avLst/>
              <a:gdLst/>
              <a:ahLst/>
              <a:cxnLst/>
              <a:rect l="l" t="t" r="r" b="b"/>
              <a:pathLst>
                <a:path w="448945" h="3175">
                  <a:moveTo>
                    <a:pt x="58165" y="3048"/>
                  </a:moveTo>
                  <a:lnTo>
                    <a:pt x="0" y="3048"/>
                  </a:lnTo>
                </a:path>
                <a:path w="448945" h="3175">
                  <a:moveTo>
                    <a:pt x="368427" y="0"/>
                  </a:moveTo>
                  <a:lnTo>
                    <a:pt x="448564" y="0"/>
                  </a:lnTo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7" name="object 127"/>
          <p:cNvSpPr txBox="1"/>
          <p:nvPr/>
        </p:nvSpPr>
        <p:spPr>
          <a:xfrm>
            <a:off x="3201670" y="4875733"/>
            <a:ext cx="11874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Calibri"/>
                <a:cs typeface="Calibri"/>
              </a:rPr>
              <a:t>R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3201670" y="5072633"/>
            <a:ext cx="129539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Calibri"/>
                <a:cs typeface="Calibri"/>
              </a:rPr>
              <a:t>D  V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29" name="object 129"/>
          <p:cNvGrpSpPr/>
          <p:nvPr/>
        </p:nvGrpSpPr>
        <p:grpSpPr>
          <a:xfrm>
            <a:off x="1441703" y="4242180"/>
            <a:ext cx="2112010" cy="727710"/>
            <a:chOff x="1441703" y="4242180"/>
            <a:chExt cx="2112010" cy="727710"/>
          </a:xfrm>
        </p:grpSpPr>
        <p:sp>
          <p:nvSpPr>
            <p:cNvPr id="130" name="object 130"/>
            <p:cNvSpPr/>
            <p:nvPr/>
          </p:nvSpPr>
          <p:spPr>
            <a:xfrm>
              <a:off x="1460753" y="4261230"/>
              <a:ext cx="1118235" cy="3175"/>
            </a:xfrm>
            <a:custGeom>
              <a:avLst/>
              <a:gdLst/>
              <a:ahLst/>
              <a:cxnLst/>
              <a:rect l="l" t="t" r="r" b="b"/>
              <a:pathLst>
                <a:path w="1118235" h="3175">
                  <a:moveTo>
                    <a:pt x="0" y="2667"/>
                  </a:moveTo>
                  <a:lnTo>
                    <a:pt x="1117727" y="0"/>
                  </a:lnTo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043681" y="4932298"/>
              <a:ext cx="38100" cy="33020"/>
            </a:xfrm>
            <a:custGeom>
              <a:avLst/>
              <a:gdLst/>
              <a:ahLst/>
              <a:cxnLst/>
              <a:rect l="l" t="t" r="r" b="b"/>
              <a:pathLst>
                <a:path w="38100" h="33020">
                  <a:moveTo>
                    <a:pt x="29337" y="0"/>
                  </a:moveTo>
                  <a:lnTo>
                    <a:pt x="8509" y="0"/>
                  </a:lnTo>
                  <a:lnTo>
                    <a:pt x="0" y="7238"/>
                  </a:lnTo>
                  <a:lnTo>
                    <a:pt x="0" y="16256"/>
                  </a:lnTo>
                  <a:lnTo>
                    <a:pt x="0" y="25273"/>
                  </a:lnTo>
                  <a:lnTo>
                    <a:pt x="8509" y="32512"/>
                  </a:lnTo>
                  <a:lnTo>
                    <a:pt x="29337" y="32512"/>
                  </a:lnTo>
                  <a:lnTo>
                    <a:pt x="37845" y="25273"/>
                  </a:lnTo>
                  <a:lnTo>
                    <a:pt x="37845" y="7238"/>
                  </a:lnTo>
                  <a:lnTo>
                    <a:pt x="29337" y="0"/>
                  </a:lnTo>
                  <a:close/>
                </a:path>
              </a:pathLst>
            </a:custGeom>
            <a:solidFill>
              <a:srgbClr val="333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043681" y="4932298"/>
              <a:ext cx="38100" cy="33020"/>
            </a:xfrm>
            <a:custGeom>
              <a:avLst/>
              <a:gdLst/>
              <a:ahLst/>
              <a:cxnLst/>
              <a:rect l="l" t="t" r="r" b="b"/>
              <a:pathLst>
                <a:path w="38100" h="33020">
                  <a:moveTo>
                    <a:pt x="0" y="16256"/>
                  </a:moveTo>
                  <a:lnTo>
                    <a:pt x="0" y="7238"/>
                  </a:lnTo>
                  <a:lnTo>
                    <a:pt x="8509" y="0"/>
                  </a:lnTo>
                  <a:lnTo>
                    <a:pt x="18923" y="0"/>
                  </a:lnTo>
                  <a:lnTo>
                    <a:pt x="29337" y="0"/>
                  </a:lnTo>
                  <a:lnTo>
                    <a:pt x="37845" y="7238"/>
                  </a:lnTo>
                  <a:lnTo>
                    <a:pt x="37845" y="16256"/>
                  </a:lnTo>
                  <a:lnTo>
                    <a:pt x="37845" y="25273"/>
                  </a:lnTo>
                  <a:lnTo>
                    <a:pt x="29337" y="32512"/>
                  </a:lnTo>
                  <a:lnTo>
                    <a:pt x="18923" y="32512"/>
                  </a:lnTo>
                  <a:lnTo>
                    <a:pt x="8509" y="32512"/>
                  </a:lnTo>
                  <a:lnTo>
                    <a:pt x="0" y="25273"/>
                  </a:lnTo>
                  <a:lnTo>
                    <a:pt x="0" y="16256"/>
                  </a:lnTo>
                  <a:close/>
                </a:path>
              </a:pathLst>
            </a:custGeom>
            <a:ln w="9525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510914" y="4932298"/>
              <a:ext cx="38100" cy="33020"/>
            </a:xfrm>
            <a:custGeom>
              <a:avLst/>
              <a:gdLst/>
              <a:ahLst/>
              <a:cxnLst/>
              <a:rect l="l" t="t" r="r" b="b"/>
              <a:pathLst>
                <a:path w="38100" h="33020">
                  <a:moveTo>
                    <a:pt x="29337" y="0"/>
                  </a:moveTo>
                  <a:lnTo>
                    <a:pt x="8509" y="0"/>
                  </a:lnTo>
                  <a:lnTo>
                    <a:pt x="0" y="7238"/>
                  </a:lnTo>
                  <a:lnTo>
                    <a:pt x="0" y="16256"/>
                  </a:lnTo>
                  <a:lnTo>
                    <a:pt x="0" y="25273"/>
                  </a:lnTo>
                  <a:lnTo>
                    <a:pt x="8509" y="32512"/>
                  </a:lnTo>
                  <a:lnTo>
                    <a:pt x="29337" y="32512"/>
                  </a:lnTo>
                  <a:lnTo>
                    <a:pt x="37846" y="25273"/>
                  </a:lnTo>
                  <a:lnTo>
                    <a:pt x="37846" y="7238"/>
                  </a:lnTo>
                  <a:lnTo>
                    <a:pt x="29337" y="0"/>
                  </a:lnTo>
                  <a:close/>
                </a:path>
              </a:pathLst>
            </a:custGeom>
            <a:solidFill>
              <a:srgbClr val="333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510914" y="4932298"/>
              <a:ext cx="38100" cy="33020"/>
            </a:xfrm>
            <a:custGeom>
              <a:avLst/>
              <a:gdLst/>
              <a:ahLst/>
              <a:cxnLst/>
              <a:rect l="l" t="t" r="r" b="b"/>
              <a:pathLst>
                <a:path w="38100" h="33020">
                  <a:moveTo>
                    <a:pt x="0" y="16256"/>
                  </a:moveTo>
                  <a:lnTo>
                    <a:pt x="0" y="7238"/>
                  </a:lnTo>
                  <a:lnTo>
                    <a:pt x="8509" y="0"/>
                  </a:lnTo>
                  <a:lnTo>
                    <a:pt x="18923" y="0"/>
                  </a:lnTo>
                  <a:lnTo>
                    <a:pt x="29337" y="0"/>
                  </a:lnTo>
                  <a:lnTo>
                    <a:pt x="37846" y="7238"/>
                  </a:lnTo>
                  <a:lnTo>
                    <a:pt x="37846" y="16256"/>
                  </a:lnTo>
                  <a:lnTo>
                    <a:pt x="37846" y="25273"/>
                  </a:lnTo>
                  <a:lnTo>
                    <a:pt x="29337" y="32512"/>
                  </a:lnTo>
                  <a:lnTo>
                    <a:pt x="18923" y="32512"/>
                  </a:lnTo>
                  <a:lnTo>
                    <a:pt x="8509" y="32512"/>
                  </a:lnTo>
                  <a:lnTo>
                    <a:pt x="0" y="25273"/>
                  </a:lnTo>
                  <a:lnTo>
                    <a:pt x="0" y="16256"/>
                  </a:lnTo>
                  <a:close/>
                </a:path>
              </a:pathLst>
            </a:custGeom>
            <a:ln w="9525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550794" y="4562220"/>
              <a:ext cx="38100" cy="33020"/>
            </a:xfrm>
            <a:custGeom>
              <a:avLst/>
              <a:gdLst/>
              <a:ahLst/>
              <a:cxnLst/>
              <a:rect l="l" t="t" r="r" b="b"/>
              <a:pathLst>
                <a:path w="38100" h="33020">
                  <a:moveTo>
                    <a:pt x="29337" y="0"/>
                  </a:moveTo>
                  <a:lnTo>
                    <a:pt x="8509" y="0"/>
                  </a:lnTo>
                  <a:lnTo>
                    <a:pt x="0" y="7238"/>
                  </a:lnTo>
                  <a:lnTo>
                    <a:pt x="0" y="16255"/>
                  </a:lnTo>
                  <a:lnTo>
                    <a:pt x="0" y="25272"/>
                  </a:lnTo>
                  <a:lnTo>
                    <a:pt x="8509" y="32511"/>
                  </a:lnTo>
                  <a:lnTo>
                    <a:pt x="29337" y="32511"/>
                  </a:lnTo>
                  <a:lnTo>
                    <a:pt x="37846" y="25272"/>
                  </a:lnTo>
                  <a:lnTo>
                    <a:pt x="37846" y="7238"/>
                  </a:lnTo>
                  <a:lnTo>
                    <a:pt x="29337" y="0"/>
                  </a:lnTo>
                  <a:close/>
                </a:path>
              </a:pathLst>
            </a:custGeom>
            <a:solidFill>
              <a:srgbClr val="333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550794" y="4562220"/>
              <a:ext cx="38100" cy="33020"/>
            </a:xfrm>
            <a:custGeom>
              <a:avLst/>
              <a:gdLst/>
              <a:ahLst/>
              <a:cxnLst/>
              <a:rect l="l" t="t" r="r" b="b"/>
              <a:pathLst>
                <a:path w="38100" h="33020">
                  <a:moveTo>
                    <a:pt x="0" y="16255"/>
                  </a:moveTo>
                  <a:lnTo>
                    <a:pt x="0" y="7238"/>
                  </a:lnTo>
                  <a:lnTo>
                    <a:pt x="8509" y="0"/>
                  </a:lnTo>
                  <a:lnTo>
                    <a:pt x="18923" y="0"/>
                  </a:lnTo>
                  <a:lnTo>
                    <a:pt x="29337" y="0"/>
                  </a:lnTo>
                  <a:lnTo>
                    <a:pt x="37846" y="7238"/>
                  </a:lnTo>
                  <a:lnTo>
                    <a:pt x="37846" y="16255"/>
                  </a:lnTo>
                  <a:lnTo>
                    <a:pt x="37846" y="25272"/>
                  </a:lnTo>
                  <a:lnTo>
                    <a:pt x="29337" y="32511"/>
                  </a:lnTo>
                  <a:lnTo>
                    <a:pt x="18923" y="32511"/>
                  </a:lnTo>
                  <a:lnTo>
                    <a:pt x="8509" y="32511"/>
                  </a:lnTo>
                  <a:lnTo>
                    <a:pt x="0" y="25272"/>
                  </a:lnTo>
                  <a:lnTo>
                    <a:pt x="0" y="16255"/>
                  </a:lnTo>
                  <a:close/>
                </a:path>
              </a:pathLst>
            </a:custGeom>
            <a:ln w="9525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7" name="object 137"/>
          <p:cNvGrpSpPr/>
          <p:nvPr/>
        </p:nvGrpSpPr>
        <p:grpSpPr>
          <a:xfrm>
            <a:off x="4778755" y="4181728"/>
            <a:ext cx="4051935" cy="2377440"/>
            <a:chOff x="4778755" y="4181728"/>
            <a:chExt cx="4051935" cy="2377440"/>
          </a:xfrm>
        </p:grpSpPr>
        <p:sp>
          <p:nvSpPr>
            <p:cNvPr id="138" name="object 138"/>
            <p:cNvSpPr/>
            <p:nvPr/>
          </p:nvSpPr>
          <p:spPr>
            <a:xfrm>
              <a:off x="5909944" y="5096763"/>
              <a:ext cx="0" cy="118110"/>
            </a:xfrm>
            <a:custGeom>
              <a:avLst/>
              <a:gdLst/>
              <a:ahLst/>
              <a:cxnLst/>
              <a:rect l="l" t="t" r="r" b="b"/>
              <a:pathLst>
                <a:path h="118110">
                  <a:moveTo>
                    <a:pt x="0" y="0"/>
                  </a:moveTo>
                  <a:lnTo>
                    <a:pt x="0" y="117856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816855" y="5841568"/>
              <a:ext cx="1414780" cy="0"/>
            </a:xfrm>
            <a:custGeom>
              <a:avLst/>
              <a:gdLst/>
              <a:ahLst/>
              <a:cxnLst/>
              <a:rect l="l" t="t" r="r" b="b"/>
              <a:pathLst>
                <a:path w="1414779">
                  <a:moveTo>
                    <a:pt x="0" y="0"/>
                  </a:moveTo>
                  <a:lnTo>
                    <a:pt x="1414272" y="0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988559" y="5862992"/>
              <a:ext cx="8255" cy="676910"/>
            </a:xfrm>
            <a:custGeom>
              <a:avLst/>
              <a:gdLst/>
              <a:ahLst/>
              <a:cxnLst/>
              <a:rect l="l" t="t" r="r" b="b"/>
              <a:pathLst>
                <a:path w="8254" h="676909">
                  <a:moveTo>
                    <a:pt x="0" y="0"/>
                  </a:moveTo>
                  <a:lnTo>
                    <a:pt x="0" y="85686"/>
                  </a:lnTo>
                </a:path>
                <a:path w="8254" h="676909">
                  <a:moveTo>
                    <a:pt x="8000" y="302602"/>
                  </a:moveTo>
                  <a:lnTo>
                    <a:pt x="8000" y="67663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877815" y="5949581"/>
              <a:ext cx="236220" cy="214629"/>
            </a:xfrm>
            <a:custGeom>
              <a:avLst/>
              <a:gdLst/>
              <a:ahLst/>
              <a:cxnLst/>
              <a:rect l="l" t="t" r="r" b="b"/>
              <a:pathLst>
                <a:path w="236220" h="214629">
                  <a:moveTo>
                    <a:pt x="0" y="214236"/>
                  </a:moveTo>
                  <a:lnTo>
                    <a:pt x="235737" y="214236"/>
                  </a:lnTo>
                  <a:lnTo>
                    <a:pt x="235737" y="0"/>
                  </a:lnTo>
                  <a:lnTo>
                    <a:pt x="0" y="0"/>
                  </a:lnTo>
                  <a:lnTo>
                    <a:pt x="0" y="214236"/>
                  </a:lnTo>
                  <a:close/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470651" y="5862992"/>
              <a:ext cx="8255" cy="676910"/>
            </a:xfrm>
            <a:custGeom>
              <a:avLst/>
              <a:gdLst/>
              <a:ahLst/>
              <a:cxnLst/>
              <a:rect l="l" t="t" r="r" b="b"/>
              <a:pathLst>
                <a:path w="8254" h="676909">
                  <a:moveTo>
                    <a:pt x="8127" y="302602"/>
                  </a:moveTo>
                  <a:lnTo>
                    <a:pt x="8127" y="676630"/>
                  </a:lnTo>
                </a:path>
                <a:path w="8254" h="676909">
                  <a:moveTo>
                    <a:pt x="0" y="0"/>
                  </a:moveTo>
                  <a:lnTo>
                    <a:pt x="0" y="85686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360034" y="5949581"/>
              <a:ext cx="236220" cy="214629"/>
            </a:xfrm>
            <a:custGeom>
              <a:avLst/>
              <a:gdLst/>
              <a:ahLst/>
              <a:cxnLst/>
              <a:rect l="l" t="t" r="r" b="b"/>
              <a:pathLst>
                <a:path w="236220" h="214629">
                  <a:moveTo>
                    <a:pt x="0" y="214236"/>
                  </a:moveTo>
                  <a:lnTo>
                    <a:pt x="235737" y="214236"/>
                  </a:lnTo>
                  <a:lnTo>
                    <a:pt x="235737" y="0"/>
                  </a:lnTo>
                  <a:lnTo>
                    <a:pt x="0" y="0"/>
                  </a:lnTo>
                  <a:lnTo>
                    <a:pt x="0" y="214236"/>
                  </a:lnTo>
                  <a:close/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909944" y="5862992"/>
              <a:ext cx="8255" cy="676910"/>
            </a:xfrm>
            <a:custGeom>
              <a:avLst/>
              <a:gdLst/>
              <a:ahLst/>
              <a:cxnLst/>
              <a:rect l="l" t="t" r="r" b="b"/>
              <a:pathLst>
                <a:path w="8254" h="676909">
                  <a:moveTo>
                    <a:pt x="8127" y="302958"/>
                  </a:moveTo>
                  <a:lnTo>
                    <a:pt x="8127" y="676630"/>
                  </a:lnTo>
                </a:path>
                <a:path w="8254" h="676909">
                  <a:moveTo>
                    <a:pt x="0" y="0"/>
                  </a:moveTo>
                  <a:lnTo>
                    <a:pt x="0" y="85699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799327" y="5949556"/>
              <a:ext cx="236220" cy="214629"/>
            </a:xfrm>
            <a:custGeom>
              <a:avLst/>
              <a:gdLst/>
              <a:ahLst/>
              <a:cxnLst/>
              <a:rect l="l" t="t" r="r" b="b"/>
              <a:pathLst>
                <a:path w="236220" h="214629">
                  <a:moveTo>
                    <a:pt x="0" y="214261"/>
                  </a:moveTo>
                  <a:lnTo>
                    <a:pt x="235737" y="214261"/>
                  </a:lnTo>
                  <a:lnTo>
                    <a:pt x="235737" y="0"/>
                  </a:lnTo>
                  <a:lnTo>
                    <a:pt x="0" y="0"/>
                  </a:lnTo>
                  <a:lnTo>
                    <a:pt x="0" y="214261"/>
                  </a:lnTo>
                  <a:close/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6290691" y="5841568"/>
              <a:ext cx="903605" cy="0"/>
            </a:xfrm>
            <a:custGeom>
              <a:avLst/>
              <a:gdLst/>
              <a:ahLst/>
              <a:cxnLst/>
              <a:rect l="l" t="t" r="r" b="b"/>
              <a:pathLst>
                <a:path w="903604">
                  <a:moveTo>
                    <a:pt x="0" y="0"/>
                  </a:moveTo>
                  <a:lnTo>
                    <a:pt x="390779" y="0"/>
                  </a:lnTo>
                </a:path>
                <a:path w="903604">
                  <a:moveTo>
                    <a:pt x="637159" y="0"/>
                  </a:moveTo>
                  <a:lnTo>
                    <a:pt x="903097" y="0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6681470" y="5745149"/>
              <a:ext cx="236220" cy="214629"/>
            </a:xfrm>
            <a:custGeom>
              <a:avLst/>
              <a:gdLst/>
              <a:ahLst/>
              <a:cxnLst/>
              <a:rect l="l" t="t" r="r" b="b"/>
              <a:pathLst>
                <a:path w="236220" h="214629">
                  <a:moveTo>
                    <a:pt x="0" y="214261"/>
                  </a:moveTo>
                  <a:lnTo>
                    <a:pt x="235737" y="214261"/>
                  </a:lnTo>
                  <a:lnTo>
                    <a:pt x="235737" y="0"/>
                  </a:lnTo>
                  <a:lnTo>
                    <a:pt x="0" y="0"/>
                  </a:lnTo>
                  <a:lnTo>
                    <a:pt x="0" y="214261"/>
                  </a:lnTo>
                  <a:close/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6156325" y="5713005"/>
              <a:ext cx="85725" cy="267970"/>
            </a:xfrm>
            <a:custGeom>
              <a:avLst/>
              <a:gdLst/>
              <a:ahLst/>
              <a:cxnLst/>
              <a:rect l="l" t="t" r="r" b="b"/>
              <a:pathLst>
                <a:path w="85725" h="267970">
                  <a:moveTo>
                    <a:pt x="0" y="0"/>
                  </a:moveTo>
                  <a:lnTo>
                    <a:pt x="85725" y="26783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6250177" y="5748146"/>
              <a:ext cx="21590" cy="226695"/>
            </a:xfrm>
            <a:custGeom>
              <a:avLst/>
              <a:gdLst/>
              <a:ahLst/>
              <a:cxnLst/>
              <a:rect l="l" t="t" r="r" b="b"/>
              <a:pathLst>
                <a:path w="21589" h="226695">
                  <a:moveTo>
                    <a:pt x="10731" y="-19050"/>
                  </a:moveTo>
                  <a:lnTo>
                    <a:pt x="10731" y="245732"/>
                  </a:lnTo>
                </a:path>
              </a:pathLst>
            </a:custGeom>
            <a:ln w="5956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6049136" y="5707430"/>
              <a:ext cx="327025" cy="275590"/>
            </a:xfrm>
            <a:custGeom>
              <a:avLst/>
              <a:gdLst/>
              <a:ahLst/>
              <a:cxnLst/>
              <a:rect l="l" t="t" r="r" b="b"/>
              <a:pathLst>
                <a:path w="327025" h="275589">
                  <a:moveTo>
                    <a:pt x="225043" y="40716"/>
                  </a:moveTo>
                  <a:lnTo>
                    <a:pt x="267970" y="267398"/>
                  </a:lnTo>
                </a:path>
                <a:path w="327025" h="275589">
                  <a:moveTo>
                    <a:pt x="267970" y="275120"/>
                  </a:moveTo>
                  <a:lnTo>
                    <a:pt x="326643" y="0"/>
                  </a:lnTo>
                </a:path>
                <a:path w="327025" h="275589">
                  <a:moveTo>
                    <a:pt x="112395" y="9004"/>
                  </a:moveTo>
                  <a:lnTo>
                    <a:pt x="0" y="9004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6364605" y="5708726"/>
              <a:ext cx="118110" cy="1905"/>
            </a:xfrm>
            <a:custGeom>
              <a:avLst/>
              <a:gdLst/>
              <a:ahLst/>
              <a:cxnLst/>
              <a:rect l="l" t="t" r="r" b="b"/>
              <a:pathLst>
                <a:path w="118110" h="1904">
                  <a:moveTo>
                    <a:pt x="-19050" y="857"/>
                  </a:moveTo>
                  <a:lnTo>
                    <a:pt x="137032" y="857"/>
                  </a:lnTo>
                </a:path>
              </a:pathLst>
            </a:custGeom>
            <a:ln w="398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2" name="object 15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058598" y="5797372"/>
              <a:ext cx="105917" cy="93522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6066281" y="5678296"/>
              <a:ext cx="96520" cy="84455"/>
            </a:xfrm>
            <a:custGeom>
              <a:avLst/>
              <a:gdLst/>
              <a:ahLst/>
              <a:cxnLst/>
              <a:rect l="l" t="t" r="r" b="b"/>
              <a:pathLst>
                <a:path w="96520" h="84454">
                  <a:moveTo>
                    <a:pt x="48259" y="0"/>
                  </a:moveTo>
                  <a:lnTo>
                    <a:pt x="29467" y="3299"/>
                  </a:lnTo>
                  <a:lnTo>
                    <a:pt x="14128" y="12298"/>
                  </a:lnTo>
                  <a:lnTo>
                    <a:pt x="3790" y="25647"/>
                  </a:lnTo>
                  <a:lnTo>
                    <a:pt x="0" y="41998"/>
                  </a:lnTo>
                  <a:lnTo>
                    <a:pt x="3790" y="58342"/>
                  </a:lnTo>
                  <a:lnTo>
                    <a:pt x="14128" y="71688"/>
                  </a:lnTo>
                  <a:lnTo>
                    <a:pt x="29467" y="80685"/>
                  </a:lnTo>
                  <a:lnTo>
                    <a:pt x="48259" y="83985"/>
                  </a:lnTo>
                  <a:lnTo>
                    <a:pt x="67052" y="80685"/>
                  </a:lnTo>
                  <a:lnTo>
                    <a:pt x="82391" y="71688"/>
                  </a:lnTo>
                  <a:lnTo>
                    <a:pt x="92729" y="58342"/>
                  </a:lnTo>
                  <a:lnTo>
                    <a:pt x="96519" y="41998"/>
                  </a:lnTo>
                  <a:lnTo>
                    <a:pt x="92729" y="25647"/>
                  </a:lnTo>
                  <a:lnTo>
                    <a:pt x="82391" y="12298"/>
                  </a:lnTo>
                  <a:lnTo>
                    <a:pt x="67052" y="3299"/>
                  </a:lnTo>
                  <a:lnTo>
                    <a:pt x="4825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066281" y="5678296"/>
              <a:ext cx="96520" cy="84455"/>
            </a:xfrm>
            <a:custGeom>
              <a:avLst/>
              <a:gdLst/>
              <a:ahLst/>
              <a:cxnLst/>
              <a:rect l="l" t="t" r="r" b="b"/>
              <a:pathLst>
                <a:path w="96520" h="84454">
                  <a:moveTo>
                    <a:pt x="0" y="41998"/>
                  </a:moveTo>
                  <a:lnTo>
                    <a:pt x="3790" y="25647"/>
                  </a:lnTo>
                  <a:lnTo>
                    <a:pt x="14128" y="12298"/>
                  </a:lnTo>
                  <a:lnTo>
                    <a:pt x="29467" y="3299"/>
                  </a:lnTo>
                  <a:lnTo>
                    <a:pt x="48259" y="0"/>
                  </a:lnTo>
                  <a:lnTo>
                    <a:pt x="67052" y="3299"/>
                  </a:lnTo>
                  <a:lnTo>
                    <a:pt x="82391" y="12298"/>
                  </a:lnTo>
                  <a:lnTo>
                    <a:pt x="92729" y="25647"/>
                  </a:lnTo>
                  <a:lnTo>
                    <a:pt x="96519" y="41998"/>
                  </a:lnTo>
                  <a:lnTo>
                    <a:pt x="92729" y="58342"/>
                  </a:lnTo>
                  <a:lnTo>
                    <a:pt x="82391" y="71688"/>
                  </a:lnTo>
                  <a:lnTo>
                    <a:pt x="67052" y="80685"/>
                  </a:lnTo>
                  <a:lnTo>
                    <a:pt x="48259" y="83985"/>
                  </a:lnTo>
                  <a:lnTo>
                    <a:pt x="29467" y="80685"/>
                  </a:lnTo>
                  <a:lnTo>
                    <a:pt x="14128" y="71688"/>
                  </a:lnTo>
                  <a:lnTo>
                    <a:pt x="3790" y="58342"/>
                  </a:lnTo>
                  <a:lnTo>
                    <a:pt x="0" y="41998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7253351" y="5841568"/>
              <a:ext cx="1539240" cy="0"/>
            </a:xfrm>
            <a:custGeom>
              <a:avLst/>
              <a:gdLst/>
              <a:ahLst/>
              <a:cxnLst/>
              <a:rect l="l" t="t" r="r" b="b"/>
              <a:pathLst>
                <a:path w="1539240">
                  <a:moveTo>
                    <a:pt x="0" y="0"/>
                  </a:moveTo>
                  <a:lnTo>
                    <a:pt x="1538985" y="0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7688833" y="5852274"/>
              <a:ext cx="8255" cy="676910"/>
            </a:xfrm>
            <a:custGeom>
              <a:avLst/>
              <a:gdLst/>
              <a:ahLst/>
              <a:cxnLst/>
              <a:rect l="l" t="t" r="r" b="b"/>
              <a:pathLst>
                <a:path w="8254" h="676909">
                  <a:moveTo>
                    <a:pt x="0" y="0"/>
                  </a:moveTo>
                  <a:lnTo>
                    <a:pt x="0" y="85699"/>
                  </a:lnTo>
                </a:path>
                <a:path w="8254" h="676909">
                  <a:moveTo>
                    <a:pt x="8000" y="302615"/>
                  </a:moveTo>
                  <a:lnTo>
                    <a:pt x="8000" y="676643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7578089" y="5938862"/>
              <a:ext cx="236220" cy="214629"/>
            </a:xfrm>
            <a:custGeom>
              <a:avLst/>
              <a:gdLst/>
              <a:ahLst/>
              <a:cxnLst/>
              <a:rect l="l" t="t" r="r" b="b"/>
              <a:pathLst>
                <a:path w="236220" h="214629">
                  <a:moveTo>
                    <a:pt x="0" y="214236"/>
                  </a:moveTo>
                  <a:lnTo>
                    <a:pt x="235737" y="214236"/>
                  </a:lnTo>
                  <a:lnTo>
                    <a:pt x="235737" y="0"/>
                  </a:lnTo>
                  <a:lnTo>
                    <a:pt x="0" y="0"/>
                  </a:lnTo>
                  <a:lnTo>
                    <a:pt x="0" y="214236"/>
                  </a:lnTo>
                  <a:close/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8213852" y="5841568"/>
              <a:ext cx="8255" cy="676910"/>
            </a:xfrm>
            <a:custGeom>
              <a:avLst/>
              <a:gdLst/>
              <a:ahLst/>
              <a:cxnLst/>
              <a:rect l="l" t="t" r="r" b="b"/>
              <a:pathLst>
                <a:path w="8254" h="676909">
                  <a:moveTo>
                    <a:pt x="8000" y="302602"/>
                  </a:moveTo>
                  <a:lnTo>
                    <a:pt x="8000" y="676630"/>
                  </a:lnTo>
                </a:path>
                <a:path w="8254" h="676909">
                  <a:moveTo>
                    <a:pt x="0" y="0"/>
                  </a:moveTo>
                  <a:lnTo>
                    <a:pt x="0" y="85686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8103108" y="5928156"/>
              <a:ext cx="236220" cy="214629"/>
            </a:xfrm>
            <a:custGeom>
              <a:avLst/>
              <a:gdLst/>
              <a:ahLst/>
              <a:cxnLst/>
              <a:rect l="l" t="t" r="r" b="b"/>
              <a:pathLst>
                <a:path w="236220" h="214629">
                  <a:moveTo>
                    <a:pt x="0" y="214236"/>
                  </a:moveTo>
                  <a:lnTo>
                    <a:pt x="235737" y="214236"/>
                  </a:lnTo>
                  <a:lnTo>
                    <a:pt x="235737" y="0"/>
                  </a:lnTo>
                  <a:lnTo>
                    <a:pt x="0" y="0"/>
                  </a:lnTo>
                  <a:lnTo>
                    <a:pt x="0" y="214236"/>
                  </a:lnTo>
                  <a:close/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8669020" y="5841568"/>
              <a:ext cx="8255" cy="676910"/>
            </a:xfrm>
            <a:custGeom>
              <a:avLst/>
              <a:gdLst/>
              <a:ahLst/>
              <a:cxnLst/>
              <a:rect l="l" t="t" r="r" b="b"/>
              <a:pathLst>
                <a:path w="8254" h="676909">
                  <a:moveTo>
                    <a:pt x="8127" y="302602"/>
                  </a:moveTo>
                  <a:lnTo>
                    <a:pt x="8127" y="676630"/>
                  </a:lnTo>
                </a:path>
                <a:path w="8254" h="676909">
                  <a:moveTo>
                    <a:pt x="0" y="0"/>
                  </a:moveTo>
                  <a:lnTo>
                    <a:pt x="0" y="85686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8558276" y="5928156"/>
              <a:ext cx="236220" cy="214629"/>
            </a:xfrm>
            <a:custGeom>
              <a:avLst/>
              <a:gdLst/>
              <a:ahLst/>
              <a:cxnLst/>
              <a:rect l="l" t="t" r="r" b="b"/>
              <a:pathLst>
                <a:path w="236220" h="214629">
                  <a:moveTo>
                    <a:pt x="0" y="214236"/>
                  </a:moveTo>
                  <a:lnTo>
                    <a:pt x="235737" y="214236"/>
                  </a:lnTo>
                  <a:lnTo>
                    <a:pt x="235737" y="0"/>
                  </a:lnTo>
                  <a:lnTo>
                    <a:pt x="0" y="0"/>
                  </a:lnTo>
                  <a:lnTo>
                    <a:pt x="0" y="214236"/>
                  </a:lnTo>
                  <a:close/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7118985" y="5749861"/>
              <a:ext cx="85725" cy="267970"/>
            </a:xfrm>
            <a:custGeom>
              <a:avLst/>
              <a:gdLst/>
              <a:ahLst/>
              <a:cxnLst/>
              <a:rect l="l" t="t" r="r" b="b"/>
              <a:pathLst>
                <a:path w="85725" h="267970">
                  <a:moveTo>
                    <a:pt x="0" y="0"/>
                  </a:moveTo>
                  <a:lnTo>
                    <a:pt x="85725" y="26783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7212838" y="5784570"/>
              <a:ext cx="21590" cy="226695"/>
            </a:xfrm>
            <a:custGeom>
              <a:avLst/>
              <a:gdLst/>
              <a:ahLst/>
              <a:cxnLst/>
              <a:rect l="l" t="t" r="r" b="b"/>
              <a:pathLst>
                <a:path w="21590" h="226695">
                  <a:moveTo>
                    <a:pt x="10731" y="-19050"/>
                  </a:moveTo>
                  <a:lnTo>
                    <a:pt x="10731" y="245732"/>
                  </a:lnTo>
                </a:path>
              </a:pathLst>
            </a:custGeom>
            <a:ln w="5956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7017004" y="5728436"/>
              <a:ext cx="332740" cy="283210"/>
            </a:xfrm>
            <a:custGeom>
              <a:avLst/>
              <a:gdLst/>
              <a:ahLst/>
              <a:cxnLst/>
              <a:rect l="l" t="t" r="r" b="b"/>
              <a:pathLst>
                <a:path w="332740" h="283210">
                  <a:moveTo>
                    <a:pt x="219837" y="56134"/>
                  </a:moveTo>
                  <a:lnTo>
                    <a:pt x="262763" y="282816"/>
                  </a:lnTo>
                </a:path>
                <a:path w="332740" h="283210">
                  <a:moveTo>
                    <a:pt x="273430" y="274675"/>
                  </a:moveTo>
                  <a:lnTo>
                    <a:pt x="332231" y="0"/>
                  </a:lnTo>
                </a:path>
                <a:path w="332740" h="283210">
                  <a:moveTo>
                    <a:pt x="111887" y="24853"/>
                  </a:moveTo>
                  <a:lnTo>
                    <a:pt x="0" y="24853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5" name="object 16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308341" y="5698388"/>
              <a:ext cx="179069" cy="195935"/>
            </a:xfrm>
            <a:prstGeom prst="rect">
              <a:avLst/>
            </a:prstGeom>
          </p:spPr>
        </p:pic>
        <p:sp>
          <p:nvSpPr>
            <p:cNvPr id="166" name="object 166"/>
            <p:cNvSpPr/>
            <p:nvPr/>
          </p:nvSpPr>
          <p:spPr>
            <a:xfrm>
              <a:off x="5354447" y="5338902"/>
              <a:ext cx="236220" cy="214629"/>
            </a:xfrm>
            <a:custGeom>
              <a:avLst/>
              <a:gdLst/>
              <a:ahLst/>
              <a:cxnLst/>
              <a:rect l="l" t="t" r="r" b="b"/>
              <a:pathLst>
                <a:path w="236220" h="214629">
                  <a:moveTo>
                    <a:pt x="0" y="214261"/>
                  </a:moveTo>
                  <a:lnTo>
                    <a:pt x="235737" y="214261"/>
                  </a:lnTo>
                  <a:lnTo>
                    <a:pt x="235737" y="0"/>
                  </a:lnTo>
                  <a:lnTo>
                    <a:pt x="0" y="0"/>
                  </a:lnTo>
                  <a:lnTo>
                    <a:pt x="0" y="214261"/>
                  </a:lnTo>
                  <a:close/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464936" y="4716652"/>
              <a:ext cx="5715" cy="1136015"/>
            </a:xfrm>
            <a:custGeom>
              <a:avLst/>
              <a:gdLst/>
              <a:ahLst/>
              <a:cxnLst/>
              <a:rect l="l" t="t" r="r" b="b"/>
              <a:pathLst>
                <a:path w="5714" h="1136014">
                  <a:moveTo>
                    <a:pt x="5587" y="1135621"/>
                  </a:moveTo>
                  <a:lnTo>
                    <a:pt x="5587" y="830072"/>
                  </a:lnTo>
                </a:path>
                <a:path w="5714" h="1136014">
                  <a:moveTo>
                    <a:pt x="0" y="347726"/>
                  </a:moveTo>
                  <a:lnTo>
                    <a:pt x="0" y="612394"/>
                  </a:lnTo>
                </a:path>
                <a:path w="5714" h="1136014">
                  <a:moveTo>
                    <a:pt x="0" y="0"/>
                  </a:moveTo>
                  <a:lnTo>
                    <a:pt x="0" y="28829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464936" y="4491735"/>
              <a:ext cx="0" cy="214629"/>
            </a:xfrm>
            <a:custGeom>
              <a:avLst/>
              <a:gdLst/>
              <a:ahLst/>
              <a:cxnLst/>
              <a:rect l="l" t="t" r="r" b="b"/>
              <a:pathLst>
                <a:path h="214629">
                  <a:moveTo>
                    <a:pt x="0" y="214249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308091" y="4200778"/>
              <a:ext cx="311150" cy="283845"/>
            </a:xfrm>
            <a:custGeom>
              <a:avLst/>
              <a:gdLst/>
              <a:ahLst/>
              <a:cxnLst/>
              <a:rect l="l" t="t" r="r" b="b"/>
              <a:pathLst>
                <a:path w="311150" h="283845">
                  <a:moveTo>
                    <a:pt x="0" y="141859"/>
                  </a:moveTo>
                  <a:lnTo>
                    <a:pt x="7924" y="97015"/>
                  </a:lnTo>
                  <a:lnTo>
                    <a:pt x="29992" y="58073"/>
                  </a:lnTo>
                  <a:lnTo>
                    <a:pt x="63642" y="27366"/>
                  </a:lnTo>
                  <a:lnTo>
                    <a:pt x="106314" y="7230"/>
                  </a:lnTo>
                  <a:lnTo>
                    <a:pt x="155448" y="0"/>
                  </a:lnTo>
                  <a:lnTo>
                    <a:pt x="204519" y="7230"/>
                  </a:lnTo>
                  <a:lnTo>
                    <a:pt x="247154" y="27366"/>
                  </a:lnTo>
                  <a:lnTo>
                    <a:pt x="280784" y="58073"/>
                  </a:lnTo>
                  <a:lnTo>
                    <a:pt x="302845" y="97015"/>
                  </a:lnTo>
                  <a:lnTo>
                    <a:pt x="310769" y="141859"/>
                  </a:lnTo>
                  <a:lnTo>
                    <a:pt x="302845" y="186640"/>
                  </a:lnTo>
                  <a:lnTo>
                    <a:pt x="280784" y="225544"/>
                  </a:lnTo>
                  <a:lnTo>
                    <a:pt x="247154" y="256232"/>
                  </a:lnTo>
                  <a:lnTo>
                    <a:pt x="204519" y="276361"/>
                  </a:lnTo>
                  <a:lnTo>
                    <a:pt x="155448" y="283591"/>
                  </a:lnTo>
                  <a:lnTo>
                    <a:pt x="106314" y="276361"/>
                  </a:lnTo>
                  <a:lnTo>
                    <a:pt x="63642" y="256232"/>
                  </a:lnTo>
                  <a:lnTo>
                    <a:pt x="29992" y="225544"/>
                  </a:lnTo>
                  <a:lnTo>
                    <a:pt x="7924" y="186640"/>
                  </a:lnTo>
                  <a:lnTo>
                    <a:pt x="0" y="141859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0" name="object 170"/>
          <p:cNvSpPr txBox="1"/>
          <p:nvPr/>
        </p:nvSpPr>
        <p:spPr>
          <a:xfrm>
            <a:off x="5401183" y="4105402"/>
            <a:ext cx="261620" cy="541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350" spc="15" dirty="0">
                <a:latin typeface="Symbol"/>
                <a:cs typeface="Symbol"/>
              </a:rPr>
              <a:t></a:t>
            </a:r>
            <a:endParaRPr sz="3350">
              <a:latin typeface="Symbol"/>
              <a:cs typeface="Symbol"/>
            </a:endParaRPr>
          </a:p>
        </p:txBody>
      </p:sp>
      <p:grpSp>
        <p:nvGrpSpPr>
          <p:cNvPr id="171" name="object 171"/>
          <p:cNvGrpSpPr/>
          <p:nvPr/>
        </p:nvGrpSpPr>
        <p:grpSpPr>
          <a:xfrm>
            <a:off x="5306567" y="4176140"/>
            <a:ext cx="3076575" cy="1673860"/>
            <a:chOff x="5306567" y="4176140"/>
            <a:chExt cx="3076575" cy="1673860"/>
          </a:xfrm>
        </p:grpSpPr>
        <p:sp>
          <p:nvSpPr>
            <p:cNvPr id="172" name="object 172"/>
            <p:cNvSpPr/>
            <p:nvPr/>
          </p:nvSpPr>
          <p:spPr>
            <a:xfrm>
              <a:off x="8097519" y="5317477"/>
              <a:ext cx="236220" cy="214629"/>
            </a:xfrm>
            <a:custGeom>
              <a:avLst/>
              <a:gdLst/>
              <a:ahLst/>
              <a:cxnLst/>
              <a:rect l="l" t="t" r="r" b="b"/>
              <a:pathLst>
                <a:path w="236220" h="214629">
                  <a:moveTo>
                    <a:pt x="0" y="214261"/>
                  </a:moveTo>
                  <a:lnTo>
                    <a:pt x="235737" y="214261"/>
                  </a:lnTo>
                  <a:lnTo>
                    <a:pt x="235737" y="0"/>
                  </a:lnTo>
                  <a:lnTo>
                    <a:pt x="0" y="0"/>
                  </a:lnTo>
                  <a:lnTo>
                    <a:pt x="0" y="214261"/>
                  </a:lnTo>
                  <a:close/>
                </a:path>
              </a:pathLst>
            </a:custGeom>
            <a:ln w="38100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8213725" y="5525261"/>
              <a:ext cx="0" cy="306070"/>
            </a:xfrm>
            <a:custGeom>
              <a:avLst/>
              <a:gdLst/>
              <a:ahLst/>
              <a:cxnLst/>
              <a:rect l="l" t="t" r="r" b="b"/>
              <a:pathLst>
                <a:path h="306070">
                  <a:moveTo>
                    <a:pt x="0" y="305587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8205597" y="4676266"/>
              <a:ext cx="0" cy="654050"/>
            </a:xfrm>
            <a:custGeom>
              <a:avLst/>
              <a:gdLst/>
              <a:ahLst/>
              <a:cxnLst/>
              <a:rect l="l" t="t" r="r" b="b"/>
              <a:pathLst>
                <a:path h="654050">
                  <a:moveTo>
                    <a:pt x="0" y="366521"/>
                  </a:moveTo>
                  <a:lnTo>
                    <a:pt x="0" y="653795"/>
                  </a:lnTo>
                </a:path>
                <a:path h="654050">
                  <a:moveTo>
                    <a:pt x="0" y="0"/>
                  </a:moveTo>
                  <a:lnTo>
                    <a:pt x="0" y="306958"/>
                  </a:lnTo>
                </a:path>
              </a:pathLst>
            </a:custGeom>
            <a:ln w="43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8208136" y="4470272"/>
              <a:ext cx="0" cy="214629"/>
            </a:xfrm>
            <a:custGeom>
              <a:avLst/>
              <a:gdLst/>
              <a:ahLst/>
              <a:cxnLst/>
              <a:rect l="l" t="t" r="r" b="b"/>
              <a:pathLst>
                <a:path h="214629">
                  <a:moveTo>
                    <a:pt x="0" y="214249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8052942" y="4195190"/>
              <a:ext cx="311150" cy="284480"/>
            </a:xfrm>
            <a:custGeom>
              <a:avLst/>
              <a:gdLst/>
              <a:ahLst/>
              <a:cxnLst/>
              <a:rect l="l" t="t" r="r" b="b"/>
              <a:pathLst>
                <a:path w="311150" h="284479">
                  <a:moveTo>
                    <a:pt x="0" y="141985"/>
                  </a:moveTo>
                  <a:lnTo>
                    <a:pt x="7924" y="97129"/>
                  </a:lnTo>
                  <a:lnTo>
                    <a:pt x="29992" y="58155"/>
                  </a:lnTo>
                  <a:lnTo>
                    <a:pt x="63642" y="27411"/>
                  </a:lnTo>
                  <a:lnTo>
                    <a:pt x="106314" y="7244"/>
                  </a:lnTo>
                  <a:lnTo>
                    <a:pt x="155448" y="0"/>
                  </a:lnTo>
                  <a:lnTo>
                    <a:pt x="204568" y="7244"/>
                  </a:lnTo>
                  <a:lnTo>
                    <a:pt x="247209" y="27411"/>
                  </a:lnTo>
                  <a:lnTo>
                    <a:pt x="280821" y="58155"/>
                  </a:lnTo>
                  <a:lnTo>
                    <a:pt x="302857" y="97129"/>
                  </a:lnTo>
                  <a:lnTo>
                    <a:pt x="310768" y="141985"/>
                  </a:lnTo>
                  <a:lnTo>
                    <a:pt x="302857" y="186904"/>
                  </a:lnTo>
                  <a:lnTo>
                    <a:pt x="280821" y="225915"/>
                  </a:lnTo>
                  <a:lnTo>
                    <a:pt x="247209" y="256679"/>
                  </a:lnTo>
                  <a:lnTo>
                    <a:pt x="204568" y="276853"/>
                  </a:lnTo>
                  <a:lnTo>
                    <a:pt x="155448" y="284098"/>
                  </a:lnTo>
                  <a:lnTo>
                    <a:pt x="106314" y="276853"/>
                  </a:lnTo>
                  <a:lnTo>
                    <a:pt x="63642" y="256679"/>
                  </a:lnTo>
                  <a:lnTo>
                    <a:pt x="29992" y="225915"/>
                  </a:lnTo>
                  <a:lnTo>
                    <a:pt x="7924" y="186904"/>
                  </a:lnTo>
                  <a:lnTo>
                    <a:pt x="0" y="141985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8090026" y="5031866"/>
              <a:ext cx="267970" cy="85725"/>
            </a:xfrm>
            <a:custGeom>
              <a:avLst/>
              <a:gdLst/>
              <a:ahLst/>
              <a:cxnLst/>
              <a:rect l="l" t="t" r="r" b="b"/>
              <a:pathLst>
                <a:path w="267970" h="85725">
                  <a:moveTo>
                    <a:pt x="0" y="85724"/>
                  </a:moveTo>
                  <a:lnTo>
                    <a:pt x="267970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8124825" y="5002275"/>
              <a:ext cx="226695" cy="21590"/>
            </a:xfrm>
            <a:custGeom>
              <a:avLst/>
              <a:gdLst/>
              <a:ahLst/>
              <a:cxnLst/>
              <a:rect l="l" t="t" r="r" b="b"/>
              <a:pathLst>
                <a:path w="226695" h="21589">
                  <a:moveTo>
                    <a:pt x="-19050" y="10731"/>
                  </a:moveTo>
                  <a:lnTo>
                    <a:pt x="245744" y="10731"/>
                  </a:lnTo>
                </a:path>
              </a:pathLst>
            </a:custGeom>
            <a:ln w="5956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8124825" y="4956936"/>
              <a:ext cx="226695" cy="43180"/>
            </a:xfrm>
            <a:custGeom>
              <a:avLst/>
              <a:gdLst/>
              <a:ahLst/>
              <a:cxnLst/>
              <a:rect l="l" t="t" r="r" b="b"/>
              <a:pathLst>
                <a:path w="226695" h="43179">
                  <a:moveTo>
                    <a:pt x="0" y="42799"/>
                  </a:moveTo>
                  <a:lnTo>
                    <a:pt x="226695" y="0"/>
                  </a:lnTo>
                </a:path>
              </a:pathLst>
            </a:custGeom>
            <a:ln w="380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8084311" y="4898008"/>
              <a:ext cx="275590" cy="59055"/>
            </a:xfrm>
            <a:custGeom>
              <a:avLst/>
              <a:gdLst/>
              <a:ahLst/>
              <a:cxnLst/>
              <a:rect l="l" t="t" r="r" b="b"/>
              <a:pathLst>
                <a:path w="275590" h="59054">
                  <a:moveTo>
                    <a:pt x="275209" y="59055"/>
                  </a:moveTo>
                  <a:lnTo>
                    <a:pt x="0" y="0"/>
                  </a:lnTo>
                </a:path>
              </a:pathLst>
            </a:custGeom>
            <a:ln w="380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8093075" y="5112384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5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8084947" y="4749037"/>
              <a:ext cx="5080" cy="160655"/>
            </a:xfrm>
            <a:custGeom>
              <a:avLst/>
              <a:gdLst/>
              <a:ahLst/>
              <a:cxnLst/>
              <a:rect l="l" t="t" r="r" b="b"/>
              <a:pathLst>
                <a:path w="5079" h="160654">
                  <a:moveTo>
                    <a:pt x="2539" y="-19050"/>
                  </a:moveTo>
                  <a:lnTo>
                    <a:pt x="2539" y="179704"/>
                  </a:lnTo>
                </a:path>
              </a:pathLst>
            </a:custGeom>
            <a:ln w="4317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3" name="object 18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158543" y="4790503"/>
              <a:ext cx="93599" cy="106044"/>
            </a:xfrm>
            <a:prstGeom prst="rect">
              <a:avLst/>
            </a:prstGeom>
          </p:spPr>
        </p:pic>
        <p:sp>
          <p:nvSpPr>
            <p:cNvPr id="184" name="object 184"/>
            <p:cNvSpPr/>
            <p:nvPr/>
          </p:nvSpPr>
          <p:spPr>
            <a:xfrm>
              <a:off x="8043798" y="4827015"/>
              <a:ext cx="84455" cy="96520"/>
            </a:xfrm>
            <a:custGeom>
              <a:avLst/>
              <a:gdLst/>
              <a:ahLst/>
              <a:cxnLst/>
              <a:rect l="l" t="t" r="r" b="b"/>
              <a:pathLst>
                <a:path w="84454" h="96520">
                  <a:moveTo>
                    <a:pt x="42036" y="0"/>
                  </a:moveTo>
                  <a:lnTo>
                    <a:pt x="25663" y="3790"/>
                  </a:lnTo>
                  <a:lnTo>
                    <a:pt x="12303" y="14128"/>
                  </a:lnTo>
                  <a:lnTo>
                    <a:pt x="3300" y="29467"/>
                  </a:lnTo>
                  <a:lnTo>
                    <a:pt x="0" y="48259"/>
                  </a:lnTo>
                  <a:lnTo>
                    <a:pt x="3300" y="66978"/>
                  </a:lnTo>
                  <a:lnTo>
                    <a:pt x="12303" y="82280"/>
                  </a:lnTo>
                  <a:lnTo>
                    <a:pt x="25663" y="92604"/>
                  </a:lnTo>
                  <a:lnTo>
                    <a:pt x="42036" y="96392"/>
                  </a:lnTo>
                  <a:lnTo>
                    <a:pt x="58336" y="92604"/>
                  </a:lnTo>
                  <a:lnTo>
                    <a:pt x="71659" y="82280"/>
                  </a:lnTo>
                  <a:lnTo>
                    <a:pt x="80648" y="66978"/>
                  </a:lnTo>
                  <a:lnTo>
                    <a:pt x="83947" y="48259"/>
                  </a:lnTo>
                  <a:lnTo>
                    <a:pt x="80648" y="29467"/>
                  </a:lnTo>
                  <a:lnTo>
                    <a:pt x="71659" y="14128"/>
                  </a:lnTo>
                  <a:lnTo>
                    <a:pt x="58336" y="3790"/>
                  </a:lnTo>
                  <a:lnTo>
                    <a:pt x="4203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8043798" y="4827015"/>
              <a:ext cx="84455" cy="96520"/>
            </a:xfrm>
            <a:custGeom>
              <a:avLst/>
              <a:gdLst/>
              <a:ahLst/>
              <a:cxnLst/>
              <a:rect l="l" t="t" r="r" b="b"/>
              <a:pathLst>
                <a:path w="84454" h="96520">
                  <a:moveTo>
                    <a:pt x="42036" y="96392"/>
                  </a:moveTo>
                  <a:lnTo>
                    <a:pt x="25663" y="92604"/>
                  </a:lnTo>
                  <a:lnTo>
                    <a:pt x="12303" y="82280"/>
                  </a:lnTo>
                  <a:lnTo>
                    <a:pt x="3300" y="66978"/>
                  </a:lnTo>
                  <a:lnTo>
                    <a:pt x="0" y="48259"/>
                  </a:lnTo>
                  <a:lnTo>
                    <a:pt x="3300" y="29467"/>
                  </a:lnTo>
                  <a:lnTo>
                    <a:pt x="12303" y="14128"/>
                  </a:lnTo>
                  <a:lnTo>
                    <a:pt x="25663" y="3790"/>
                  </a:lnTo>
                  <a:lnTo>
                    <a:pt x="42036" y="0"/>
                  </a:lnTo>
                  <a:lnTo>
                    <a:pt x="58336" y="3790"/>
                  </a:lnTo>
                  <a:lnTo>
                    <a:pt x="71659" y="14128"/>
                  </a:lnTo>
                  <a:lnTo>
                    <a:pt x="80648" y="29467"/>
                  </a:lnTo>
                  <a:lnTo>
                    <a:pt x="83947" y="48259"/>
                  </a:lnTo>
                  <a:lnTo>
                    <a:pt x="80648" y="66978"/>
                  </a:lnTo>
                  <a:lnTo>
                    <a:pt x="71659" y="82280"/>
                  </a:lnTo>
                  <a:lnTo>
                    <a:pt x="58336" y="92604"/>
                  </a:lnTo>
                  <a:lnTo>
                    <a:pt x="42036" y="96392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5330570" y="4929885"/>
              <a:ext cx="267970" cy="85725"/>
            </a:xfrm>
            <a:custGeom>
              <a:avLst/>
              <a:gdLst/>
              <a:ahLst/>
              <a:cxnLst/>
              <a:rect l="l" t="t" r="r" b="b"/>
              <a:pathLst>
                <a:path w="267970" h="85725">
                  <a:moveTo>
                    <a:pt x="267969" y="0"/>
                  </a:moveTo>
                  <a:lnTo>
                    <a:pt x="0" y="85725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336412" y="5023992"/>
              <a:ext cx="227329" cy="21590"/>
            </a:xfrm>
            <a:custGeom>
              <a:avLst/>
              <a:gdLst/>
              <a:ahLst/>
              <a:cxnLst/>
              <a:rect l="l" t="t" r="r" b="b"/>
              <a:pathLst>
                <a:path w="227329" h="21589">
                  <a:moveTo>
                    <a:pt x="-19050" y="10667"/>
                  </a:moveTo>
                  <a:lnTo>
                    <a:pt x="246252" y="10667"/>
                  </a:lnTo>
                </a:path>
              </a:pathLst>
            </a:custGeom>
            <a:ln w="5943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328665" y="5047995"/>
              <a:ext cx="275590" cy="102235"/>
            </a:xfrm>
            <a:custGeom>
              <a:avLst/>
              <a:gdLst/>
              <a:ahLst/>
              <a:cxnLst/>
              <a:rect l="l" t="t" r="r" b="b"/>
              <a:pathLst>
                <a:path w="275589" h="102235">
                  <a:moveTo>
                    <a:pt x="234950" y="0"/>
                  </a:moveTo>
                  <a:lnTo>
                    <a:pt x="7747" y="42798"/>
                  </a:lnTo>
                </a:path>
                <a:path w="275589" h="102235">
                  <a:moveTo>
                    <a:pt x="0" y="42798"/>
                  </a:moveTo>
                  <a:lnTo>
                    <a:pt x="275209" y="10198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593079" y="4775453"/>
              <a:ext cx="1905" cy="160655"/>
            </a:xfrm>
            <a:custGeom>
              <a:avLst/>
              <a:gdLst/>
              <a:ahLst/>
              <a:cxnLst/>
              <a:rect l="l" t="t" r="r" b="b"/>
              <a:pathLst>
                <a:path w="1904" h="160654">
                  <a:moveTo>
                    <a:pt x="889" y="-19050"/>
                  </a:moveTo>
                  <a:lnTo>
                    <a:pt x="889" y="179197"/>
                  </a:lnTo>
                </a:path>
              </a:pathLst>
            </a:custGeom>
            <a:ln w="3987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5602096" y="5137911"/>
              <a:ext cx="635" cy="93345"/>
            </a:xfrm>
            <a:custGeom>
              <a:avLst/>
              <a:gdLst/>
              <a:ahLst/>
              <a:cxnLst/>
              <a:rect l="l" t="t" r="r" b="b"/>
              <a:pathLst>
                <a:path w="635" h="93345">
                  <a:moveTo>
                    <a:pt x="253" y="-19050"/>
                  </a:moveTo>
                  <a:lnTo>
                    <a:pt x="253" y="112013"/>
                  </a:lnTo>
                </a:path>
              </a:pathLst>
            </a:custGeom>
            <a:ln w="3860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1" name="object 19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420169" y="4832921"/>
              <a:ext cx="93471" cy="106045"/>
            </a:xfrm>
            <a:prstGeom prst="rect">
              <a:avLst/>
            </a:prstGeom>
          </p:spPr>
        </p:pic>
        <p:sp>
          <p:nvSpPr>
            <p:cNvPr id="192" name="object 192"/>
            <p:cNvSpPr/>
            <p:nvPr/>
          </p:nvSpPr>
          <p:spPr>
            <a:xfrm>
              <a:off x="5548756" y="4839842"/>
              <a:ext cx="84455" cy="96520"/>
            </a:xfrm>
            <a:custGeom>
              <a:avLst/>
              <a:gdLst/>
              <a:ahLst/>
              <a:cxnLst/>
              <a:rect l="l" t="t" r="r" b="b"/>
              <a:pathLst>
                <a:path w="84454" h="96520">
                  <a:moveTo>
                    <a:pt x="42037" y="0"/>
                  </a:moveTo>
                  <a:lnTo>
                    <a:pt x="25663" y="3790"/>
                  </a:lnTo>
                  <a:lnTo>
                    <a:pt x="12303" y="14128"/>
                  </a:lnTo>
                  <a:lnTo>
                    <a:pt x="3300" y="29467"/>
                  </a:lnTo>
                  <a:lnTo>
                    <a:pt x="0" y="48259"/>
                  </a:lnTo>
                  <a:lnTo>
                    <a:pt x="3300" y="67052"/>
                  </a:lnTo>
                  <a:lnTo>
                    <a:pt x="12303" y="82391"/>
                  </a:lnTo>
                  <a:lnTo>
                    <a:pt x="25663" y="92729"/>
                  </a:lnTo>
                  <a:lnTo>
                    <a:pt x="42037" y="96519"/>
                  </a:lnTo>
                  <a:lnTo>
                    <a:pt x="58410" y="92729"/>
                  </a:lnTo>
                  <a:lnTo>
                    <a:pt x="71770" y="82391"/>
                  </a:lnTo>
                  <a:lnTo>
                    <a:pt x="80773" y="67052"/>
                  </a:lnTo>
                  <a:lnTo>
                    <a:pt x="84073" y="48259"/>
                  </a:lnTo>
                  <a:lnTo>
                    <a:pt x="80773" y="29467"/>
                  </a:lnTo>
                  <a:lnTo>
                    <a:pt x="71770" y="14128"/>
                  </a:lnTo>
                  <a:lnTo>
                    <a:pt x="58410" y="3790"/>
                  </a:lnTo>
                  <a:lnTo>
                    <a:pt x="4203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548756" y="4839842"/>
              <a:ext cx="84455" cy="96520"/>
            </a:xfrm>
            <a:custGeom>
              <a:avLst/>
              <a:gdLst/>
              <a:ahLst/>
              <a:cxnLst/>
              <a:rect l="l" t="t" r="r" b="b"/>
              <a:pathLst>
                <a:path w="84454" h="96520">
                  <a:moveTo>
                    <a:pt x="42037" y="0"/>
                  </a:moveTo>
                  <a:lnTo>
                    <a:pt x="58410" y="3790"/>
                  </a:lnTo>
                  <a:lnTo>
                    <a:pt x="71770" y="14128"/>
                  </a:lnTo>
                  <a:lnTo>
                    <a:pt x="80773" y="29467"/>
                  </a:lnTo>
                  <a:lnTo>
                    <a:pt x="84073" y="48259"/>
                  </a:lnTo>
                  <a:lnTo>
                    <a:pt x="80773" y="67052"/>
                  </a:lnTo>
                  <a:lnTo>
                    <a:pt x="71770" y="82391"/>
                  </a:lnTo>
                  <a:lnTo>
                    <a:pt x="58410" y="92729"/>
                  </a:lnTo>
                  <a:lnTo>
                    <a:pt x="42037" y="96519"/>
                  </a:lnTo>
                  <a:lnTo>
                    <a:pt x="25663" y="92729"/>
                  </a:lnTo>
                  <a:lnTo>
                    <a:pt x="12303" y="82391"/>
                  </a:lnTo>
                  <a:lnTo>
                    <a:pt x="3300" y="67052"/>
                  </a:lnTo>
                  <a:lnTo>
                    <a:pt x="0" y="48259"/>
                  </a:lnTo>
                  <a:lnTo>
                    <a:pt x="3300" y="29467"/>
                  </a:lnTo>
                  <a:lnTo>
                    <a:pt x="12303" y="14128"/>
                  </a:lnTo>
                  <a:lnTo>
                    <a:pt x="25663" y="3790"/>
                  </a:lnTo>
                  <a:lnTo>
                    <a:pt x="42037" y="0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7565263" y="4753990"/>
              <a:ext cx="535940" cy="462915"/>
            </a:xfrm>
            <a:custGeom>
              <a:avLst/>
              <a:gdLst/>
              <a:ahLst/>
              <a:cxnLst/>
              <a:rect l="l" t="t" r="r" b="b"/>
              <a:pathLst>
                <a:path w="535940" h="462914">
                  <a:moveTo>
                    <a:pt x="525017" y="0"/>
                  </a:moveTo>
                  <a:lnTo>
                    <a:pt x="0" y="0"/>
                  </a:lnTo>
                </a:path>
                <a:path w="535940" h="462914">
                  <a:moveTo>
                    <a:pt x="535685" y="460628"/>
                  </a:moveTo>
                  <a:lnTo>
                    <a:pt x="161925" y="462787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7613650" y="4888052"/>
              <a:ext cx="401955" cy="193040"/>
            </a:xfrm>
            <a:custGeom>
              <a:avLst/>
              <a:gdLst/>
              <a:ahLst/>
              <a:cxnLst/>
              <a:rect l="l" t="t" r="r" b="b"/>
              <a:pathLst>
                <a:path w="401954" h="193039">
                  <a:moveTo>
                    <a:pt x="401612" y="0"/>
                  </a:moveTo>
                  <a:lnTo>
                    <a:pt x="0" y="0"/>
                  </a:lnTo>
                  <a:lnTo>
                    <a:pt x="0" y="192836"/>
                  </a:lnTo>
                  <a:lnTo>
                    <a:pt x="401612" y="192836"/>
                  </a:lnTo>
                  <a:lnTo>
                    <a:pt x="401612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7613650" y="4888052"/>
              <a:ext cx="401955" cy="193040"/>
            </a:xfrm>
            <a:custGeom>
              <a:avLst/>
              <a:gdLst/>
              <a:ahLst/>
              <a:cxnLst/>
              <a:rect l="l" t="t" r="r" b="b"/>
              <a:pathLst>
                <a:path w="401954" h="193039">
                  <a:moveTo>
                    <a:pt x="0" y="192836"/>
                  </a:moveTo>
                  <a:lnTo>
                    <a:pt x="401612" y="192836"/>
                  </a:lnTo>
                  <a:lnTo>
                    <a:pt x="401612" y="0"/>
                  </a:lnTo>
                  <a:lnTo>
                    <a:pt x="0" y="0"/>
                  </a:lnTo>
                  <a:lnTo>
                    <a:pt x="0" y="19283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7" name="object 197"/>
          <p:cNvSpPr txBox="1"/>
          <p:nvPr/>
        </p:nvSpPr>
        <p:spPr>
          <a:xfrm>
            <a:off x="7651750" y="4857115"/>
            <a:ext cx="379095" cy="298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50" b="1" spc="5" dirty="0">
                <a:latin typeface="Calibri"/>
                <a:cs typeface="Calibri"/>
              </a:rPr>
              <a:t>R</a:t>
            </a:r>
            <a:r>
              <a:rPr sz="1750" b="1" spc="10" dirty="0">
                <a:latin typeface="Calibri"/>
                <a:cs typeface="Calibri"/>
              </a:rPr>
              <a:t>S</a:t>
            </a:r>
            <a:r>
              <a:rPr sz="1750" b="1" spc="20" dirty="0">
                <a:latin typeface="Calibri"/>
                <a:cs typeface="Calibri"/>
              </a:rPr>
              <a:t>C</a:t>
            </a:r>
            <a:endParaRPr sz="1750">
              <a:latin typeface="Calibri"/>
              <a:cs typeface="Calibri"/>
            </a:endParaRPr>
          </a:p>
        </p:txBody>
      </p:sp>
      <p:grpSp>
        <p:nvGrpSpPr>
          <p:cNvPr id="198" name="object 198"/>
          <p:cNvGrpSpPr/>
          <p:nvPr/>
        </p:nvGrpSpPr>
        <p:grpSpPr>
          <a:xfrm>
            <a:off x="5569330" y="4728083"/>
            <a:ext cx="2277745" cy="1050290"/>
            <a:chOff x="5569330" y="4728083"/>
            <a:chExt cx="2277745" cy="1050290"/>
          </a:xfrm>
        </p:grpSpPr>
        <p:sp>
          <p:nvSpPr>
            <p:cNvPr id="199" name="object 199"/>
            <p:cNvSpPr/>
            <p:nvPr/>
          </p:nvSpPr>
          <p:spPr>
            <a:xfrm>
              <a:off x="5588380" y="4747133"/>
              <a:ext cx="2239645" cy="1012190"/>
            </a:xfrm>
            <a:custGeom>
              <a:avLst/>
              <a:gdLst/>
              <a:ahLst/>
              <a:cxnLst/>
              <a:rect l="l" t="t" r="r" b="b"/>
              <a:pathLst>
                <a:path w="2239645" h="1012189">
                  <a:moveTo>
                    <a:pt x="2239645" y="338963"/>
                  </a:moveTo>
                  <a:lnTo>
                    <a:pt x="2239645" y="467487"/>
                  </a:lnTo>
                </a:path>
                <a:path w="2239645" h="1012189">
                  <a:moveTo>
                    <a:pt x="2239645" y="146050"/>
                  </a:moveTo>
                  <a:lnTo>
                    <a:pt x="2239645" y="1651"/>
                  </a:lnTo>
                </a:path>
                <a:path w="2239645" h="1012189">
                  <a:moveTo>
                    <a:pt x="889381" y="971016"/>
                  </a:moveTo>
                  <a:lnTo>
                    <a:pt x="889381" y="756793"/>
                  </a:lnTo>
                </a:path>
                <a:path w="2239645" h="1012189">
                  <a:moveTo>
                    <a:pt x="878713" y="756793"/>
                  </a:moveTo>
                  <a:lnTo>
                    <a:pt x="2153920" y="756793"/>
                  </a:lnTo>
                </a:path>
                <a:path w="2239645" h="1012189">
                  <a:moveTo>
                    <a:pt x="2143125" y="467487"/>
                  </a:moveTo>
                  <a:lnTo>
                    <a:pt x="2143125" y="756793"/>
                  </a:lnTo>
                </a:path>
                <a:path w="2239645" h="1012189">
                  <a:moveTo>
                    <a:pt x="1973452" y="0"/>
                  </a:moveTo>
                  <a:lnTo>
                    <a:pt x="1973452" y="574167"/>
                  </a:lnTo>
                </a:path>
                <a:path w="2239645" h="1012189">
                  <a:moveTo>
                    <a:pt x="460756" y="974877"/>
                  </a:moveTo>
                  <a:lnTo>
                    <a:pt x="462534" y="558800"/>
                  </a:lnTo>
                </a:path>
                <a:path w="2239645" h="1012189">
                  <a:moveTo>
                    <a:pt x="1978152" y="566039"/>
                  </a:moveTo>
                  <a:lnTo>
                    <a:pt x="459994" y="566039"/>
                  </a:lnTo>
                </a:path>
                <a:path w="2239645" h="1012189">
                  <a:moveTo>
                    <a:pt x="15875" y="473075"/>
                  </a:moveTo>
                  <a:lnTo>
                    <a:pt x="1438910" y="476123"/>
                  </a:lnTo>
                </a:path>
                <a:path w="2239645" h="1012189">
                  <a:moveTo>
                    <a:pt x="1432560" y="1007008"/>
                  </a:moveTo>
                  <a:lnTo>
                    <a:pt x="1432560" y="473075"/>
                  </a:lnTo>
                </a:path>
                <a:path w="2239645" h="1012189">
                  <a:moveTo>
                    <a:pt x="1882521" y="1012151"/>
                  </a:moveTo>
                  <a:lnTo>
                    <a:pt x="1883410" y="24892"/>
                  </a:lnTo>
                </a:path>
                <a:path w="2239645" h="1012189">
                  <a:moveTo>
                    <a:pt x="0" y="30353"/>
                  </a:moveTo>
                  <a:lnTo>
                    <a:pt x="1882521" y="30353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5732906" y="4903927"/>
              <a:ext cx="402590" cy="193040"/>
            </a:xfrm>
            <a:custGeom>
              <a:avLst/>
              <a:gdLst/>
              <a:ahLst/>
              <a:cxnLst/>
              <a:rect l="l" t="t" r="r" b="b"/>
              <a:pathLst>
                <a:path w="402589" h="193039">
                  <a:moveTo>
                    <a:pt x="402043" y="0"/>
                  </a:moveTo>
                  <a:lnTo>
                    <a:pt x="0" y="0"/>
                  </a:lnTo>
                  <a:lnTo>
                    <a:pt x="0" y="192836"/>
                  </a:lnTo>
                  <a:lnTo>
                    <a:pt x="402043" y="192836"/>
                  </a:lnTo>
                  <a:lnTo>
                    <a:pt x="402043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5732906" y="4903927"/>
              <a:ext cx="402590" cy="193040"/>
            </a:xfrm>
            <a:custGeom>
              <a:avLst/>
              <a:gdLst/>
              <a:ahLst/>
              <a:cxnLst/>
              <a:rect l="l" t="t" r="r" b="b"/>
              <a:pathLst>
                <a:path w="402589" h="193039">
                  <a:moveTo>
                    <a:pt x="0" y="192836"/>
                  </a:moveTo>
                  <a:lnTo>
                    <a:pt x="402043" y="192836"/>
                  </a:lnTo>
                  <a:lnTo>
                    <a:pt x="402043" y="0"/>
                  </a:lnTo>
                  <a:lnTo>
                    <a:pt x="0" y="0"/>
                  </a:lnTo>
                  <a:lnTo>
                    <a:pt x="0" y="192836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2" name="object 202"/>
          <p:cNvSpPr txBox="1"/>
          <p:nvPr/>
        </p:nvSpPr>
        <p:spPr>
          <a:xfrm>
            <a:off x="5765419" y="4879085"/>
            <a:ext cx="342265" cy="298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50" b="1" spc="30" dirty="0">
                <a:latin typeface="Arial"/>
                <a:cs typeface="Arial"/>
              </a:rPr>
              <a:t>RS</a:t>
            </a:r>
            <a:endParaRPr sz="1750">
              <a:latin typeface="Arial"/>
              <a:cs typeface="Arial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5765419" y="5151882"/>
            <a:ext cx="189865" cy="298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50" b="1" spc="25" dirty="0">
                <a:latin typeface="Arial"/>
                <a:cs typeface="Arial"/>
              </a:rPr>
              <a:t>C</a:t>
            </a:r>
            <a:endParaRPr sz="1750">
              <a:latin typeface="Arial"/>
              <a:cs typeface="Arial"/>
            </a:endParaRPr>
          </a:p>
        </p:txBody>
      </p:sp>
      <p:sp>
        <p:nvSpPr>
          <p:cNvPr id="204" name="object 204"/>
          <p:cNvSpPr/>
          <p:nvPr/>
        </p:nvSpPr>
        <p:spPr>
          <a:xfrm>
            <a:off x="5909945" y="4770246"/>
            <a:ext cx="0" cy="133985"/>
          </a:xfrm>
          <a:custGeom>
            <a:avLst/>
            <a:gdLst/>
            <a:ahLst/>
            <a:cxnLst/>
            <a:rect l="l" t="t" r="r" b="b"/>
            <a:pathLst>
              <a:path h="133985">
                <a:moveTo>
                  <a:pt x="0" y="13373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 txBox="1"/>
          <p:nvPr/>
        </p:nvSpPr>
        <p:spPr>
          <a:xfrm>
            <a:off x="8128507" y="4110608"/>
            <a:ext cx="261620" cy="541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350" spc="15" dirty="0">
                <a:latin typeface="Symbol"/>
                <a:cs typeface="Symbol"/>
              </a:rPr>
              <a:t></a:t>
            </a:r>
            <a:endParaRPr sz="33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53746"/>
            <a:ext cx="7644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35" dirty="0"/>
              <a:t> </a:t>
            </a:r>
            <a:r>
              <a:rPr sz="2400" spc="-5" dirty="0"/>
              <a:t>diferencial</a:t>
            </a:r>
            <a:r>
              <a:rPr sz="2400" spc="-3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r>
              <a:rPr sz="2400" spc="-55" dirty="0"/>
              <a:t> </a:t>
            </a:r>
            <a:r>
              <a:rPr sz="2400" spc="-5" dirty="0"/>
              <a:t>(87T)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1114183" y="3581336"/>
            <a:ext cx="4499610" cy="3034665"/>
            <a:chOff x="1114183" y="3581336"/>
            <a:chExt cx="4499610" cy="3034665"/>
          </a:xfrm>
        </p:grpSpPr>
        <p:sp>
          <p:nvSpPr>
            <p:cNvPr id="4" name="object 4"/>
            <p:cNvSpPr/>
            <p:nvPr/>
          </p:nvSpPr>
          <p:spPr>
            <a:xfrm>
              <a:off x="2568194" y="5778880"/>
              <a:ext cx="2425065" cy="822960"/>
            </a:xfrm>
            <a:custGeom>
              <a:avLst/>
              <a:gdLst/>
              <a:ahLst/>
              <a:cxnLst/>
              <a:rect l="l" t="t" r="r" b="b"/>
              <a:pathLst>
                <a:path w="2425065" h="822959">
                  <a:moveTo>
                    <a:pt x="0" y="0"/>
                  </a:moveTo>
                  <a:lnTo>
                    <a:pt x="0" y="822502"/>
                  </a:lnTo>
                </a:path>
                <a:path w="2425065" h="822959">
                  <a:moveTo>
                    <a:pt x="1288288" y="0"/>
                  </a:moveTo>
                  <a:lnTo>
                    <a:pt x="1288288" y="822502"/>
                  </a:lnTo>
                </a:path>
                <a:path w="2425065" h="822959">
                  <a:moveTo>
                    <a:pt x="2424938" y="0"/>
                  </a:moveTo>
                  <a:lnTo>
                    <a:pt x="2424938" y="822502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28471" y="5368429"/>
              <a:ext cx="4471035" cy="410845"/>
            </a:xfrm>
            <a:custGeom>
              <a:avLst/>
              <a:gdLst/>
              <a:ahLst/>
              <a:cxnLst/>
              <a:rect l="l" t="t" r="r" b="b"/>
              <a:pathLst>
                <a:path w="4471035" h="410845">
                  <a:moveTo>
                    <a:pt x="0" y="410451"/>
                  </a:moveTo>
                  <a:lnTo>
                    <a:pt x="4470781" y="410451"/>
                  </a:lnTo>
                  <a:lnTo>
                    <a:pt x="4470781" y="0"/>
                  </a:lnTo>
                  <a:lnTo>
                    <a:pt x="0" y="0"/>
                  </a:lnTo>
                  <a:lnTo>
                    <a:pt x="0" y="41045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62023" y="4545964"/>
              <a:ext cx="606425" cy="274320"/>
            </a:xfrm>
            <a:custGeom>
              <a:avLst/>
              <a:gdLst/>
              <a:ahLst/>
              <a:cxnLst/>
              <a:rect l="l" t="t" r="r" b="b"/>
              <a:pathLst>
                <a:path w="606425" h="274320">
                  <a:moveTo>
                    <a:pt x="606170" y="137033"/>
                  </a:moveTo>
                  <a:lnTo>
                    <a:pt x="600219" y="190376"/>
                  </a:lnTo>
                  <a:lnTo>
                    <a:pt x="583993" y="233934"/>
                  </a:lnTo>
                  <a:lnTo>
                    <a:pt x="559933" y="263298"/>
                  </a:lnTo>
                  <a:lnTo>
                    <a:pt x="530478" y="274066"/>
                  </a:lnTo>
                  <a:lnTo>
                    <a:pt x="500951" y="263298"/>
                  </a:lnTo>
                  <a:lnTo>
                    <a:pt x="476853" y="233934"/>
                  </a:lnTo>
                  <a:lnTo>
                    <a:pt x="460613" y="190376"/>
                  </a:lnTo>
                  <a:lnTo>
                    <a:pt x="454659" y="137033"/>
                  </a:lnTo>
                  <a:lnTo>
                    <a:pt x="460613" y="83689"/>
                  </a:lnTo>
                  <a:lnTo>
                    <a:pt x="476853" y="40132"/>
                  </a:lnTo>
                  <a:lnTo>
                    <a:pt x="500951" y="10767"/>
                  </a:lnTo>
                  <a:lnTo>
                    <a:pt x="530478" y="0"/>
                  </a:lnTo>
                  <a:lnTo>
                    <a:pt x="559933" y="10767"/>
                  </a:lnTo>
                  <a:lnTo>
                    <a:pt x="583993" y="40131"/>
                  </a:lnTo>
                  <a:lnTo>
                    <a:pt x="600219" y="83689"/>
                  </a:lnTo>
                  <a:lnTo>
                    <a:pt x="606170" y="137033"/>
                  </a:lnTo>
                  <a:close/>
                </a:path>
                <a:path w="606425" h="274320">
                  <a:moveTo>
                    <a:pt x="454659" y="137033"/>
                  </a:moveTo>
                  <a:lnTo>
                    <a:pt x="448706" y="190376"/>
                  </a:lnTo>
                  <a:lnTo>
                    <a:pt x="432466" y="233934"/>
                  </a:lnTo>
                  <a:lnTo>
                    <a:pt x="408368" y="263298"/>
                  </a:lnTo>
                  <a:lnTo>
                    <a:pt x="378840" y="274066"/>
                  </a:lnTo>
                  <a:lnTo>
                    <a:pt x="349386" y="263298"/>
                  </a:lnTo>
                  <a:lnTo>
                    <a:pt x="325326" y="233934"/>
                  </a:lnTo>
                  <a:lnTo>
                    <a:pt x="309100" y="190376"/>
                  </a:lnTo>
                  <a:lnTo>
                    <a:pt x="303149" y="137033"/>
                  </a:lnTo>
                  <a:lnTo>
                    <a:pt x="309100" y="83689"/>
                  </a:lnTo>
                  <a:lnTo>
                    <a:pt x="325326" y="40132"/>
                  </a:lnTo>
                  <a:lnTo>
                    <a:pt x="349386" y="10767"/>
                  </a:lnTo>
                  <a:lnTo>
                    <a:pt x="378840" y="0"/>
                  </a:lnTo>
                  <a:lnTo>
                    <a:pt x="408368" y="10767"/>
                  </a:lnTo>
                  <a:lnTo>
                    <a:pt x="432466" y="40131"/>
                  </a:lnTo>
                  <a:lnTo>
                    <a:pt x="448706" y="83689"/>
                  </a:lnTo>
                  <a:lnTo>
                    <a:pt x="454659" y="137033"/>
                  </a:lnTo>
                  <a:close/>
                </a:path>
                <a:path w="606425" h="274320">
                  <a:moveTo>
                    <a:pt x="303149" y="137033"/>
                  </a:moveTo>
                  <a:lnTo>
                    <a:pt x="297178" y="190376"/>
                  </a:lnTo>
                  <a:lnTo>
                    <a:pt x="280908" y="233934"/>
                  </a:lnTo>
                  <a:lnTo>
                    <a:pt x="256803" y="263298"/>
                  </a:lnTo>
                  <a:lnTo>
                    <a:pt x="227329" y="274066"/>
                  </a:lnTo>
                  <a:lnTo>
                    <a:pt x="197802" y="263298"/>
                  </a:lnTo>
                  <a:lnTo>
                    <a:pt x="173704" y="233934"/>
                  </a:lnTo>
                  <a:lnTo>
                    <a:pt x="157464" y="190376"/>
                  </a:lnTo>
                  <a:lnTo>
                    <a:pt x="151510" y="137033"/>
                  </a:lnTo>
                  <a:lnTo>
                    <a:pt x="157464" y="83689"/>
                  </a:lnTo>
                  <a:lnTo>
                    <a:pt x="173704" y="40132"/>
                  </a:lnTo>
                  <a:lnTo>
                    <a:pt x="197802" y="10767"/>
                  </a:lnTo>
                  <a:lnTo>
                    <a:pt x="227329" y="0"/>
                  </a:lnTo>
                  <a:lnTo>
                    <a:pt x="256803" y="10767"/>
                  </a:lnTo>
                  <a:lnTo>
                    <a:pt x="280908" y="40131"/>
                  </a:lnTo>
                  <a:lnTo>
                    <a:pt x="297178" y="83689"/>
                  </a:lnTo>
                  <a:lnTo>
                    <a:pt x="303149" y="137033"/>
                  </a:lnTo>
                  <a:close/>
                </a:path>
                <a:path w="606425" h="274320">
                  <a:moveTo>
                    <a:pt x="151510" y="137033"/>
                  </a:moveTo>
                  <a:lnTo>
                    <a:pt x="145559" y="190376"/>
                  </a:lnTo>
                  <a:lnTo>
                    <a:pt x="129333" y="233934"/>
                  </a:lnTo>
                  <a:lnTo>
                    <a:pt x="105273" y="263298"/>
                  </a:lnTo>
                  <a:lnTo>
                    <a:pt x="75818" y="274066"/>
                  </a:lnTo>
                  <a:lnTo>
                    <a:pt x="46291" y="263298"/>
                  </a:lnTo>
                  <a:lnTo>
                    <a:pt x="22193" y="233934"/>
                  </a:lnTo>
                  <a:lnTo>
                    <a:pt x="5953" y="190376"/>
                  </a:lnTo>
                  <a:lnTo>
                    <a:pt x="0" y="137033"/>
                  </a:lnTo>
                  <a:lnTo>
                    <a:pt x="5953" y="83689"/>
                  </a:lnTo>
                  <a:lnTo>
                    <a:pt x="22193" y="40132"/>
                  </a:lnTo>
                  <a:lnTo>
                    <a:pt x="46291" y="10767"/>
                  </a:lnTo>
                  <a:lnTo>
                    <a:pt x="75818" y="0"/>
                  </a:lnTo>
                  <a:lnTo>
                    <a:pt x="105273" y="10767"/>
                  </a:lnTo>
                  <a:lnTo>
                    <a:pt x="129333" y="40131"/>
                  </a:lnTo>
                  <a:lnTo>
                    <a:pt x="145559" y="83689"/>
                  </a:lnTo>
                  <a:lnTo>
                    <a:pt x="151510" y="137033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86204" y="4682934"/>
              <a:ext cx="758190" cy="205740"/>
            </a:xfrm>
            <a:custGeom>
              <a:avLst/>
              <a:gdLst/>
              <a:ahLst/>
              <a:cxnLst/>
              <a:rect l="l" t="t" r="r" b="b"/>
              <a:pathLst>
                <a:path w="758189" h="205739">
                  <a:moveTo>
                    <a:pt x="757770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757770" y="205549"/>
                  </a:lnTo>
                  <a:lnTo>
                    <a:pt x="7577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74492" y="4545964"/>
              <a:ext cx="606425" cy="274320"/>
            </a:xfrm>
            <a:custGeom>
              <a:avLst/>
              <a:gdLst/>
              <a:ahLst/>
              <a:cxnLst/>
              <a:rect l="l" t="t" r="r" b="b"/>
              <a:pathLst>
                <a:path w="606425" h="274320">
                  <a:moveTo>
                    <a:pt x="606170" y="137033"/>
                  </a:moveTo>
                  <a:lnTo>
                    <a:pt x="600217" y="190376"/>
                  </a:lnTo>
                  <a:lnTo>
                    <a:pt x="583977" y="233934"/>
                  </a:lnTo>
                  <a:lnTo>
                    <a:pt x="559879" y="263298"/>
                  </a:lnTo>
                  <a:lnTo>
                    <a:pt x="530352" y="274066"/>
                  </a:lnTo>
                  <a:lnTo>
                    <a:pt x="500897" y="263298"/>
                  </a:lnTo>
                  <a:lnTo>
                    <a:pt x="476837" y="233934"/>
                  </a:lnTo>
                  <a:lnTo>
                    <a:pt x="460611" y="190376"/>
                  </a:lnTo>
                  <a:lnTo>
                    <a:pt x="454659" y="137033"/>
                  </a:lnTo>
                  <a:lnTo>
                    <a:pt x="460611" y="83689"/>
                  </a:lnTo>
                  <a:lnTo>
                    <a:pt x="476837" y="40132"/>
                  </a:lnTo>
                  <a:lnTo>
                    <a:pt x="500897" y="10767"/>
                  </a:lnTo>
                  <a:lnTo>
                    <a:pt x="530352" y="0"/>
                  </a:lnTo>
                  <a:lnTo>
                    <a:pt x="559879" y="10767"/>
                  </a:lnTo>
                  <a:lnTo>
                    <a:pt x="583977" y="40131"/>
                  </a:lnTo>
                  <a:lnTo>
                    <a:pt x="600217" y="83689"/>
                  </a:lnTo>
                  <a:lnTo>
                    <a:pt x="606170" y="137033"/>
                  </a:lnTo>
                  <a:close/>
                </a:path>
                <a:path w="606425" h="274320">
                  <a:moveTo>
                    <a:pt x="454659" y="137033"/>
                  </a:moveTo>
                  <a:lnTo>
                    <a:pt x="448689" y="190376"/>
                  </a:lnTo>
                  <a:lnTo>
                    <a:pt x="432419" y="233934"/>
                  </a:lnTo>
                  <a:lnTo>
                    <a:pt x="408314" y="263298"/>
                  </a:lnTo>
                  <a:lnTo>
                    <a:pt x="378841" y="274066"/>
                  </a:lnTo>
                  <a:lnTo>
                    <a:pt x="349313" y="263298"/>
                  </a:lnTo>
                  <a:lnTo>
                    <a:pt x="325215" y="233934"/>
                  </a:lnTo>
                  <a:lnTo>
                    <a:pt x="308975" y="190376"/>
                  </a:lnTo>
                  <a:lnTo>
                    <a:pt x="303021" y="137033"/>
                  </a:lnTo>
                  <a:lnTo>
                    <a:pt x="308975" y="83689"/>
                  </a:lnTo>
                  <a:lnTo>
                    <a:pt x="325215" y="40132"/>
                  </a:lnTo>
                  <a:lnTo>
                    <a:pt x="349313" y="10767"/>
                  </a:lnTo>
                  <a:lnTo>
                    <a:pt x="378841" y="0"/>
                  </a:lnTo>
                  <a:lnTo>
                    <a:pt x="408314" y="10767"/>
                  </a:lnTo>
                  <a:lnTo>
                    <a:pt x="432419" y="40131"/>
                  </a:lnTo>
                  <a:lnTo>
                    <a:pt x="448689" y="83689"/>
                  </a:lnTo>
                  <a:lnTo>
                    <a:pt x="454659" y="137033"/>
                  </a:lnTo>
                  <a:close/>
                </a:path>
                <a:path w="606425" h="274320">
                  <a:moveTo>
                    <a:pt x="303021" y="137033"/>
                  </a:moveTo>
                  <a:lnTo>
                    <a:pt x="297070" y="190376"/>
                  </a:lnTo>
                  <a:lnTo>
                    <a:pt x="280844" y="233934"/>
                  </a:lnTo>
                  <a:lnTo>
                    <a:pt x="256784" y="263298"/>
                  </a:lnTo>
                  <a:lnTo>
                    <a:pt x="227330" y="274066"/>
                  </a:lnTo>
                  <a:lnTo>
                    <a:pt x="197802" y="263298"/>
                  </a:lnTo>
                  <a:lnTo>
                    <a:pt x="173704" y="233934"/>
                  </a:lnTo>
                  <a:lnTo>
                    <a:pt x="157464" y="190376"/>
                  </a:lnTo>
                  <a:lnTo>
                    <a:pt x="151510" y="137033"/>
                  </a:lnTo>
                  <a:lnTo>
                    <a:pt x="157464" y="83689"/>
                  </a:lnTo>
                  <a:lnTo>
                    <a:pt x="173704" y="40132"/>
                  </a:lnTo>
                  <a:lnTo>
                    <a:pt x="197802" y="10767"/>
                  </a:lnTo>
                  <a:lnTo>
                    <a:pt x="227330" y="0"/>
                  </a:lnTo>
                  <a:lnTo>
                    <a:pt x="256784" y="10767"/>
                  </a:lnTo>
                  <a:lnTo>
                    <a:pt x="280844" y="40131"/>
                  </a:lnTo>
                  <a:lnTo>
                    <a:pt x="297070" y="83689"/>
                  </a:lnTo>
                  <a:lnTo>
                    <a:pt x="303021" y="137033"/>
                  </a:lnTo>
                  <a:close/>
                </a:path>
                <a:path w="606425" h="274320">
                  <a:moveTo>
                    <a:pt x="151510" y="137033"/>
                  </a:moveTo>
                  <a:lnTo>
                    <a:pt x="145557" y="190376"/>
                  </a:lnTo>
                  <a:lnTo>
                    <a:pt x="129317" y="233934"/>
                  </a:lnTo>
                  <a:lnTo>
                    <a:pt x="105219" y="263298"/>
                  </a:lnTo>
                  <a:lnTo>
                    <a:pt x="75691" y="274066"/>
                  </a:lnTo>
                  <a:lnTo>
                    <a:pt x="46237" y="263298"/>
                  </a:lnTo>
                  <a:lnTo>
                    <a:pt x="22177" y="233934"/>
                  </a:lnTo>
                  <a:lnTo>
                    <a:pt x="5951" y="190376"/>
                  </a:lnTo>
                  <a:lnTo>
                    <a:pt x="0" y="137033"/>
                  </a:lnTo>
                  <a:lnTo>
                    <a:pt x="5951" y="83689"/>
                  </a:lnTo>
                  <a:lnTo>
                    <a:pt x="22177" y="40132"/>
                  </a:lnTo>
                  <a:lnTo>
                    <a:pt x="46237" y="10767"/>
                  </a:lnTo>
                  <a:lnTo>
                    <a:pt x="75691" y="0"/>
                  </a:lnTo>
                  <a:lnTo>
                    <a:pt x="105219" y="10767"/>
                  </a:lnTo>
                  <a:lnTo>
                    <a:pt x="129317" y="40131"/>
                  </a:lnTo>
                  <a:lnTo>
                    <a:pt x="145557" y="83689"/>
                  </a:lnTo>
                  <a:lnTo>
                    <a:pt x="151510" y="137033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98673" y="4682934"/>
              <a:ext cx="758190" cy="205740"/>
            </a:xfrm>
            <a:custGeom>
              <a:avLst/>
              <a:gdLst/>
              <a:ahLst/>
              <a:cxnLst/>
              <a:rect l="l" t="t" r="r" b="b"/>
              <a:pathLst>
                <a:path w="758189" h="205739">
                  <a:moveTo>
                    <a:pt x="757770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757770" y="205549"/>
                  </a:lnTo>
                  <a:lnTo>
                    <a:pt x="7577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11142" y="4545964"/>
              <a:ext cx="606425" cy="274320"/>
            </a:xfrm>
            <a:custGeom>
              <a:avLst/>
              <a:gdLst/>
              <a:ahLst/>
              <a:cxnLst/>
              <a:rect l="l" t="t" r="r" b="b"/>
              <a:pathLst>
                <a:path w="606425" h="274320">
                  <a:moveTo>
                    <a:pt x="606171" y="137033"/>
                  </a:moveTo>
                  <a:lnTo>
                    <a:pt x="600217" y="190376"/>
                  </a:lnTo>
                  <a:lnTo>
                    <a:pt x="583977" y="233934"/>
                  </a:lnTo>
                  <a:lnTo>
                    <a:pt x="559879" y="263298"/>
                  </a:lnTo>
                  <a:lnTo>
                    <a:pt x="530352" y="274066"/>
                  </a:lnTo>
                  <a:lnTo>
                    <a:pt x="500897" y="263298"/>
                  </a:lnTo>
                  <a:lnTo>
                    <a:pt x="476837" y="233934"/>
                  </a:lnTo>
                  <a:lnTo>
                    <a:pt x="460611" y="190376"/>
                  </a:lnTo>
                  <a:lnTo>
                    <a:pt x="454660" y="137033"/>
                  </a:lnTo>
                  <a:lnTo>
                    <a:pt x="460611" y="83689"/>
                  </a:lnTo>
                  <a:lnTo>
                    <a:pt x="476837" y="40132"/>
                  </a:lnTo>
                  <a:lnTo>
                    <a:pt x="500897" y="10767"/>
                  </a:lnTo>
                  <a:lnTo>
                    <a:pt x="530352" y="0"/>
                  </a:lnTo>
                  <a:lnTo>
                    <a:pt x="559879" y="10767"/>
                  </a:lnTo>
                  <a:lnTo>
                    <a:pt x="583977" y="40131"/>
                  </a:lnTo>
                  <a:lnTo>
                    <a:pt x="600217" y="83689"/>
                  </a:lnTo>
                  <a:lnTo>
                    <a:pt x="606171" y="137033"/>
                  </a:lnTo>
                  <a:close/>
                </a:path>
                <a:path w="606425" h="274320">
                  <a:moveTo>
                    <a:pt x="454660" y="137033"/>
                  </a:moveTo>
                  <a:lnTo>
                    <a:pt x="448689" y="190376"/>
                  </a:lnTo>
                  <a:lnTo>
                    <a:pt x="432419" y="233934"/>
                  </a:lnTo>
                  <a:lnTo>
                    <a:pt x="408314" y="263298"/>
                  </a:lnTo>
                  <a:lnTo>
                    <a:pt x="378841" y="274066"/>
                  </a:lnTo>
                  <a:lnTo>
                    <a:pt x="349313" y="263298"/>
                  </a:lnTo>
                  <a:lnTo>
                    <a:pt x="325215" y="233934"/>
                  </a:lnTo>
                  <a:lnTo>
                    <a:pt x="308975" y="190376"/>
                  </a:lnTo>
                  <a:lnTo>
                    <a:pt x="303022" y="137033"/>
                  </a:lnTo>
                  <a:lnTo>
                    <a:pt x="308975" y="83689"/>
                  </a:lnTo>
                  <a:lnTo>
                    <a:pt x="325215" y="40132"/>
                  </a:lnTo>
                  <a:lnTo>
                    <a:pt x="349313" y="10767"/>
                  </a:lnTo>
                  <a:lnTo>
                    <a:pt x="378841" y="0"/>
                  </a:lnTo>
                  <a:lnTo>
                    <a:pt x="408314" y="10767"/>
                  </a:lnTo>
                  <a:lnTo>
                    <a:pt x="432419" y="40131"/>
                  </a:lnTo>
                  <a:lnTo>
                    <a:pt x="448689" y="83689"/>
                  </a:lnTo>
                  <a:lnTo>
                    <a:pt x="454660" y="137033"/>
                  </a:lnTo>
                  <a:close/>
                </a:path>
                <a:path w="606425" h="274320">
                  <a:moveTo>
                    <a:pt x="303022" y="137033"/>
                  </a:moveTo>
                  <a:lnTo>
                    <a:pt x="297070" y="190376"/>
                  </a:lnTo>
                  <a:lnTo>
                    <a:pt x="280844" y="233934"/>
                  </a:lnTo>
                  <a:lnTo>
                    <a:pt x="256784" y="263298"/>
                  </a:lnTo>
                  <a:lnTo>
                    <a:pt x="227330" y="274066"/>
                  </a:lnTo>
                  <a:lnTo>
                    <a:pt x="197802" y="263298"/>
                  </a:lnTo>
                  <a:lnTo>
                    <a:pt x="173704" y="233934"/>
                  </a:lnTo>
                  <a:lnTo>
                    <a:pt x="157464" y="190376"/>
                  </a:lnTo>
                  <a:lnTo>
                    <a:pt x="151511" y="137033"/>
                  </a:lnTo>
                  <a:lnTo>
                    <a:pt x="157464" y="83689"/>
                  </a:lnTo>
                  <a:lnTo>
                    <a:pt x="173704" y="40132"/>
                  </a:lnTo>
                  <a:lnTo>
                    <a:pt x="197802" y="10767"/>
                  </a:lnTo>
                  <a:lnTo>
                    <a:pt x="227330" y="0"/>
                  </a:lnTo>
                  <a:lnTo>
                    <a:pt x="256784" y="10767"/>
                  </a:lnTo>
                  <a:lnTo>
                    <a:pt x="280844" y="40131"/>
                  </a:lnTo>
                  <a:lnTo>
                    <a:pt x="297070" y="83689"/>
                  </a:lnTo>
                  <a:lnTo>
                    <a:pt x="303022" y="137033"/>
                  </a:lnTo>
                  <a:close/>
                </a:path>
                <a:path w="606425" h="274320">
                  <a:moveTo>
                    <a:pt x="151511" y="137033"/>
                  </a:moveTo>
                  <a:lnTo>
                    <a:pt x="145557" y="190376"/>
                  </a:lnTo>
                  <a:lnTo>
                    <a:pt x="129317" y="233934"/>
                  </a:lnTo>
                  <a:lnTo>
                    <a:pt x="105219" y="263298"/>
                  </a:lnTo>
                  <a:lnTo>
                    <a:pt x="75692" y="274066"/>
                  </a:lnTo>
                  <a:lnTo>
                    <a:pt x="46237" y="263298"/>
                  </a:lnTo>
                  <a:lnTo>
                    <a:pt x="22177" y="233934"/>
                  </a:lnTo>
                  <a:lnTo>
                    <a:pt x="5951" y="190376"/>
                  </a:lnTo>
                  <a:lnTo>
                    <a:pt x="0" y="137033"/>
                  </a:lnTo>
                  <a:lnTo>
                    <a:pt x="5951" y="83689"/>
                  </a:lnTo>
                  <a:lnTo>
                    <a:pt x="22177" y="40132"/>
                  </a:lnTo>
                  <a:lnTo>
                    <a:pt x="46237" y="10767"/>
                  </a:lnTo>
                  <a:lnTo>
                    <a:pt x="75692" y="0"/>
                  </a:lnTo>
                  <a:lnTo>
                    <a:pt x="105219" y="10767"/>
                  </a:lnTo>
                  <a:lnTo>
                    <a:pt x="129317" y="40131"/>
                  </a:lnTo>
                  <a:lnTo>
                    <a:pt x="145557" y="83689"/>
                  </a:lnTo>
                  <a:lnTo>
                    <a:pt x="151511" y="137033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35323" y="4682934"/>
              <a:ext cx="758190" cy="205740"/>
            </a:xfrm>
            <a:custGeom>
              <a:avLst/>
              <a:gdLst/>
              <a:ahLst/>
              <a:cxnLst/>
              <a:rect l="l" t="t" r="r" b="b"/>
              <a:pathLst>
                <a:path w="758189" h="205739">
                  <a:moveTo>
                    <a:pt x="757770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757770" y="205549"/>
                  </a:lnTo>
                  <a:lnTo>
                    <a:pt x="7577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74492" y="4066666"/>
              <a:ext cx="606425" cy="274320"/>
            </a:xfrm>
            <a:custGeom>
              <a:avLst/>
              <a:gdLst/>
              <a:ahLst/>
              <a:cxnLst/>
              <a:rect l="l" t="t" r="r" b="b"/>
              <a:pathLst>
                <a:path w="606425" h="274320">
                  <a:moveTo>
                    <a:pt x="0" y="137032"/>
                  </a:moveTo>
                  <a:lnTo>
                    <a:pt x="5951" y="83689"/>
                  </a:lnTo>
                  <a:lnTo>
                    <a:pt x="22177" y="40131"/>
                  </a:lnTo>
                  <a:lnTo>
                    <a:pt x="46237" y="10767"/>
                  </a:lnTo>
                  <a:lnTo>
                    <a:pt x="75691" y="0"/>
                  </a:lnTo>
                  <a:lnTo>
                    <a:pt x="105219" y="10767"/>
                  </a:lnTo>
                  <a:lnTo>
                    <a:pt x="129317" y="40131"/>
                  </a:lnTo>
                  <a:lnTo>
                    <a:pt x="145557" y="83689"/>
                  </a:lnTo>
                  <a:lnTo>
                    <a:pt x="151510" y="137032"/>
                  </a:lnTo>
                  <a:lnTo>
                    <a:pt x="145557" y="190376"/>
                  </a:lnTo>
                  <a:lnTo>
                    <a:pt x="129317" y="233933"/>
                  </a:lnTo>
                  <a:lnTo>
                    <a:pt x="105219" y="263298"/>
                  </a:lnTo>
                  <a:lnTo>
                    <a:pt x="75691" y="274065"/>
                  </a:lnTo>
                  <a:lnTo>
                    <a:pt x="46237" y="263298"/>
                  </a:lnTo>
                  <a:lnTo>
                    <a:pt x="22177" y="233933"/>
                  </a:lnTo>
                  <a:lnTo>
                    <a:pt x="5951" y="190376"/>
                  </a:lnTo>
                  <a:lnTo>
                    <a:pt x="0" y="137032"/>
                  </a:lnTo>
                  <a:close/>
                </a:path>
                <a:path w="606425" h="274320">
                  <a:moveTo>
                    <a:pt x="151510" y="137032"/>
                  </a:moveTo>
                  <a:lnTo>
                    <a:pt x="157464" y="83689"/>
                  </a:lnTo>
                  <a:lnTo>
                    <a:pt x="173704" y="40131"/>
                  </a:lnTo>
                  <a:lnTo>
                    <a:pt x="197802" y="10767"/>
                  </a:lnTo>
                  <a:lnTo>
                    <a:pt x="227330" y="0"/>
                  </a:lnTo>
                  <a:lnTo>
                    <a:pt x="256784" y="10767"/>
                  </a:lnTo>
                  <a:lnTo>
                    <a:pt x="280844" y="40131"/>
                  </a:lnTo>
                  <a:lnTo>
                    <a:pt x="297070" y="83689"/>
                  </a:lnTo>
                  <a:lnTo>
                    <a:pt x="303021" y="137032"/>
                  </a:lnTo>
                  <a:lnTo>
                    <a:pt x="297070" y="190376"/>
                  </a:lnTo>
                  <a:lnTo>
                    <a:pt x="280844" y="233933"/>
                  </a:lnTo>
                  <a:lnTo>
                    <a:pt x="256784" y="263298"/>
                  </a:lnTo>
                  <a:lnTo>
                    <a:pt x="227330" y="274065"/>
                  </a:lnTo>
                  <a:lnTo>
                    <a:pt x="197802" y="263298"/>
                  </a:lnTo>
                  <a:lnTo>
                    <a:pt x="173704" y="233933"/>
                  </a:lnTo>
                  <a:lnTo>
                    <a:pt x="157464" y="190376"/>
                  </a:lnTo>
                  <a:lnTo>
                    <a:pt x="151510" y="137032"/>
                  </a:lnTo>
                  <a:close/>
                </a:path>
                <a:path w="606425" h="274320">
                  <a:moveTo>
                    <a:pt x="303021" y="137032"/>
                  </a:moveTo>
                  <a:lnTo>
                    <a:pt x="308975" y="83689"/>
                  </a:lnTo>
                  <a:lnTo>
                    <a:pt x="325215" y="40131"/>
                  </a:lnTo>
                  <a:lnTo>
                    <a:pt x="349313" y="10767"/>
                  </a:lnTo>
                  <a:lnTo>
                    <a:pt x="378841" y="0"/>
                  </a:lnTo>
                  <a:lnTo>
                    <a:pt x="408314" y="10767"/>
                  </a:lnTo>
                  <a:lnTo>
                    <a:pt x="432419" y="40131"/>
                  </a:lnTo>
                  <a:lnTo>
                    <a:pt x="448689" y="83689"/>
                  </a:lnTo>
                  <a:lnTo>
                    <a:pt x="454659" y="137032"/>
                  </a:lnTo>
                  <a:lnTo>
                    <a:pt x="448689" y="190376"/>
                  </a:lnTo>
                  <a:lnTo>
                    <a:pt x="432419" y="233933"/>
                  </a:lnTo>
                  <a:lnTo>
                    <a:pt x="408314" y="263298"/>
                  </a:lnTo>
                  <a:lnTo>
                    <a:pt x="378841" y="274065"/>
                  </a:lnTo>
                  <a:lnTo>
                    <a:pt x="349313" y="263298"/>
                  </a:lnTo>
                  <a:lnTo>
                    <a:pt x="325215" y="233933"/>
                  </a:lnTo>
                  <a:lnTo>
                    <a:pt x="308975" y="190376"/>
                  </a:lnTo>
                  <a:lnTo>
                    <a:pt x="303021" y="137032"/>
                  </a:lnTo>
                  <a:close/>
                </a:path>
                <a:path w="606425" h="274320">
                  <a:moveTo>
                    <a:pt x="454659" y="137032"/>
                  </a:moveTo>
                  <a:lnTo>
                    <a:pt x="460611" y="83689"/>
                  </a:lnTo>
                  <a:lnTo>
                    <a:pt x="476837" y="40131"/>
                  </a:lnTo>
                  <a:lnTo>
                    <a:pt x="500897" y="10767"/>
                  </a:lnTo>
                  <a:lnTo>
                    <a:pt x="530352" y="0"/>
                  </a:lnTo>
                  <a:lnTo>
                    <a:pt x="559879" y="10767"/>
                  </a:lnTo>
                  <a:lnTo>
                    <a:pt x="583977" y="40131"/>
                  </a:lnTo>
                  <a:lnTo>
                    <a:pt x="600217" y="83689"/>
                  </a:lnTo>
                  <a:lnTo>
                    <a:pt x="606170" y="137032"/>
                  </a:lnTo>
                  <a:lnTo>
                    <a:pt x="600217" y="190376"/>
                  </a:lnTo>
                  <a:lnTo>
                    <a:pt x="583977" y="233933"/>
                  </a:lnTo>
                  <a:lnTo>
                    <a:pt x="559879" y="263298"/>
                  </a:lnTo>
                  <a:lnTo>
                    <a:pt x="530352" y="274065"/>
                  </a:lnTo>
                  <a:lnTo>
                    <a:pt x="500897" y="263298"/>
                  </a:lnTo>
                  <a:lnTo>
                    <a:pt x="476837" y="233933"/>
                  </a:lnTo>
                  <a:lnTo>
                    <a:pt x="460611" y="190376"/>
                  </a:lnTo>
                  <a:lnTo>
                    <a:pt x="454659" y="137032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98673" y="3998150"/>
              <a:ext cx="758190" cy="205740"/>
            </a:xfrm>
            <a:custGeom>
              <a:avLst/>
              <a:gdLst/>
              <a:ahLst/>
              <a:cxnLst/>
              <a:rect l="l" t="t" r="r" b="b"/>
              <a:pathLst>
                <a:path w="758189" h="205739">
                  <a:moveTo>
                    <a:pt x="757770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757770" y="205549"/>
                  </a:lnTo>
                  <a:lnTo>
                    <a:pt x="7577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74492" y="3595623"/>
              <a:ext cx="606425" cy="650875"/>
            </a:xfrm>
            <a:custGeom>
              <a:avLst/>
              <a:gdLst/>
              <a:ahLst/>
              <a:cxnLst/>
              <a:rect l="l" t="t" r="r" b="b"/>
              <a:pathLst>
                <a:path w="606425" h="650875">
                  <a:moveTo>
                    <a:pt x="606170" y="0"/>
                  </a:moveTo>
                  <a:lnTo>
                    <a:pt x="606170" y="607694"/>
                  </a:lnTo>
                </a:path>
                <a:path w="606425" h="650875">
                  <a:moveTo>
                    <a:pt x="0" y="650367"/>
                  </a:moveTo>
                  <a:lnTo>
                    <a:pt x="0" y="197231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44720" y="4066666"/>
              <a:ext cx="606425" cy="274320"/>
            </a:xfrm>
            <a:custGeom>
              <a:avLst/>
              <a:gdLst/>
              <a:ahLst/>
              <a:cxnLst/>
              <a:rect l="l" t="t" r="r" b="b"/>
              <a:pathLst>
                <a:path w="606425" h="274320">
                  <a:moveTo>
                    <a:pt x="0" y="137032"/>
                  </a:moveTo>
                  <a:lnTo>
                    <a:pt x="5970" y="83689"/>
                  </a:lnTo>
                  <a:lnTo>
                    <a:pt x="22240" y="40131"/>
                  </a:lnTo>
                  <a:lnTo>
                    <a:pt x="46345" y="10767"/>
                  </a:lnTo>
                  <a:lnTo>
                    <a:pt x="75818" y="0"/>
                  </a:lnTo>
                  <a:lnTo>
                    <a:pt x="105346" y="10767"/>
                  </a:lnTo>
                  <a:lnTo>
                    <a:pt x="129444" y="40131"/>
                  </a:lnTo>
                  <a:lnTo>
                    <a:pt x="145684" y="83689"/>
                  </a:lnTo>
                  <a:lnTo>
                    <a:pt x="151637" y="137032"/>
                  </a:lnTo>
                  <a:lnTo>
                    <a:pt x="145684" y="190376"/>
                  </a:lnTo>
                  <a:lnTo>
                    <a:pt x="129444" y="233933"/>
                  </a:lnTo>
                  <a:lnTo>
                    <a:pt x="105346" y="263298"/>
                  </a:lnTo>
                  <a:lnTo>
                    <a:pt x="75818" y="274065"/>
                  </a:lnTo>
                  <a:lnTo>
                    <a:pt x="46345" y="263298"/>
                  </a:lnTo>
                  <a:lnTo>
                    <a:pt x="22240" y="233933"/>
                  </a:lnTo>
                  <a:lnTo>
                    <a:pt x="5970" y="190376"/>
                  </a:lnTo>
                  <a:lnTo>
                    <a:pt x="0" y="137032"/>
                  </a:lnTo>
                  <a:close/>
                </a:path>
                <a:path w="606425" h="274320">
                  <a:moveTo>
                    <a:pt x="151637" y="137032"/>
                  </a:moveTo>
                  <a:lnTo>
                    <a:pt x="157589" y="83689"/>
                  </a:lnTo>
                  <a:lnTo>
                    <a:pt x="173815" y="40131"/>
                  </a:lnTo>
                  <a:lnTo>
                    <a:pt x="197875" y="10767"/>
                  </a:lnTo>
                  <a:lnTo>
                    <a:pt x="227329" y="0"/>
                  </a:lnTo>
                  <a:lnTo>
                    <a:pt x="256857" y="10767"/>
                  </a:lnTo>
                  <a:lnTo>
                    <a:pt x="280955" y="40131"/>
                  </a:lnTo>
                  <a:lnTo>
                    <a:pt x="297195" y="83689"/>
                  </a:lnTo>
                  <a:lnTo>
                    <a:pt x="303149" y="137032"/>
                  </a:lnTo>
                  <a:lnTo>
                    <a:pt x="297195" y="190376"/>
                  </a:lnTo>
                  <a:lnTo>
                    <a:pt x="280955" y="233933"/>
                  </a:lnTo>
                  <a:lnTo>
                    <a:pt x="256857" y="263298"/>
                  </a:lnTo>
                  <a:lnTo>
                    <a:pt x="227329" y="274065"/>
                  </a:lnTo>
                  <a:lnTo>
                    <a:pt x="197875" y="263298"/>
                  </a:lnTo>
                  <a:lnTo>
                    <a:pt x="173815" y="233933"/>
                  </a:lnTo>
                  <a:lnTo>
                    <a:pt x="157589" y="190376"/>
                  </a:lnTo>
                  <a:lnTo>
                    <a:pt x="151637" y="137032"/>
                  </a:lnTo>
                  <a:close/>
                </a:path>
                <a:path w="606425" h="274320">
                  <a:moveTo>
                    <a:pt x="303149" y="137032"/>
                  </a:moveTo>
                  <a:lnTo>
                    <a:pt x="309102" y="83689"/>
                  </a:lnTo>
                  <a:lnTo>
                    <a:pt x="325342" y="40131"/>
                  </a:lnTo>
                  <a:lnTo>
                    <a:pt x="349440" y="10767"/>
                  </a:lnTo>
                  <a:lnTo>
                    <a:pt x="378967" y="0"/>
                  </a:lnTo>
                  <a:lnTo>
                    <a:pt x="408441" y="10767"/>
                  </a:lnTo>
                  <a:lnTo>
                    <a:pt x="432546" y="40131"/>
                  </a:lnTo>
                  <a:lnTo>
                    <a:pt x="448816" y="83689"/>
                  </a:lnTo>
                  <a:lnTo>
                    <a:pt x="454787" y="137032"/>
                  </a:lnTo>
                  <a:lnTo>
                    <a:pt x="448816" y="190376"/>
                  </a:lnTo>
                  <a:lnTo>
                    <a:pt x="432546" y="233933"/>
                  </a:lnTo>
                  <a:lnTo>
                    <a:pt x="408441" y="263298"/>
                  </a:lnTo>
                  <a:lnTo>
                    <a:pt x="378967" y="274065"/>
                  </a:lnTo>
                  <a:lnTo>
                    <a:pt x="349440" y="263298"/>
                  </a:lnTo>
                  <a:lnTo>
                    <a:pt x="325342" y="233933"/>
                  </a:lnTo>
                  <a:lnTo>
                    <a:pt x="309102" y="190376"/>
                  </a:lnTo>
                  <a:lnTo>
                    <a:pt x="303149" y="137032"/>
                  </a:lnTo>
                  <a:close/>
                </a:path>
                <a:path w="606425" h="274320">
                  <a:moveTo>
                    <a:pt x="454659" y="137032"/>
                  </a:moveTo>
                  <a:lnTo>
                    <a:pt x="460630" y="83689"/>
                  </a:lnTo>
                  <a:lnTo>
                    <a:pt x="476900" y="40131"/>
                  </a:lnTo>
                  <a:lnTo>
                    <a:pt x="501005" y="10767"/>
                  </a:lnTo>
                  <a:lnTo>
                    <a:pt x="530478" y="0"/>
                  </a:lnTo>
                  <a:lnTo>
                    <a:pt x="560006" y="10767"/>
                  </a:lnTo>
                  <a:lnTo>
                    <a:pt x="584104" y="40131"/>
                  </a:lnTo>
                  <a:lnTo>
                    <a:pt x="600344" y="83689"/>
                  </a:lnTo>
                  <a:lnTo>
                    <a:pt x="606298" y="137032"/>
                  </a:lnTo>
                  <a:lnTo>
                    <a:pt x="600344" y="190376"/>
                  </a:lnTo>
                  <a:lnTo>
                    <a:pt x="584104" y="233933"/>
                  </a:lnTo>
                  <a:lnTo>
                    <a:pt x="560006" y="263298"/>
                  </a:lnTo>
                  <a:lnTo>
                    <a:pt x="530478" y="274065"/>
                  </a:lnTo>
                  <a:lnTo>
                    <a:pt x="501005" y="263298"/>
                  </a:lnTo>
                  <a:lnTo>
                    <a:pt x="476900" y="233933"/>
                  </a:lnTo>
                  <a:lnTo>
                    <a:pt x="460630" y="190376"/>
                  </a:lnTo>
                  <a:lnTo>
                    <a:pt x="454659" y="137032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69029" y="3998150"/>
              <a:ext cx="758190" cy="205740"/>
            </a:xfrm>
            <a:custGeom>
              <a:avLst/>
              <a:gdLst/>
              <a:ahLst/>
              <a:cxnLst/>
              <a:rect l="l" t="t" r="r" b="b"/>
              <a:pathLst>
                <a:path w="758189" h="205739">
                  <a:moveTo>
                    <a:pt x="757770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757770" y="205549"/>
                  </a:lnTo>
                  <a:lnTo>
                    <a:pt x="7577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35323" y="3595623"/>
              <a:ext cx="606425" cy="607695"/>
            </a:xfrm>
            <a:custGeom>
              <a:avLst/>
              <a:gdLst/>
              <a:ahLst/>
              <a:cxnLst/>
              <a:rect l="l" t="t" r="r" b="b"/>
              <a:pathLst>
                <a:path w="606425" h="607695">
                  <a:moveTo>
                    <a:pt x="606171" y="0"/>
                  </a:moveTo>
                  <a:lnTo>
                    <a:pt x="606171" y="607694"/>
                  </a:lnTo>
                </a:path>
                <a:path w="606425" h="607695">
                  <a:moveTo>
                    <a:pt x="0" y="606170"/>
                  </a:moveTo>
                  <a:lnTo>
                    <a:pt x="0" y="195706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962023" y="4066666"/>
              <a:ext cx="606425" cy="274320"/>
            </a:xfrm>
            <a:custGeom>
              <a:avLst/>
              <a:gdLst/>
              <a:ahLst/>
              <a:cxnLst/>
              <a:rect l="l" t="t" r="r" b="b"/>
              <a:pathLst>
                <a:path w="606425" h="274320">
                  <a:moveTo>
                    <a:pt x="0" y="137032"/>
                  </a:moveTo>
                  <a:lnTo>
                    <a:pt x="5953" y="83689"/>
                  </a:lnTo>
                  <a:lnTo>
                    <a:pt x="22193" y="40131"/>
                  </a:lnTo>
                  <a:lnTo>
                    <a:pt x="46291" y="10767"/>
                  </a:lnTo>
                  <a:lnTo>
                    <a:pt x="75818" y="0"/>
                  </a:lnTo>
                  <a:lnTo>
                    <a:pt x="105273" y="10767"/>
                  </a:lnTo>
                  <a:lnTo>
                    <a:pt x="129333" y="40131"/>
                  </a:lnTo>
                  <a:lnTo>
                    <a:pt x="145559" y="83689"/>
                  </a:lnTo>
                  <a:lnTo>
                    <a:pt x="151510" y="137032"/>
                  </a:lnTo>
                  <a:lnTo>
                    <a:pt x="145559" y="190376"/>
                  </a:lnTo>
                  <a:lnTo>
                    <a:pt x="129333" y="233933"/>
                  </a:lnTo>
                  <a:lnTo>
                    <a:pt x="105273" y="263298"/>
                  </a:lnTo>
                  <a:lnTo>
                    <a:pt x="75818" y="274065"/>
                  </a:lnTo>
                  <a:lnTo>
                    <a:pt x="46291" y="263298"/>
                  </a:lnTo>
                  <a:lnTo>
                    <a:pt x="22193" y="233933"/>
                  </a:lnTo>
                  <a:lnTo>
                    <a:pt x="5953" y="190376"/>
                  </a:lnTo>
                  <a:lnTo>
                    <a:pt x="0" y="137032"/>
                  </a:lnTo>
                  <a:close/>
                </a:path>
                <a:path w="606425" h="274320">
                  <a:moveTo>
                    <a:pt x="151510" y="137032"/>
                  </a:moveTo>
                  <a:lnTo>
                    <a:pt x="157464" y="83689"/>
                  </a:lnTo>
                  <a:lnTo>
                    <a:pt x="173704" y="40131"/>
                  </a:lnTo>
                  <a:lnTo>
                    <a:pt x="197802" y="10767"/>
                  </a:lnTo>
                  <a:lnTo>
                    <a:pt x="227329" y="0"/>
                  </a:lnTo>
                  <a:lnTo>
                    <a:pt x="256803" y="10767"/>
                  </a:lnTo>
                  <a:lnTo>
                    <a:pt x="280908" y="40131"/>
                  </a:lnTo>
                  <a:lnTo>
                    <a:pt x="297178" y="83689"/>
                  </a:lnTo>
                  <a:lnTo>
                    <a:pt x="303149" y="137032"/>
                  </a:lnTo>
                  <a:lnTo>
                    <a:pt x="297178" y="190376"/>
                  </a:lnTo>
                  <a:lnTo>
                    <a:pt x="280908" y="233933"/>
                  </a:lnTo>
                  <a:lnTo>
                    <a:pt x="256803" y="263298"/>
                  </a:lnTo>
                  <a:lnTo>
                    <a:pt x="227329" y="274065"/>
                  </a:lnTo>
                  <a:lnTo>
                    <a:pt x="197802" y="263298"/>
                  </a:lnTo>
                  <a:lnTo>
                    <a:pt x="173704" y="233933"/>
                  </a:lnTo>
                  <a:lnTo>
                    <a:pt x="157464" y="190376"/>
                  </a:lnTo>
                  <a:lnTo>
                    <a:pt x="151510" y="137032"/>
                  </a:lnTo>
                  <a:close/>
                </a:path>
                <a:path w="606425" h="274320">
                  <a:moveTo>
                    <a:pt x="303149" y="137032"/>
                  </a:moveTo>
                  <a:lnTo>
                    <a:pt x="309100" y="83689"/>
                  </a:lnTo>
                  <a:lnTo>
                    <a:pt x="325326" y="40131"/>
                  </a:lnTo>
                  <a:lnTo>
                    <a:pt x="349386" y="10767"/>
                  </a:lnTo>
                  <a:lnTo>
                    <a:pt x="378840" y="0"/>
                  </a:lnTo>
                  <a:lnTo>
                    <a:pt x="408368" y="10767"/>
                  </a:lnTo>
                  <a:lnTo>
                    <a:pt x="432466" y="40131"/>
                  </a:lnTo>
                  <a:lnTo>
                    <a:pt x="448706" y="83689"/>
                  </a:lnTo>
                  <a:lnTo>
                    <a:pt x="454659" y="137032"/>
                  </a:lnTo>
                  <a:lnTo>
                    <a:pt x="448706" y="190376"/>
                  </a:lnTo>
                  <a:lnTo>
                    <a:pt x="432466" y="233933"/>
                  </a:lnTo>
                  <a:lnTo>
                    <a:pt x="408368" y="263298"/>
                  </a:lnTo>
                  <a:lnTo>
                    <a:pt x="378840" y="274065"/>
                  </a:lnTo>
                  <a:lnTo>
                    <a:pt x="349386" y="263298"/>
                  </a:lnTo>
                  <a:lnTo>
                    <a:pt x="325326" y="233933"/>
                  </a:lnTo>
                  <a:lnTo>
                    <a:pt x="309100" y="190376"/>
                  </a:lnTo>
                  <a:lnTo>
                    <a:pt x="303149" y="137032"/>
                  </a:lnTo>
                  <a:close/>
                </a:path>
                <a:path w="606425" h="274320">
                  <a:moveTo>
                    <a:pt x="454659" y="137032"/>
                  </a:moveTo>
                  <a:lnTo>
                    <a:pt x="460613" y="83689"/>
                  </a:lnTo>
                  <a:lnTo>
                    <a:pt x="476853" y="40131"/>
                  </a:lnTo>
                  <a:lnTo>
                    <a:pt x="500951" y="10767"/>
                  </a:lnTo>
                  <a:lnTo>
                    <a:pt x="530478" y="0"/>
                  </a:lnTo>
                  <a:lnTo>
                    <a:pt x="559933" y="10767"/>
                  </a:lnTo>
                  <a:lnTo>
                    <a:pt x="583993" y="40131"/>
                  </a:lnTo>
                  <a:lnTo>
                    <a:pt x="600219" y="83689"/>
                  </a:lnTo>
                  <a:lnTo>
                    <a:pt x="606170" y="137032"/>
                  </a:lnTo>
                  <a:lnTo>
                    <a:pt x="600219" y="190376"/>
                  </a:lnTo>
                  <a:lnTo>
                    <a:pt x="583993" y="233933"/>
                  </a:lnTo>
                  <a:lnTo>
                    <a:pt x="559933" y="263298"/>
                  </a:lnTo>
                  <a:lnTo>
                    <a:pt x="530478" y="274065"/>
                  </a:lnTo>
                  <a:lnTo>
                    <a:pt x="500951" y="263298"/>
                  </a:lnTo>
                  <a:lnTo>
                    <a:pt x="476853" y="233933"/>
                  </a:lnTo>
                  <a:lnTo>
                    <a:pt x="460613" y="190376"/>
                  </a:lnTo>
                  <a:lnTo>
                    <a:pt x="454659" y="137032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886204" y="3998150"/>
              <a:ext cx="758190" cy="205740"/>
            </a:xfrm>
            <a:custGeom>
              <a:avLst/>
              <a:gdLst/>
              <a:ahLst/>
              <a:cxnLst/>
              <a:rect l="l" t="t" r="r" b="b"/>
              <a:pathLst>
                <a:path w="758189" h="205739">
                  <a:moveTo>
                    <a:pt x="757770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757770" y="205549"/>
                  </a:lnTo>
                  <a:lnTo>
                    <a:pt x="7577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507363" y="3595623"/>
              <a:ext cx="2727960" cy="607695"/>
            </a:xfrm>
            <a:custGeom>
              <a:avLst/>
              <a:gdLst/>
              <a:ahLst/>
              <a:cxnLst/>
              <a:rect l="l" t="t" r="r" b="b"/>
              <a:pathLst>
                <a:path w="2727960" h="607695">
                  <a:moveTo>
                    <a:pt x="1060831" y="0"/>
                  </a:moveTo>
                  <a:lnTo>
                    <a:pt x="1060831" y="607694"/>
                  </a:lnTo>
                </a:path>
                <a:path w="2727960" h="607695">
                  <a:moveTo>
                    <a:pt x="454660" y="607694"/>
                  </a:moveTo>
                  <a:lnTo>
                    <a:pt x="454660" y="197231"/>
                  </a:lnTo>
                </a:path>
                <a:path w="2727960" h="607695">
                  <a:moveTo>
                    <a:pt x="2727960" y="197231"/>
                  </a:moveTo>
                  <a:lnTo>
                    <a:pt x="0" y="197231"/>
                  </a:lnTo>
                </a:path>
                <a:path w="2727960" h="607695">
                  <a:moveTo>
                    <a:pt x="0" y="59943"/>
                  </a:moveTo>
                  <a:lnTo>
                    <a:pt x="0" y="334644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1431544" y="3723385"/>
            <a:ext cx="0" cy="137795"/>
          </a:xfrm>
          <a:custGeom>
            <a:avLst/>
            <a:gdLst/>
            <a:ahLst/>
            <a:cxnLst/>
            <a:rect l="l" t="t" r="r" b="b"/>
            <a:pathLst>
              <a:path h="137795">
                <a:moveTo>
                  <a:pt x="0" y="0"/>
                </a:moveTo>
                <a:lnTo>
                  <a:pt x="0" y="137413"/>
                </a:lnTo>
              </a:path>
            </a:pathLst>
          </a:custGeom>
          <a:ln w="28575">
            <a:solidFill>
              <a:srgbClr val="0000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298319" y="5340197"/>
            <a:ext cx="152146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5" dirty="0">
                <a:latin typeface="Calibri"/>
                <a:cs typeface="Calibri"/>
              </a:rPr>
              <a:t>I</a:t>
            </a:r>
            <a:r>
              <a:rPr sz="2000" b="1" spc="-20" dirty="0">
                <a:latin typeface="Calibri"/>
                <a:cs typeface="Calibri"/>
              </a:rPr>
              <a:t>N</a:t>
            </a:r>
            <a:r>
              <a:rPr sz="2000" b="1" spc="-10" dirty="0">
                <a:latin typeface="Calibri"/>
                <a:cs typeface="Calibri"/>
              </a:rPr>
              <a:t>TE</a:t>
            </a:r>
            <a:r>
              <a:rPr sz="2000" b="1" spc="-15" dirty="0">
                <a:latin typeface="Calibri"/>
                <a:cs typeface="Calibri"/>
              </a:rPr>
              <a:t>R</a:t>
            </a:r>
            <a:r>
              <a:rPr sz="2000" b="1" spc="-5" dirty="0">
                <a:latin typeface="Calibri"/>
                <a:cs typeface="Calibri"/>
              </a:rPr>
              <a:t>R</a:t>
            </a:r>
            <a:r>
              <a:rPr sz="2000" b="1" spc="-20" dirty="0">
                <a:latin typeface="Calibri"/>
                <a:cs typeface="Calibri"/>
              </a:rPr>
              <a:t>U</a:t>
            </a:r>
            <a:r>
              <a:rPr sz="2000" b="1" spc="-10" dirty="0">
                <a:latin typeface="Calibri"/>
                <a:cs typeface="Calibri"/>
              </a:rPr>
              <a:t>P</a:t>
            </a:r>
            <a:r>
              <a:rPr sz="2000" b="1" spc="-60" dirty="0">
                <a:latin typeface="Calibri"/>
                <a:cs typeface="Calibri"/>
              </a:rPr>
              <a:t>T</a:t>
            </a:r>
            <a:r>
              <a:rPr sz="2000" b="1" spc="-10" dirty="0">
                <a:latin typeface="Calibri"/>
                <a:cs typeface="Calibri"/>
              </a:rPr>
              <a:t>OR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881441" y="2034222"/>
            <a:ext cx="3495675" cy="4504055"/>
            <a:chOff x="1881441" y="2034222"/>
            <a:chExt cx="3495675" cy="4504055"/>
          </a:xfrm>
        </p:grpSpPr>
        <p:sp>
          <p:nvSpPr>
            <p:cNvPr id="24" name="object 24"/>
            <p:cNvSpPr/>
            <p:nvPr/>
          </p:nvSpPr>
          <p:spPr>
            <a:xfrm>
              <a:off x="1962023" y="4683252"/>
              <a:ext cx="2955290" cy="685165"/>
            </a:xfrm>
            <a:custGeom>
              <a:avLst/>
              <a:gdLst/>
              <a:ahLst/>
              <a:cxnLst/>
              <a:rect l="l" t="t" r="r" b="b"/>
              <a:pathLst>
                <a:path w="2955290" h="685164">
                  <a:moveTo>
                    <a:pt x="606170" y="685165"/>
                  </a:moveTo>
                  <a:lnTo>
                    <a:pt x="606170" y="0"/>
                  </a:lnTo>
                </a:path>
                <a:path w="2955290" h="685164">
                  <a:moveTo>
                    <a:pt x="1818639" y="685165"/>
                  </a:moveTo>
                  <a:lnTo>
                    <a:pt x="1818639" y="0"/>
                  </a:lnTo>
                </a:path>
                <a:path w="2955290" h="685164">
                  <a:moveTo>
                    <a:pt x="2955290" y="685165"/>
                  </a:moveTo>
                  <a:lnTo>
                    <a:pt x="2955290" y="0"/>
                  </a:lnTo>
                </a:path>
                <a:path w="2955290" h="685164">
                  <a:moveTo>
                    <a:pt x="2349118" y="205231"/>
                  </a:moveTo>
                  <a:lnTo>
                    <a:pt x="2349118" y="0"/>
                  </a:lnTo>
                </a:path>
                <a:path w="2955290" h="685164">
                  <a:moveTo>
                    <a:pt x="1212469" y="205231"/>
                  </a:moveTo>
                  <a:lnTo>
                    <a:pt x="1212469" y="0"/>
                  </a:lnTo>
                </a:path>
                <a:path w="2955290" h="685164">
                  <a:moveTo>
                    <a:pt x="0" y="342646"/>
                  </a:moveTo>
                  <a:lnTo>
                    <a:pt x="0" y="0"/>
                  </a:lnTo>
                </a:path>
                <a:path w="2955290" h="685164">
                  <a:moveTo>
                    <a:pt x="1212469" y="205231"/>
                  </a:moveTo>
                  <a:lnTo>
                    <a:pt x="606170" y="205231"/>
                  </a:lnTo>
                </a:path>
                <a:path w="2955290" h="685164">
                  <a:moveTo>
                    <a:pt x="2349118" y="205231"/>
                  </a:moveTo>
                  <a:lnTo>
                    <a:pt x="1818639" y="205231"/>
                  </a:lnTo>
                </a:path>
                <a:path w="2955290" h="685164">
                  <a:moveTo>
                    <a:pt x="0" y="342646"/>
                  </a:moveTo>
                  <a:lnTo>
                    <a:pt x="2955290" y="342646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36731" y="4953190"/>
              <a:ext cx="161162" cy="14528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00081" y="4815903"/>
              <a:ext cx="161162" cy="14681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7739" y="4815903"/>
              <a:ext cx="161036" cy="14681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36731" y="4610671"/>
              <a:ext cx="161162" cy="14528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00081" y="4610671"/>
              <a:ext cx="161162" cy="14528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87739" y="4610671"/>
              <a:ext cx="161036" cy="14528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340864" y="5916231"/>
              <a:ext cx="2955290" cy="480059"/>
            </a:xfrm>
            <a:custGeom>
              <a:avLst/>
              <a:gdLst/>
              <a:ahLst/>
              <a:cxnLst/>
              <a:rect l="l" t="t" r="r" b="b"/>
              <a:pathLst>
                <a:path w="2955290" h="480060">
                  <a:moveTo>
                    <a:pt x="454660" y="205231"/>
                  </a:moveTo>
                  <a:lnTo>
                    <a:pt x="0" y="273900"/>
                  </a:lnTo>
                </a:path>
                <a:path w="2955290" h="480060">
                  <a:moveTo>
                    <a:pt x="0" y="273900"/>
                  </a:moveTo>
                  <a:lnTo>
                    <a:pt x="378968" y="342569"/>
                  </a:lnTo>
                </a:path>
                <a:path w="2955290" h="480060">
                  <a:moveTo>
                    <a:pt x="378968" y="342569"/>
                  </a:moveTo>
                  <a:lnTo>
                    <a:pt x="0" y="411238"/>
                  </a:lnTo>
                </a:path>
                <a:path w="2955290" h="480060">
                  <a:moveTo>
                    <a:pt x="0" y="411238"/>
                  </a:moveTo>
                  <a:lnTo>
                    <a:pt x="530479" y="479920"/>
                  </a:lnTo>
                </a:path>
                <a:path w="2955290" h="480060">
                  <a:moveTo>
                    <a:pt x="1742948" y="205231"/>
                  </a:moveTo>
                  <a:lnTo>
                    <a:pt x="1288288" y="273900"/>
                  </a:lnTo>
                </a:path>
                <a:path w="2955290" h="480060">
                  <a:moveTo>
                    <a:pt x="1288288" y="273900"/>
                  </a:moveTo>
                  <a:lnTo>
                    <a:pt x="1667128" y="342569"/>
                  </a:lnTo>
                </a:path>
                <a:path w="2955290" h="480060">
                  <a:moveTo>
                    <a:pt x="1667128" y="342569"/>
                  </a:moveTo>
                  <a:lnTo>
                    <a:pt x="1288288" y="411238"/>
                  </a:lnTo>
                </a:path>
                <a:path w="2955290" h="480060">
                  <a:moveTo>
                    <a:pt x="1288288" y="411238"/>
                  </a:moveTo>
                  <a:lnTo>
                    <a:pt x="1818639" y="479920"/>
                  </a:lnTo>
                </a:path>
                <a:path w="2955290" h="480060">
                  <a:moveTo>
                    <a:pt x="2879598" y="205231"/>
                  </a:moveTo>
                  <a:lnTo>
                    <a:pt x="2424938" y="273900"/>
                  </a:lnTo>
                </a:path>
                <a:path w="2955290" h="480060">
                  <a:moveTo>
                    <a:pt x="2424938" y="273900"/>
                  </a:moveTo>
                  <a:lnTo>
                    <a:pt x="2803779" y="342569"/>
                  </a:lnTo>
                </a:path>
                <a:path w="2955290" h="480060">
                  <a:moveTo>
                    <a:pt x="2803779" y="342569"/>
                  </a:moveTo>
                  <a:lnTo>
                    <a:pt x="2424938" y="411238"/>
                  </a:lnTo>
                </a:path>
                <a:path w="2955290" h="480060">
                  <a:moveTo>
                    <a:pt x="2424938" y="411238"/>
                  </a:moveTo>
                  <a:lnTo>
                    <a:pt x="2955290" y="479920"/>
                  </a:lnTo>
                </a:path>
                <a:path w="2955290" h="480060">
                  <a:moveTo>
                    <a:pt x="454660" y="205231"/>
                  </a:moveTo>
                  <a:lnTo>
                    <a:pt x="454660" y="0"/>
                  </a:lnTo>
                </a:path>
                <a:path w="2955290" h="480060">
                  <a:moveTo>
                    <a:pt x="1742948" y="205231"/>
                  </a:moveTo>
                  <a:lnTo>
                    <a:pt x="1742948" y="0"/>
                  </a:lnTo>
                </a:path>
                <a:path w="2955290" h="480060">
                  <a:moveTo>
                    <a:pt x="2879598" y="205231"/>
                  </a:moveTo>
                  <a:lnTo>
                    <a:pt x="2879598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87739" y="6391389"/>
              <a:ext cx="161036" cy="14686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90761" y="6391389"/>
              <a:ext cx="161162" cy="14686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75900" y="6391389"/>
              <a:ext cx="161036" cy="14686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79049" y="6391389"/>
              <a:ext cx="161036" cy="14686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12550" y="6391389"/>
              <a:ext cx="161036" cy="14686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220462" y="6396152"/>
              <a:ext cx="151765" cy="137795"/>
            </a:xfrm>
            <a:custGeom>
              <a:avLst/>
              <a:gdLst/>
              <a:ahLst/>
              <a:cxnLst/>
              <a:rect l="l" t="t" r="r" b="b"/>
              <a:pathLst>
                <a:path w="151764" h="137795">
                  <a:moveTo>
                    <a:pt x="75691" y="0"/>
                  </a:moveTo>
                  <a:lnTo>
                    <a:pt x="46237" y="5396"/>
                  </a:lnTo>
                  <a:lnTo>
                    <a:pt x="22177" y="20113"/>
                  </a:lnTo>
                  <a:lnTo>
                    <a:pt x="5951" y="41940"/>
                  </a:lnTo>
                  <a:lnTo>
                    <a:pt x="0" y="68668"/>
                  </a:lnTo>
                  <a:lnTo>
                    <a:pt x="5951" y="95396"/>
                  </a:lnTo>
                  <a:lnTo>
                    <a:pt x="22177" y="117224"/>
                  </a:lnTo>
                  <a:lnTo>
                    <a:pt x="46237" y="131941"/>
                  </a:lnTo>
                  <a:lnTo>
                    <a:pt x="75691" y="137337"/>
                  </a:lnTo>
                  <a:lnTo>
                    <a:pt x="105219" y="131941"/>
                  </a:lnTo>
                  <a:lnTo>
                    <a:pt x="129317" y="117224"/>
                  </a:lnTo>
                  <a:lnTo>
                    <a:pt x="145557" y="95396"/>
                  </a:lnTo>
                  <a:lnTo>
                    <a:pt x="151511" y="68668"/>
                  </a:lnTo>
                  <a:lnTo>
                    <a:pt x="145557" y="41940"/>
                  </a:lnTo>
                  <a:lnTo>
                    <a:pt x="129317" y="20113"/>
                  </a:lnTo>
                  <a:lnTo>
                    <a:pt x="105219" y="5396"/>
                  </a:lnTo>
                  <a:lnTo>
                    <a:pt x="75691" y="0"/>
                  </a:lnTo>
                  <a:close/>
                </a:path>
              </a:pathLst>
            </a:custGeom>
            <a:solidFill>
              <a:srgbClr val="D50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220462" y="6396152"/>
              <a:ext cx="151765" cy="137795"/>
            </a:xfrm>
            <a:custGeom>
              <a:avLst/>
              <a:gdLst/>
              <a:ahLst/>
              <a:cxnLst/>
              <a:rect l="l" t="t" r="r" b="b"/>
              <a:pathLst>
                <a:path w="151764" h="137795">
                  <a:moveTo>
                    <a:pt x="0" y="68668"/>
                  </a:moveTo>
                  <a:lnTo>
                    <a:pt x="5951" y="41940"/>
                  </a:lnTo>
                  <a:lnTo>
                    <a:pt x="22177" y="20113"/>
                  </a:lnTo>
                  <a:lnTo>
                    <a:pt x="46237" y="5396"/>
                  </a:lnTo>
                  <a:lnTo>
                    <a:pt x="75691" y="0"/>
                  </a:lnTo>
                  <a:lnTo>
                    <a:pt x="105219" y="5396"/>
                  </a:lnTo>
                  <a:lnTo>
                    <a:pt x="129317" y="20113"/>
                  </a:lnTo>
                  <a:lnTo>
                    <a:pt x="145557" y="41940"/>
                  </a:lnTo>
                  <a:lnTo>
                    <a:pt x="151511" y="68668"/>
                  </a:lnTo>
                  <a:lnTo>
                    <a:pt x="145557" y="95396"/>
                  </a:lnTo>
                  <a:lnTo>
                    <a:pt x="129317" y="117224"/>
                  </a:lnTo>
                  <a:lnTo>
                    <a:pt x="105219" y="131941"/>
                  </a:lnTo>
                  <a:lnTo>
                    <a:pt x="75691" y="137337"/>
                  </a:lnTo>
                  <a:lnTo>
                    <a:pt x="46237" y="131941"/>
                  </a:lnTo>
                  <a:lnTo>
                    <a:pt x="22177" y="117224"/>
                  </a:lnTo>
                  <a:lnTo>
                    <a:pt x="5951" y="95396"/>
                  </a:lnTo>
                  <a:lnTo>
                    <a:pt x="0" y="68668"/>
                  </a:lnTo>
                  <a:close/>
                </a:path>
              </a:pathLst>
            </a:custGeom>
            <a:ln w="9524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836795" y="2129028"/>
              <a:ext cx="0" cy="1042035"/>
            </a:xfrm>
            <a:custGeom>
              <a:avLst/>
              <a:gdLst/>
              <a:ahLst/>
              <a:cxnLst/>
              <a:rect l="l" t="t" r="r" b="b"/>
              <a:pathLst>
                <a:path h="1042035">
                  <a:moveTo>
                    <a:pt x="0" y="1041908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614164" y="2331085"/>
              <a:ext cx="530860" cy="502284"/>
            </a:xfrm>
            <a:custGeom>
              <a:avLst/>
              <a:gdLst/>
              <a:ahLst/>
              <a:cxnLst/>
              <a:rect l="l" t="t" r="r" b="b"/>
              <a:pathLst>
                <a:path w="530860" h="502285">
                  <a:moveTo>
                    <a:pt x="454660" y="228853"/>
                  </a:moveTo>
                  <a:lnTo>
                    <a:pt x="0" y="297179"/>
                  </a:lnTo>
                </a:path>
                <a:path w="530860" h="502285">
                  <a:moveTo>
                    <a:pt x="0" y="297179"/>
                  </a:moveTo>
                  <a:lnTo>
                    <a:pt x="378968" y="365378"/>
                  </a:lnTo>
                </a:path>
                <a:path w="530860" h="502285">
                  <a:moveTo>
                    <a:pt x="378968" y="365378"/>
                  </a:moveTo>
                  <a:lnTo>
                    <a:pt x="0" y="433704"/>
                  </a:lnTo>
                </a:path>
                <a:path w="530860" h="502285">
                  <a:moveTo>
                    <a:pt x="0" y="433704"/>
                  </a:moveTo>
                  <a:lnTo>
                    <a:pt x="530478" y="502030"/>
                  </a:lnTo>
                </a:path>
                <a:path w="530860" h="502285">
                  <a:moveTo>
                    <a:pt x="454660" y="228853"/>
                  </a:moveTo>
                  <a:lnTo>
                    <a:pt x="454660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61039" y="2349944"/>
              <a:ext cx="161036" cy="145287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5139944" y="2818892"/>
              <a:ext cx="5080" cy="144145"/>
            </a:xfrm>
            <a:custGeom>
              <a:avLst/>
              <a:gdLst/>
              <a:ahLst/>
              <a:cxnLst/>
              <a:rect l="l" t="t" r="r" b="b"/>
              <a:pathLst>
                <a:path w="5079" h="144144">
                  <a:moveTo>
                    <a:pt x="2349" y="-14287"/>
                  </a:moveTo>
                  <a:lnTo>
                    <a:pt x="2349" y="157924"/>
                  </a:lnTo>
                </a:path>
              </a:pathLst>
            </a:custGeom>
            <a:ln w="33273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88369" y="2417889"/>
              <a:ext cx="161035" cy="14681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780663" y="2124202"/>
              <a:ext cx="0" cy="1061085"/>
            </a:xfrm>
            <a:custGeom>
              <a:avLst/>
              <a:gdLst/>
              <a:ahLst/>
              <a:cxnLst/>
              <a:rect l="l" t="t" r="r" b="b"/>
              <a:pathLst>
                <a:path h="1061085">
                  <a:moveTo>
                    <a:pt x="0" y="1060958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553333" y="2200021"/>
              <a:ext cx="530860" cy="840105"/>
            </a:xfrm>
            <a:custGeom>
              <a:avLst/>
              <a:gdLst/>
              <a:ahLst/>
              <a:cxnLst/>
              <a:rect l="l" t="t" r="r" b="b"/>
              <a:pathLst>
                <a:path w="530860" h="840105">
                  <a:moveTo>
                    <a:pt x="454659" y="359917"/>
                  </a:moveTo>
                  <a:lnTo>
                    <a:pt x="0" y="428243"/>
                  </a:lnTo>
                </a:path>
                <a:path w="530860" h="840105">
                  <a:moveTo>
                    <a:pt x="0" y="428243"/>
                  </a:moveTo>
                  <a:lnTo>
                    <a:pt x="378840" y="496442"/>
                  </a:lnTo>
                </a:path>
                <a:path w="530860" h="840105">
                  <a:moveTo>
                    <a:pt x="378840" y="496442"/>
                  </a:moveTo>
                  <a:lnTo>
                    <a:pt x="0" y="564768"/>
                  </a:lnTo>
                </a:path>
                <a:path w="530860" h="840105">
                  <a:moveTo>
                    <a:pt x="0" y="564768"/>
                  </a:moveTo>
                  <a:lnTo>
                    <a:pt x="530478" y="633094"/>
                  </a:lnTo>
                </a:path>
                <a:path w="530860" h="840105">
                  <a:moveTo>
                    <a:pt x="454659" y="359917"/>
                  </a:moveTo>
                  <a:lnTo>
                    <a:pt x="454659" y="0"/>
                  </a:lnTo>
                </a:path>
                <a:path w="530860" h="840105">
                  <a:moveTo>
                    <a:pt x="530478" y="839851"/>
                  </a:moveTo>
                  <a:lnTo>
                    <a:pt x="530478" y="633094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27411" y="2417889"/>
              <a:ext cx="161162" cy="14681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00081" y="2349944"/>
              <a:ext cx="161162" cy="14528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81441" y="3718623"/>
              <a:ext cx="161162" cy="146938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61039" y="4061269"/>
              <a:ext cx="161036" cy="14681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700081" y="4130738"/>
              <a:ext cx="161162" cy="14681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87739" y="4130738"/>
              <a:ext cx="161036" cy="146812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2568194" y="2124202"/>
              <a:ext cx="0" cy="1061085"/>
            </a:xfrm>
            <a:custGeom>
              <a:avLst/>
              <a:gdLst/>
              <a:ahLst/>
              <a:cxnLst/>
              <a:rect l="l" t="t" r="r" b="b"/>
              <a:pathLst>
                <a:path h="1061085">
                  <a:moveTo>
                    <a:pt x="0" y="1060958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340864" y="2559939"/>
              <a:ext cx="530860" cy="273685"/>
            </a:xfrm>
            <a:custGeom>
              <a:avLst/>
              <a:gdLst/>
              <a:ahLst/>
              <a:cxnLst/>
              <a:rect l="l" t="t" r="r" b="b"/>
              <a:pathLst>
                <a:path w="530860" h="273685">
                  <a:moveTo>
                    <a:pt x="454660" y="0"/>
                  </a:moveTo>
                  <a:lnTo>
                    <a:pt x="0" y="68325"/>
                  </a:lnTo>
                </a:path>
                <a:path w="530860" h="273685">
                  <a:moveTo>
                    <a:pt x="0" y="68325"/>
                  </a:moveTo>
                  <a:lnTo>
                    <a:pt x="378968" y="136525"/>
                  </a:lnTo>
                </a:path>
                <a:path w="530860" h="273685">
                  <a:moveTo>
                    <a:pt x="378968" y="136525"/>
                  </a:moveTo>
                  <a:lnTo>
                    <a:pt x="0" y="204850"/>
                  </a:lnTo>
                </a:path>
                <a:path w="530860" h="273685">
                  <a:moveTo>
                    <a:pt x="0" y="204850"/>
                  </a:moveTo>
                  <a:lnTo>
                    <a:pt x="530479" y="273176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87739" y="2349944"/>
              <a:ext cx="161036" cy="145287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2795524" y="2048510"/>
              <a:ext cx="0" cy="511809"/>
            </a:xfrm>
            <a:custGeom>
              <a:avLst/>
              <a:gdLst/>
              <a:ahLst/>
              <a:cxnLst/>
              <a:rect l="l" t="t" r="r" b="b"/>
              <a:pathLst>
                <a:path h="511810">
                  <a:moveTo>
                    <a:pt x="0" y="511428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871343" y="2833116"/>
              <a:ext cx="5080" cy="278130"/>
            </a:xfrm>
            <a:custGeom>
              <a:avLst/>
              <a:gdLst/>
              <a:ahLst/>
              <a:cxnLst/>
              <a:rect l="l" t="t" r="r" b="b"/>
              <a:pathLst>
                <a:path w="5080" h="278130">
                  <a:moveTo>
                    <a:pt x="2349" y="-14287"/>
                  </a:moveTo>
                  <a:lnTo>
                    <a:pt x="2349" y="292036"/>
                  </a:lnTo>
                </a:path>
              </a:pathLst>
            </a:custGeom>
            <a:ln w="33274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15069" y="2417889"/>
              <a:ext cx="161036" cy="146812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2344292" y="1989581"/>
            <a:ext cx="13144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5" dirty="0">
                <a:latin typeface="Calibri"/>
                <a:cs typeface="Calibri"/>
              </a:rPr>
              <a:t>c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556761" y="1989581"/>
            <a:ext cx="16129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5" dirty="0">
                <a:latin typeface="Calibri"/>
                <a:cs typeface="Calibri"/>
              </a:rPr>
              <a:t>b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542282" y="1913636"/>
            <a:ext cx="15049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5" dirty="0">
                <a:latin typeface="Calibri"/>
                <a:cs typeface="Calibri"/>
              </a:rPr>
              <a:t>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2132202" y="2351532"/>
            <a:ext cx="114300" cy="548005"/>
          </a:xfrm>
          <a:custGeom>
            <a:avLst/>
            <a:gdLst/>
            <a:ahLst/>
            <a:cxnLst/>
            <a:rect l="l" t="t" r="r" b="b"/>
            <a:pathLst>
              <a:path w="114300" h="548005">
                <a:moveTo>
                  <a:pt x="38100" y="433577"/>
                </a:moveTo>
                <a:lnTo>
                  <a:pt x="0" y="433577"/>
                </a:lnTo>
                <a:lnTo>
                  <a:pt x="57150" y="547877"/>
                </a:lnTo>
                <a:lnTo>
                  <a:pt x="104775" y="452627"/>
                </a:lnTo>
                <a:lnTo>
                  <a:pt x="38100" y="452627"/>
                </a:lnTo>
                <a:lnTo>
                  <a:pt x="38100" y="433577"/>
                </a:lnTo>
                <a:close/>
              </a:path>
              <a:path w="114300" h="548005">
                <a:moveTo>
                  <a:pt x="76200" y="0"/>
                </a:moveTo>
                <a:lnTo>
                  <a:pt x="38100" y="0"/>
                </a:lnTo>
                <a:lnTo>
                  <a:pt x="38100" y="452627"/>
                </a:lnTo>
                <a:lnTo>
                  <a:pt x="76200" y="452627"/>
                </a:lnTo>
                <a:lnTo>
                  <a:pt x="76200" y="0"/>
                </a:lnTo>
                <a:close/>
              </a:path>
              <a:path w="114300" h="548005">
                <a:moveTo>
                  <a:pt x="114300" y="433577"/>
                </a:moveTo>
                <a:lnTo>
                  <a:pt x="76200" y="433577"/>
                </a:lnTo>
                <a:lnTo>
                  <a:pt x="76200" y="452627"/>
                </a:lnTo>
                <a:lnTo>
                  <a:pt x="104775" y="452627"/>
                </a:lnTo>
                <a:lnTo>
                  <a:pt x="114300" y="4335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344671" y="2275839"/>
            <a:ext cx="114300" cy="548005"/>
          </a:xfrm>
          <a:custGeom>
            <a:avLst/>
            <a:gdLst/>
            <a:ahLst/>
            <a:cxnLst/>
            <a:rect l="l" t="t" r="r" b="b"/>
            <a:pathLst>
              <a:path w="114300" h="548005">
                <a:moveTo>
                  <a:pt x="38100" y="433450"/>
                </a:moveTo>
                <a:lnTo>
                  <a:pt x="0" y="433450"/>
                </a:lnTo>
                <a:lnTo>
                  <a:pt x="57150" y="547751"/>
                </a:lnTo>
                <a:lnTo>
                  <a:pt x="104775" y="452500"/>
                </a:lnTo>
                <a:lnTo>
                  <a:pt x="38100" y="452500"/>
                </a:lnTo>
                <a:lnTo>
                  <a:pt x="38100" y="433450"/>
                </a:lnTo>
                <a:close/>
              </a:path>
              <a:path w="114300" h="548005">
                <a:moveTo>
                  <a:pt x="76200" y="0"/>
                </a:moveTo>
                <a:lnTo>
                  <a:pt x="38100" y="0"/>
                </a:lnTo>
                <a:lnTo>
                  <a:pt x="38100" y="452500"/>
                </a:lnTo>
                <a:lnTo>
                  <a:pt x="76200" y="452500"/>
                </a:lnTo>
                <a:lnTo>
                  <a:pt x="76200" y="0"/>
                </a:lnTo>
                <a:close/>
              </a:path>
              <a:path w="114300" h="548005">
                <a:moveTo>
                  <a:pt x="114300" y="433450"/>
                </a:moveTo>
                <a:lnTo>
                  <a:pt x="76200" y="433450"/>
                </a:lnTo>
                <a:lnTo>
                  <a:pt x="76200" y="452500"/>
                </a:lnTo>
                <a:lnTo>
                  <a:pt x="104775" y="452500"/>
                </a:lnTo>
                <a:lnTo>
                  <a:pt x="114300" y="4334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05503" y="2275839"/>
            <a:ext cx="114300" cy="548005"/>
          </a:xfrm>
          <a:custGeom>
            <a:avLst/>
            <a:gdLst/>
            <a:ahLst/>
            <a:cxnLst/>
            <a:rect l="l" t="t" r="r" b="b"/>
            <a:pathLst>
              <a:path w="114300" h="548005">
                <a:moveTo>
                  <a:pt x="38100" y="433450"/>
                </a:moveTo>
                <a:lnTo>
                  <a:pt x="0" y="433450"/>
                </a:lnTo>
                <a:lnTo>
                  <a:pt x="57150" y="547751"/>
                </a:lnTo>
                <a:lnTo>
                  <a:pt x="104775" y="452500"/>
                </a:lnTo>
                <a:lnTo>
                  <a:pt x="38100" y="452500"/>
                </a:lnTo>
                <a:lnTo>
                  <a:pt x="38100" y="433450"/>
                </a:lnTo>
                <a:close/>
              </a:path>
              <a:path w="114300" h="548005">
                <a:moveTo>
                  <a:pt x="76200" y="0"/>
                </a:moveTo>
                <a:lnTo>
                  <a:pt x="38100" y="0"/>
                </a:lnTo>
                <a:lnTo>
                  <a:pt x="38100" y="452500"/>
                </a:lnTo>
                <a:lnTo>
                  <a:pt x="76200" y="452500"/>
                </a:lnTo>
                <a:lnTo>
                  <a:pt x="76200" y="0"/>
                </a:lnTo>
                <a:close/>
              </a:path>
              <a:path w="114300" h="548005">
                <a:moveTo>
                  <a:pt x="114300" y="433450"/>
                </a:moveTo>
                <a:lnTo>
                  <a:pt x="76200" y="433450"/>
                </a:lnTo>
                <a:lnTo>
                  <a:pt x="76200" y="452500"/>
                </a:lnTo>
                <a:lnTo>
                  <a:pt x="104775" y="452500"/>
                </a:lnTo>
                <a:lnTo>
                  <a:pt x="114300" y="4334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4" name="object 64"/>
          <p:cNvGrpSpPr/>
          <p:nvPr/>
        </p:nvGrpSpPr>
        <p:grpSpPr>
          <a:xfrm>
            <a:off x="2208022" y="5988849"/>
            <a:ext cx="3102610" cy="772160"/>
            <a:chOff x="2208022" y="5988849"/>
            <a:chExt cx="3102610" cy="772160"/>
          </a:xfrm>
        </p:grpSpPr>
        <p:sp>
          <p:nvSpPr>
            <p:cNvPr id="65" name="object 65"/>
            <p:cNvSpPr/>
            <p:nvPr/>
          </p:nvSpPr>
          <p:spPr>
            <a:xfrm>
              <a:off x="2871343" y="6396151"/>
              <a:ext cx="2425065" cy="350520"/>
            </a:xfrm>
            <a:custGeom>
              <a:avLst/>
              <a:gdLst/>
              <a:ahLst/>
              <a:cxnLst/>
              <a:rect l="l" t="t" r="r" b="b"/>
              <a:pathLst>
                <a:path w="2425065" h="350520">
                  <a:moveTo>
                    <a:pt x="2424810" y="205219"/>
                  </a:moveTo>
                  <a:lnTo>
                    <a:pt x="2424810" y="0"/>
                  </a:lnTo>
                </a:path>
                <a:path w="2425065" h="350520">
                  <a:moveTo>
                    <a:pt x="1288160" y="274688"/>
                  </a:moveTo>
                  <a:lnTo>
                    <a:pt x="1288160" y="0"/>
                  </a:lnTo>
                </a:path>
                <a:path w="2425065" h="350520">
                  <a:moveTo>
                    <a:pt x="0" y="350464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208022" y="5988849"/>
              <a:ext cx="2600960" cy="548005"/>
            </a:xfrm>
            <a:custGeom>
              <a:avLst/>
              <a:gdLst/>
              <a:ahLst/>
              <a:cxnLst/>
              <a:rect l="l" t="t" r="r" b="b"/>
              <a:pathLst>
                <a:path w="2600960" h="548004">
                  <a:moveTo>
                    <a:pt x="114300" y="433514"/>
                  </a:moveTo>
                  <a:lnTo>
                    <a:pt x="76200" y="433514"/>
                  </a:lnTo>
                  <a:lnTo>
                    <a:pt x="76200" y="0"/>
                  </a:lnTo>
                  <a:lnTo>
                    <a:pt x="38100" y="0"/>
                  </a:lnTo>
                  <a:lnTo>
                    <a:pt x="38100" y="433514"/>
                  </a:lnTo>
                  <a:lnTo>
                    <a:pt x="0" y="433514"/>
                  </a:lnTo>
                  <a:lnTo>
                    <a:pt x="57150" y="547801"/>
                  </a:lnTo>
                  <a:lnTo>
                    <a:pt x="104775" y="452551"/>
                  </a:lnTo>
                  <a:lnTo>
                    <a:pt x="114300" y="433514"/>
                  </a:lnTo>
                  <a:close/>
                </a:path>
                <a:path w="2600960" h="548004">
                  <a:moveTo>
                    <a:pt x="1402461" y="433514"/>
                  </a:moveTo>
                  <a:lnTo>
                    <a:pt x="1364361" y="433514"/>
                  </a:lnTo>
                  <a:lnTo>
                    <a:pt x="1364361" y="0"/>
                  </a:lnTo>
                  <a:lnTo>
                    <a:pt x="1326261" y="0"/>
                  </a:lnTo>
                  <a:lnTo>
                    <a:pt x="1326261" y="433514"/>
                  </a:lnTo>
                  <a:lnTo>
                    <a:pt x="1288161" y="433514"/>
                  </a:lnTo>
                  <a:lnTo>
                    <a:pt x="1345311" y="547801"/>
                  </a:lnTo>
                  <a:lnTo>
                    <a:pt x="1392936" y="452551"/>
                  </a:lnTo>
                  <a:lnTo>
                    <a:pt x="1402461" y="433514"/>
                  </a:lnTo>
                  <a:close/>
                </a:path>
                <a:path w="2600960" h="548004">
                  <a:moveTo>
                    <a:pt x="2600579" y="462089"/>
                  </a:moveTo>
                  <a:lnTo>
                    <a:pt x="2572004" y="462089"/>
                  </a:lnTo>
                  <a:lnTo>
                    <a:pt x="2572004" y="0"/>
                  </a:lnTo>
                  <a:lnTo>
                    <a:pt x="2543429" y="0"/>
                  </a:lnTo>
                  <a:lnTo>
                    <a:pt x="2543429" y="462089"/>
                  </a:lnTo>
                  <a:lnTo>
                    <a:pt x="2514854" y="462089"/>
                  </a:lnTo>
                  <a:lnTo>
                    <a:pt x="2557780" y="547801"/>
                  </a:lnTo>
                  <a:lnTo>
                    <a:pt x="2593441" y="476364"/>
                  </a:lnTo>
                  <a:lnTo>
                    <a:pt x="2600579" y="4620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1775841" y="2368423"/>
            <a:ext cx="19812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10" dirty="0">
                <a:latin typeface="Calibri"/>
                <a:cs typeface="Calibri"/>
              </a:rPr>
              <a:t>Ic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016757" y="2371420"/>
            <a:ext cx="22860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Calibri"/>
                <a:cs typeface="Calibri"/>
              </a:rPr>
              <a:t>Ib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125214" y="2371420"/>
            <a:ext cx="21717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Calibri"/>
                <a:cs typeface="Calibri"/>
              </a:rPr>
              <a:t>Ia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482089" y="6063488"/>
            <a:ext cx="47815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10" dirty="0">
                <a:latin typeface="Calibri"/>
                <a:cs typeface="Calibri"/>
              </a:rPr>
              <a:t>I</a:t>
            </a:r>
            <a:r>
              <a:rPr sz="2000" b="1" spc="-15" dirty="0">
                <a:latin typeface="Calibri"/>
                <a:cs typeface="Calibri"/>
              </a:rPr>
              <a:t>c</a:t>
            </a:r>
            <a:r>
              <a:rPr sz="2000" b="1" spc="-5" dirty="0">
                <a:latin typeface="Calibri"/>
                <a:cs typeface="Calibri"/>
              </a:rPr>
              <a:t>-</a:t>
            </a:r>
            <a:r>
              <a:rPr sz="2000" b="1" spc="-10" dirty="0">
                <a:latin typeface="Calibri"/>
                <a:cs typeface="Calibri"/>
              </a:rPr>
              <a:t>Ib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874645" y="6006490"/>
            <a:ext cx="49784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10" dirty="0">
                <a:latin typeface="Calibri"/>
                <a:cs typeface="Calibri"/>
              </a:rPr>
              <a:t>Ib</a:t>
            </a:r>
            <a:r>
              <a:rPr sz="2000" b="1" spc="-5" dirty="0">
                <a:latin typeface="Calibri"/>
                <a:cs typeface="Calibri"/>
              </a:rPr>
              <a:t>-</a:t>
            </a:r>
            <a:r>
              <a:rPr sz="2000" b="1" spc="-10" dirty="0">
                <a:latin typeface="Calibri"/>
                <a:cs typeface="Calibri"/>
              </a:rPr>
              <a:t>Ia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153661" y="6006490"/>
            <a:ext cx="46799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10" dirty="0">
                <a:latin typeface="Calibri"/>
                <a:cs typeface="Calibri"/>
              </a:rPr>
              <a:t>I</a:t>
            </a:r>
            <a:r>
              <a:rPr sz="2000" b="1" spc="-5" dirty="0">
                <a:latin typeface="Calibri"/>
                <a:cs typeface="Calibri"/>
              </a:rPr>
              <a:t>a-</a:t>
            </a:r>
            <a:r>
              <a:rPr sz="2000" b="1" spc="-10" dirty="0">
                <a:latin typeface="Calibri"/>
                <a:cs typeface="Calibri"/>
              </a:rPr>
              <a:t>Ic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1114183" y="2147887"/>
            <a:ext cx="6893559" cy="4461510"/>
            <a:chOff x="1114183" y="2147887"/>
            <a:chExt cx="6893559" cy="4461510"/>
          </a:xfrm>
        </p:grpSpPr>
        <p:sp>
          <p:nvSpPr>
            <p:cNvPr id="74" name="object 74"/>
            <p:cNvSpPr/>
            <p:nvPr/>
          </p:nvSpPr>
          <p:spPr>
            <a:xfrm>
              <a:off x="1611503" y="3867150"/>
              <a:ext cx="4518660" cy="2045970"/>
            </a:xfrm>
            <a:custGeom>
              <a:avLst/>
              <a:gdLst/>
              <a:ahLst/>
              <a:cxnLst/>
              <a:rect l="l" t="t" r="r" b="b"/>
              <a:pathLst>
                <a:path w="4518660" h="2045970">
                  <a:moveTo>
                    <a:pt x="4518279" y="2045919"/>
                  </a:moveTo>
                  <a:lnTo>
                    <a:pt x="0" y="2045919"/>
                  </a:lnTo>
                </a:path>
                <a:path w="4518660" h="2045970">
                  <a:moveTo>
                    <a:pt x="4518279" y="2045919"/>
                  </a:moveTo>
                  <a:lnTo>
                    <a:pt x="4518279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357112" y="3715511"/>
              <a:ext cx="303530" cy="274955"/>
            </a:xfrm>
            <a:custGeom>
              <a:avLst/>
              <a:gdLst/>
              <a:ahLst/>
              <a:cxnLst/>
              <a:rect l="l" t="t" r="r" b="b"/>
              <a:pathLst>
                <a:path w="303529" h="274954">
                  <a:moveTo>
                    <a:pt x="303021" y="137413"/>
                  </a:moveTo>
                  <a:lnTo>
                    <a:pt x="297070" y="190851"/>
                  </a:lnTo>
                  <a:lnTo>
                    <a:pt x="280844" y="234489"/>
                  </a:lnTo>
                  <a:lnTo>
                    <a:pt x="256784" y="263911"/>
                  </a:lnTo>
                  <a:lnTo>
                    <a:pt x="227330" y="274700"/>
                  </a:lnTo>
                  <a:lnTo>
                    <a:pt x="197802" y="263911"/>
                  </a:lnTo>
                  <a:lnTo>
                    <a:pt x="173704" y="234489"/>
                  </a:lnTo>
                  <a:lnTo>
                    <a:pt x="157464" y="190851"/>
                  </a:lnTo>
                  <a:lnTo>
                    <a:pt x="151511" y="137413"/>
                  </a:lnTo>
                  <a:lnTo>
                    <a:pt x="157464" y="83903"/>
                  </a:lnTo>
                  <a:lnTo>
                    <a:pt x="173704" y="40227"/>
                  </a:lnTo>
                  <a:lnTo>
                    <a:pt x="197802" y="10791"/>
                  </a:lnTo>
                  <a:lnTo>
                    <a:pt x="227330" y="0"/>
                  </a:lnTo>
                  <a:lnTo>
                    <a:pt x="256784" y="10791"/>
                  </a:lnTo>
                  <a:lnTo>
                    <a:pt x="280844" y="40227"/>
                  </a:lnTo>
                  <a:lnTo>
                    <a:pt x="297070" y="83903"/>
                  </a:lnTo>
                  <a:lnTo>
                    <a:pt x="303021" y="137413"/>
                  </a:lnTo>
                  <a:close/>
                </a:path>
                <a:path w="303529" h="274954">
                  <a:moveTo>
                    <a:pt x="151511" y="137413"/>
                  </a:moveTo>
                  <a:lnTo>
                    <a:pt x="145557" y="190851"/>
                  </a:lnTo>
                  <a:lnTo>
                    <a:pt x="129317" y="234489"/>
                  </a:lnTo>
                  <a:lnTo>
                    <a:pt x="105219" y="263911"/>
                  </a:lnTo>
                  <a:lnTo>
                    <a:pt x="75691" y="274700"/>
                  </a:lnTo>
                  <a:lnTo>
                    <a:pt x="46237" y="263911"/>
                  </a:lnTo>
                  <a:lnTo>
                    <a:pt x="22177" y="234489"/>
                  </a:lnTo>
                  <a:lnTo>
                    <a:pt x="5951" y="190851"/>
                  </a:lnTo>
                  <a:lnTo>
                    <a:pt x="0" y="137413"/>
                  </a:lnTo>
                  <a:lnTo>
                    <a:pt x="5951" y="83903"/>
                  </a:lnTo>
                  <a:lnTo>
                    <a:pt x="22177" y="40227"/>
                  </a:lnTo>
                  <a:lnTo>
                    <a:pt x="46237" y="10791"/>
                  </a:lnTo>
                  <a:lnTo>
                    <a:pt x="75691" y="0"/>
                  </a:lnTo>
                  <a:lnTo>
                    <a:pt x="105219" y="10791"/>
                  </a:lnTo>
                  <a:lnTo>
                    <a:pt x="129317" y="40227"/>
                  </a:lnTo>
                  <a:lnTo>
                    <a:pt x="145557" y="83903"/>
                  </a:lnTo>
                  <a:lnTo>
                    <a:pt x="151511" y="137413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281293" y="3852926"/>
              <a:ext cx="454659" cy="205740"/>
            </a:xfrm>
            <a:custGeom>
              <a:avLst/>
              <a:gdLst/>
              <a:ahLst/>
              <a:cxnLst/>
              <a:rect l="l" t="t" r="r" b="b"/>
              <a:pathLst>
                <a:path w="454659" h="205739">
                  <a:moveTo>
                    <a:pt x="454660" y="0"/>
                  </a:moveTo>
                  <a:lnTo>
                    <a:pt x="0" y="0"/>
                  </a:lnTo>
                  <a:lnTo>
                    <a:pt x="0" y="205231"/>
                  </a:lnTo>
                  <a:lnTo>
                    <a:pt x="454660" y="205231"/>
                  </a:lnTo>
                  <a:lnTo>
                    <a:pt x="4546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129781" y="3867150"/>
              <a:ext cx="227329" cy="0"/>
            </a:xfrm>
            <a:custGeom>
              <a:avLst/>
              <a:gdLst/>
              <a:ahLst/>
              <a:cxnLst/>
              <a:rect l="l" t="t" r="r" b="b"/>
              <a:pathLst>
                <a:path w="227329">
                  <a:moveTo>
                    <a:pt x="0" y="0"/>
                  </a:moveTo>
                  <a:lnTo>
                    <a:pt x="227329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357112" y="4397501"/>
              <a:ext cx="303530" cy="274955"/>
            </a:xfrm>
            <a:custGeom>
              <a:avLst/>
              <a:gdLst/>
              <a:ahLst/>
              <a:cxnLst/>
              <a:rect l="l" t="t" r="r" b="b"/>
              <a:pathLst>
                <a:path w="303529" h="274954">
                  <a:moveTo>
                    <a:pt x="303021" y="137414"/>
                  </a:moveTo>
                  <a:lnTo>
                    <a:pt x="297070" y="190851"/>
                  </a:lnTo>
                  <a:lnTo>
                    <a:pt x="280844" y="234489"/>
                  </a:lnTo>
                  <a:lnTo>
                    <a:pt x="256784" y="263911"/>
                  </a:lnTo>
                  <a:lnTo>
                    <a:pt x="227330" y="274700"/>
                  </a:lnTo>
                  <a:lnTo>
                    <a:pt x="197802" y="263911"/>
                  </a:lnTo>
                  <a:lnTo>
                    <a:pt x="173704" y="234489"/>
                  </a:lnTo>
                  <a:lnTo>
                    <a:pt x="157464" y="190851"/>
                  </a:lnTo>
                  <a:lnTo>
                    <a:pt x="151511" y="137414"/>
                  </a:lnTo>
                  <a:lnTo>
                    <a:pt x="157464" y="83903"/>
                  </a:lnTo>
                  <a:lnTo>
                    <a:pt x="173704" y="40227"/>
                  </a:lnTo>
                  <a:lnTo>
                    <a:pt x="197802" y="10791"/>
                  </a:lnTo>
                  <a:lnTo>
                    <a:pt x="227330" y="0"/>
                  </a:lnTo>
                  <a:lnTo>
                    <a:pt x="256784" y="10791"/>
                  </a:lnTo>
                  <a:lnTo>
                    <a:pt x="280844" y="40227"/>
                  </a:lnTo>
                  <a:lnTo>
                    <a:pt x="297070" y="83903"/>
                  </a:lnTo>
                  <a:lnTo>
                    <a:pt x="303021" y="137414"/>
                  </a:lnTo>
                  <a:close/>
                </a:path>
                <a:path w="303529" h="274954">
                  <a:moveTo>
                    <a:pt x="151511" y="137414"/>
                  </a:moveTo>
                  <a:lnTo>
                    <a:pt x="145557" y="190851"/>
                  </a:lnTo>
                  <a:lnTo>
                    <a:pt x="129317" y="234489"/>
                  </a:lnTo>
                  <a:lnTo>
                    <a:pt x="105219" y="263911"/>
                  </a:lnTo>
                  <a:lnTo>
                    <a:pt x="75691" y="274700"/>
                  </a:lnTo>
                  <a:lnTo>
                    <a:pt x="46237" y="263911"/>
                  </a:lnTo>
                  <a:lnTo>
                    <a:pt x="22177" y="234489"/>
                  </a:lnTo>
                  <a:lnTo>
                    <a:pt x="5951" y="190851"/>
                  </a:lnTo>
                  <a:lnTo>
                    <a:pt x="0" y="137414"/>
                  </a:lnTo>
                  <a:lnTo>
                    <a:pt x="5951" y="83903"/>
                  </a:lnTo>
                  <a:lnTo>
                    <a:pt x="22177" y="40227"/>
                  </a:lnTo>
                  <a:lnTo>
                    <a:pt x="46237" y="10791"/>
                  </a:lnTo>
                  <a:lnTo>
                    <a:pt x="75691" y="0"/>
                  </a:lnTo>
                  <a:lnTo>
                    <a:pt x="105219" y="10791"/>
                  </a:lnTo>
                  <a:lnTo>
                    <a:pt x="129317" y="40227"/>
                  </a:lnTo>
                  <a:lnTo>
                    <a:pt x="145557" y="83903"/>
                  </a:lnTo>
                  <a:lnTo>
                    <a:pt x="151511" y="137414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281293" y="4534916"/>
              <a:ext cx="454659" cy="205740"/>
            </a:xfrm>
            <a:custGeom>
              <a:avLst/>
              <a:gdLst/>
              <a:ahLst/>
              <a:cxnLst/>
              <a:rect l="l" t="t" r="r" b="b"/>
              <a:pathLst>
                <a:path w="454659" h="205739">
                  <a:moveTo>
                    <a:pt x="454660" y="0"/>
                  </a:moveTo>
                  <a:lnTo>
                    <a:pt x="0" y="0"/>
                  </a:lnTo>
                  <a:lnTo>
                    <a:pt x="0" y="205231"/>
                  </a:lnTo>
                  <a:lnTo>
                    <a:pt x="454660" y="205231"/>
                  </a:lnTo>
                  <a:lnTo>
                    <a:pt x="4546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129781" y="4549139"/>
              <a:ext cx="227329" cy="0"/>
            </a:xfrm>
            <a:custGeom>
              <a:avLst/>
              <a:gdLst/>
              <a:ahLst/>
              <a:cxnLst/>
              <a:rect l="l" t="t" r="r" b="b"/>
              <a:pathLst>
                <a:path w="227329">
                  <a:moveTo>
                    <a:pt x="0" y="0"/>
                  </a:moveTo>
                  <a:lnTo>
                    <a:pt x="227329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357112" y="5079492"/>
              <a:ext cx="303530" cy="274955"/>
            </a:xfrm>
            <a:custGeom>
              <a:avLst/>
              <a:gdLst/>
              <a:ahLst/>
              <a:cxnLst/>
              <a:rect l="l" t="t" r="r" b="b"/>
              <a:pathLst>
                <a:path w="303529" h="274954">
                  <a:moveTo>
                    <a:pt x="303021" y="137413"/>
                  </a:moveTo>
                  <a:lnTo>
                    <a:pt x="297070" y="190851"/>
                  </a:lnTo>
                  <a:lnTo>
                    <a:pt x="280844" y="234489"/>
                  </a:lnTo>
                  <a:lnTo>
                    <a:pt x="256784" y="263911"/>
                  </a:lnTo>
                  <a:lnTo>
                    <a:pt x="227330" y="274700"/>
                  </a:lnTo>
                  <a:lnTo>
                    <a:pt x="197802" y="263911"/>
                  </a:lnTo>
                  <a:lnTo>
                    <a:pt x="173704" y="234489"/>
                  </a:lnTo>
                  <a:lnTo>
                    <a:pt x="157464" y="190851"/>
                  </a:lnTo>
                  <a:lnTo>
                    <a:pt x="151511" y="137413"/>
                  </a:lnTo>
                  <a:lnTo>
                    <a:pt x="157464" y="83903"/>
                  </a:lnTo>
                  <a:lnTo>
                    <a:pt x="173704" y="40227"/>
                  </a:lnTo>
                  <a:lnTo>
                    <a:pt x="197802" y="10791"/>
                  </a:lnTo>
                  <a:lnTo>
                    <a:pt x="227330" y="0"/>
                  </a:lnTo>
                  <a:lnTo>
                    <a:pt x="256784" y="10791"/>
                  </a:lnTo>
                  <a:lnTo>
                    <a:pt x="280844" y="40227"/>
                  </a:lnTo>
                  <a:lnTo>
                    <a:pt x="297070" y="83903"/>
                  </a:lnTo>
                  <a:lnTo>
                    <a:pt x="303021" y="137413"/>
                  </a:lnTo>
                  <a:close/>
                </a:path>
                <a:path w="303529" h="274954">
                  <a:moveTo>
                    <a:pt x="151511" y="137413"/>
                  </a:moveTo>
                  <a:lnTo>
                    <a:pt x="145557" y="190851"/>
                  </a:lnTo>
                  <a:lnTo>
                    <a:pt x="129317" y="234489"/>
                  </a:lnTo>
                  <a:lnTo>
                    <a:pt x="105219" y="263911"/>
                  </a:lnTo>
                  <a:lnTo>
                    <a:pt x="75691" y="274700"/>
                  </a:lnTo>
                  <a:lnTo>
                    <a:pt x="46237" y="263911"/>
                  </a:lnTo>
                  <a:lnTo>
                    <a:pt x="22177" y="234489"/>
                  </a:lnTo>
                  <a:lnTo>
                    <a:pt x="5951" y="190851"/>
                  </a:lnTo>
                  <a:lnTo>
                    <a:pt x="0" y="137413"/>
                  </a:lnTo>
                  <a:lnTo>
                    <a:pt x="5951" y="83903"/>
                  </a:lnTo>
                  <a:lnTo>
                    <a:pt x="22177" y="40227"/>
                  </a:lnTo>
                  <a:lnTo>
                    <a:pt x="46237" y="10791"/>
                  </a:lnTo>
                  <a:lnTo>
                    <a:pt x="75691" y="0"/>
                  </a:lnTo>
                  <a:lnTo>
                    <a:pt x="105219" y="10791"/>
                  </a:lnTo>
                  <a:lnTo>
                    <a:pt x="129317" y="40227"/>
                  </a:lnTo>
                  <a:lnTo>
                    <a:pt x="145557" y="83903"/>
                  </a:lnTo>
                  <a:lnTo>
                    <a:pt x="151511" y="137413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281293" y="5216905"/>
              <a:ext cx="454659" cy="205740"/>
            </a:xfrm>
            <a:custGeom>
              <a:avLst/>
              <a:gdLst/>
              <a:ahLst/>
              <a:cxnLst/>
              <a:rect l="l" t="t" r="r" b="b"/>
              <a:pathLst>
                <a:path w="454659" h="205739">
                  <a:moveTo>
                    <a:pt x="454660" y="0"/>
                  </a:moveTo>
                  <a:lnTo>
                    <a:pt x="0" y="0"/>
                  </a:lnTo>
                  <a:lnTo>
                    <a:pt x="0" y="205232"/>
                  </a:lnTo>
                  <a:lnTo>
                    <a:pt x="454660" y="205232"/>
                  </a:lnTo>
                  <a:lnTo>
                    <a:pt x="4546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129781" y="5231129"/>
              <a:ext cx="909319" cy="0"/>
            </a:xfrm>
            <a:custGeom>
              <a:avLst/>
              <a:gdLst/>
              <a:ahLst/>
              <a:cxnLst/>
              <a:rect l="l" t="t" r="r" b="b"/>
              <a:pathLst>
                <a:path w="909320">
                  <a:moveTo>
                    <a:pt x="0" y="0"/>
                  </a:moveTo>
                  <a:lnTo>
                    <a:pt x="227329" y="0"/>
                  </a:lnTo>
                </a:path>
                <a:path w="909320">
                  <a:moveTo>
                    <a:pt x="530351" y="0"/>
                  </a:moveTo>
                  <a:lnTo>
                    <a:pt x="909319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880351" y="4699889"/>
              <a:ext cx="274955" cy="303530"/>
            </a:xfrm>
            <a:custGeom>
              <a:avLst/>
              <a:gdLst/>
              <a:ahLst/>
              <a:cxnLst/>
              <a:rect l="l" t="t" r="r" b="b"/>
              <a:pathLst>
                <a:path w="274954" h="303529">
                  <a:moveTo>
                    <a:pt x="137414" y="303022"/>
                  </a:moveTo>
                  <a:lnTo>
                    <a:pt x="83903" y="297070"/>
                  </a:lnTo>
                  <a:lnTo>
                    <a:pt x="40227" y="280844"/>
                  </a:lnTo>
                  <a:lnTo>
                    <a:pt x="10791" y="256784"/>
                  </a:lnTo>
                  <a:lnTo>
                    <a:pt x="0" y="227330"/>
                  </a:lnTo>
                  <a:lnTo>
                    <a:pt x="10791" y="197802"/>
                  </a:lnTo>
                  <a:lnTo>
                    <a:pt x="40227" y="173704"/>
                  </a:lnTo>
                  <a:lnTo>
                    <a:pt x="83903" y="157464"/>
                  </a:lnTo>
                  <a:lnTo>
                    <a:pt x="137414" y="151511"/>
                  </a:lnTo>
                  <a:lnTo>
                    <a:pt x="190851" y="157464"/>
                  </a:lnTo>
                  <a:lnTo>
                    <a:pt x="234489" y="173704"/>
                  </a:lnTo>
                  <a:lnTo>
                    <a:pt x="263911" y="197802"/>
                  </a:lnTo>
                  <a:lnTo>
                    <a:pt x="274700" y="227330"/>
                  </a:lnTo>
                  <a:lnTo>
                    <a:pt x="263911" y="256784"/>
                  </a:lnTo>
                  <a:lnTo>
                    <a:pt x="234489" y="280844"/>
                  </a:lnTo>
                  <a:lnTo>
                    <a:pt x="190851" y="297070"/>
                  </a:lnTo>
                  <a:lnTo>
                    <a:pt x="137414" y="303022"/>
                  </a:lnTo>
                  <a:close/>
                </a:path>
                <a:path w="274954" h="303529">
                  <a:moveTo>
                    <a:pt x="137414" y="151511"/>
                  </a:moveTo>
                  <a:lnTo>
                    <a:pt x="83903" y="145557"/>
                  </a:lnTo>
                  <a:lnTo>
                    <a:pt x="40227" y="129317"/>
                  </a:lnTo>
                  <a:lnTo>
                    <a:pt x="10791" y="105219"/>
                  </a:lnTo>
                  <a:lnTo>
                    <a:pt x="0" y="75692"/>
                  </a:lnTo>
                  <a:lnTo>
                    <a:pt x="10791" y="46237"/>
                  </a:lnTo>
                  <a:lnTo>
                    <a:pt x="40227" y="22177"/>
                  </a:lnTo>
                  <a:lnTo>
                    <a:pt x="83903" y="5951"/>
                  </a:lnTo>
                  <a:lnTo>
                    <a:pt x="137414" y="0"/>
                  </a:lnTo>
                  <a:lnTo>
                    <a:pt x="190851" y="5951"/>
                  </a:lnTo>
                  <a:lnTo>
                    <a:pt x="234489" y="22177"/>
                  </a:lnTo>
                  <a:lnTo>
                    <a:pt x="263911" y="46237"/>
                  </a:lnTo>
                  <a:lnTo>
                    <a:pt x="274700" y="75692"/>
                  </a:lnTo>
                  <a:lnTo>
                    <a:pt x="263911" y="105219"/>
                  </a:lnTo>
                  <a:lnTo>
                    <a:pt x="234489" y="129317"/>
                  </a:lnTo>
                  <a:lnTo>
                    <a:pt x="190851" y="145557"/>
                  </a:lnTo>
                  <a:lnTo>
                    <a:pt x="137414" y="151511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812533" y="4624070"/>
              <a:ext cx="205740" cy="454659"/>
            </a:xfrm>
            <a:custGeom>
              <a:avLst/>
              <a:gdLst/>
              <a:ahLst/>
              <a:cxnLst/>
              <a:rect l="l" t="t" r="r" b="b"/>
              <a:pathLst>
                <a:path w="205740" h="454660">
                  <a:moveTo>
                    <a:pt x="205231" y="0"/>
                  </a:moveTo>
                  <a:lnTo>
                    <a:pt x="0" y="0"/>
                  </a:lnTo>
                  <a:lnTo>
                    <a:pt x="0" y="454659"/>
                  </a:lnTo>
                  <a:lnTo>
                    <a:pt x="205231" y="454659"/>
                  </a:lnTo>
                  <a:lnTo>
                    <a:pt x="2052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259319" y="4927219"/>
              <a:ext cx="274955" cy="151765"/>
            </a:xfrm>
            <a:custGeom>
              <a:avLst/>
              <a:gdLst/>
              <a:ahLst/>
              <a:cxnLst/>
              <a:rect l="l" t="t" r="r" b="b"/>
              <a:pathLst>
                <a:path w="274954" h="151764">
                  <a:moveTo>
                    <a:pt x="137286" y="151510"/>
                  </a:moveTo>
                  <a:lnTo>
                    <a:pt x="83849" y="145557"/>
                  </a:lnTo>
                  <a:lnTo>
                    <a:pt x="40211" y="129317"/>
                  </a:lnTo>
                  <a:lnTo>
                    <a:pt x="10789" y="105219"/>
                  </a:lnTo>
                  <a:lnTo>
                    <a:pt x="0" y="75691"/>
                  </a:lnTo>
                  <a:lnTo>
                    <a:pt x="10789" y="46237"/>
                  </a:lnTo>
                  <a:lnTo>
                    <a:pt x="40211" y="22177"/>
                  </a:lnTo>
                  <a:lnTo>
                    <a:pt x="83849" y="5951"/>
                  </a:lnTo>
                  <a:lnTo>
                    <a:pt x="137286" y="0"/>
                  </a:lnTo>
                  <a:lnTo>
                    <a:pt x="190744" y="5951"/>
                  </a:lnTo>
                  <a:lnTo>
                    <a:pt x="234426" y="22177"/>
                  </a:lnTo>
                  <a:lnTo>
                    <a:pt x="263892" y="46237"/>
                  </a:lnTo>
                  <a:lnTo>
                    <a:pt x="274700" y="75691"/>
                  </a:lnTo>
                  <a:lnTo>
                    <a:pt x="263892" y="105219"/>
                  </a:lnTo>
                  <a:lnTo>
                    <a:pt x="234426" y="129317"/>
                  </a:lnTo>
                  <a:lnTo>
                    <a:pt x="190744" y="145557"/>
                  </a:lnTo>
                  <a:lnTo>
                    <a:pt x="137286" y="151510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259319" y="4775580"/>
              <a:ext cx="274955" cy="151765"/>
            </a:xfrm>
            <a:custGeom>
              <a:avLst/>
              <a:gdLst/>
              <a:ahLst/>
              <a:cxnLst/>
              <a:rect l="l" t="t" r="r" b="b"/>
              <a:pathLst>
                <a:path w="274954" h="151764">
                  <a:moveTo>
                    <a:pt x="137286" y="151638"/>
                  </a:moveTo>
                  <a:lnTo>
                    <a:pt x="83849" y="145684"/>
                  </a:lnTo>
                  <a:lnTo>
                    <a:pt x="40211" y="129444"/>
                  </a:lnTo>
                  <a:lnTo>
                    <a:pt x="10789" y="105346"/>
                  </a:lnTo>
                  <a:lnTo>
                    <a:pt x="0" y="75819"/>
                  </a:lnTo>
                  <a:lnTo>
                    <a:pt x="10789" y="46345"/>
                  </a:lnTo>
                  <a:lnTo>
                    <a:pt x="40211" y="22240"/>
                  </a:lnTo>
                  <a:lnTo>
                    <a:pt x="83849" y="5970"/>
                  </a:lnTo>
                  <a:lnTo>
                    <a:pt x="137286" y="0"/>
                  </a:lnTo>
                  <a:lnTo>
                    <a:pt x="190744" y="5970"/>
                  </a:lnTo>
                  <a:lnTo>
                    <a:pt x="234426" y="22240"/>
                  </a:lnTo>
                  <a:lnTo>
                    <a:pt x="263892" y="46345"/>
                  </a:lnTo>
                  <a:lnTo>
                    <a:pt x="274700" y="75819"/>
                  </a:lnTo>
                  <a:lnTo>
                    <a:pt x="263892" y="105346"/>
                  </a:lnTo>
                  <a:lnTo>
                    <a:pt x="234426" y="129444"/>
                  </a:lnTo>
                  <a:lnTo>
                    <a:pt x="190744" y="145684"/>
                  </a:lnTo>
                  <a:lnTo>
                    <a:pt x="137286" y="151638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191375" y="4699889"/>
              <a:ext cx="205740" cy="454659"/>
            </a:xfrm>
            <a:custGeom>
              <a:avLst/>
              <a:gdLst/>
              <a:ahLst/>
              <a:cxnLst/>
              <a:rect l="l" t="t" r="r" b="b"/>
              <a:pathLst>
                <a:path w="205740" h="454660">
                  <a:moveTo>
                    <a:pt x="205231" y="0"/>
                  </a:moveTo>
                  <a:lnTo>
                    <a:pt x="0" y="0"/>
                  </a:lnTo>
                  <a:lnTo>
                    <a:pt x="0" y="454660"/>
                  </a:lnTo>
                  <a:lnTo>
                    <a:pt x="205231" y="454660"/>
                  </a:lnTo>
                  <a:lnTo>
                    <a:pt x="2052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880351" y="5457571"/>
              <a:ext cx="274955" cy="303530"/>
            </a:xfrm>
            <a:custGeom>
              <a:avLst/>
              <a:gdLst/>
              <a:ahLst/>
              <a:cxnLst/>
              <a:rect l="l" t="t" r="r" b="b"/>
              <a:pathLst>
                <a:path w="274954" h="303529">
                  <a:moveTo>
                    <a:pt x="137414" y="303161"/>
                  </a:moveTo>
                  <a:lnTo>
                    <a:pt x="83903" y="297205"/>
                  </a:lnTo>
                  <a:lnTo>
                    <a:pt x="40227" y="280963"/>
                  </a:lnTo>
                  <a:lnTo>
                    <a:pt x="10791" y="256875"/>
                  </a:lnTo>
                  <a:lnTo>
                    <a:pt x="0" y="227380"/>
                  </a:lnTo>
                  <a:lnTo>
                    <a:pt x="10791" y="197886"/>
                  </a:lnTo>
                  <a:lnTo>
                    <a:pt x="40227" y="173797"/>
                  </a:lnTo>
                  <a:lnTo>
                    <a:pt x="83903" y="157556"/>
                  </a:lnTo>
                  <a:lnTo>
                    <a:pt x="137414" y="151599"/>
                  </a:lnTo>
                  <a:lnTo>
                    <a:pt x="190851" y="157556"/>
                  </a:lnTo>
                  <a:lnTo>
                    <a:pt x="234489" y="173797"/>
                  </a:lnTo>
                  <a:lnTo>
                    <a:pt x="263911" y="197886"/>
                  </a:lnTo>
                  <a:lnTo>
                    <a:pt x="274700" y="227380"/>
                  </a:lnTo>
                  <a:lnTo>
                    <a:pt x="263911" y="256875"/>
                  </a:lnTo>
                  <a:lnTo>
                    <a:pt x="234489" y="280963"/>
                  </a:lnTo>
                  <a:lnTo>
                    <a:pt x="190851" y="297205"/>
                  </a:lnTo>
                  <a:lnTo>
                    <a:pt x="137414" y="303161"/>
                  </a:lnTo>
                  <a:close/>
                </a:path>
                <a:path w="274954" h="303529">
                  <a:moveTo>
                    <a:pt x="137414" y="151599"/>
                  </a:moveTo>
                  <a:lnTo>
                    <a:pt x="83903" y="145645"/>
                  </a:lnTo>
                  <a:lnTo>
                    <a:pt x="40227" y="129406"/>
                  </a:lnTo>
                  <a:lnTo>
                    <a:pt x="10791" y="105319"/>
                  </a:lnTo>
                  <a:lnTo>
                    <a:pt x="0" y="75818"/>
                  </a:lnTo>
                  <a:lnTo>
                    <a:pt x="10791" y="46345"/>
                  </a:lnTo>
                  <a:lnTo>
                    <a:pt x="40227" y="22240"/>
                  </a:lnTo>
                  <a:lnTo>
                    <a:pt x="83903" y="5970"/>
                  </a:lnTo>
                  <a:lnTo>
                    <a:pt x="137414" y="0"/>
                  </a:lnTo>
                  <a:lnTo>
                    <a:pt x="190851" y="5970"/>
                  </a:lnTo>
                  <a:lnTo>
                    <a:pt x="234489" y="22240"/>
                  </a:lnTo>
                  <a:lnTo>
                    <a:pt x="263911" y="46345"/>
                  </a:lnTo>
                  <a:lnTo>
                    <a:pt x="274700" y="75818"/>
                  </a:lnTo>
                  <a:lnTo>
                    <a:pt x="263911" y="105319"/>
                  </a:lnTo>
                  <a:lnTo>
                    <a:pt x="234489" y="129406"/>
                  </a:lnTo>
                  <a:lnTo>
                    <a:pt x="190851" y="145645"/>
                  </a:lnTo>
                  <a:lnTo>
                    <a:pt x="137414" y="151599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812533" y="5381840"/>
              <a:ext cx="205740" cy="454659"/>
            </a:xfrm>
            <a:custGeom>
              <a:avLst/>
              <a:gdLst/>
              <a:ahLst/>
              <a:cxnLst/>
              <a:rect l="l" t="t" r="r" b="b"/>
              <a:pathLst>
                <a:path w="205740" h="454660">
                  <a:moveTo>
                    <a:pt x="205231" y="0"/>
                  </a:moveTo>
                  <a:lnTo>
                    <a:pt x="0" y="0"/>
                  </a:lnTo>
                  <a:lnTo>
                    <a:pt x="0" y="454659"/>
                  </a:lnTo>
                  <a:lnTo>
                    <a:pt x="205231" y="454659"/>
                  </a:lnTo>
                  <a:lnTo>
                    <a:pt x="2052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7039101" y="5003800"/>
              <a:ext cx="0" cy="454659"/>
            </a:xfrm>
            <a:custGeom>
              <a:avLst/>
              <a:gdLst/>
              <a:ahLst/>
              <a:cxnLst/>
              <a:rect l="l" t="t" r="r" b="b"/>
              <a:pathLst>
                <a:path h="454660">
                  <a:moveTo>
                    <a:pt x="0" y="454659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068824" y="2351531"/>
              <a:ext cx="2349500" cy="4243705"/>
            </a:xfrm>
            <a:custGeom>
              <a:avLst/>
              <a:gdLst/>
              <a:ahLst/>
              <a:cxnLst/>
              <a:rect l="l" t="t" r="r" b="b"/>
              <a:pathLst>
                <a:path w="2349500" h="4243705">
                  <a:moveTo>
                    <a:pt x="227329" y="4243527"/>
                  </a:moveTo>
                  <a:lnTo>
                    <a:pt x="1970277" y="4243527"/>
                  </a:lnTo>
                </a:path>
                <a:path w="2349500" h="4243705">
                  <a:moveTo>
                    <a:pt x="1970277" y="3409988"/>
                  </a:moveTo>
                  <a:lnTo>
                    <a:pt x="1970277" y="4243527"/>
                  </a:lnTo>
                </a:path>
                <a:path w="2349500" h="4243705">
                  <a:moveTo>
                    <a:pt x="0" y="0"/>
                  </a:moveTo>
                  <a:lnTo>
                    <a:pt x="1970277" y="0"/>
                  </a:lnTo>
                </a:path>
                <a:path w="2349500" h="4243705">
                  <a:moveTo>
                    <a:pt x="1970277" y="2349118"/>
                  </a:moveTo>
                  <a:lnTo>
                    <a:pt x="1970277" y="0"/>
                  </a:lnTo>
                </a:path>
                <a:path w="2349500" h="4243705">
                  <a:moveTo>
                    <a:pt x="1591309" y="2197607"/>
                  </a:moveTo>
                  <a:lnTo>
                    <a:pt x="2349119" y="2197607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7259319" y="4169410"/>
              <a:ext cx="274955" cy="151765"/>
            </a:xfrm>
            <a:custGeom>
              <a:avLst/>
              <a:gdLst/>
              <a:ahLst/>
              <a:cxnLst/>
              <a:rect l="l" t="t" r="r" b="b"/>
              <a:pathLst>
                <a:path w="274954" h="151764">
                  <a:moveTo>
                    <a:pt x="137286" y="151510"/>
                  </a:moveTo>
                  <a:lnTo>
                    <a:pt x="83849" y="145559"/>
                  </a:lnTo>
                  <a:lnTo>
                    <a:pt x="40211" y="129333"/>
                  </a:lnTo>
                  <a:lnTo>
                    <a:pt x="10789" y="105273"/>
                  </a:lnTo>
                  <a:lnTo>
                    <a:pt x="0" y="75818"/>
                  </a:lnTo>
                  <a:lnTo>
                    <a:pt x="10789" y="46291"/>
                  </a:lnTo>
                  <a:lnTo>
                    <a:pt x="40211" y="22193"/>
                  </a:lnTo>
                  <a:lnTo>
                    <a:pt x="83849" y="5953"/>
                  </a:lnTo>
                  <a:lnTo>
                    <a:pt x="137286" y="0"/>
                  </a:lnTo>
                  <a:lnTo>
                    <a:pt x="190744" y="5953"/>
                  </a:lnTo>
                  <a:lnTo>
                    <a:pt x="234426" y="22193"/>
                  </a:lnTo>
                  <a:lnTo>
                    <a:pt x="263892" y="46291"/>
                  </a:lnTo>
                  <a:lnTo>
                    <a:pt x="274700" y="75818"/>
                  </a:lnTo>
                  <a:lnTo>
                    <a:pt x="263892" y="105273"/>
                  </a:lnTo>
                  <a:lnTo>
                    <a:pt x="234426" y="129333"/>
                  </a:lnTo>
                  <a:lnTo>
                    <a:pt x="190744" y="145559"/>
                  </a:lnTo>
                  <a:lnTo>
                    <a:pt x="137286" y="151510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7259319" y="4017898"/>
              <a:ext cx="274955" cy="151765"/>
            </a:xfrm>
            <a:custGeom>
              <a:avLst/>
              <a:gdLst/>
              <a:ahLst/>
              <a:cxnLst/>
              <a:rect l="l" t="t" r="r" b="b"/>
              <a:pathLst>
                <a:path w="274954" h="151764">
                  <a:moveTo>
                    <a:pt x="137286" y="151511"/>
                  </a:moveTo>
                  <a:lnTo>
                    <a:pt x="83849" y="145557"/>
                  </a:lnTo>
                  <a:lnTo>
                    <a:pt x="40211" y="129317"/>
                  </a:lnTo>
                  <a:lnTo>
                    <a:pt x="10789" y="105219"/>
                  </a:lnTo>
                  <a:lnTo>
                    <a:pt x="0" y="75692"/>
                  </a:lnTo>
                  <a:lnTo>
                    <a:pt x="10789" y="46237"/>
                  </a:lnTo>
                  <a:lnTo>
                    <a:pt x="40211" y="22177"/>
                  </a:lnTo>
                  <a:lnTo>
                    <a:pt x="83849" y="5951"/>
                  </a:lnTo>
                  <a:lnTo>
                    <a:pt x="137286" y="0"/>
                  </a:lnTo>
                  <a:lnTo>
                    <a:pt x="190744" y="5951"/>
                  </a:lnTo>
                  <a:lnTo>
                    <a:pt x="234426" y="22177"/>
                  </a:lnTo>
                  <a:lnTo>
                    <a:pt x="263892" y="46237"/>
                  </a:lnTo>
                  <a:lnTo>
                    <a:pt x="274700" y="75692"/>
                  </a:lnTo>
                  <a:lnTo>
                    <a:pt x="263892" y="105219"/>
                  </a:lnTo>
                  <a:lnTo>
                    <a:pt x="234426" y="129317"/>
                  </a:lnTo>
                  <a:lnTo>
                    <a:pt x="190744" y="145557"/>
                  </a:lnTo>
                  <a:lnTo>
                    <a:pt x="137286" y="151511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191375" y="3942079"/>
              <a:ext cx="205740" cy="454659"/>
            </a:xfrm>
            <a:custGeom>
              <a:avLst/>
              <a:gdLst/>
              <a:ahLst/>
              <a:cxnLst/>
              <a:rect l="l" t="t" r="r" b="b"/>
              <a:pathLst>
                <a:path w="205740" h="454660">
                  <a:moveTo>
                    <a:pt x="205231" y="0"/>
                  </a:moveTo>
                  <a:lnTo>
                    <a:pt x="0" y="0"/>
                  </a:lnTo>
                  <a:lnTo>
                    <a:pt x="0" y="454660"/>
                  </a:lnTo>
                  <a:lnTo>
                    <a:pt x="205231" y="454660"/>
                  </a:lnTo>
                  <a:lnTo>
                    <a:pt x="2052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007992" y="2200021"/>
              <a:ext cx="3409950" cy="2576830"/>
            </a:xfrm>
            <a:custGeom>
              <a:avLst/>
              <a:gdLst/>
              <a:ahLst/>
              <a:cxnLst/>
              <a:rect l="l" t="t" r="r" b="b"/>
              <a:pathLst>
                <a:path w="3409950" h="2576829">
                  <a:moveTo>
                    <a:pt x="3409950" y="2576448"/>
                  </a:moveTo>
                  <a:lnTo>
                    <a:pt x="3409950" y="2121789"/>
                  </a:lnTo>
                </a:path>
                <a:path w="3409950" h="2576829">
                  <a:moveTo>
                    <a:pt x="0" y="0"/>
                  </a:moveTo>
                  <a:lnTo>
                    <a:pt x="3409950" y="0"/>
                  </a:lnTo>
                </a:path>
                <a:path w="3409950" h="2576829">
                  <a:moveTo>
                    <a:pt x="3409950" y="1818639"/>
                  </a:moveTo>
                  <a:lnTo>
                    <a:pt x="3409950" y="0"/>
                  </a:lnTo>
                </a:path>
                <a:path w="3409950" h="2576829">
                  <a:moveTo>
                    <a:pt x="1136650" y="757808"/>
                  </a:moveTo>
                  <a:lnTo>
                    <a:pt x="1828038" y="757808"/>
                  </a:lnTo>
                </a:path>
                <a:path w="3409950" h="2576829">
                  <a:moveTo>
                    <a:pt x="1818640" y="757808"/>
                  </a:moveTo>
                  <a:lnTo>
                    <a:pt x="1818640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755576" y="2147887"/>
              <a:ext cx="161036" cy="99567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1128471" y="3185172"/>
              <a:ext cx="4471035" cy="410845"/>
            </a:xfrm>
            <a:custGeom>
              <a:avLst/>
              <a:gdLst/>
              <a:ahLst/>
              <a:cxnLst/>
              <a:rect l="l" t="t" r="r" b="b"/>
              <a:pathLst>
                <a:path w="4471035" h="410845">
                  <a:moveTo>
                    <a:pt x="0" y="410451"/>
                  </a:moveTo>
                  <a:lnTo>
                    <a:pt x="4470781" y="410451"/>
                  </a:lnTo>
                  <a:lnTo>
                    <a:pt x="4470781" y="0"/>
                  </a:lnTo>
                  <a:lnTo>
                    <a:pt x="0" y="0"/>
                  </a:lnTo>
                  <a:lnTo>
                    <a:pt x="0" y="41045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7713980" y="3335908"/>
              <a:ext cx="274955" cy="303530"/>
            </a:xfrm>
            <a:custGeom>
              <a:avLst/>
              <a:gdLst/>
              <a:ahLst/>
              <a:cxnLst/>
              <a:rect l="l" t="t" r="r" b="b"/>
              <a:pathLst>
                <a:path w="274954" h="303529">
                  <a:moveTo>
                    <a:pt x="137287" y="303021"/>
                  </a:moveTo>
                  <a:lnTo>
                    <a:pt x="83849" y="297070"/>
                  </a:lnTo>
                  <a:lnTo>
                    <a:pt x="40211" y="280844"/>
                  </a:lnTo>
                  <a:lnTo>
                    <a:pt x="10789" y="256784"/>
                  </a:lnTo>
                  <a:lnTo>
                    <a:pt x="0" y="227329"/>
                  </a:lnTo>
                  <a:lnTo>
                    <a:pt x="10789" y="197802"/>
                  </a:lnTo>
                  <a:lnTo>
                    <a:pt x="40211" y="173704"/>
                  </a:lnTo>
                  <a:lnTo>
                    <a:pt x="83849" y="157464"/>
                  </a:lnTo>
                  <a:lnTo>
                    <a:pt x="137287" y="151511"/>
                  </a:lnTo>
                  <a:lnTo>
                    <a:pt x="190744" y="157464"/>
                  </a:lnTo>
                  <a:lnTo>
                    <a:pt x="234426" y="173704"/>
                  </a:lnTo>
                  <a:lnTo>
                    <a:pt x="263892" y="197802"/>
                  </a:lnTo>
                  <a:lnTo>
                    <a:pt x="274700" y="227329"/>
                  </a:lnTo>
                  <a:lnTo>
                    <a:pt x="263892" y="256784"/>
                  </a:lnTo>
                  <a:lnTo>
                    <a:pt x="234426" y="280844"/>
                  </a:lnTo>
                  <a:lnTo>
                    <a:pt x="190744" y="297070"/>
                  </a:lnTo>
                  <a:lnTo>
                    <a:pt x="137287" y="303021"/>
                  </a:lnTo>
                  <a:close/>
                </a:path>
                <a:path w="274954" h="303529">
                  <a:moveTo>
                    <a:pt x="137287" y="151511"/>
                  </a:moveTo>
                  <a:lnTo>
                    <a:pt x="83849" y="145557"/>
                  </a:lnTo>
                  <a:lnTo>
                    <a:pt x="40211" y="129317"/>
                  </a:lnTo>
                  <a:lnTo>
                    <a:pt x="10789" y="105219"/>
                  </a:lnTo>
                  <a:lnTo>
                    <a:pt x="0" y="75691"/>
                  </a:lnTo>
                  <a:lnTo>
                    <a:pt x="10789" y="46237"/>
                  </a:lnTo>
                  <a:lnTo>
                    <a:pt x="40211" y="22177"/>
                  </a:lnTo>
                  <a:lnTo>
                    <a:pt x="83849" y="5951"/>
                  </a:lnTo>
                  <a:lnTo>
                    <a:pt x="137287" y="0"/>
                  </a:lnTo>
                  <a:lnTo>
                    <a:pt x="190744" y="5951"/>
                  </a:lnTo>
                  <a:lnTo>
                    <a:pt x="234426" y="22177"/>
                  </a:lnTo>
                  <a:lnTo>
                    <a:pt x="263892" y="46237"/>
                  </a:lnTo>
                  <a:lnTo>
                    <a:pt x="274700" y="75691"/>
                  </a:lnTo>
                  <a:lnTo>
                    <a:pt x="263892" y="105219"/>
                  </a:lnTo>
                  <a:lnTo>
                    <a:pt x="234426" y="129317"/>
                  </a:lnTo>
                  <a:lnTo>
                    <a:pt x="190744" y="145557"/>
                  </a:lnTo>
                  <a:lnTo>
                    <a:pt x="137287" y="151511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7646034" y="3260089"/>
              <a:ext cx="205740" cy="454659"/>
            </a:xfrm>
            <a:custGeom>
              <a:avLst/>
              <a:gdLst/>
              <a:ahLst/>
              <a:cxnLst/>
              <a:rect l="l" t="t" r="r" b="b"/>
              <a:pathLst>
                <a:path w="205740" h="454660">
                  <a:moveTo>
                    <a:pt x="205231" y="0"/>
                  </a:moveTo>
                  <a:lnTo>
                    <a:pt x="0" y="0"/>
                  </a:lnTo>
                  <a:lnTo>
                    <a:pt x="0" y="454660"/>
                  </a:lnTo>
                  <a:lnTo>
                    <a:pt x="205231" y="454660"/>
                  </a:lnTo>
                  <a:lnTo>
                    <a:pt x="2052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7713980" y="4093591"/>
              <a:ext cx="274955" cy="303530"/>
            </a:xfrm>
            <a:custGeom>
              <a:avLst/>
              <a:gdLst/>
              <a:ahLst/>
              <a:cxnLst/>
              <a:rect l="l" t="t" r="r" b="b"/>
              <a:pathLst>
                <a:path w="274954" h="303529">
                  <a:moveTo>
                    <a:pt x="137287" y="303148"/>
                  </a:moveTo>
                  <a:lnTo>
                    <a:pt x="83849" y="297195"/>
                  </a:lnTo>
                  <a:lnTo>
                    <a:pt x="40211" y="280955"/>
                  </a:lnTo>
                  <a:lnTo>
                    <a:pt x="10789" y="256857"/>
                  </a:lnTo>
                  <a:lnTo>
                    <a:pt x="0" y="227329"/>
                  </a:lnTo>
                  <a:lnTo>
                    <a:pt x="10789" y="197875"/>
                  </a:lnTo>
                  <a:lnTo>
                    <a:pt x="40211" y="173815"/>
                  </a:lnTo>
                  <a:lnTo>
                    <a:pt x="83849" y="157589"/>
                  </a:lnTo>
                  <a:lnTo>
                    <a:pt x="137287" y="151637"/>
                  </a:lnTo>
                  <a:lnTo>
                    <a:pt x="190744" y="157589"/>
                  </a:lnTo>
                  <a:lnTo>
                    <a:pt x="234426" y="173815"/>
                  </a:lnTo>
                  <a:lnTo>
                    <a:pt x="263892" y="197875"/>
                  </a:lnTo>
                  <a:lnTo>
                    <a:pt x="274700" y="227329"/>
                  </a:lnTo>
                  <a:lnTo>
                    <a:pt x="263892" y="256857"/>
                  </a:lnTo>
                  <a:lnTo>
                    <a:pt x="234426" y="280955"/>
                  </a:lnTo>
                  <a:lnTo>
                    <a:pt x="190744" y="297195"/>
                  </a:lnTo>
                  <a:lnTo>
                    <a:pt x="137287" y="303148"/>
                  </a:lnTo>
                  <a:close/>
                </a:path>
                <a:path w="274954" h="303529">
                  <a:moveTo>
                    <a:pt x="137287" y="151637"/>
                  </a:moveTo>
                  <a:lnTo>
                    <a:pt x="83849" y="145684"/>
                  </a:lnTo>
                  <a:lnTo>
                    <a:pt x="40211" y="129444"/>
                  </a:lnTo>
                  <a:lnTo>
                    <a:pt x="10789" y="105346"/>
                  </a:lnTo>
                  <a:lnTo>
                    <a:pt x="0" y="75818"/>
                  </a:lnTo>
                  <a:lnTo>
                    <a:pt x="10789" y="46345"/>
                  </a:lnTo>
                  <a:lnTo>
                    <a:pt x="40211" y="22240"/>
                  </a:lnTo>
                  <a:lnTo>
                    <a:pt x="83849" y="5970"/>
                  </a:lnTo>
                  <a:lnTo>
                    <a:pt x="137287" y="0"/>
                  </a:lnTo>
                  <a:lnTo>
                    <a:pt x="190744" y="5970"/>
                  </a:lnTo>
                  <a:lnTo>
                    <a:pt x="234426" y="22240"/>
                  </a:lnTo>
                  <a:lnTo>
                    <a:pt x="263892" y="46345"/>
                  </a:lnTo>
                  <a:lnTo>
                    <a:pt x="274700" y="75818"/>
                  </a:lnTo>
                  <a:lnTo>
                    <a:pt x="263892" y="105346"/>
                  </a:lnTo>
                  <a:lnTo>
                    <a:pt x="234426" y="129444"/>
                  </a:lnTo>
                  <a:lnTo>
                    <a:pt x="190744" y="145684"/>
                  </a:lnTo>
                  <a:lnTo>
                    <a:pt x="137287" y="151637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7646034" y="4017898"/>
              <a:ext cx="205740" cy="454659"/>
            </a:xfrm>
            <a:custGeom>
              <a:avLst/>
              <a:gdLst/>
              <a:ahLst/>
              <a:cxnLst/>
              <a:rect l="l" t="t" r="r" b="b"/>
              <a:pathLst>
                <a:path w="205740" h="454660">
                  <a:moveTo>
                    <a:pt x="205231" y="0"/>
                  </a:moveTo>
                  <a:lnTo>
                    <a:pt x="0" y="0"/>
                  </a:lnTo>
                  <a:lnTo>
                    <a:pt x="0" y="454659"/>
                  </a:lnTo>
                  <a:lnTo>
                    <a:pt x="205231" y="454659"/>
                  </a:lnTo>
                  <a:lnTo>
                    <a:pt x="2052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3" name="object 103"/>
          <p:cNvSpPr txBox="1"/>
          <p:nvPr/>
        </p:nvSpPr>
        <p:spPr>
          <a:xfrm>
            <a:off x="2344292" y="3202000"/>
            <a:ext cx="152209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Calibri"/>
                <a:cs typeface="Calibri"/>
              </a:rPr>
              <a:t>I</a:t>
            </a:r>
            <a:r>
              <a:rPr sz="2000" b="1" spc="-15" dirty="0">
                <a:latin typeface="Calibri"/>
                <a:cs typeface="Calibri"/>
              </a:rPr>
              <a:t>N</a:t>
            </a:r>
            <a:r>
              <a:rPr sz="2000" b="1" spc="-10" dirty="0">
                <a:latin typeface="Calibri"/>
                <a:cs typeface="Calibri"/>
              </a:rPr>
              <a:t>TE</a:t>
            </a:r>
            <a:r>
              <a:rPr sz="2000" b="1" spc="-20" dirty="0">
                <a:latin typeface="Calibri"/>
                <a:cs typeface="Calibri"/>
              </a:rPr>
              <a:t>R</a:t>
            </a:r>
            <a:r>
              <a:rPr sz="2000" b="1" spc="-15" dirty="0">
                <a:latin typeface="Calibri"/>
                <a:cs typeface="Calibri"/>
              </a:rPr>
              <a:t>RU</a:t>
            </a:r>
            <a:r>
              <a:rPr sz="2000" b="1" spc="-10" dirty="0">
                <a:latin typeface="Calibri"/>
                <a:cs typeface="Calibri"/>
              </a:rPr>
              <a:t>P</a:t>
            </a:r>
            <a:r>
              <a:rPr sz="2000" b="1" spc="-65" dirty="0">
                <a:latin typeface="Calibri"/>
                <a:cs typeface="Calibri"/>
              </a:rPr>
              <a:t>T</a:t>
            </a:r>
            <a:r>
              <a:rPr sz="2000" b="1" spc="-10" dirty="0">
                <a:latin typeface="Calibri"/>
                <a:cs typeface="Calibri"/>
              </a:rPr>
              <a:t>OR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04" name="object 104"/>
          <p:cNvGrpSpPr/>
          <p:nvPr/>
        </p:nvGrpSpPr>
        <p:grpSpPr>
          <a:xfrm>
            <a:off x="2781236" y="2005774"/>
            <a:ext cx="5106035" cy="4755515"/>
            <a:chOff x="2781236" y="2005774"/>
            <a:chExt cx="5106035" cy="4755515"/>
          </a:xfrm>
        </p:grpSpPr>
        <p:sp>
          <p:nvSpPr>
            <p:cNvPr id="105" name="object 105"/>
            <p:cNvSpPr/>
            <p:nvPr/>
          </p:nvSpPr>
          <p:spPr>
            <a:xfrm>
              <a:off x="2795523" y="2048509"/>
              <a:ext cx="5077460" cy="1818639"/>
            </a:xfrm>
            <a:custGeom>
              <a:avLst/>
              <a:gdLst/>
              <a:ahLst/>
              <a:cxnLst/>
              <a:rect l="l" t="t" r="r" b="b"/>
              <a:pathLst>
                <a:path w="5077459" h="1818639">
                  <a:moveTo>
                    <a:pt x="0" y="0"/>
                  </a:moveTo>
                  <a:lnTo>
                    <a:pt x="5077079" y="0"/>
                  </a:lnTo>
                </a:path>
                <a:path w="5077459" h="1818639">
                  <a:moveTo>
                    <a:pt x="3864609" y="1818639"/>
                  </a:moveTo>
                  <a:lnTo>
                    <a:pt x="5077079" y="1818639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872602" y="3639819"/>
              <a:ext cx="0" cy="454659"/>
            </a:xfrm>
            <a:custGeom>
              <a:avLst/>
              <a:gdLst/>
              <a:ahLst/>
              <a:cxnLst/>
              <a:rect l="l" t="t" r="r" b="b"/>
              <a:pathLst>
                <a:path h="454660">
                  <a:moveTo>
                    <a:pt x="0" y="454659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871342" y="2038984"/>
              <a:ext cx="5001260" cy="4707890"/>
            </a:xfrm>
            <a:custGeom>
              <a:avLst/>
              <a:gdLst/>
              <a:ahLst/>
              <a:cxnLst/>
              <a:rect l="l" t="t" r="r" b="b"/>
              <a:pathLst>
                <a:path w="5001259" h="4707890">
                  <a:moveTo>
                    <a:pt x="5001259" y="1297686"/>
                  </a:moveTo>
                  <a:lnTo>
                    <a:pt x="5001259" y="9525"/>
                  </a:lnTo>
                </a:path>
                <a:path w="5001259" h="4707890">
                  <a:moveTo>
                    <a:pt x="1288160" y="4631855"/>
                  </a:moveTo>
                  <a:lnTo>
                    <a:pt x="4546600" y="4631855"/>
                  </a:lnTo>
                </a:path>
                <a:path w="5001259" h="4707890">
                  <a:moveTo>
                    <a:pt x="4546600" y="3040507"/>
                  </a:moveTo>
                  <a:lnTo>
                    <a:pt x="4546600" y="4631855"/>
                  </a:lnTo>
                </a:path>
                <a:path w="5001259" h="4707890">
                  <a:moveTo>
                    <a:pt x="5001259" y="2358516"/>
                  </a:moveTo>
                  <a:lnTo>
                    <a:pt x="5001259" y="4707630"/>
                  </a:lnTo>
                </a:path>
                <a:path w="5001259" h="4707890">
                  <a:moveTo>
                    <a:pt x="0" y="4707630"/>
                  </a:moveTo>
                  <a:lnTo>
                    <a:pt x="5001259" y="4707632"/>
                  </a:lnTo>
                </a:path>
                <a:path w="5001259" h="4707890">
                  <a:moveTo>
                    <a:pt x="1212469" y="989838"/>
                  </a:moveTo>
                  <a:lnTo>
                    <a:pt x="3258439" y="994537"/>
                  </a:lnTo>
                </a:path>
                <a:path w="5001259" h="4707890">
                  <a:moveTo>
                    <a:pt x="3253612" y="999363"/>
                  </a:moveTo>
                  <a:lnTo>
                    <a:pt x="3253612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034976" y="2005774"/>
              <a:ext cx="161036" cy="99567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2880740" y="2351531"/>
              <a:ext cx="3642360" cy="767715"/>
            </a:xfrm>
            <a:custGeom>
              <a:avLst/>
              <a:gdLst/>
              <a:ahLst/>
              <a:cxnLst/>
              <a:rect l="l" t="t" r="r" b="b"/>
              <a:pathLst>
                <a:path w="3642359" h="767714">
                  <a:moveTo>
                    <a:pt x="0" y="762507"/>
                  </a:moveTo>
                  <a:lnTo>
                    <a:pt x="3642105" y="767333"/>
                  </a:lnTo>
                </a:path>
                <a:path w="3642359" h="767714">
                  <a:moveTo>
                    <a:pt x="3637279" y="767333"/>
                  </a:moveTo>
                  <a:lnTo>
                    <a:pt x="3637279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418643" y="2299398"/>
              <a:ext cx="161036" cy="99567"/>
            </a:xfrm>
            <a:prstGeom prst="rect">
              <a:avLst/>
            </a:prstGeom>
          </p:spPr>
        </p:pic>
      </p:grpSp>
      <p:sp>
        <p:nvSpPr>
          <p:cNvPr id="111" name="object 111"/>
          <p:cNvSpPr txBox="1"/>
          <p:nvPr/>
        </p:nvSpPr>
        <p:spPr>
          <a:xfrm>
            <a:off x="6417945" y="5883351"/>
            <a:ext cx="46799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10" dirty="0">
                <a:latin typeface="Calibri"/>
                <a:cs typeface="Calibri"/>
              </a:rPr>
              <a:t>I</a:t>
            </a:r>
            <a:r>
              <a:rPr sz="2000" b="1" spc="-5" dirty="0">
                <a:latin typeface="Calibri"/>
                <a:cs typeface="Calibri"/>
              </a:rPr>
              <a:t>a-</a:t>
            </a:r>
            <a:r>
              <a:rPr sz="2000" b="1" spc="-10" dirty="0">
                <a:latin typeface="Calibri"/>
                <a:cs typeface="Calibri"/>
              </a:rPr>
              <a:t>Ic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6721475" y="5344795"/>
            <a:ext cx="1071245" cy="557530"/>
          </a:xfrm>
          <a:custGeom>
            <a:avLst/>
            <a:gdLst/>
            <a:ahLst/>
            <a:cxnLst/>
            <a:rect l="l" t="t" r="r" b="b"/>
            <a:pathLst>
              <a:path w="1071245" h="557529">
                <a:moveTo>
                  <a:pt x="85725" y="462026"/>
                </a:moveTo>
                <a:lnTo>
                  <a:pt x="57150" y="462026"/>
                </a:lnTo>
                <a:lnTo>
                  <a:pt x="57150" y="0"/>
                </a:lnTo>
                <a:lnTo>
                  <a:pt x="28575" y="0"/>
                </a:lnTo>
                <a:lnTo>
                  <a:pt x="28575" y="462026"/>
                </a:lnTo>
                <a:lnTo>
                  <a:pt x="0" y="462026"/>
                </a:lnTo>
                <a:lnTo>
                  <a:pt x="42926" y="547751"/>
                </a:lnTo>
                <a:lnTo>
                  <a:pt x="78587" y="476313"/>
                </a:lnTo>
                <a:lnTo>
                  <a:pt x="85725" y="462026"/>
                </a:lnTo>
                <a:close/>
              </a:path>
              <a:path w="1071245" h="557529">
                <a:moveTo>
                  <a:pt x="644652" y="471500"/>
                </a:moveTo>
                <a:lnTo>
                  <a:pt x="616077" y="471500"/>
                </a:lnTo>
                <a:lnTo>
                  <a:pt x="616077" y="9398"/>
                </a:lnTo>
                <a:lnTo>
                  <a:pt x="587502" y="9398"/>
                </a:lnTo>
                <a:lnTo>
                  <a:pt x="587502" y="471500"/>
                </a:lnTo>
                <a:lnTo>
                  <a:pt x="558927" y="471500"/>
                </a:lnTo>
                <a:lnTo>
                  <a:pt x="601726" y="557225"/>
                </a:lnTo>
                <a:lnTo>
                  <a:pt x="637489" y="485787"/>
                </a:lnTo>
                <a:lnTo>
                  <a:pt x="644652" y="471500"/>
                </a:lnTo>
                <a:close/>
              </a:path>
              <a:path w="1071245" h="557529">
                <a:moveTo>
                  <a:pt x="1070864" y="462026"/>
                </a:moveTo>
                <a:lnTo>
                  <a:pt x="1042289" y="462026"/>
                </a:lnTo>
                <a:lnTo>
                  <a:pt x="1042289" y="0"/>
                </a:lnTo>
                <a:lnTo>
                  <a:pt x="1013714" y="0"/>
                </a:lnTo>
                <a:lnTo>
                  <a:pt x="1013714" y="462026"/>
                </a:lnTo>
                <a:lnTo>
                  <a:pt x="985139" y="462026"/>
                </a:lnTo>
                <a:lnTo>
                  <a:pt x="1027938" y="547751"/>
                </a:lnTo>
                <a:lnTo>
                  <a:pt x="1063701" y="476313"/>
                </a:lnTo>
                <a:lnTo>
                  <a:pt x="1070864" y="4620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 txBox="1"/>
          <p:nvPr/>
        </p:nvSpPr>
        <p:spPr>
          <a:xfrm>
            <a:off x="7090409" y="5892800"/>
            <a:ext cx="49784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10" dirty="0">
                <a:latin typeface="Calibri"/>
                <a:cs typeface="Calibri"/>
              </a:rPr>
              <a:t>I</a:t>
            </a:r>
            <a:r>
              <a:rPr sz="2000" b="1" spc="-5" dirty="0">
                <a:latin typeface="Calibri"/>
                <a:cs typeface="Calibri"/>
              </a:rPr>
              <a:t>b-</a:t>
            </a:r>
            <a:r>
              <a:rPr sz="2000" b="1" spc="-10" dirty="0">
                <a:latin typeface="Calibri"/>
                <a:cs typeface="Calibri"/>
              </a:rPr>
              <a:t>Ia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7753604" y="5902248"/>
            <a:ext cx="47815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10" dirty="0">
                <a:latin typeface="Calibri"/>
                <a:cs typeface="Calibri"/>
              </a:rPr>
              <a:t>I</a:t>
            </a:r>
            <a:r>
              <a:rPr sz="2000" b="1" spc="-15" dirty="0">
                <a:latin typeface="Calibri"/>
                <a:cs typeface="Calibri"/>
              </a:rPr>
              <a:t>c</a:t>
            </a:r>
            <a:r>
              <a:rPr sz="2000" b="1" spc="-5" dirty="0">
                <a:latin typeface="Calibri"/>
                <a:cs typeface="Calibri"/>
              </a:rPr>
              <a:t>-</a:t>
            </a:r>
            <a:r>
              <a:rPr sz="2000" b="1" spc="-10" dirty="0">
                <a:latin typeface="Calibri"/>
                <a:cs typeface="Calibri"/>
              </a:rPr>
              <a:t>Ib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3480942" y="1169924"/>
            <a:ext cx="1710689" cy="5708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90"/>
              </a:spcBef>
            </a:pPr>
            <a:r>
              <a:rPr sz="1750" b="1" spc="5" dirty="0">
                <a:latin typeface="Calibri"/>
                <a:cs typeface="Calibri"/>
              </a:rPr>
              <a:t>Transformador</a:t>
            </a:r>
            <a:r>
              <a:rPr sz="1750" b="1" spc="-60" dirty="0">
                <a:latin typeface="Calibri"/>
                <a:cs typeface="Calibri"/>
              </a:rPr>
              <a:t> </a:t>
            </a:r>
            <a:r>
              <a:rPr sz="1750" b="1" spc="15" dirty="0">
                <a:latin typeface="Calibri"/>
                <a:cs typeface="Calibri"/>
              </a:rPr>
              <a:t>en </a:t>
            </a:r>
            <a:r>
              <a:rPr sz="1750" b="1" spc="-380" dirty="0">
                <a:latin typeface="Calibri"/>
                <a:cs typeface="Calibri"/>
              </a:rPr>
              <a:t> </a:t>
            </a:r>
            <a:r>
              <a:rPr sz="1750" b="1" spc="5" dirty="0">
                <a:latin typeface="Calibri"/>
                <a:cs typeface="Calibri"/>
              </a:rPr>
              <a:t>Estrella</a:t>
            </a:r>
            <a:r>
              <a:rPr sz="1750" b="1" spc="-5" dirty="0">
                <a:latin typeface="Calibri"/>
                <a:cs typeface="Calibri"/>
              </a:rPr>
              <a:t> </a:t>
            </a:r>
            <a:r>
              <a:rPr sz="1750" b="1" spc="10" dirty="0">
                <a:latin typeface="Calibri"/>
                <a:cs typeface="Calibri"/>
              </a:rPr>
              <a:t>-</a:t>
            </a:r>
            <a:r>
              <a:rPr sz="1750" b="1" spc="5" dirty="0">
                <a:latin typeface="Calibri"/>
                <a:cs typeface="Calibri"/>
              </a:rPr>
              <a:t> </a:t>
            </a:r>
            <a:r>
              <a:rPr sz="1750" b="1" spc="15" dirty="0">
                <a:latin typeface="Calibri"/>
                <a:cs typeface="Calibri"/>
              </a:rPr>
              <a:t>Delta</a:t>
            </a:r>
            <a:endParaRPr sz="1750">
              <a:latin typeface="Calibri"/>
              <a:cs typeface="Calibri"/>
            </a:endParaRPr>
          </a:p>
        </p:txBody>
      </p:sp>
      <p:grpSp>
        <p:nvGrpSpPr>
          <p:cNvPr id="116" name="object 116"/>
          <p:cNvGrpSpPr/>
          <p:nvPr/>
        </p:nvGrpSpPr>
        <p:grpSpPr>
          <a:xfrm>
            <a:off x="1511998" y="2844164"/>
            <a:ext cx="6299835" cy="3201670"/>
            <a:chOff x="1511998" y="2844164"/>
            <a:chExt cx="6299835" cy="3201670"/>
          </a:xfrm>
        </p:grpSpPr>
        <p:sp>
          <p:nvSpPr>
            <p:cNvPr id="117" name="object 117"/>
            <p:cNvSpPr/>
            <p:nvPr/>
          </p:nvSpPr>
          <p:spPr>
            <a:xfrm>
              <a:off x="1526286" y="5818352"/>
              <a:ext cx="95250" cy="227329"/>
            </a:xfrm>
            <a:custGeom>
              <a:avLst/>
              <a:gdLst/>
              <a:ahLst/>
              <a:cxnLst/>
              <a:rect l="l" t="t" r="r" b="b"/>
              <a:pathLst>
                <a:path w="95250" h="227329">
                  <a:moveTo>
                    <a:pt x="94741" y="0"/>
                  </a:moveTo>
                  <a:lnTo>
                    <a:pt x="94741" y="227329"/>
                  </a:lnTo>
                </a:path>
                <a:path w="95250" h="227329">
                  <a:moveTo>
                    <a:pt x="0" y="37884"/>
                  </a:moveTo>
                  <a:lnTo>
                    <a:pt x="0" y="151549"/>
                  </a:lnTo>
                </a:path>
              </a:pathLst>
            </a:custGeom>
            <a:ln w="28575">
              <a:solidFill>
                <a:srgbClr val="CC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910959" y="2844164"/>
              <a:ext cx="900430" cy="586105"/>
            </a:xfrm>
            <a:custGeom>
              <a:avLst/>
              <a:gdLst/>
              <a:ahLst/>
              <a:cxnLst/>
              <a:rect l="l" t="t" r="r" b="b"/>
              <a:pathLst>
                <a:path w="900429" h="586104">
                  <a:moveTo>
                    <a:pt x="85725" y="462026"/>
                  </a:moveTo>
                  <a:lnTo>
                    <a:pt x="57150" y="462026"/>
                  </a:lnTo>
                  <a:lnTo>
                    <a:pt x="57150" y="0"/>
                  </a:lnTo>
                  <a:lnTo>
                    <a:pt x="28575" y="0"/>
                  </a:lnTo>
                  <a:lnTo>
                    <a:pt x="28575" y="462026"/>
                  </a:lnTo>
                  <a:lnTo>
                    <a:pt x="0" y="462026"/>
                  </a:lnTo>
                  <a:lnTo>
                    <a:pt x="42799" y="547751"/>
                  </a:lnTo>
                  <a:lnTo>
                    <a:pt x="78536" y="476377"/>
                  </a:lnTo>
                  <a:lnTo>
                    <a:pt x="85725" y="462026"/>
                  </a:lnTo>
                  <a:close/>
                </a:path>
                <a:path w="900429" h="586104">
                  <a:moveTo>
                    <a:pt x="483489" y="499872"/>
                  </a:moveTo>
                  <a:lnTo>
                    <a:pt x="454914" y="499872"/>
                  </a:lnTo>
                  <a:lnTo>
                    <a:pt x="454914" y="37846"/>
                  </a:lnTo>
                  <a:lnTo>
                    <a:pt x="426339" y="37846"/>
                  </a:lnTo>
                  <a:lnTo>
                    <a:pt x="426339" y="499872"/>
                  </a:lnTo>
                  <a:lnTo>
                    <a:pt x="397764" y="499872"/>
                  </a:lnTo>
                  <a:lnTo>
                    <a:pt x="440690" y="585597"/>
                  </a:lnTo>
                  <a:lnTo>
                    <a:pt x="476313" y="514223"/>
                  </a:lnTo>
                  <a:lnTo>
                    <a:pt x="483489" y="499872"/>
                  </a:lnTo>
                  <a:close/>
                </a:path>
                <a:path w="900429" h="586104">
                  <a:moveTo>
                    <a:pt x="900303" y="462026"/>
                  </a:moveTo>
                  <a:lnTo>
                    <a:pt x="871728" y="462026"/>
                  </a:lnTo>
                  <a:lnTo>
                    <a:pt x="871728" y="0"/>
                  </a:lnTo>
                  <a:lnTo>
                    <a:pt x="843153" y="0"/>
                  </a:lnTo>
                  <a:lnTo>
                    <a:pt x="843153" y="462026"/>
                  </a:lnTo>
                  <a:lnTo>
                    <a:pt x="814578" y="462026"/>
                  </a:lnTo>
                  <a:lnTo>
                    <a:pt x="857377" y="547751"/>
                  </a:lnTo>
                  <a:lnTo>
                    <a:pt x="893114" y="476377"/>
                  </a:lnTo>
                  <a:lnTo>
                    <a:pt x="900303" y="4620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9" name="object 119"/>
          <p:cNvSpPr txBox="1"/>
          <p:nvPr/>
        </p:nvSpPr>
        <p:spPr>
          <a:xfrm>
            <a:off x="7895590" y="2955798"/>
            <a:ext cx="47815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10" dirty="0">
                <a:latin typeface="Calibri"/>
                <a:cs typeface="Calibri"/>
              </a:rPr>
              <a:t>I</a:t>
            </a:r>
            <a:r>
              <a:rPr sz="2000" b="1" spc="-15" dirty="0">
                <a:latin typeface="Calibri"/>
                <a:cs typeface="Calibri"/>
              </a:rPr>
              <a:t>c</a:t>
            </a:r>
            <a:r>
              <a:rPr sz="2000" b="1" spc="-5" dirty="0">
                <a:latin typeface="Calibri"/>
                <a:cs typeface="Calibri"/>
              </a:rPr>
              <a:t>-</a:t>
            </a:r>
            <a:r>
              <a:rPr sz="2000" b="1" spc="-10" dirty="0">
                <a:latin typeface="Calibri"/>
                <a:cs typeface="Calibri"/>
              </a:rPr>
              <a:t>Ib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7232650" y="2519883"/>
            <a:ext cx="49784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Calibri"/>
                <a:cs typeface="Calibri"/>
              </a:rPr>
              <a:t>Ib</a:t>
            </a:r>
            <a:r>
              <a:rPr sz="2000" b="1" spc="-5" dirty="0">
                <a:latin typeface="Calibri"/>
                <a:cs typeface="Calibri"/>
              </a:rPr>
              <a:t>-</a:t>
            </a:r>
            <a:r>
              <a:rPr sz="2000" b="1" spc="-10" dirty="0">
                <a:latin typeface="Calibri"/>
                <a:cs typeface="Calibri"/>
              </a:rPr>
              <a:t>Ia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6417945" y="3221227"/>
            <a:ext cx="46799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10" dirty="0">
                <a:latin typeface="Calibri"/>
                <a:cs typeface="Calibri"/>
              </a:rPr>
              <a:t>I</a:t>
            </a:r>
            <a:r>
              <a:rPr sz="2000" b="1" spc="-5" dirty="0">
                <a:latin typeface="Calibri"/>
                <a:cs typeface="Calibri"/>
              </a:rPr>
              <a:t>a-</a:t>
            </a:r>
            <a:r>
              <a:rPr sz="2000" b="1" spc="-10" dirty="0">
                <a:latin typeface="Calibri"/>
                <a:cs typeface="Calibri"/>
              </a:rPr>
              <a:t>Ic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76466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35" dirty="0"/>
              <a:t> </a:t>
            </a:r>
            <a:r>
              <a:rPr sz="2400" spc="-5" dirty="0"/>
              <a:t>diferencial</a:t>
            </a:r>
            <a:r>
              <a:rPr sz="2400" spc="-30" dirty="0"/>
              <a:t> </a:t>
            </a:r>
            <a:r>
              <a:rPr sz="2400" dirty="0"/>
              <a:t>de </a:t>
            </a:r>
            <a:r>
              <a:rPr sz="2400" spc="-5" dirty="0"/>
              <a:t>transformador</a:t>
            </a:r>
            <a:r>
              <a:rPr sz="2400" spc="-45" dirty="0"/>
              <a:t> </a:t>
            </a:r>
            <a:r>
              <a:rPr sz="2400" spc="-5" dirty="0"/>
              <a:t>(87T)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1510855" y="1343850"/>
            <a:ext cx="1624965" cy="3100070"/>
            <a:chOff x="1510855" y="1343850"/>
            <a:chExt cx="1624965" cy="31000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2691" y="2996692"/>
              <a:ext cx="297814" cy="1953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29229" y="3094310"/>
              <a:ext cx="325120" cy="118110"/>
            </a:xfrm>
            <a:custGeom>
              <a:avLst/>
              <a:gdLst/>
              <a:ahLst/>
              <a:cxnLst/>
              <a:rect l="l" t="t" r="r" b="b"/>
              <a:pathLst>
                <a:path w="325119" h="118110">
                  <a:moveTo>
                    <a:pt x="324700" y="0"/>
                  </a:moveTo>
                  <a:lnTo>
                    <a:pt x="0" y="0"/>
                  </a:lnTo>
                  <a:lnTo>
                    <a:pt x="0" y="117900"/>
                  </a:lnTo>
                  <a:lnTo>
                    <a:pt x="324700" y="117900"/>
                  </a:lnTo>
                  <a:lnTo>
                    <a:pt x="324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61360" y="3094355"/>
              <a:ext cx="260985" cy="394335"/>
            </a:xfrm>
            <a:custGeom>
              <a:avLst/>
              <a:gdLst/>
              <a:ahLst/>
              <a:cxnLst/>
              <a:rect l="l" t="t" r="r" b="b"/>
              <a:pathLst>
                <a:path w="260985" h="394335">
                  <a:moveTo>
                    <a:pt x="260603" y="394335"/>
                  </a:moveTo>
                  <a:lnTo>
                    <a:pt x="260603" y="0"/>
                  </a:lnTo>
                </a:path>
                <a:path w="260985" h="394335">
                  <a:moveTo>
                    <a:pt x="0" y="130556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53614" y="2996692"/>
              <a:ext cx="299085" cy="19532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240025" y="3094310"/>
              <a:ext cx="326390" cy="118110"/>
            </a:xfrm>
            <a:custGeom>
              <a:avLst/>
              <a:gdLst/>
              <a:ahLst/>
              <a:cxnLst/>
              <a:rect l="l" t="t" r="r" b="b"/>
              <a:pathLst>
                <a:path w="326389" h="118110">
                  <a:moveTo>
                    <a:pt x="326161" y="0"/>
                  </a:moveTo>
                  <a:lnTo>
                    <a:pt x="0" y="0"/>
                  </a:lnTo>
                  <a:lnTo>
                    <a:pt x="0" y="117900"/>
                  </a:lnTo>
                  <a:lnTo>
                    <a:pt x="326161" y="117900"/>
                  </a:lnTo>
                  <a:lnTo>
                    <a:pt x="3261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73553" y="3094355"/>
              <a:ext cx="260985" cy="824230"/>
            </a:xfrm>
            <a:custGeom>
              <a:avLst/>
              <a:gdLst/>
              <a:ahLst/>
              <a:cxnLst/>
              <a:rect l="l" t="t" r="r" b="b"/>
              <a:pathLst>
                <a:path w="260985" h="824229">
                  <a:moveTo>
                    <a:pt x="260603" y="823849"/>
                  </a:moveTo>
                  <a:lnTo>
                    <a:pt x="260603" y="0"/>
                  </a:lnTo>
                </a:path>
                <a:path w="260985" h="824229">
                  <a:moveTo>
                    <a:pt x="0" y="117856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33676" y="2996692"/>
              <a:ext cx="297815" cy="19532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720214" y="3094310"/>
              <a:ext cx="325120" cy="118110"/>
            </a:xfrm>
            <a:custGeom>
              <a:avLst/>
              <a:gdLst/>
              <a:ahLst/>
              <a:cxnLst/>
              <a:rect l="l" t="t" r="r" b="b"/>
              <a:pathLst>
                <a:path w="325119" h="118110">
                  <a:moveTo>
                    <a:pt x="324700" y="0"/>
                  </a:moveTo>
                  <a:lnTo>
                    <a:pt x="0" y="0"/>
                  </a:lnTo>
                  <a:lnTo>
                    <a:pt x="0" y="117900"/>
                  </a:lnTo>
                  <a:lnTo>
                    <a:pt x="324700" y="117900"/>
                  </a:lnTo>
                  <a:lnTo>
                    <a:pt x="324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34819" y="3073273"/>
              <a:ext cx="1287145" cy="1356360"/>
            </a:xfrm>
            <a:custGeom>
              <a:avLst/>
              <a:gdLst/>
              <a:ahLst/>
              <a:cxnLst/>
              <a:rect l="l" t="t" r="r" b="b"/>
              <a:pathLst>
                <a:path w="1287145" h="1356360">
                  <a:moveTo>
                    <a:pt x="278130" y="1355852"/>
                  </a:moveTo>
                  <a:lnTo>
                    <a:pt x="278130" y="21081"/>
                  </a:lnTo>
                </a:path>
                <a:path w="1287145" h="1356360">
                  <a:moveTo>
                    <a:pt x="17399" y="322834"/>
                  </a:moveTo>
                  <a:lnTo>
                    <a:pt x="13081" y="0"/>
                  </a:lnTo>
                </a:path>
                <a:path w="1287145" h="1356360">
                  <a:moveTo>
                    <a:pt x="538734" y="138937"/>
                  </a:moveTo>
                  <a:lnTo>
                    <a:pt x="278130" y="138937"/>
                  </a:lnTo>
                </a:path>
                <a:path w="1287145" h="1356360">
                  <a:moveTo>
                    <a:pt x="1026541" y="138937"/>
                  </a:moveTo>
                  <a:lnTo>
                    <a:pt x="799338" y="138937"/>
                  </a:lnTo>
                </a:path>
                <a:path w="1287145" h="1356360">
                  <a:moveTo>
                    <a:pt x="0" y="322834"/>
                  </a:moveTo>
                  <a:lnTo>
                    <a:pt x="1287145" y="327025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8119" y="3349180"/>
              <a:ext cx="75056" cy="8674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95867" y="3168205"/>
              <a:ext cx="75056" cy="8953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76056" y="3168205"/>
              <a:ext cx="73660" cy="8953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83674" y="3050222"/>
              <a:ext cx="75056" cy="8813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95867" y="3050222"/>
              <a:ext cx="75056" cy="8813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76056" y="3050222"/>
              <a:ext cx="73660" cy="8813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53614" y="2721355"/>
              <a:ext cx="299085" cy="19418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240025" y="2701325"/>
              <a:ext cx="326390" cy="117475"/>
            </a:xfrm>
            <a:custGeom>
              <a:avLst/>
              <a:gdLst/>
              <a:ahLst/>
              <a:cxnLst/>
              <a:rect l="l" t="t" r="r" b="b"/>
              <a:pathLst>
                <a:path w="326389" h="117475">
                  <a:moveTo>
                    <a:pt x="326161" y="0"/>
                  </a:moveTo>
                  <a:lnTo>
                    <a:pt x="0" y="0"/>
                  </a:lnTo>
                  <a:lnTo>
                    <a:pt x="0" y="117058"/>
                  </a:lnTo>
                  <a:lnTo>
                    <a:pt x="326161" y="117058"/>
                  </a:lnTo>
                  <a:lnTo>
                    <a:pt x="3261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64790" y="2451480"/>
              <a:ext cx="269875" cy="400050"/>
            </a:xfrm>
            <a:custGeom>
              <a:avLst/>
              <a:gdLst/>
              <a:ahLst/>
              <a:cxnLst/>
              <a:rect l="l" t="t" r="r" b="b"/>
              <a:pathLst>
                <a:path w="269875" h="400050">
                  <a:moveTo>
                    <a:pt x="269366" y="367792"/>
                  </a:moveTo>
                  <a:lnTo>
                    <a:pt x="269366" y="0"/>
                  </a:lnTo>
                </a:path>
                <a:path w="269875" h="400050">
                  <a:moveTo>
                    <a:pt x="0" y="400050"/>
                  </a:moveTo>
                  <a:lnTo>
                    <a:pt x="4317" y="81407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13735" y="2721355"/>
              <a:ext cx="299084" cy="19418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700146" y="2701325"/>
              <a:ext cx="326390" cy="117475"/>
            </a:xfrm>
            <a:custGeom>
              <a:avLst/>
              <a:gdLst/>
              <a:ahLst/>
              <a:cxnLst/>
              <a:rect l="l" t="t" r="r" b="b"/>
              <a:pathLst>
                <a:path w="326389" h="117475">
                  <a:moveTo>
                    <a:pt x="326161" y="0"/>
                  </a:moveTo>
                  <a:lnTo>
                    <a:pt x="0" y="0"/>
                  </a:lnTo>
                  <a:lnTo>
                    <a:pt x="0" y="117058"/>
                  </a:lnTo>
                  <a:lnTo>
                    <a:pt x="326161" y="117058"/>
                  </a:lnTo>
                  <a:lnTo>
                    <a:pt x="3261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729229" y="2451480"/>
              <a:ext cx="259715" cy="368300"/>
            </a:xfrm>
            <a:custGeom>
              <a:avLst/>
              <a:gdLst/>
              <a:ahLst/>
              <a:cxnLst/>
              <a:rect l="l" t="t" r="r" b="b"/>
              <a:pathLst>
                <a:path w="259714" h="368300">
                  <a:moveTo>
                    <a:pt x="259206" y="367792"/>
                  </a:moveTo>
                  <a:lnTo>
                    <a:pt x="259206" y="0"/>
                  </a:lnTo>
                </a:path>
                <a:path w="259714" h="368300">
                  <a:moveTo>
                    <a:pt x="0" y="367792"/>
                  </a:moveTo>
                  <a:lnTo>
                    <a:pt x="0" y="96901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33676" y="2721355"/>
              <a:ext cx="297815" cy="194183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720214" y="2701325"/>
              <a:ext cx="325120" cy="117475"/>
            </a:xfrm>
            <a:custGeom>
              <a:avLst/>
              <a:gdLst/>
              <a:ahLst/>
              <a:cxnLst/>
              <a:rect l="l" t="t" r="r" b="b"/>
              <a:pathLst>
                <a:path w="325119" h="117475">
                  <a:moveTo>
                    <a:pt x="324700" y="0"/>
                  </a:moveTo>
                  <a:lnTo>
                    <a:pt x="0" y="0"/>
                  </a:lnTo>
                  <a:lnTo>
                    <a:pt x="0" y="117058"/>
                  </a:lnTo>
                  <a:lnTo>
                    <a:pt x="324700" y="117058"/>
                  </a:lnTo>
                  <a:lnTo>
                    <a:pt x="324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25142" y="2451480"/>
              <a:ext cx="1221740" cy="384810"/>
            </a:xfrm>
            <a:custGeom>
              <a:avLst/>
              <a:gdLst/>
              <a:ahLst/>
              <a:cxnLst/>
              <a:rect l="l" t="t" r="r" b="b"/>
              <a:pathLst>
                <a:path w="1221739" h="384810">
                  <a:moveTo>
                    <a:pt x="487806" y="367792"/>
                  </a:moveTo>
                  <a:lnTo>
                    <a:pt x="487806" y="0"/>
                  </a:lnTo>
                </a:path>
                <a:path w="1221739" h="384810">
                  <a:moveTo>
                    <a:pt x="227075" y="384556"/>
                  </a:moveTo>
                  <a:lnTo>
                    <a:pt x="227075" y="98298"/>
                  </a:lnTo>
                </a:path>
                <a:path w="1221739" h="384810">
                  <a:moveTo>
                    <a:pt x="1221613" y="89789"/>
                  </a:moveTo>
                  <a:lnTo>
                    <a:pt x="49529" y="89789"/>
                  </a:lnTo>
                </a:path>
                <a:path w="1221739" h="384810">
                  <a:moveTo>
                    <a:pt x="32003" y="53340"/>
                  </a:moveTo>
                  <a:lnTo>
                    <a:pt x="32003" y="210566"/>
                  </a:lnTo>
                </a:path>
                <a:path w="1221739" h="384810">
                  <a:moveTo>
                    <a:pt x="0" y="91186"/>
                  </a:moveTo>
                  <a:lnTo>
                    <a:pt x="0" y="171196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15452" y="2495867"/>
              <a:ext cx="75057" cy="8953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51670" y="2735897"/>
              <a:ext cx="75056" cy="8813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95867" y="2775140"/>
              <a:ext cx="75056" cy="8813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976056" y="2775140"/>
              <a:ext cx="73660" cy="8813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012949" y="1382014"/>
              <a:ext cx="0" cy="869315"/>
            </a:xfrm>
            <a:custGeom>
              <a:avLst/>
              <a:gdLst/>
              <a:ahLst/>
              <a:cxnLst/>
              <a:rect l="l" t="t" r="r" b="b"/>
              <a:pathLst>
                <a:path h="869314">
                  <a:moveTo>
                    <a:pt x="0" y="868807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915286" y="1874647"/>
              <a:ext cx="228600" cy="157480"/>
            </a:xfrm>
            <a:custGeom>
              <a:avLst/>
              <a:gdLst/>
              <a:ahLst/>
              <a:cxnLst/>
              <a:rect l="l" t="t" r="r" b="b"/>
              <a:pathLst>
                <a:path w="228600" h="157480">
                  <a:moveTo>
                    <a:pt x="195961" y="0"/>
                  </a:moveTo>
                  <a:lnTo>
                    <a:pt x="0" y="39242"/>
                  </a:lnTo>
                </a:path>
                <a:path w="228600" h="157480">
                  <a:moveTo>
                    <a:pt x="0" y="39242"/>
                  </a:moveTo>
                  <a:lnTo>
                    <a:pt x="163321" y="78612"/>
                  </a:lnTo>
                </a:path>
                <a:path w="228600" h="157480">
                  <a:moveTo>
                    <a:pt x="163321" y="78612"/>
                  </a:moveTo>
                  <a:lnTo>
                    <a:pt x="0" y="117855"/>
                  </a:lnTo>
                </a:path>
                <a:path w="228600" h="157480">
                  <a:moveTo>
                    <a:pt x="0" y="117855"/>
                  </a:moveTo>
                  <a:lnTo>
                    <a:pt x="228600" y="157225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76056" y="1751901"/>
              <a:ext cx="73660" cy="88137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2110485" y="1581277"/>
              <a:ext cx="0" cy="293370"/>
            </a:xfrm>
            <a:custGeom>
              <a:avLst/>
              <a:gdLst/>
              <a:ahLst/>
              <a:cxnLst/>
              <a:rect l="l" t="t" r="r" b="b"/>
              <a:pathLst>
                <a:path h="293369">
                  <a:moveTo>
                    <a:pt x="0" y="29337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143886" y="2031873"/>
              <a:ext cx="1905" cy="158750"/>
            </a:xfrm>
            <a:custGeom>
              <a:avLst/>
              <a:gdLst/>
              <a:ahLst/>
              <a:cxnLst/>
              <a:rect l="l" t="t" r="r" b="b"/>
              <a:pathLst>
                <a:path w="1905" h="158750">
                  <a:moveTo>
                    <a:pt x="762" y="-14287"/>
                  </a:moveTo>
                  <a:lnTo>
                    <a:pt x="762" y="172783"/>
                  </a:lnTo>
                </a:path>
              </a:pathLst>
            </a:custGeom>
            <a:ln w="30099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073719" y="1791271"/>
              <a:ext cx="74930" cy="8813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2528315" y="1358138"/>
              <a:ext cx="6350" cy="876300"/>
            </a:xfrm>
            <a:custGeom>
              <a:avLst/>
              <a:gdLst/>
              <a:ahLst/>
              <a:cxnLst/>
              <a:rect l="l" t="t" r="r" b="b"/>
              <a:pathLst>
                <a:path w="6350" h="876300">
                  <a:moveTo>
                    <a:pt x="5841" y="875791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36621" y="1668272"/>
              <a:ext cx="227329" cy="481965"/>
            </a:xfrm>
            <a:custGeom>
              <a:avLst/>
              <a:gdLst/>
              <a:ahLst/>
              <a:cxnLst/>
              <a:rect l="l" t="t" r="r" b="b"/>
              <a:pathLst>
                <a:path w="227330" h="481964">
                  <a:moveTo>
                    <a:pt x="194690" y="206375"/>
                  </a:moveTo>
                  <a:lnTo>
                    <a:pt x="0" y="245617"/>
                  </a:lnTo>
                </a:path>
                <a:path w="227330" h="481964">
                  <a:moveTo>
                    <a:pt x="0" y="245617"/>
                  </a:moveTo>
                  <a:lnTo>
                    <a:pt x="162178" y="284988"/>
                  </a:lnTo>
                </a:path>
                <a:path w="227330" h="481964">
                  <a:moveTo>
                    <a:pt x="162178" y="284988"/>
                  </a:moveTo>
                  <a:lnTo>
                    <a:pt x="0" y="324230"/>
                  </a:lnTo>
                </a:path>
                <a:path w="227330" h="481964">
                  <a:moveTo>
                    <a:pt x="0" y="324230"/>
                  </a:moveTo>
                  <a:lnTo>
                    <a:pt x="227202" y="363600"/>
                  </a:lnTo>
                </a:path>
                <a:path w="227330" h="481964">
                  <a:moveTo>
                    <a:pt x="195071" y="206375"/>
                  </a:moveTo>
                  <a:lnTo>
                    <a:pt x="195071" y="0"/>
                  </a:lnTo>
                </a:path>
                <a:path w="227330" h="481964">
                  <a:moveTo>
                    <a:pt x="227202" y="481456"/>
                  </a:moveTo>
                  <a:lnTo>
                    <a:pt x="227202" y="36360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599689" y="1796034"/>
              <a:ext cx="64135" cy="78740"/>
            </a:xfrm>
            <a:custGeom>
              <a:avLst/>
              <a:gdLst/>
              <a:ahLst/>
              <a:cxnLst/>
              <a:rect l="l" t="t" r="r" b="b"/>
              <a:pathLst>
                <a:path w="64135" h="78739">
                  <a:moveTo>
                    <a:pt x="32004" y="0"/>
                  </a:moveTo>
                  <a:lnTo>
                    <a:pt x="19556" y="3077"/>
                  </a:lnTo>
                  <a:lnTo>
                    <a:pt x="9382" y="11477"/>
                  </a:lnTo>
                  <a:lnTo>
                    <a:pt x="2518" y="23949"/>
                  </a:lnTo>
                  <a:lnTo>
                    <a:pt x="0" y="39242"/>
                  </a:lnTo>
                  <a:lnTo>
                    <a:pt x="2518" y="54556"/>
                  </a:lnTo>
                  <a:lnTo>
                    <a:pt x="9382" y="67071"/>
                  </a:lnTo>
                  <a:lnTo>
                    <a:pt x="19556" y="75515"/>
                  </a:lnTo>
                  <a:lnTo>
                    <a:pt x="32004" y="78612"/>
                  </a:lnTo>
                  <a:lnTo>
                    <a:pt x="44525" y="75515"/>
                  </a:lnTo>
                  <a:lnTo>
                    <a:pt x="54737" y="67071"/>
                  </a:lnTo>
                  <a:lnTo>
                    <a:pt x="61614" y="54556"/>
                  </a:lnTo>
                  <a:lnTo>
                    <a:pt x="64135" y="39242"/>
                  </a:lnTo>
                  <a:lnTo>
                    <a:pt x="61614" y="23949"/>
                  </a:lnTo>
                  <a:lnTo>
                    <a:pt x="54737" y="11477"/>
                  </a:lnTo>
                  <a:lnTo>
                    <a:pt x="44525" y="3077"/>
                  </a:lnTo>
                  <a:lnTo>
                    <a:pt x="32004" y="0"/>
                  </a:lnTo>
                  <a:close/>
                </a:path>
              </a:pathLst>
            </a:custGeom>
            <a:solidFill>
              <a:srgbClr val="D50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599689" y="1796034"/>
              <a:ext cx="64135" cy="78740"/>
            </a:xfrm>
            <a:custGeom>
              <a:avLst/>
              <a:gdLst/>
              <a:ahLst/>
              <a:cxnLst/>
              <a:rect l="l" t="t" r="r" b="b"/>
              <a:pathLst>
                <a:path w="64135" h="78739">
                  <a:moveTo>
                    <a:pt x="0" y="39242"/>
                  </a:moveTo>
                  <a:lnTo>
                    <a:pt x="2518" y="23949"/>
                  </a:lnTo>
                  <a:lnTo>
                    <a:pt x="9382" y="11477"/>
                  </a:lnTo>
                  <a:lnTo>
                    <a:pt x="19556" y="3077"/>
                  </a:lnTo>
                  <a:lnTo>
                    <a:pt x="32004" y="0"/>
                  </a:lnTo>
                  <a:lnTo>
                    <a:pt x="44525" y="3077"/>
                  </a:lnTo>
                  <a:lnTo>
                    <a:pt x="54737" y="11477"/>
                  </a:lnTo>
                  <a:lnTo>
                    <a:pt x="61614" y="23949"/>
                  </a:lnTo>
                  <a:lnTo>
                    <a:pt x="64135" y="39242"/>
                  </a:lnTo>
                  <a:lnTo>
                    <a:pt x="61614" y="54556"/>
                  </a:lnTo>
                  <a:lnTo>
                    <a:pt x="54737" y="67071"/>
                  </a:lnTo>
                  <a:lnTo>
                    <a:pt x="44525" y="75515"/>
                  </a:lnTo>
                  <a:lnTo>
                    <a:pt x="32004" y="78612"/>
                  </a:lnTo>
                  <a:lnTo>
                    <a:pt x="19556" y="75515"/>
                  </a:lnTo>
                  <a:lnTo>
                    <a:pt x="9382" y="67071"/>
                  </a:lnTo>
                  <a:lnTo>
                    <a:pt x="2518" y="54556"/>
                  </a:lnTo>
                  <a:lnTo>
                    <a:pt x="0" y="39242"/>
                  </a:lnTo>
                  <a:close/>
                </a:path>
              </a:pathLst>
            </a:custGeom>
            <a:ln w="952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95867" y="1751901"/>
              <a:ext cx="75056" cy="88137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987039" y="1376299"/>
              <a:ext cx="13335" cy="866140"/>
            </a:xfrm>
            <a:custGeom>
              <a:avLst/>
              <a:gdLst/>
              <a:ahLst/>
              <a:cxnLst/>
              <a:rect l="l" t="t" r="r" b="b"/>
              <a:pathLst>
                <a:path w="13335" h="866139">
                  <a:moveTo>
                    <a:pt x="0" y="866013"/>
                  </a:moveTo>
                  <a:lnTo>
                    <a:pt x="13081" y="0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892425" y="1742694"/>
              <a:ext cx="227329" cy="289560"/>
            </a:xfrm>
            <a:custGeom>
              <a:avLst/>
              <a:gdLst/>
              <a:ahLst/>
              <a:cxnLst/>
              <a:rect l="l" t="t" r="r" b="b"/>
              <a:pathLst>
                <a:path w="227330" h="289560">
                  <a:moveTo>
                    <a:pt x="194691" y="131952"/>
                  </a:moveTo>
                  <a:lnTo>
                    <a:pt x="0" y="171195"/>
                  </a:lnTo>
                </a:path>
                <a:path w="227330" h="289560">
                  <a:moveTo>
                    <a:pt x="0" y="171195"/>
                  </a:moveTo>
                  <a:lnTo>
                    <a:pt x="162179" y="210565"/>
                  </a:lnTo>
                </a:path>
                <a:path w="227330" h="289560">
                  <a:moveTo>
                    <a:pt x="162179" y="210565"/>
                  </a:moveTo>
                  <a:lnTo>
                    <a:pt x="0" y="249808"/>
                  </a:lnTo>
                </a:path>
                <a:path w="227330" h="289560">
                  <a:moveTo>
                    <a:pt x="0" y="249808"/>
                  </a:moveTo>
                  <a:lnTo>
                    <a:pt x="227075" y="289178"/>
                  </a:lnTo>
                </a:path>
                <a:path w="227330" h="289560">
                  <a:moveTo>
                    <a:pt x="195072" y="131952"/>
                  </a:moveTo>
                  <a:lnTo>
                    <a:pt x="195072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51670" y="1751901"/>
              <a:ext cx="75056" cy="88137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3116579" y="2023364"/>
              <a:ext cx="3175" cy="83185"/>
            </a:xfrm>
            <a:custGeom>
              <a:avLst/>
              <a:gdLst/>
              <a:ahLst/>
              <a:cxnLst/>
              <a:rect l="l" t="t" r="r" b="b"/>
              <a:pathLst>
                <a:path w="3175" h="83185">
                  <a:moveTo>
                    <a:pt x="1460" y="-14287"/>
                  </a:moveTo>
                  <a:lnTo>
                    <a:pt x="1460" y="97091"/>
                  </a:lnTo>
                </a:path>
              </a:pathLst>
            </a:custGeom>
            <a:ln w="3149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053968" y="1796034"/>
              <a:ext cx="66040" cy="78740"/>
            </a:xfrm>
            <a:custGeom>
              <a:avLst/>
              <a:gdLst/>
              <a:ahLst/>
              <a:cxnLst/>
              <a:rect l="l" t="t" r="r" b="b"/>
              <a:pathLst>
                <a:path w="66039" h="78739">
                  <a:moveTo>
                    <a:pt x="32766" y="0"/>
                  </a:moveTo>
                  <a:lnTo>
                    <a:pt x="20038" y="3077"/>
                  </a:lnTo>
                  <a:lnTo>
                    <a:pt x="9620" y="11477"/>
                  </a:lnTo>
                  <a:lnTo>
                    <a:pt x="2583" y="23949"/>
                  </a:lnTo>
                  <a:lnTo>
                    <a:pt x="0" y="39242"/>
                  </a:lnTo>
                  <a:lnTo>
                    <a:pt x="2583" y="54556"/>
                  </a:lnTo>
                  <a:lnTo>
                    <a:pt x="9620" y="67071"/>
                  </a:lnTo>
                  <a:lnTo>
                    <a:pt x="20038" y="75515"/>
                  </a:lnTo>
                  <a:lnTo>
                    <a:pt x="32766" y="78612"/>
                  </a:lnTo>
                  <a:lnTo>
                    <a:pt x="45547" y="75515"/>
                  </a:lnTo>
                  <a:lnTo>
                    <a:pt x="55959" y="67071"/>
                  </a:lnTo>
                  <a:lnTo>
                    <a:pt x="62966" y="54556"/>
                  </a:lnTo>
                  <a:lnTo>
                    <a:pt x="65531" y="39242"/>
                  </a:lnTo>
                  <a:lnTo>
                    <a:pt x="62966" y="23949"/>
                  </a:lnTo>
                  <a:lnTo>
                    <a:pt x="55959" y="11477"/>
                  </a:lnTo>
                  <a:lnTo>
                    <a:pt x="45547" y="3077"/>
                  </a:lnTo>
                  <a:lnTo>
                    <a:pt x="32766" y="0"/>
                  </a:lnTo>
                  <a:close/>
                </a:path>
              </a:pathLst>
            </a:custGeom>
            <a:solidFill>
              <a:srgbClr val="D50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053968" y="1796034"/>
              <a:ext cx="66040" cy="78740"/>
            </a:xfrm>
            <a:custGeom>
              <a:avLst/>
              <a:gdLst/>
              <a:ahLst/>
              <a:cxnLst/>
              <a:rect l="l" t="t" r="r" b="b"/>
              <a:pathLst>
                <a:path w="66039" h="78739">
                  <a:moveTo>
                    <a:pt x="0" y="39242"/>
                  </a:moveTo>
                  <a:lnTo>
                    <a:pt x="2583" y="23949"/>
                  </a:lnTo>
                  <a:lnTo>
                    <a:pt x="9620" y="11477"/>
                  </a:lnTo>
                  <a:lnTo>
                    <a:pt x="20038" y="3077"/>
                  </a:lnTo>
                  <a:lnTo>
                    <a:pt x="32766" y="0"/>
                  </a:lnTo>
                  <a:lnTo>
                    <a:pt x="45547" y="3077"/>
                  </a:lnTo>
                  <a:lnTo>
                    <a:pt x="55959" y="11477"/>
                  </a:lnTo>
                  <a:lnTo>
                    <a:pt x="62966" y="23949"/>
                  </a:lnTo>
                  <a:lnTo>
                    <a:pt x="65531" y="39242"/>
                  </a:lnTo>
                  <a:lnTo>
                    <a:pt x="62966" y="54556"/>
                  </a:lnTo>
                  <a:lnTo>
                    <a:pt x="55959" y="67071"/>
                  </a:lnTo>
                  <a:lnTo>
                    <a:pt x="45547" y="75515"/>
                  </a:lnTo>
                  <a:lnTo>
                    <a:pt x="32766" y="78612"/>
                  </a:lnTo>
                  <a:lnTo>
                    <a:pt x="20038" y="75515"/>
                  </a:lnTo>
                  <a:lnTo>
                    <a:pt x="9620" y="67071"/>
                  </a:lnTo>
                  <a:lnTo>
                    <a:pt x="2583" y="54556"/>
                  </a:lnTo>
                  <a:lnTo>
                    <a:pt x="0" y="39242"/>
                  </a:lnTo>
                  <a:close/>
                </a:path>
              </a:pathLst>
            </a:custGeom>
            <a:ln w="9524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1855977" y="1263776"/>
            <a:ext cx="13144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5" dirty="0">
                <a:latin typeface="Calibri"/>
                <a:cs typeface="Calibri"/>
              </a:rPr>
              <a:t>c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387600" y="1286382"/>
            <a:ext cx="16129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5" dirty="0">
                <a:latin typeface="Calibri"/>
                <a:cs typeface="Calibri"/>
              </a:rPr>
              <a:t>b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830195" y="1256792"/>
            <a:ext cx="15049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5" dirty="0">
                <a:latin typeface="Calibri"/>
                <a:cs typeface="Calibri"/>
              </a:rPr>
              <a:t>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812798" y="1689353"/>
            <a:ext cx="1061720" cy="320040"/>
          </a:xfrm>
          <a:custGeom>
            <a:avLst/>
            <a:gdLst/>
            <a:ahLst/>
            <a:cxnLst/>
            <a:rect l="l" t="t" r="r" b="b"/>
            <a:pathLst>
              <a:path w="1061720" h="320039">
                <a:moveTo>
                  <a:pt x="85725" y="192151"/>
                </a:moveTo>
                <a:lnTo>
                  <a:pt x="57150" y="192151"/>
                </a:lnTo>
                <a:lnTo>
                  <a:pt x="57150" y="0"/>
                </a:lnTo>
                <a:lnTo>
                  <a:pt x="28575" y="0"/>
                </a:lnTo>
                <a:lnTo>
                  <a:pt x="28575" y="192151"/>
                </a:lnTo>
                <a:lnTo>
                  <a:pt x="0" y="192151"/>
                </a:lnTo>
                <a:lnTo>
                  <a:pt x="42799" y="277876"/>
                </a:lnTo>
                <a:lnTo>
                  <a:pt x="78536" y="206502"/>
                </a:lnTo>
                <a:lnTo>
                  <a:pt x="85725" y="192151"/>
                </a:lnTo>
                <a:close/>
              </a:path>
              <a:path w="1061720" h="320039">
                <a:moveTo>
                  <a:pt x="601218" y="234315"/>
                </a:moveTo>
                <a:lnTo>
                  <a:pt x="572643" y="234315"/>
                </a:lnTo>
                <a:lnTo>
                  <a:pt x="572643" y="30861"/>
                </a:lnTo>
                <a:lnTo>
                  <a:pt x="544068" y="30861"/>
                </a:lnTo>
                <a:lnTo>
                  <a:pt x="544068" y="234315"/>
                </a:lnTo>
                <a:lnTo>
                  <a:pt x="515493" y="234315"/>
                </a:lnTo>
                <a:lnTo>
                  <a:pt x="558292" y="320040"/>
                </a:lnTo>
                <a:lnTo>
                  <a:pt x="594093" y="248539"/>
                </a:lnTo>
                <a:lnTo>
                  <a:pt x="601218" y="234315"/>
                </a:lnTo>
                <a:close/>
              </a:path>
              <a:path w="1061720" h="320039">
                <a:moveTo>
                  <a:pt x="1061339" y="208407"/>
                </a:moveTo>
                <a:lnTo>
                  <a:pt x="1032789" y="208838"/>
                </a:lnTo>
                <a:lnTo>
                  <a:pt x="1029843" y="18034"/>
                </a:lnTo>
                <a:lnTo>
                  <a:pt x="1001268" y="18415"/>
                </a:lnTo>
                <a:lnTo>
                  <a:pt x="1004214" y="209257"/>
                </a:lnTo>
                <a:lnTo>
                  <a:pt x="975614" y="209677"/>
                </a:lnTo>
                <a:lnTo>
                  <a:pt x="1019810" y="294767"/>
                </a:lnTo>
                <a:lnTo>
                  <a:pt x="1054061" y="223520"/>
                </a:lnTo>
                <a:lnTo>
                  <a:pt x="1061339" y="208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1633220" y="1827022"/>
            <a:ext cx="1631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latin typeface="Calibri"/>
                <a:cs typeface="Calibri"/>
              </a:rPr>
              <a:t>Ic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142870" y="1822830"/>
            <a:ext cx="1873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latin typeface="Calibri"/>
                <a:cs typeface="Calibri"/>
              </a:rPr>
              <a:t>Ib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655570" y="1836800"/>
            <a:ext cx="1784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latin typeface="Calibri"/>
                <a:cs typeface="Calibri"/>
              </a:rPr>
              <a:t>Ia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409950" y="3497707"/>
            <a:ext cx="415290" cy="813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latin typeface="Calibri"/>
                <a:cs typeface="Calibri"/>
              </a:rPr>
              <a:t>I</a:t>
            </a:r>
            <a:r>
              <a:rPr sz="1600" b="1" spc="-10" dirty="0">
                <a:latin typeface="Calibri"/>
                <a:cs typeface="Calibri"/>
              </a:rPr>
              <a:t>b</a:t>
            </a:r>
            <a:r>
              <a:rPr sz="1600" b="1" spc="-5" dirty="0">
                <a:latin typeface="Calibri"/>
                <a:cs typeface="Calibri"/>
              </a:rPr>
              <a:t>-</a:t>
            </a:r>
            <a:r>
              <a:rPr sz="1600" b="1" spc="-15" dirty="0">
                <a:latin typeface="Calibri"/>
                <a:cs typeface="Calibri"/>
              </a:rPr>
              <a:t>Ia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latin typeface="Calibri"/>
                <a:cs typeface="Calibri"/>
              </a:rPr>
              <a:t>Ic-Ib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408426" y="3076448"/>
            <a:ext cx="3797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latin typeface="Calibri"/>
                <a:cs typeface="Calibri"/>
              </a:rPr>
              <a:t>I</a:t>
            </a:r>
            <a:r>
              <a:rPr sz="1600" b="1" spc="-5" dirty="0">
                <a:latin typeface="Calibri"/>
                <a:cs typeface="Calibri"/>
              </a:rPr>
              <a:t>a-</a:t>
            </a:r>
            <a:r>
              <a:rPr sz="1600" b="1" spc="-15" dirty="0">
                <a:latin typeface="Calibri"/>
                <a:cs typeface="Calibri"/>
              </a:rPr>
              <a:t>Ic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1854517" y="1554035"/>
            <a:ext cx="4248785" cy="4184650"/>
            <a:chOff x="1854517" y="1554035"/>
            <a:chExt cx="4248785" cy="4184650"/>
          </a:xfrm>
        </p:grpSpPr>
        <p:pic>
          <p:nvPicPr>
            <p:cNvPr id="59" name="object 5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64079" y="5509387"/>
              <a:ext cx="85725" cy="229298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2631693" y="1668271"/>
              <a:ext cx="3456940" cy="435609"/>
            </a:xfrm>
            <a:custGeom>
              <a:avLst/>
              <a:gdLst/>
              <a:ahLst/>
              <a:cxnLst/>
              <a:rect l="l" t="t" r="r" b="b"/>
              <a:pathLst>
                <a:path w="3456940" h="435610">
                  <a:moveTo>
                    <a:pt x="455803" y="86994"/>
                  </a:moveTo>
                  <a:lnTo>
                    <a:pt x="3456813" y="86994"/>
                  </a:lnTo>
                </a:path>
                <a:path w="3456940" h="435610">
                  <a:moveTo>
                    <a:pt x="0" y="0"/>
                  </a:moveTo>
                  <a:lnTo>
                    <a:pt x="3070860" y="0"/>
                  </a:lnTo>
                </a:path>
                <a:path w="3456940" h="435610">
                  <a:moveTo>
                    <a:pt x="487806" y="435101"/>
                  </a:moveTo>
                  <a:lnTo>
                    <a:pt x="784859" y="435101"/>
                  </a:lnTo>
                </a:path>
                <a:path w="3456940" h="435610">
                  <a:moveTo>
                    <a:pt x="780542" y="435101"/>
                  </a:moveTo>
                  <a:lnTo>
                    <a:pt x="780542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384549" y="1641601"/>
              <a:ext cx="66040" cy="52069"/>
            </a:xfrm>
            <a:custGeom>
              <a:avLst/>
              <a:gdLst/>
              <a:ahLst/>
              <a:cxnLst/>
              <a:rect l="l" t="t" r="r" b="b"/>
              <a:pathLst>
                <a:path w="66039" h="52069">
                  <a:moveTo>
                    <a:pt x="32765" y="0"/>
                  </a:moveTo>
                  <a:lnTo>
                    <a:pt x="19984" y="2049"/>
                  </a:lnTo>
                  <a:lnTo>
                    <a:pt x="9572" y="7635"/>
                  </a:lnTo>
                  <a:lnTo>
                    <a:pt x="2565" y="15912"/>
                  </a:lnTo>
                  <a:lnTo>
                    <a:pt x="0" y="26035"/>
                  </a:lnTo>
                  <a:lnTo>
                    <a:pt x="2565" y="36137"/>
                  </a:lnTo>
                  <a:lnTo>
                    <a:pt x="9572" y="44370"/>
                  </a:lnTo>
                  <a:lnTo>
                    <a:pt x="19984" y="49912"/>
                  </a:lnTo>
                  <a:lnTo>
                    <a:pt x="32765" y="51943"/>
                  </a:lnTo>
                  <a:lnTo>
                    <a:pt x="45493" y="49912"/>
                  </a:lnTo>
                  <a:lnTo>
                    <a:pt x="55911" y="44370"/>
                  </a:lnTo>
                  <a:lnTo>
                    <a:pt x="62948" y="36137"/>
                  </a:lnTo>
                  <a:lnTo>
                    <a:pt x="65532" y="26035"/>
                  </a:lnTo>
                  <a:lnTo>
                    <a:pt x="62948" y="15912"/>
                  </a:lnTo>
                  <a:lnTo>
                    <a:pt x="55911" y="7635"/>
                  </a:lnTo>
                  <a:lnTo>
                    <a:pt x="45493" y="2049"/>
                  </a:lnTo>
                  <a:lnTo>
                    <a:pt x="32765" y="0"/>
                  </a:lnTo>
                  <a:close/>
                </a:path>
              </a:pathLst>
            </a:custGeom>
            <a:solidFill>
              <a:srgbClr val="D50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384549" y="1641601"/>
              <a:ext cx="66040" cy="52069"/>
            </a:xfrm>
            <a:custGeom>
              <a:avLst/>
              <a:gdLst/>
              <a:ahLst/>
              <a:cxnLst/>
              <a:rect l="l" t="t" r="r" b="b"/>
              <a:pathLst>
                <a:path w="66039" h="52069">
                  <a:moveTo>
                    <a:pt x="0" y="26035"/>
                  </a:moveTo>
                  <a:lnTo>
                    <a:pt x="2565" y="15912"/>
                  </a:lnTo>
                  <a:lnTo>
                    <a:pt x="9572" y="7635"/>
                  </a:lnTo>
                  <a:lnTo>
                    <a:pt x="19984" y="2049"/>
                  </a:lnTo>
                  <a:lnTo>
                    <a:pt x="32765" y="0"/>
                  </a:lnTo>
                  <a:lnTo>
                    <a:pt x="45493" y="2049"/>
                  </a:lnTo>
                  <a:lnTo>
                    <a:pt x="55911" y="7635"/>
                  </a:lnTo>
                  <a:lnTo>
                    <a:pt x="62948" y="15912"/>
                  </a:lnTo>
                  <a:lnTo>
                    <a:pt x="65532" y="26035"/>
                  </a:lnTo>
                  <a:lnTo>
                    <a:pt x="62948" y="36137"/>
                  </a:lnTo>
                  <a:lnTo>
                    <a:pt x="55911" y="44370"/>
                  </a:lnTo>
                  <a:lnTo>
                    <a:pt x="45493" y="49912"/>
                  </a:lnTo>
                  <a:lnTo>
                    <a:pt x="32765" y="51943"/>
                  </a:lnTo>
                  <a:lnTo>
                    <a:pt x="19984" y="49912"/>
                  </a:lnTo>
                  <a:lnTo>
                    <a:pt x="9572" y="44370"/>
                  </a:lnTo>
                  <a:lnTo>
                    <a:pt x="2565" y="36137"/>
                  </a:lnTo>
                  <a:lnTo>
                    <a:pt x="0" y="26035"/>
                  </a:lnTo>
                  <a:close/>
                </a:path>
              </a:pathLst>
            </a:custGeom>
            <a:ln w="952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868804" y="2250808"/>
              <a:ext cx="1248410" cy="194310"/>
            </a:xfrm>
            <a:custGeom>
              <a:avLst/>
              <a:gdLst/>
              <a:ahLst/>
              <a:cxnLst/>
              <a:rect l="l" t="t" r="r" b="b"/>
              <a:pathLst>
                <a:path w="1248410" h="194310">
                  <a:moveTo>
                    <a:pt x="0" y="193687"/>
                  </a:moveTo>
                  <a:lnTo>
                    <a:pt x="1247851" y="193687"/>
                  </a:lnTo>
                  <a:lnTo>
                    <a:pt x="1247851" y="0"/>
                  </a:lnTo>
                  <a:lnTo>
                    <a:pt x="0" y="0"/>
                  </a:lnTo>
                  <a:lnTo>
                    <a:pt x="0" y="193687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110485" y="1575688"/>
              <a:ext cx="3298190" cy="574040"/>
            </a:xfrm>
            <a:custGeom>
              <a:avLst/>
              <a:gdLst/>
              <a:ahLst/>
              <a:cxnLst/>
              <a:rect l="l" t="t" r="r" b="b"/>
              <a:pathLst>
                <a:path w="3298190" h="574039">
                  <a:moveTo>
                    <a:pt x="0" y="5587"/>
                  </a:moveTo>
                  <a:lnTo>
                    <a:pt x="3297936" y="11175"/>
                  </a:lnTo>
                </a:path>
                <a:path w="3298190" h="574039">
                  <a:moveTo>
                    <a:pt x="553338" y="569849"/>
                  </a:moveTo>
                  <a:lnTo>
                    <a:pt x="1431289" y="572643"/>
                  </a:lnTo>
                </a:path>
                <a:path w="3298190" h="574039">
                  <a:moveTo>
                    <a:pt x="1429892" y="574039"/>
                  </a:moveTo>
                  <a:lnTo>
                    <a:pt x="1429892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503929" y="1558797"/>
              <a:ext cx="66040" cy="52069"/>
            </a:xfrm>
            <a:custGeom>
              <a:avLst/>
              <a:gdLst/>
              <a:ahLst/>
              <a:cxnLst/>
              <a:rect l="l" t="t" r="r" b="b"/>
              <a:pathLst>
                <a:path w="66039" h="52069">
                  <a:moveTo>
                    <a:pt x="32766" y="0"/>
                  </a:moveTo>
                  <a:lnTo>
                    <a:pt x="19984" y="2049"/>
                  </a:lnTo>
                  <a:lnTo>
                    <a:pt x="9572" y="7635"/>
                  </a:lnTo>
                  <a:lnTo>
                    <a:pt x="2565" y="15912"/>
                  </a:lnTo>
                  <a:lnTo>
                    <a:pt x="0" y="26035"/>
                  </a:lnTo>
                  <a:lnTo>
                    <a:pt x="2565" y="36137"/>
                  </a:lnTo>
                  <a:lnTo>
                    <a:pt x="9572" y="44370"/>
                  </a:lnTo>
                  <a:lnTo>
                    <a:pt x="19984" y="49912"/>
                  </a:lnTo>
                  <a:lnTo>
                    <a:pt x="32766" y="51942"/>
                  </a:lnTo>
                  <a:lnTo>
                    <a:pt x="45493" y="49912"/>
                  </a:lnTo>
                  <a:lnTo>
                    <a:pt x="55911" y="44370"/>
                  </a:lnTo>
                  <a:lnTo>
                    <a:pt x="62948" y="36137"/>
                  </a:lnTo>
                  <a:lnTo>
                    <a:pt x="65532" y="26035"/>
                  </a:lnTo>
                  <a:lnTo>
                    <a:pt x="62948" y="15912"/>
                  </a:lnTo>
                  <a:lnTo>
                    <a:pt x="55911" y="7635"/>
                  </a:lnTo>
                  <a:lnTo>
                    <a:pt x="45493" y="2049"/>
                  </a:lnTo>
                  <a:lnTo>
                    <a:pt x="32766" y="0"/>
                  </a:lnTo>
                  <a:close/>
                </a:path>
              </a:pathLst>
            </a:custGeom>
            <a:solidFill>
              <a:srgbClr val="D50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503929" y="1558797"/>
              <a:ext cx="66040" cy="52069"/>
            </a:xfrm>
            <a:custGeom>
              <a:avLst/>
              <a:gdLst/>
              <a:ahLst/>
              <a:cxnLst/>
              <a:rect l="l" t="t" r="r" b="b"/>
              <a:pathLst>
                <a:path w="66039" h="52069">
                  <a:moveTo>
                    <a:pt x="0" y="26035"/>
                  </a:moveTo>
                  <a:lnTo>
                    <a:pt x="2565" y="15912"/>
                  </a:lnTo>
                  <a:lnTo>
                    <a:pt x="9572" y="7635"/>
                  </a:lnTo>
                  <a:lnTo>
                    <a:pt x="19984" y="2049"/>
                  </a:lnTo>
                  <a:lnTo>
                    <a:pt x="32766" y="0"/>
                  </a:lnTo>
                  <a:lnTo>
                    <a:pt x="45493" y="2049"/>
                  </a:lnTo>
                  <a:lnTo>
                    <a:pt x="55911" y="7635"/>
                  </a:lnTo>
                  <a:lnTo>
                    <a:pt x="62948" y="15912"/>
                  </a:lnTo>
                  <a:lnTo>
                    <a:pt x="65532" y="26035"/>
                  </a:lnTo>
                  <a:lnTo>
                    <a:pt x="62948" y="36137"/>
                  </a:lnTo>
                  <a:lnTo>
                    <a:pt x="55911" y="44370"/>
                  </a:lnTo>
                  <a:lnTo>
                    <a:pt x="45493" y="49912"/>
                  </a:lnTo>
                  <a:lnTo>
                    <a:pt x="32766" y="51942"/>
                  </a:lnTo>
                  <a:lnTo>
                    <a:pt x="19984" y="49912"/>
                  </a:lnTo>
                  <a:lnTo>
                    <a:pt x="9572" y="44370"/>
                  </a:lnTo>
                  <a:lnTo>
                    <a:pt x="2565" y="36137"/>
                  </a:lnTo>
                  <a:lnTo>
                    <a:pt x="0" y="26035"/>
                  </a:lnTo>
                  <a:close/>
                </a:path>
              </a:pathLst>
            </a:custGeom>
            <a:ln w="952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148331" y="1755266"/>
              <a:ext cx="1562735" cy="441325"/>
            </a:xfrm>
            <a:custGeom>
              <a:avLst/>
              <a:gdLst/>
              <a:ahLst/>
              <a:cxnLst/>
              <a:rect l="l" t="t" r="r" b="b"/>
              <a:pathLst>
                <a:path w="1562735" h="441325">
                  <a:moveTo>
                    <a:pt x="0" y="438023"/>
                  </a:moveTo>
                  <a:lnTo>
                    <a:pt x="1562354" y="440817"/>
                  </a:lnTo>
                </a:path>
                <a:path w="1562735" h="441325">
                  <a:moveTo>
                    <a:pt x="1560830" y="440817"/>
                  </a:moveTo>
                  <a:lnTo>
                    <a:pt x="1560830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668394" y="1728596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32765" y="0"/>
                  </a:moveTo>
                  <a:lnTo>
                    <a:pt x="20038" y="1984"/>
                  </a:lnTo>
                  <a:lnTo>
                    <a:pt x="9620" y="7397"/>
                  </a:lnTo>
                  <a:lnTo>
                    <a:pt x="2583" y="15430"/>
                  </a:lnTo>
                  <a:lnTo>
                    <a:pt x="0" y="25273"/>
                  </a:lnTo>
                  <a:lnTo>
                    <a:pt x="2583" y="35115"/>
                  </a:lnTo>
                  <a:lnTo>
                    <a:pt x="9620" y="43148"/>
                  </a:lnTo>
                  <a:lnTo>
                    <a:pt x="20038" y="48561"/>
                  </a:lnTo>
                  <a:lnTo>
                    <a:pt x="32765" y="50545"/>
                  </a:lnTo>
                  <a:lnTo>
                    <a:pt x="45547" y="48561"/>
                  </a:lnTo>
                  <a:lnTo>
                    <a:pt x="55959" y="43148"/>
                  </a:lnTo>
                  <a:lnTo>
                    <a:pt x="62966" y="35115"/>
                  </a:lnTo>
                  <a:lnTo>
                    <a:pt x="65531" y="25273"/>
                  </a:lnTo>
                  <a:lnTo>
                    <a:pt x="62966" y="15430"/>
                  </a:lnTo>
                  <a:lnTo>
                    <a:pt x="55959" y="7397"/>
                  </a:lnTo>
                  <a:lnTo>
                    <a:pt x="45547" y="1984"/>
                  </a:lnTo>
                  <a:lnTo>
                    <a:pt x="32765" y="0"/>
                  </a:lnTo>
                  <a:close/>
                </a:path>
              </a:pathLst>
            </a:custGeom>
            <a:solidFill>
              <a:srgbClr val="D50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668394" y="1728596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25273"/>
                  </a:moveTo>
                  <a:lnTo>
                    <a:pt x="2583" y="15430"/>
                  </a:lnTo>
                  <a:lnTo>
                    <a:pt x="9620" y="7397"/>
                  </a:lnTo>
                  <a:lnTo>
                    <a:pt x="20038" y="1984"/>
                  </a:lnTo>
                  <a:lnTo>
                    <a:pt x="32765" y="0"/>
                  </a:lnTo>
                  <a:lnTo>
                    <a:pt x="45547" y="1984"/>
                  </a:lnTo>
                  <a:lnTo>
                    <a:pt x="55959" y="7397"/>
                  </a:lnTo>
                  <a:lnTo>
                    <a:pt x="62966" y="15430"/>
                  </a:lnTo>
                  <a:lnTo>
                    <a:pt x="65531" y="25273"/>
                  </a:lnTo>
                  <a:lnTo>
                    <a:pt x="62966" y="35115"/>
                  </a:lnTo>
                  <a:lnTo>
                    <a:pt x="55959" y="43148"/>
                  </a:lnTo>
                  <a:lnTo>
                    <a:pt x="45547" y="48561"/>
                  </a:lnTo>
                  <a:lnTo>
                    <a:pt x="32765" y="50545"/>
                  </a:lnTo>
                  <a:lnTo>
                    <a:pt x="20038" y="48561"/>
                  </a:lnTo>
                  <a:lnTo>
                    <a:pt x="9620" y="43148"/>
                  </a:lnTo>
                  <a:lnTo>
                    <a:pt x="2583" y="35115"/>
                  </a:lnTo>
                  <a:lnTo>
                    <a:pt x="0" y="25273"/>
                  </a:lnTo>
                  <a:close/>
                </a:path>
              </a:pathLst>
            </a:custGeom>
            <a:ln w="952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1151331" y="4543501"/>
            <a:ext cx="2068195" cy="2984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b="1" spc="-10" dirty="0">
                <a:latin typeface="Calibri"/>
                <a:cs typeface="Calibri"/>
              </a:rPr>
              <a:t>RELÉS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DIFERENCIALES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1636077" y="2685795"/>
            <a:ext cx="4469765" cy="3936365"/>
            <a:chOff x="1636077" y="2685795"/>
            <a:chExt cx="4469765" cy="3936365"/>
          </a:xfrm>
        </p:grpSpPr>
        <p:pic>
          <p:nvPicPr>
            <p:cNvPr id="72" name="object 7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90445" y="3098291"/>
              <a:ext cx="185293" cy="7620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16098" y="3106800"/>
              <a:ext cx="185293" cy="7607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790316" y="3112896"/>
              <a:ext cx="196722" cy="76200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3204717" y="3354743"/>
              <a:ext cx="191135" cy="1210310"/>
            </a:xfrm>
            <a:custGeom>
              <a:avLst/>
              <a:gdLst/>
              <a:ahLst/>
              <a:cxnLst/>
              <a:rect l="l" t="t" r="r" b="b"/>
              <a:pathLst>
                <a:path w="191135" h="1210310">
                  <a:moveTo>
                    <a:pt x="0" y="1209890"/>
                  </a:moveTo>
                  <a:lnTo>
                    <a:pt x="190741" y="1209890"/>
                  </a:lnTo>
                  <a:lnTo>
                    <a:pt x="190741" y="0"/>
                  </a:lnTo>
                  <a:lnTo>
                    <a:pt x="0" y="0"/>
                  </a:lnTo>
                  <a:lnTo>
                    <a:pt x="0" y="120989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015870" y="3474719"/>
              <a:ext cx="3095625" cy="950594"/>
            </a:xfrm>
            <a:custGeom>
              <a:avLst/>
              <a:gdLst/>
              <a:ahLst/>
              <a:cxnLst/>
              <a:rect l="l" t="t" r="r" b="b"/>
              <a:pathLst>
                <a:path w="3095625" h="950595">
                  <a:moveTo>
                    <a:pt x="993013" y="8381"/>
                  </a:moveTo>
                  <a:lnTo>
                    <a:pt x="1198245" y="8381"/>
                  </a:lnTo>
                </a:path>
                <a:path w="3095625" h="950595">
                  <a:moveTo>
                    <a:pt x="1192403" y="429513"/>
                  </a:moveTo>
                  <a:lnTo>
                    <a:pt x="532892" y="429513"/>
                  </a:lnTo>
                </a:path>
                <a:path w="3095625" h="950595">
                  <a:moveTo>
                    <a:pt x="1192403" y="950213"/>
                  </a:moveTo>
                  <a:lnTo>
                    <a:pt x="0" y="950213"/>
                  </a:lnTo>
                </a:path>
                <a:path w="3095625" h="950595">
                  <a:moveTo>
                    <a:pt x="1384681" y="0"/>
                  </a:moveTo>
                  <a:lnTo>
                    <a:pt x="3072257" y="0"/>
                  </a:lnTo>
                </a:path>
                <a:path w="3095625" h="950595">
                  <a:moveTo>
                    <a:pt x="1390523" y="405637"/>
                  </a:moveTo>
                  <a:lnTo>
                    <a:pt x="3095498" y="405637"/>
                  </a:lnTo>
                </a:path>
                <a:path w="3095625" h="950595">
                  <a:moveTo>
                    <a:pt x="1384681" y="933322"/>
                  </a:moveTo>
                  <a:lnTo>
                    <a:pt x="3046095" y="933322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058285" y="3339972"/>
              <a:ext cx="35560" cy="247015"/>
            </a:xfrm>
            <a:custGeom>
              <a:avLst/>
              <a:gdLst/>
              <a:ahLst/>
              <a:cxnLst/>
              <a:rect l="l" t="t" r="r" b="b"/>
              <a:pathLst>
                <a:path w="35560" h="247014">
                  <a:moveTo>
                    <a:pt x="35305" y="246633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022979" y="3339972"/>
              <a:ext cx="35560" cy="205740"/>
            </a:xfrm>
            <a:custGeom>
              <a:avLst/>
              <a:gdLst/>
              <a:ahLst/>
              <a:cxnLst/>
              <a:rect l="l" t="t" r="r" b="b"/>
              <a:pathLst>
                <a:path w="35560" h="205739">
                  <a:moveTo>
                    <a:pt x="35306" y="0"/>
                  </a:moveTo>
                  <a:lnTo>
                    <a:pt x="0" y="205486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987672" y="3339972"/>
              <a:ext cx="35560" cy="205740"/>
            </a:xfrm>
            <a:custGeom>
              <a:avLst/>
              <a:gdLst/>
              <a:ahLst/>
              <a:cxnLst/>
              <a:rect l="l" t="t" r="r" b="b"/>
              <a:pathLst>
                <a:path w="35560" h="205739">
                  <a:moveTo>
                    <a:pt x="35305" y="205486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952366" y="3339972"/>
              <a:ext cx="35560" cy="288290"/>
            </a:xfrm>
            <a:custGeom>
              <a:avLst/>
              <a:gdLst/>
              <a:ahLst/>
              <a:cxnLst/>
              <a:rect l="l" t="t" r="r" b="b"/>
              <a:pathLst>
                <a:path w="35560" h="288289">
                  <a:moveTo>
                    <a:pt x="35306" y="0"/>
                  </a:moveTo>
                  <a:lnTo>
                    <a:pt x="0" y="287781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099432" y="4461382"/>
              <a:ext cx="518795" cy="3175"/>
            </a:xfrm>
            <a:custGeom>
              <a:avLst/>
              <a:gdLst/>
              <a:ahLst/>
              <a:cxnLst/>
              <a:rect l="l" t="t" r="r" b="b"/>
              <a:pathLst>
                <a:path w="518795" h="3175">
                  <a:moveTo>
                    <a:pt x="0" y="0"/>
                  </a:moveTo>
                  <a:lnTo>
                    <a:pt x="518413" y="2794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082033" y="3529456"/>
              <a:ext cx="61594" cy="81915"/>
            </a:xfrm>
            <a:custGeom>
              <a:avLst/>
              <a:gdLst/>
              <a:ahLst/>
              <a:cxnLst/>
              <a:rect l="l" t="t" r="r" b="b"/>
              <a:pathLst>
                <a:path w="61595" h="81914">
                  <a:moveTo>
                    <a:pt x="30479" y="0"/>
                  </a:moveTo>
                  <a:lnTo>
                    <a:pt x="18591" y="3188"/>
                  </a:lnTo>
                  <a:lnTo>
                    <a:pt x="8905" y="11890"/>
                  </a:lnTo>
                  <a:lnTo>
                    <a:pt x="2387" y="24806"/>
                  </a:lnTo>
                  <a:lnTo>
                    <a:pt x="0" y="40639"/>
                  </a:lnTo>
                  <a:lnTo>
                    <a:pt x="2387" y="56493"/>
                  </a:lnTo>
                  <a:lnTo>
                    <a:pt x="8905" y="69453"/>
                  </a:lnTo>
                  <a:lnTo>
                    <a:pt x="18591" y="78198"/>
                  </a:lnTo>
                  <a:lnTo>
                    <a:pt x="30479" y="81406"/>
                  </a:lnTo>
                  <a:lnTo>
                    <a:pt x="42388" y="78198"/>
                  </a:lnTo>
                  <a:lnTo>
                    <a:pt x="52117" y="69453"/>
                  </a:lnTo>
                  <a:lnTo>
                    <a:pt x="58679" y="56493"/>
                  </a:lnTo>
                  <a:lnTo>
                    <a:pt x="61087" y="40639"/>
                  </a:lnTo>
                  <a:lnTo>
                    <a:pt x="58679" y="24806"/>
                  </a:lnTo>
                  <a:lnTo>
                    <a:pt x="52117" y="11890"/>
                  </a:lnTo>
                  <a:lnTo>
                    <a:pt x="42388" y="3188"/>
                  </a:lnTo>
                  <a:lnTo>
                    <a:pt x="30479" y="0"/>
                  </a:lnTo>
                  <a:close/>
                </a:path>
              </a:pathLst>
            </a:custGeom>
            <a:solidFill>
              <a:srgbClr val="D50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082033" y="3529456"/>
              <a:ext cx="61594" cy="81915"/>
            </a:xfrm>
            <a:custGeom>
              <a:avLst/>
              <a:gdLst/>
              <a:ahLst/>
              <a:cxnLst/>
              <a:rect l="l" t="t" r="r" b="b"/>
              <a:pathLst>
                <a:path w="61595" h="81914">
                  <a:moveTo>
                    <a:pt x="30479" y="0"/>
                  </a:moveTo>
                  <a:lnTo>
                    <a:pt x="42388" y="3188"/>
                  </a:lnTo>
                  <a:lnTo>
                    <a:pt x="52117" y="11890"/>
                  </a:lnTo>
                  <a:lnTo>
                    <a:pt x="58679" y="24806"/>
                  </a:lnTo>
                  <a:lnTo>
                    <a:pt x="61087" y="40639"/>
                  </a:lnTo>
                  <a:lnTo>
                    <a:pt x="58679" y="56493"/>
                  </a:lnTo>
                  <a:lnTo>
                    <a:pt x="52117" y="69453"/>
                  </a:lnTo>
                  <a:lnTo>
                    <a:pt x="42388" y="78198"/>
                  </a:lnTo>
                  <a:lnTo>
                    <a:pt x="30479" y="81406"/>
                  </a:lnTo>
                  <a:lnTo>
                    <a:pt x="18591" y="78198"/>
                  </a:lnTo>
                  <a:lnTo>
                    <a:pt x="8905" y="69453"/>
                  </a:lnTo>
                  <a:lnTo>
                    <a:pt x="2387" y="56493"/>
                  </a:lnTo>
                  <a:lnTo>
                    <a:pt x="0" y="40639"/>
                  </a:lnTo>
                  <a:lnTo>
                    <a:pt x="2387" y="24806"/>
                  </a:lnTo>
                  <a:lnTo>
                    <a:pt x="8905" y="11890"/>
                  </a:lnTo>
                  <a:lnTo>
                    <a:pt x="18591" y="3188"/>
                  </a:lnTo>
                  <a:lnTo>
                    <a:pt x="30479" y="0"/>
                  </a:lnTo>
                  <a:close/>
                </a:path>
              </a:pathLst>
            </a:custGeom>
            <a:ln w="952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817747" y="3618610"/>
              <a:ext cx="141605" cy="0"/>
            </a:xfrm>
            <a:custGeom>
              <a:avLst/>
              <a:gdLst/>
              <a:ahLst/>
              <a:cxnLst/>
              <a:rect l="l" t="t" r="r" b="b"/>
              <a:pathLst>
                <a:path w="141604">
                  <a:moveTo>
                    <a:pt x="0" y="0"/>
                  </a:moveTo>
                  <a:lnTo>
                    <a:pt x="141224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132960" y="3438270"/>
              <a:ext cx="61594" cy="81915"/>
            </a:xfrm>
            <a:custGeom>
              <a:avLst/>
              <a:gdLst/>
              <a:ahLst/>
              <a:cxnLst/>
              <a:rect l="l" t="t" r="r" b="b"/>
              <a:pathLst>
                <a:path w="61595" h="81914">
                  <a:moveTo>
                    <a:pt x="30606" y="0"/>
                  </a:moveTo>
                  <a:lnTo>
                    <a:pt x="18698" y="3188"/>
                  </a:lnTo>
                  <a:lnTo>
                    <a:pt x="8969" y="11890"/>
                  </a:lnTo>
                  <a:lnTo>
                    <a:pt x="2407" y="24806"/>
                  </a:lnTo>
                  <a:lnTo>
                    <a:pt x="0" y="40639"/>
                  </a:lnTo>
                  <a:lnTo>
                    <a:pt x="2407" y="56493"/>
                  </a:lnTo>
                  <a:lnTo>
                    <a:pt x="8969" y="69453"/>
                  </a:lnTo>
                  <a:lnTo>
                    <a:pt x="18698" y="78198"/>
                  </a:lnTo>
                  <a:lnTo>
                    <a:pt x="30606" y="81406"/>
                  </a:lnTo>
                  <a:lnTo>
                    <a:pt x="42495" y="78198"/>
                  </a:lnTo>
                  <a:lnTo>
                    <a:pt x="52181" y="69453"/>
                  </a:lnTo>
                  <a:lnTo>
                    <a:pt x="58699" y="56493"/>
                  </a:lnTo>
                  <a:lnTo>
                    <a:pt x="61087" y="40639"/>
                  </a:lnTo>
                  <a:lnTo>
                    <a:pt x="58699" y="24806"/>
                  </a:lnTo>
                  <a:lnTo>
                    <a:pt x="52181" y="11890"/>
                  </a:lnTo>
                  <a:lnTo>
                    <a:pt x="42495" y="3188"/>
                  </a:lnTo>
                  <a:lnTo>
                    <a:pt x="30606" y="0"/>
                  </a:lnTo>
                  <a:close/>
                </a:path>
              </a:pathLst>
            </a:custGeom>
            <a:solidFill>
              <a:srgbClr val="D50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132960" y="3438270"/>
              <a:ext cx="61594" cy="81915"/>
            </a:xfrm>
            <a:custGeom>
              <a:avLst/>
              <a:gdLst/>
              <a:ahLst/>
              <a:cxnLst/>
              <a:rect l="l" t="t" r="r" b="b"/>
              <a:pathLst>
                <a:path w="61595" h="81914">
                  <a:moveTo>
                    <a:pt x="30606" y="0"/>
                  </a:moveTo>
                  <a:lnTo>
                    <a:pt x="42495" y="3188"/>
                  </a:lnTo>
                  <a:lnTo>
                    <a:pt x="52181" y="11890"/>
                  </a:lnTo>
                  <a:lnTo>
                    <a:pt x="58699" y="24806"/>
                  </a:lnTo>
                  <a:lnTo>
                    <a:pt x="61087" y="40639"/>
                  </a:lnTo>
                  <a:lnTo>
                    <a:pt x="58699" y="56493"/>
                  </a:lnTo>
                  <a:lnTo>
                    <a:pt x="52181" y="69453"/>
                  </a:lnTo>
                  <a:lnTo>
                    <a:pt x="42495" y="78198"/>
                  </a:lnTo>
                  <a:lnTo>
                    <a:pt x="30606" y="81406"/>
                  </a:lnTo>
                  <a:lnTo>
                    <a:pt x="18698" y="78198"/>
                  </a:lnTo>
                  <a:lnTo>
                    <a:pt x="8969" y="69453"/>
                  </a:lnTo>
                  <a:lnTo>
                    <a:pt x="2407" y="56493"/>
                  </a:lnTo>
                  <a:lnTo>
                    <a:pt x="0" y="40639"/>
                  </a:lnTo>
                  <a:lnTo>
                    <a:pt x="2407" y="24806"/>
                  </a:lnTo>
                  <a:lnTo>
                    <a:pt x="8969" y="11890"/>
                  </a:lnTo>
                  <a:lnTo>
                    <a:pt x="18698" y="3188"/>
                  </a:lnTo>
                  <a:lnTo>
                    <a:pt x="30606" y="0"/>
                  </a:lnTo>
                  <a:close/>
                </a:path>
              </a:pathLst>
            </a:custGeom>
            <a:ln w="952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475100" y="3334130"/>
              <a:ext cx="185293" cy="76073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462273" y="4280661"/>
              <a:ext cx="179197" cy="76200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449573" y="3764406"/>
              <a:ext cx="183896" cy="76073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4049267" y="3720337"/>
              <a:ext cx="38735" cy="248285"/>
            </a:xfrm>
            <a:custGeom>
              <a:avLst/>
              <a:gdLst/>
              <a:ahLst/>
              <a:cxnLst/>
              <a:rect l="l" t="t" r="r" b="b"/>
              <a:pathLst>
                <a:path w="38735" h="248285">
                  <a:moveTo>
                    <a:pt x="38481" y="247776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010660" y="3720337"/>
              <a:ext cx="38735" cy="207010"/>
            </a:xfrm>
            <a:custGeom>
              <a:avLst/>
              <a:gdLst/>
              <a:ahLst/>
              <a:cxnLst/>
              <a:rect l="l" t="t" r="r" b="b"/>
              <a:pathLst>
                <a:path w="38735" h="207010">
                  <a:moveTo>
                    <a:pt x="38607" y="0"/>
                  </a:moveTo>
                  <a:lnTo>
                    <a:pt x="0" y="206501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972051" y="3720337"/>
              <a:ext cx="38735" cy="207010"/>
            </a:xfrm>
            <a:custGeom>
              <a:avLst/>
              <a:gdLst/>
              <a:ahLst/>
              <a:cxnLst/>
              <a:rect l="l" t="t" r="r" b="b"/>
              <a:pathLst>
                <a:path w="38735" h="207010">
                  <a:moveTo>
                    <a:pt x="38608" y="206501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933444" y="3720337"/>
              <a:ext cx="38735" cy="289560"/>
            </a:xfrm>
            <a:custGeom>
              <a:avLst/>
              <a:gdLst/>
              <a:ahLst/>
              <a:cxnLst/>
              <a:rect l="l" t="t" r="r" b="b"/>
              <a:pathLst>
                <a:path w="38735" h="289560">
                  <a:moveTo>
                    <a:pt x="38607" y="0"/>
                  </a:moveTo>
                  <a:lnTo>
                    <a:pt x="0" y="289179"/>
                  </a:lnTo>
                </a:path>
              </a:pathLst>
            </a:custGeom>
            <a:ln w="28574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087748" y="3964558"/>
              <a:ext cx="684530" cy="3175"/>
            </a:xfrm>
            <a:custGeom>
              <a:avLst/>
              <a:gdLst/>
              <a:ahLst/>
              <a:cxnLst/>
              <a:rect l="l" t="t" r="r" b="b"/>
              <a:pathLst>
                <a:path w="684529" h="3175">
                  <a:moveTo>
                    <a:pt x="0" y="2794"/>
                  </a:moveTo>
                  <a:lnTo>
                    <a:pt x="684402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074667" y="3909821"/>
              <a:ext cx="62865" cy="83185"/>
            </a:xfrm>
            <a:custGeom>
              <a:avLst/>
              <a:gdLst/>
              <a:ahLst/>
              <a:cxnLst/>
              <a:rect l="l" t="t" r="r" b="b"/>
              <a:pathLst>
                <a:path w="62864" h="83185">
                  <a:moveTo>
                    <a:pt x="31369" y="0"/>
                  </a:moveTo>
                  <a:lnTo>
                    <a:pt x="19180" y="3254"/>
                  </a:lnTo>
                  <a:lnTo>
                    <a:pt x="9207" y="12128"/>
                  </a:lnTo>
                  <a:lnTo>
                    <a:pt x="2472" y="25288"/>
                  </a:lnTo>
                  <a:lnTo>
                    <a:pt x="0" y="41401"/>
                  </a:lnTo>
                  <a:lnTo>
                    <a:pt x="2472" y="57515"/>
                  </a:lnTo>
                  <a:lnTo>
                    <a:pt x="9207" y="70675"/>
                  </a:lnTo>
                  <a:lnTo>
                    <a:pt x="19180" y="79549"/>
                  </a:lnTo>
                  <a:lnTo>
                    <a:pt x="31369" y="82803"/>
                  </a:lnTo>
                  <a:lnTo>
                    <a:pt x="43537" y="79549"/>
                  </a:lnTo>
                  <a:lnTo>
                    <a:pt x="53466" y="70675"/>
                  </a:lnTo>
                  <a:lnTo>
                    <a:pt x="60158" y="57515"/>
                  </a:lnTo>
                  <a:lnTo>
                    <a:pt x="62611" y="41401"/>
                  </a:lnTo>
                  <a:lnTo>
                    <a:pt x="60158" y="25288"/>
                  </a:lnTo>
                  <a:lnTo>
                    <a:pt x="53467" y="12128"/>
                  </a:lnTo>
                  <a:lnTo>
                    <a:pt x="43537" y="3254"/>
                  </a:lnTo>
                  <a:lnTo>
                    <a:pt x="31369" y="0"/>
                  </a:lnTo>
                  <a:close/>
                </a:path>
              </a:pathLst>
            </a:custGeom>
            <a:solidFill>
              <a:srgbClr val="D50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074667" y="3909821"/>
              <a:ext cx="62865" cy="83185"/>
            </a:xfrm>
            <a:custGeom>
              <a:avLst/>
              <a:gdLst/>
              <a:ahLst/>
              <a:cxnLst/>
              <a:rect l="l" t="t" r="r" b="b"/>
              <a:pathLst>
                <a:path w="62864" h="83185">
                  <a:moveTo>
                    <a:pt x="31369" y="0"/>
                  </a:moveTo>
                  <a:lnTo>
                    <a:pt x="43537" y="3254"/>
                  </a:lnTo>
                  <a:lnTo>
                    <a:pt x="53467" y="12128"/>
                  </a:lnTo>
                  <a:lnTo>
                    <a:pt x="60158" y="25288"/>
                  </a:lnTo>
                  <a:lnTo>
                    <a:pt x="62611" y="41401"/>
                  </a:lnTo>
                  <a:lnTo>
                    <a:pt x="60158" y="57515"/>
                  </a:lnTo>
                  <a:lnTo>
                    <a:pt x="53466" y="70675"/>
                  </a:lnTo>
                  <a:lnTo>
                    <a:pt x="43537" y="79549"/>
                  </a:lnTo>
                  <a:lnTo>
                    <a:pt x="31369" y="82803"/>
                  </a:lnTo>
                  <a:lnTo>
                    <a:pt x="19180" y="79549"/>
                  </a:lnTo>
                  <a:lnTo>
                    <a:pt x="9207" y="70675"/>
                  </a:lnTo>
                  <a:lnTo>
                    <a:pt x="2472" y="57515"/>
                  </a:lnTo>
                  <a:lnTo>
                    <a:pt x="0" y="41401"/>
                  </a:lnTo>
                  <a:lnTo>
                    <a:pt x="2472" y="25288"/>
                  </a:lnTo>
                  <a:lnTo>
                    <a:pt x="9207" y="12128"/>
                  </a:lnTo>
                  <a:lnTo>
                    <a:pt x="19180" y="3254"/>
                  </a:lnTo>
                  <a:lnTo>
                    <a:pt x="31369" y="0"/>
                  </a:lnTo>
                  <a:close/>
                </a:path>
              </a:pathLst>
            </a:custGeom>
            <a:ln w="9524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810380" y="4000372"/>
              <a:ext cx="123825" cy="0"/>
            </a:xfrm>
            <a:custGeom>
              <a:avLst/>
              <a:gdLst/>
              <a:ahLst/>
              <a:cxnLst/>
              <a:rect l="l" t="t" r="r" b="b"/>
              <a:pathLst>
                <a:path w="123825">
                  <a:moveTo>
                    <a:pt x="0" y="0"/>
                  </a:moveTo>
                  <a:lnTo>
                    <a:pt x="123825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126357" y="3819270"/>
              <a:ext cx="62865" cy="81915"/>
            </a:xfrm>
            <a:custGeom>
              <a:avLst/>
              <a:gdLst/>
              <a:ahLst/>
              <a:cxnLst/>
              <a:rect l="l" t="t" r="r" b="b"/>
              <a:pathLst>
                <a:path w="62864" h="81914">
                  <a:moveTo>
                    <a:pt x="31368" y="0"/>
                  </a:moveTo>
                  <a:lnTo>
                    <a:pt x="19180" y="3208"/>
                  </a:lnTo>
                  <a:lnTo>
                    <a:pt x="9207" y="11953"/>
                  </a:lnTo>
                  <a:lnTo>
                    <a:pt x="2472" y="24913"/>
                  </a:lnTo>
                  <a:lnTo>
                    <a:pt x="0" y="40766"/>
                  </a:lnTo>
                  <a:lnTo>
                    <a:pt x="2472" y="56600"/>
                  </a:lnTo>
                  <a:lnTo>
                    <a:pt x="9207" y="69516"/>
                  </a:lnTo>
                  <a:lnTo>
                    <a:pt x="19180" y="78218"/>
                  </a:lnTo>
                  <a:lnTo>
                    <a:pt x="31368" y="81406"/>
                  </a:lnTo>
                  <a:lnTo>
                    <a:pt x="43537" y="78218"/>
                  </a:lnTo>
                  <a:lnTo>
                    <a:pt x="53466" y="69516"/>
                  </a:lnTo>
                  <a:lnTo>
                    <a:pt x="60158" y="56600"/>
                  </a:lnTo>
                  <a:lnTo>
                    <a:pt x="62610" y="40766"/>
                  </a:lnTo>
                  <a:lnTo>
                    <a:pt x="60158" y="24913"/>
                  </a:lnTo>
                  <a:lnTo>
                    <a:pt x="53466" y="11953"/>
                  </a:lnTo>
                  <a:lnTo>
                    <a:pt x="43537" y="3208"/>
                  </a:lnTo>
                  <a:lnTo>
                    <a:pt x="31368" y="0"/>
                  </a:lnTo>
                  <a:close/>
                </a:path>
              </a:pathLst>
            </a:custGeom>
            <a:solidFill>
              <a:srgbClr val="D50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126357" y="3819270"/>
              <a:ext cx="62865" cy="81915"/>
            </a:xfrm>
            <a:custGeom>
              <a:avLst/>
              <a:gdLst/>
              <a:ahLst/>
              <a:cxnLst/>
              <a:rect l="l" t="t" r="r" b="b"/>
              <a:pathLst>
                <a:path w="62864" h="81914">
                  <a:moveTo>
                    <a:pt x="31368" y="0"/>
                  </a:moveTo>
                  <a:lnTo>
                    <a:pt x="43537" y="3208"/>
                  </a:lnTo>
                  <a:lnTo>
                    <a:pt x="53466" y="11953"/>
                  </a:lnTo>
                  <a:lnTo>
                    <a:pt x="60158" y="24913"/>
                  </a:lnTo>
                  <a:lnTo>
                    <a:pt x="62610" y="40766"/>
                  </a:lnTo>
                  <a:lnTo>
                    <a:pt x="60158" y="56600"/>
                  </a:lnTo>
                  <a:lnTo>
                    <a:pt x="53466" y="69516"/>
                  </a:lnTo>
                  <a:lnTo>
                    <a:pt x="43537" y="78218"/>
                  </a:lnTo>
                  <a:lnTo>
                    <a:pt x="31368" y="81406"/>
                  </a:lnTo>
                  <a:lnTo>
                    <a:pt x="19180" y="78218"/>
                  </a:lnTo>
                  <a:lnTo>
                    <a:pt x="9207" y="69516"/>
                  </a:lnTo>
                  <a:lnTo>
                    <a:pt x="2472" y="56600"/>
                  </a:lnTo>
                  <a:lnTo>
                    <a:pt x="0" y="40766"/>
                  </a:lnTo>
                  <a:lnTo>
                    <a:pt x="2472" y="24913"/>
                  </a:lnTo>
                  <a:lnTo>
                    <a:pt x="9207" y="11953"/>
                  </a:lnTo>
                  <a:lnTo>
                    <a:pt x="19180" y="3208"/>
                  </a:lnTo>
                  <a:lnTo>
                    <a:pt x="31368" y="0"/>
                  </a:lnTo>
                  <a:close/>
                </a:path>
              </a:pathLst>
            </a:custGeom>
            <a:ln w="952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049902" y="4224908"/>
              <a:ext cx="37465" cy="247015"/>
            </a:xfrm>
            <a:custGeom>
              <a:avLst/>
              <a:gdLst/>
              <a:ahLst/>
              <a:cxnLst/>
              <a:rect l="l" t="t" r="r" b="b"/>
              <a:pathLst>
                <a:path w="37464" h="247014">
                  <a:moveTo>
                    <a:pt x="37211" y="246634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012819" y="4224908"/>
              <a:ext cx="37465" cy="205740"/>
            </a:xfrm>
            <a:custGeom>
              <a:avLst/>
              <a:gdLst/>
              <a:ahLst/>
              <a:cxnLst/>
              <a:rect l="l" t="t" r="r" b="b"/>
              <a:pathLst>
                <a:path w="37464" h="205739">
                  <a:moveTo>
                    <a:pt x="37083" y="0"/>
                  </a:moveTo>
                  <a:lnTo>
                    <a:pt x="0" y="205486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975735" y="4224908"/>
              <a:ext cx="37465" cy="205740"/>
            </a:xfrm>
            <a:custGeom>
              <a:avLst/>
              <a:gdLst/>
              <a:ahLst/>
              <a:cxnLst/>
              <a:rect l="l" t="t" r="r" b="b"/>
              <a:pathLst>
                <a:path w="37464" h="205739">
                  <a:moveTo>
                    <a:pt x="37084" y="205486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938523" y="4224908"/>
              <a:ext cx="37465" cy="288290"/>
            </a:xfrm>
            <a:custGeom>
              <a:avLst/>
              <a:gdLst/>
              <a:ahLst/>
              <a:cxnLst/>
              <a:rect l="l" t="t" r="r" b="b"/>
              <a:pathLst>
                <a:path w="37464" h="288289">
                  <a:moveTo>
                    <a:pt x="37211" y="0"/>
                  </a:moveTo>
                  <a:lnTo>
                    <a:pt x="0" y="287782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075429" y="4412995"/>
              <a:ext cx="62865" cy="81915"/>
            </a:xfrm>
            <a:custGeom>
              <a:avLst/>
              <a:gdLst/>
              <a:ahLst/>
              <a:cxnLst/>
              <a:rect l="l" t="t" r="r" b="b"/>
              <a:pathLst>
                <a:path w="62864" h="81914">
                  <a:moveTo>
                    <a:pt x="31242" y="0"/>
                  </a:moveTo>
                  <a:lnTo>
                    <a:pt x="19073" y="3208"/>
                  </a:lnTo>
                  <a:lnTo>
                    <a:pt x="9144" y="11953"/>
                  </a:lnTo>
                  <a:lnTo>
                    <a:pt x="2452" y="24913"/>
                  </a:lnTo>
                  <a:lnTo>
                    <a:pt x="0" y="40766"/>
                  </a:lnTo>
                  <a:lnTo>
                    <a:pt x="2452" y="56600"/>
                  </a:lnTo>
                  <a:lnTo>
                    <a:pt x="9144" y="69516"/>
                  </a:lnTo>
                  <a:lnTo>
                    <a:pt x="19073" y="78218"/>
                  </a:lnTo>
                  <a:lnTo>
                    <a:pt x="31242" y="81406"/>
                  </a:lnTo>
                  <a:lnTo>
                    <a:pt x="43483" y="78218"/>
                  </a:lnTo>
                  <a:lnTo>
                    <a:pt x="53451" y="69516"/>
                  </a:lnTo>
                  <a:lnTo>
                    <a:pt x="60156" y="56600"/>
                  </a:lnTo>
                  <a:lnTo>
                    <a:pt x="62611" y="40766"/>
                  </a:lnTo>
                  <a:lnTo>
                    <a:pt x="60156" y="24913"/>
                  </a:lnTo>
                  <a:lnTo>
                    <a:pt x="53451" y="11953"/>
                  </a:lnTo>
                  <a:lnTo>
                    <a:pt x="43483" y="3208"/>
                  </a:lnTo>
                  <a:lnTo>
                    <a:pt x="31242" y="0"/>
                  </a:lnTo>
                  <a:close/>
                </a:path>
              </a:pathLst>
            </a:custGeom>
            <a:solidFill>
              <a:srgbClr val="D50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075429" y="4412995"/>
              <a:ext cx="62865" cy="81915"/>
            </a:xfrm>
            <a:custGeom>
              <a:avLst/>
              <a:gdLst/>
              <a:ahLst/>
              <a:cxnLst/>
              <a:rect l="l" t="t" r="r" b="b"/>
              <a:pathLst>
                <a:path w="62864" h="81914">
                  <a:moveTo>
                    <a:pt x="31242" y="0"/>
                  </a:moveTo>
                  <a:lnTo>
                    <a:pt x="43483" y="3208"/>
                  </a:lnTo>
                  <a:lnTo>
                    <a:pt x="53451" y="11953"/>
                  </a:lnTo>
                  <a:lnTo>
                    <a:pt x="60156" y="24913"/>
                  </a:lnTo>
                  <a:lnTo>
                    <a:pt x="62611" y="40766"/>
                  </a:lnTo>
                  <a:lnTo>
                    <a:pt x="60156" y="56600"/>
                  </a:lnTo>
                  <a:lnTo>
                    <a:pt x="53451" y="69516"/>
                  </a:lnTo>
                  <a:lnTo>
                    <a:pt x="43483" y="78218"/>
                  </a:lnTo>
                  <a:lnTo>
                    <a:pt x="31242" y="81406"/>
                  </a:lnTo>
                  <a:lnTo>
                    <a:pt x="19073" y="78218"/>
                  </a:lnTo>
                  <a:lnTo>
                    <a:pt x="9144" y="69516"/>
                  </a:lnTo>
                  <a:lnTo>
                    <a:pt x="2452" y="56600"/>
                  </a:lnTo>
                  <a:lnTo>
                    <a:pt x="0" y="40766"/>
                  </a:lnTo>
                  <a:lnTo>
                    <a:pt x="2452" y="24913"/>
                  </a:lnTo>
                  <a:lnTo>
                    <a:pt x="9144" y="11953"/>
                  </a:lnTo>
                  <a:lnTo>
                    <a:pt x="19073" y="3208"/>
                  </a:lnTo>
                  <a:lnTo>
                    <a:pt x="31242" y="0"/>
                  </a:lnTo>
                  <a:close/>
                </a:path>
              </a:pathLst>
            </a:custGeom>
            <a:ln w="9524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810380" y="4497197"/>
              <a:ext cx="147320" cy="5715"/>
            </a:xfrm>
            <a:custGeom>
              <a:avLst/>
              <a:gdLst/>
              <a:ahLst/>
              <a:cxnLst/>
              <a:rect l="l" t="t" r="r" b="b"/>
              <a:pathLst>
                <a:path w="147320" h="5714">
                  <a:moveTo>
                    <a:pt x="-14287" y="2793"/>
                  </a:moveTo>
                  <a:lnTo>
                    <a:pt x="161353" y="2793"/>
                  </a:lnTo>
                </a:path>
              </a:pathLst>
            </a:custGeom>
            <a:ln w="34162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126357" y="4321810"/>
              <a:ext cx="62865" cy="81915"/>
            </a:xfrm>
            <a:custGeom>
              <a:avLst/>
              <a:gdLst/>
              <a:ahLst/>
              <a:cxnLst/>
              <a:rect l="l" t="t" r="r" b="b"/>
              <a:pathLst>
                <a:path w="62864" h="81914">
                  <a:moveTo>
                    <a:pt x="31368" y="0"/>
                  </a:moveTo>
                  <a:lnTo>
                    <a:pt x="19180" y="3188"/>
                  </a:lnTo>
                  <a:lnTo>
                    <a:pt x="9207" y="11890"/>
                  </a:lnTo>
                  <a:lnTo>
                    <a:pt x="2472" y="24806"/>
                  </a:lnTo>
                  <a:lnTo>
                    <a:pt x="0" y="40639"/>
                  </a:lnTo>
                  <a:lnTo>
                    <a:pt x="2472" y="56493"/>
                  </a:lnTo>
                  <a:lnTo>
                    <a:pt x="9207" y="69453"/>
                  </a:lnTo>
                  <a:lnTo>
                    <a:pt x="19180" y="78198"/>
                  </a:lnTo>
                  <a:lnTo>
                    <a:pt x="31368" y="81406"/>
                  </a:lnTo>
                  <a:lnTo>
                    <a:pt x="43537" y="78198"/>
                  </a:lnTo>
                  <a:lnTo>
                    <a:pt x="53466" y="69453"/>
                  </a:lnTo>
                  <a:lnTo>
                    <a:pt x="60158" y="56493"/>
                  </a:lnTo>
                  <a:lnTo>
                    <a:pt x="62610" y="40639"/>
                  </a:lnTo>
                  <a:lnTo>
                    <a:pt x="60158" y="24806"/>
                  </a:lnTo>
                  <a:lnTo>
                    <a:pt x="53466" y="11890"/>
                  </a:lnTo>
                  <a:lnTo>
                    <a:pt x="43537" y="3188"/>
                  </a:lnTo>
                  <a:lnTo>
                    <a:pt x="31368" y="0"/>
                  </a:lnTo>
                  <a:close/>
                </a:path>
              </a:pathLst>
            </a:custGeom>
            <a:solidFill>
              <a:srgbClr val="D50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126357" y="4321810"/>
              <a:ext cx="62865" cy="81915"/>
            </a:xfrm>
            <a:custGeom>
              <a:avLst/>
              <a:gdLst/>
              <a:ahLst/>
              <a:cxnLst/>
              <a:rect l="l" t="t" r="r" b="b"/>
              <a:pathLst>
                <a:path w="62864" h="81914">
                  <a:moveTo>
                    <a:pt x="31368" y="0"/>
                  </a:moveTo>
                  <a:lnTo>
                    <a:pt x="43537" y="3188"/>
                  </a:lnTo>
                  <a:lnTo>
                    <a:pt x="53466" y="11890"/>
                  </a:lnTo>
                  <a:lnTo>
                    <a:pt x="60158" y="24806"/>
                  </a:lnTo>
                  <a:lnTo>
                    <a:pt x="62610" y="40639"/>
                  </a:lnTo>
                  <a:lnTo>
                    <a:pt x="60158" y="56493"/>
                  </a:lnTo>
                  <a:lnTo>
                    <a:pt x="53466" y="69453"/>
                  </a:lnTo>
                  <a:lnTo>
                    <a:pt x="43537" y="78198"/>
                  </a:lnTo>
                  <a:lnTo>
                    <a:pt x="31368" y="81406"/>
                  </a:lnTo>
                  <a:lnTo>
                    <a:pt x="19180" y="78198"/>
                  </a:lnTo>
                  <a:lnTo>
                    <a:pt x="9207" y="69453"/>
                  </a:lnTo>
                  <a:lnTo>
                    <a:pt x="2472" y="56493"/>
                  </a:lnTo>
                  <a:lnTo>
                    <a:pt x="0" y="40639"/>
                  </a:lnTo>
                  <a:lnTo>
                    <a:pt x="2472" y="24806"/>
                  </a:lnTo>
                  <a:lnTo>
                    <a:pt x="9207" y="11890"/>
                  </a:lnTo>
                  <a:lnTo>
                    <a:pt x="19180" y="3188"/>
                  </a:lnTo>
                  <a:lnTo>
                    <a:pt x="31368" y="0"/>
                  </a:lnTo>
                  <a:close/>
                </a:path>
              </a:pathLst>
            </a:custGeom>
            <a:ln w="952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816985" y="3629151"/>
              <a:ext cx="0" cy="2394585"/>
            </a:xfrm>
            <a:custGeom>
              <a:avLst/>
              <a:gdLst/>
              <a:ahLst/>
              <a:cxnLst/>
              <a:rect l="l" t="t" r="r" b="b"/>
              <a:pathLst>
                <a:path h="2394585">
                  <a:moveTo>
                    <a:pt x="0" y="0"/>
                  </a:moveTo>
                  <a:lnTo>
                    <a:pt x="0" y="2394458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838829" y="5342127"/>
              <a:ext cx="404749" cy="215493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4243577" y="5247385"/>
              <a:ext cx="0" cy="422909"/>
            </a:xfrm>
            <a:custGeom>
              <a:avLst/>
              <a:gdLst/>
              <a:ahLst/>
              <a:cxnLst/>
              <a:rect l="l" t="t" r="r" b="b"/>
              <a:pathLst>
                <a:path h="422910">
                  <a:moveTo>
                    <a:pt x="0" y="0"/>
                  </a:moveTo>
                  <a:lnTo>
                    <a:pt x="0" y="422528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501578" y="5256780"/>
              <a:ext cx="274955" cy="15240"/>
            </a:xfrm>
            <a:custGeom>
              <a:avLst/>
              <a:gdLst/>
              <a:ahLst/>
              <a:cxnLst/>
              <a:rect l="l" t="t" r="r" b="b"/>
              <a:pathLst>
                <a:path w="274954" h="15239">
                  <a:moveTo>
                    <a:pt x="0" y="14985"/>
                  </a:moveTo>
                  <a:lnTo>
                    <a:pt x="274700" y="14985"/>
                  </a:lnTo>
                </a:path>
                <a:path w="274954" h="15239">
                  <a:moveTo>
                    <a:pt x="0" y="0"/>
                  </a:moveTo>
                  <a:lnTo>
                    <a:pt x="274700" y="0"/>
                  </a:lnTo>
                </a:path>
              </a:pathLst>
            </a:custGeom>
            <a:ln w="10801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510023" y="6053086"/>
              <a:ext cx="1581785" cy="0"/>
            </a:xfrm>
            <a:custGeom>
              <a:avLst/>
              <a:gdLst/>
              <a:ahLst/>
              <a:cxnLst/>
              <a:rect l="l" t="t" r="r" b="b"/>
              <a:pathLst>
                <a:path w="1581785">
                  <a:moveTo>
                    <a:pt x="0" y="0"/>
                  </a:moveTo>
                  <a:lnTo>
                    <a:pt x="1581277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954272" y="4781422"/>
              <a:ext cx="130175" cy="158115"/>
            </a:xfrm>
            <a:custGeom>
              <a:avLst/>
              <a:gdLst/>
              <a:ahLst/>
              <a:cxnLst/>
              <a:rect l="l" t="t" r="r" b="b"/>
              <a:pathLst>
                <a:path w="130175" h="158114">
                  <a:moveTo>
                    <a:pt x="130175" y="78866"/>
                  </a:moveTo>
                  <a:lnTo>
                    <a:pt x="127613" y="109493"/>
                  </a:lnTo>
                  <a:lnTo>
                    <a:pt x="120634" y="134524"/>
                  </a:lnTo>
                  <a:lnTo>
                    <a:pt x="110297" y="151411"/>
                  </a:lnTo>
                  <a:lnTo>
                    <a:pt x="97662" y="157606"/>
                  </a:lnTo>
                  <a:lnTo>
                    <a:pt x="84974" y="151411"/>
                  </a:lnTo>
                  <a:lnTo>
                    <a:pt x="74644" y="134524"/>
                  </a:lnTo>
                  <a:lnTo>
                    <a:pt x="67694" y="109493"/>
                  </a:lnTo>
                  <a:lnTo>
                    <a:pt x="65150" y="78866"/>
                  </a:lnTo>
                  <a:lnTo>
                    <a:pt x="67694" y="48166"/>
                  </a:lnTo>
                  <a:lnTo>
                    <a:pt x="74644" y="23098"/>
                  </a:lnTo>
                  <a:lnTo>
                    <a:pt x="84974" y="6197"/>
                  </a:lnTo>
                  <a:lnTo>
                    <a:pt x="97662" y="0"/>
                  </a:lnTo>
                  <a:lnTo>
                    <a:pt x="110297" y="6197"/>
                  </a:lnTo>
                  <a:lnTo>
                    <a:pt x="120634" y="23098"/>
                  </a:lnTo>
                  <a:lnTo>
                    <a:pt x="127613" y="48166"/>
                  </a:lnTo>
                  <a:lnTo>
                    <a:pt x="130175" y="78866"/>
                  </a:lnTo>
                  <a:close/>
                </a:path>
                <a:path w="130175" h="158114">
                  <a:moveTo>
                    <a:pt x="65150" y="78866"/>
                  </a:moveTo>
                  <a:lnTo>
                    <a:pt x="62589" y="109493"/>
                  </a:lnTo>
                  <a:lnTo>
                    <a:pt x="55610" y="134524"/>
                  </a:lnTo>
                  <a:lnTo>
                    <a:pt x="45273" y="151411"/>
                  </a:lnTo>
                  <a:lnTo>
                    <a:pt x="32638" y="157606"/>
                  </a:lnTo>
                  <a:lnTo>
                    <a:pt x="19931" y="151411"/>
                  </a:lnTo>
                  <a:lnTo>
                    <a:pt x="9556" y="134524"/>
                  </a:lnTo>
                  <a:lnTo>
                    <a:pt x="2563" y="109493"/>
                  </a:lnTo>
                  <a:lnTo>
                    <a:pt x="0" y="78866"/>
                  </a:lnTo>
                  <a:lnTo>
                    <a:pt x="2563" y="48166"/>
                  </a:lnTo>
                  <a:lnTo>
                    <a:pt x="9556" y="23098"/>
                  </a:lnTo>
                  <a:lnTo>
                    <a:pt x="19931" y="6197"/>
                  </a:lnTo>
                  <a:lnTo>
                    <a:pt x="32638" y="0"/>
                  </a:lnTo>
                  <a:lnTo>
                    <a:pt x="45273" y="6197"/>
                  </a:lnTo>
                  <a:lnTo>
                    <a:pt x="55610" y="23098"/>
                  </a:lnTo>
                  <a:lnTo>
                    <a:pt x="62589" y="48166"/>
                  </a:lnTo>
                  <a:lnTo>
                    <a:pt x="65150" y="78866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921760" y="4860171"/>
              <a:ext cx="195580" cy="118110"/>
            </a:xfrm>
            <a:custGeom>
              <a:avLst/>
              <a:gdLst/>
              <a:ahLst/>
              <a:cxnLst/>
              <a:rect l="l" t="t" r="r" b="b"/>
              <a:pathLst>
                <a:path w="195579" h="118110">
                  <a:moveTo>
                    <a:pt x="195110" y="0"/>
                  </a:moveTo>
                  <a:lnTo>
                    <a:pt x="0" y="0"/>
                  </a:lnTo>
                  <a:lnTo>
                    <a:pt x="0" y="117720"/>
                  </a:lnTo>
                  <a:lnTo>
                    <a:pt x="195110" y="117720"/>
                  </a:lnTo>
                  <a:lnTo>
                    <a:pt x="1951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356480" y="4608829"/>
              <a:ext cx="131445" cy="158750"/>
            </a:xfrm>
            <a:custGeom>
              <a:avLst/>
              <a:gdLst/>
              <a:ahLst/>
              <a:cxnLst/>
              <a:rect l="l" t="t" r="r" b="b"/>
              <a:pathLst>
                <a:path w="131445" h="158750">
                  <a:moveTo>
                    <a:pt x="131064" y="79375"/>
                  </a:moveTo>
                  <a:lnTo>
                    <a:pt x="128480" y="110241"/>
                  </a:lnTo>
                  <a:lnTo>
                    <a:pt x="121443" y="135429"/>
                  </a:lnTo>
                  <a:lnTo>
                    <a:pt x="111025" y="152401"/>
                  </a:lnTo>
                  <a:lnTo>
                    <a:pt x="98298" y="158623"/>
                  </a:lnTo>
                  <a:lnTo>
                    <a:pt x="85516" y="152401"/>
                  </a:lnTo>
                  <a:lnTo>
                    <a:pt x="75104" y="135429"/>
                  </a:lnTo>
                  <a:lnTo>
                    <a:pt x="68097" y="110241"/>
                  </a:lnTo>
                  <a:lnTo>
                    <a:pt x="65532" y="79375"/>
                  </a:lnTo>
                  <a:lnTo>
                    <a:pt x="68097" y="48488"/>
                  </a:lnTo>
                  <a:lnTo>
                    <a:pt x="75104" y="23256"/>
                  </a:lnTo>
                  <a:lnTo>
                    <a:pt x="85516" y="6240"/>
                  </a:lnTo>
                  <a:lnTo>
                    <a:pt x="98298" y="0"/>
                  </a:lnTo>
                  <a:lnTo>
                    <a:pt x="111025" y="6240"/>
                  </a:lnTo>
                  <a:lnTo>
                    <a:pt x="121443" y="23256"/>
                  </a:lnTo>
                  <a:lnTo>
                    <a:pt x="128480" y="48488"/>
                  </a:lnTo>
                  <a:lnTo>
                    <a:pt x="131064" y="79375"/>
                  </a:lnTo>
                  <a:close/>
                </a:path>
                <a:path w="131445" h="158750">
                  <a:moveTo>
                    <a:pt x="65532" y="79375"/>
                  </a:moveTo>
                  <a:lnTo>
                    <a:pt x="62948" y="110241"/>
                  </a:lnTo>
                  <a:lnTo>
                    <a:pt x="55911" y="135429"/>
                  </a:lnTo>
                  <a:lnTo>
                    <a:pt x="45493" y="152401"/>
                  </a:lnTo>
                  <a:lnTo>
                    <a:pt x="32766" y="158623"/>
                  </a:lnTo>
                  <a:lnTo>
                    <a:pt x="19984" y="152401"/>
                  </a:lnTo>
                  <a:lnTo>
                    <a:pt x="9572" y="135429"/>
                  </a:lnTo>
                  <a:lnTo>
                    <a:pt x="2565" y="110241"/>
                  </a:lnTo>
                  <a:lnTo>
                    <a:pt x="0" y="79375"/>
                  </a:lnTo>
                  <a:lnTo>
                    <a:pt x="2565" y="48488"/>
                  </a:lnTo>
                  <a:lnTo>
                    <a:pt x="9572" y="23256"/>
                  </a:lnTo>
                  <a:lnTo>
                    <a:pt x="19984" y="6240"/>
                  </a:lnTo>
                  <a:lnTo>
                    <a:pt x="32766" y="0"/>
                  </a:lnTo>
                  <a:lnTo>
                    <a:pt x="45493" y="6240"/>
                  </a:lnTo>
                  <a:lnTo>
                    <a:pt x="55911" y="23256"/>
                  </a:lnTo>
                  <a:lnTo>
                    <a:pt x="62948" y="48488"/>
                  </a:lnTo>
                  <a:lnTo>
                    <a:pt x="65532" y="79375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323714" y="4688135"/>
              <a:ext cx="196850" cy="118745"/>
            </a:xfrm>
            <a:custGeom>
              <a:avLst/>
              <a:gdLst/>
              <a:ahLst/>
              <a:cxnLst/>
              <a:rect l="l" t="t" r="r" b="b"/>
              <a:pathLst>
                <a:path w="196850" h="118745">
                  <a:moveTo>
                    <a:pt x="196570" y="0"/>
                  </a:moveTo>
                  <a:lnTo>
                    <a:pt x="0" y="0"/>
                  </a:lnTo>
                  <a:lnTo>
                    <a:pt x="0" y="118560"/>
                  </a:lnTo>
                  <a:lnTo>
                    <a:pt x="196570" y="118560"/>
                  </a:lnTo>
                  <a:lnTo>
                    <a:pt x="1965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822826" y="4854447"/>
              <a:ext cx="405130" cy="8890"/>
            </a:xfrm>
            <a:custGeom>
              <a:avLst/>
              <a:gdLst/>
              <a:ahLst/>
              <a:cxnLst/>
              <a:rect l="l" t="t" r="r" b="b"/>
              <a:pathLst>
                <a:path w="405129" h="8889">
                  <a:moveTo>
                    <a:pt x="0" y="8381"/>
                  </a:moveTo>
                  <a:lnTo>
                    <a:pt x="122300" y="8381"/>
                  </a:lnTo>
                </a:path>
                <a:path w="405129" h="8889">
                  <a:moveTo>
                    <a:pt x="282448" y="0"/>
                  </a:moveTo>
                  <a:lnTo>
                    <a:pt x="404749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363719" y="4812283"/>
              <a:ext cx="131445" cy="158115"/>
            </a:xfrm>
            <a:custGeom>
              <a:avLst/>
              <a:gdLst/>
              <a:ahLst/>
              <a:cxnLst/>
              <a:rect l="l" t="t" r="r" b="b"/>
              <a:pathLst>
                <a:path w="131445" h="158114">
                  <a:moveTo>
                    <a:pt x="131063" y="78867"/>
                  </a:moveTo>
                  <a:lnTo>
                    <a:pt x="128480" y="109493"/>
                  </a:lnTo>
                  <a:lnTo>
                    <a:pt x="121443" y="134524"/>
                  </a:lnTo>
                  <a:lnTo>
                    <a:pt x="111025" y="151411"/>
                  </a:lnTo>
                  <a:lnTo>
                    <a:pt x="98297" y="157607"/>
                  </a:lnTo>
                  <a:lnTo>
                    <a:pt x="85516" y="151411"/>
                  </a:lnTo>
                  <a:lnTo>
                    <a:pt x="75104" y="134524"/>
                  </a:lnTo>
                  <a:lnTo>
                    <a:pt x="68097" y="109493"/>
                  </a:lnTo>
                  <a:lnTo>
                    <a:pt x="65531" y="78867"/>
                  </a:lnTo>
                  <a:lnTo>
                    <a:pt x="68097" y="48166"/>
                  </a:lnTo>
                  <a:lnTo>
                    <a:pt x="75104" y="23098"/>
                  </a:lnTo>
                  <a:lnTo>
                    <a:pt x="85516" y="6197"/>
                  </a:lnTo>
                  <a:lnTo>
                    <a:pt x="98297" y="0"/>
                  </a:lnTo>
                  <a:lnTo>
                    <a:pt x="111025" y="6197"/>
                  </a:lnTo>
                  <a:lnTo>
                    <a:pt x="121443" y="23098"/>
                  </a:lnTo>
                  <a:lnTo>
                    <a:pt x="128480" y="48166"/>
                  </a:lnTo>
                  <a:lnTo>
                    <a:pt x="131063" y="78867"/>
                  </a:lnTo>
                  <a:close/>
                </a:path>
                <a:path w="131445" h="158114">
                  <a:moveTo>
                    <a:pt x="65531" y="78867"/>
                  </a:moveTo>
                  <a:lnTo>
                    <a:pt x="62966" y="109493"/>
                  </a:lnTo>
                  <a:lnTo>
                    <a:pt x="55959" y="134524"/>
                  </a:lnTo>
                  <a:lnTo>
                    <a:pt x="45547" y="151411"/>
                  </a:lnTo>
                  <a:lnTo>
                    <a:pt x="32765" y="157607"/>
                  </a:lnTo>
                  <a:lnTo>
                    <a:pt x="20038" y="151411"/>
                  </a:lnTo>
                  <a:lnTo>
                    <a:pt x="9620" y="134524"/>
                  </a:lnTo>
                  <a:lnTo>
                    <a:pt x="2583" y="109493"/>
                  </a:lnTo>
                  <a:lnTo>
                    <a:pt x="0" y="78867"/>
                  </a:lnTo>
                  <a:lnTo>
                    <a:pt x="2583" y="48166"/>
                  </a:lnTo>
                  <a:lnTo>
                    <a:pt x="9620" y="23098"/>
                  </a:lnTo>
                  <a:lnTo>
                    <a:pt x="20038" y="6197"/>
                  </a:lnTo>
                  <a:lnTo>
                    <a:pt x="32765" y="0"/>
                  </a:lnTo>
                  <a:lnTo>
                    <a:pt x="45547" y="6197"/>
                  </a:lnTo>
                  <a:lnTo>
                    <a:pt x="55959" y="23098"/>
                  </a:lnTo>
                  <a:lnTo>
                    <a:pt x="62966" y="48166"/>
                  </a:lnTo>
                  <a:lnTo>
                    <a:pt x="65531" y="78867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330954" y="4891159"/>
              <a:ext cx="196850" cy="118110"/>
            </a:xfrm>
            <a:custGeom>
              <a:avLst/>
              <a:gdLst/>
              <a:ahLst/>
              <a:cxnLst/>
              <a:rect l="l" t="t" r="r" b="b"/>
              <a:pathLst>
                <a:path w="196850" h="118110">
                  <a:moveTo>
                    <a:pt x="196570" y="0"/>
                  </a:moveTo>
                  <a:lnTo>
                    <a:pt x="0" y="0"/>
                  </a:lnTo>
                  <a:lnTo>
                    <a:pt x="0" y="117720"/>
                  </a:lnTo>
                  <a:lnTo>
                    <a:pt x="196570" y="117720"/>
                  </a:lnTo>
                  <a:lnTo>
                    <a:pt x="1965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227575" y="4677536"/>
              <a:ext cx="128270" cy="226060"/>
            </a:xfrm>
            <a:custGeom>
              <a:avLst/>
              <a:gdLst/>
              <a:ahLst/>
              <a:cxnLst/>
              <a:rect l="l" t="t" r="r" b="b"/>
              <a:pathLst>
                <a:path w="128270" h="226060">
                  <a:moveTo>
                    <a:pt x="0" y="0"/>
                  </a:moveTo>
                  <a:lnTo>
                    <a:pt x="122300" y="0"/>
                  </a:lnTo>
                </a:path>
                <a:path w="128270" h="226060">
                  <a:moveTo>
                    <a:pt x="5841" y="226060"/>
                  </a:moveTo>
                  <a:lnTo>
                    <a:pt x="128143" y="22606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363719" y="5010276"/>
              <a:ext cx="131445" cy="158750"/>
            </a:xfrm>
            <a:custGeom>
              <a:avLst/>
              <a:gdLst/>
              <a:ahLst/>
              <a:cxnLst/>
              <a:rect l="l" t="t" r="r" b="b"/>
              <a:pathLst>
                <a:path w="131445" h="158750">
                  <a:moveTo>
                    <a:pt x="131063" y="79248"/>
                  </a:moveTo>
                  <a:lnTo>
                    <a:pt x="128480" y="110134"/>
                  </a:lnTo>
                  <a:lnTo>
                    <a:pt x="121443" y="135366"/>
                  </a:lnTo>
                  <a:lnTo>
                    <a:pt x="111025" y="152382"/>
                  </a:lnTo>
                  <a:lnTo>
                    <a:pt x="98297" y="158623"/>
                  </a:lnTo>
                  <a:lnTo>
                    <a:pt x="85516" y="152382"/>
                  </a:lnTo>
                  <a:lnTo>
                    <a:pt x="75104" y="135366"/>
                  </a:lnTo>
                  <a:lnTo>
                    <a:pt x="68097" y="110134"/>
                  </a:lnTo>
                  <a:lnTo>
                    <a:pt x="65531" y="79248"/>
                  </a:lnTo>
                  <a:lnTo>
                    <a:pt x="68097" y="48381"/>
                  </a:lnTo>
                  <a:lnTo>
                    <a:pt x="75104" y="23193"/>
                  </a:lnTo>
                  <a:lnTo>
                    <a:pt x="85516" y="6221"/>
                  </a:lnTo>
                  <a:lnTo>
                    <a:pt x="98297" y="0"/>
                  </a:lnTo>
                  <a:lnTo>
                    <a:pt x="111025" y="6221"/>
                  </a:lnTo>
                  <a:lnTo>
                    <a:pt x="121443" y="23193"/>
                  </a:lnTo>
                  <a:lnTo>
                    <a:pt x="128480" y="48381"/>
                  </a:lnTo>
                  <a:lnTo>
                    <a:pt x="131063" y="79248"/>
                  </a:lnTo>
                  <a:close/>
                </a:path>
                <a:path w="131445" h="158750">
                  <a:moveTo>
                    <a:pt x="65531" y="79248"/>
                  </a:moveTo>
                  <a:lnTo>
                    <a:pt x="62966" y="110134"/>
                  </a:lnTo>
                  <a:lnTo>
                    <a:pt x="55959" y="135366"/>
                  </a:lnTo>
                  <a:lnTo>
                    <a:pt x="45547" y="152382"/>
                  </a:lnTo>
                  <a:lnTo>
                    <a:pt x="32765" y="158623"/>
                  </a:lnTo>
                  <a:lnTo>
                    <a:pt x="20038" y="152382"/>
                  </a:lnTo>
                  <a:lnTo>
                    <a:pt x="9620" y="135366"/>
                  </a:lnTo>
                  <a:lnTo>
                    <a:pt x="2583" y="110134"/>
                  </a:lnTo>
                  <a:lnTo>
                    <a:pt x="0" y="79248"/>
                  </a:lnTo>
                  <a:lnTo>
                    <a:pt x="2583" y="48381"/>
                  </a:lnTo>
                  <a:lnTo>
                    <a:pt x="9620" y="23193"/>
                  </a:lnTo>
                  <a:lnTo>
                    <a:pt x="20038" y="6221"/>
                  </a:lnTo>
                  <a:lnTo>
                    <a:pt x="32765" y="0"/>
                  </a:lnTo>
                  <a:lnTo>
                    <a:pt x="45547" y="6221"/>
                  </a:lnTo>
                  <a:lnTo>
                    <a:pt x="55959" y="23193"/>
                  </a:lnTo>
                  <a:lnTo>
                    <a:pt x="62966" y="48381"/>
                  </a:lnTo>
                  <a:lnTo>
                    <a:pt x="65531" y="79248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330954" y="5089582"/>
              <a:ext cx="196850" cy="118745"/>
            </a:xfrm>
            <a:custGeom>
              <a:avLst/>
              <a:gdLst/>
              <a:ahLst/>
              <a:cxnLst/>
              <a:rect l="l" t="t" r="r" b="b"/>
              <a:pathLst>
                <a:path w="196850" h="118745">
                  <a:moveTo>
                    <a:pt x="196570" y="0"/>
                  </a:moveTo>
                  <a:lnTo>
                    <a:pt x="0" y="0"/>
                  </a:lnTo>
                  <a:lnTo>
                    <a:pt x="0" y="118560"/>
                  </a:lnTo>
                  <a:lnTo>
                    <a:pt x="196570" y="118560"/>
                  </a:lnTo>
                  <a:lnTo>
                    <a:pt x="1965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227575" y="4667757"/>
              <a:ext cx="1191260" cy="422909"/>
            </a:xfrm>
            <a:custGeom>
              <a:avLst/>
              <a:gdLst/>
              <a:ahLst/>
              <a:cxnLst/>
              <a:rect l="l" t="t" r="r" b="b"/>
              <a:pathLst>
                <a:path w="1191260" h="422910">
                  <a:moveTo>
                    <a:pt x="0" y="0"/>
                  </a:moveTo>
                  <a:lnTo>
                    <a:pt x="0" y="422529"/>
                  </a:lnTo>
                </a:path>
                <a:path w="1191260" h="422910">
                  <a:moveTo>
                    <a:pt x="5841" y="418211"/>
                  </a:moveTo>
                  <a:lnTo>
                    <a:pt x="128143" y="418211"/>
                  </a:lnTo>
                </a:path>
                <a:path w="1191260" h="422910">
                  <a:moveTo>
                    <a:pt x="275209" y="13970"/>
                  </a:moveTo>
                  <a:lnTo>
                    <a:pt x="397510" y="13970"/>
                  </a:lnTo>
                </a:path>
                <a:path w="1191260" h="422910">
                  <a:moveTo>
                    <a:pt x="282448" y="415417"/>
                  </a:moveTo>
                  <a:lnTo>
                    <a:pt x="636270" y="415417"/>
                  </a:lnTo>
                </a:path>
                <a:path w="1191260" h="422910">
                  <a:moveTo>
                    <a:pt x="282448" y="220345"/>
                  </a:moveTo>
                  <a:lnTo>
                    <a:pt x="1191133" y="220345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956050" y="5932385"/>
              <a:ext cx="131445" cy="158115"/>
            </a:xfrm>
            <a:custGeom>
              <a:avLst/>
              <a:gdLst/>
              <a:ahLst/>
              <a:cxnLst/>
              <a:rect l="l" t="t" r="r" b="b"/>
              <a:pathLst>
                <a:path w="131445" h="158114">
                  <a:moveTo>
                    <a:pt x="131063" y="78778"/>
                  </a:moveTo>
                  <a:lnTo>
                    <a:pt x="128480" y="109443"/>
                  </a:lnTo>
                  <a:lnTo>
                    <a:pt x="121443" y="134483"/>
                  </a:lnTo>
                  <a:lnTo>
                    <a:pt x="111025" y="151365"/>
                  </a:lnTo>
                  <a:lnTo>
                    <a:pt x="98298" y="157556"/>
                  </a:lnTo>
                  <a:lnTo>
                    <a:pt x="85516" y="151365"/>
                  </a:lnTo>
                  <a:lnTo>
                    <a:pt x="75104" y="134483"/>
                  </a:lnTo>
                  <a:lnTo>
                    <a:pt x="68097" y="109443"/>
                  </a:lnTo>
                  <a:lnTo>
                    <a:pt x="65532" y="78778"/>
                  </a:lnTo>
                  <a:lnTo>
                    <a:pt x="68097" y="48113"/>
                  </a:lnTo>
                  <a:lnTo>
                    <a:pt x="75104" y="23072"/>
                  </a:lnTo>
                  <a:lnTo>
                    <a:pt x="85516" y="6190"/>
                  </a:lnTo>
                  <a:lnTo>
                    <a:pt x="98298" y="0"/>
                  </a:lnTo>
                  <a:lnTo>
                    <a:pt x="111025" y="6190"/>
                  </a:lnTo>
                  <a:lnTo>
                    <a:pt x="121443" y="23072"/>
                  </a:lnTo>
                  <a:lnTo>
                    <a:pt x="128480" y="48113"/>
                  </a:lnTo>
                  <a:lnTo>
                    <a:pt x="131063" y="78778"/>
                  </a:lnTo>
                  <a:close/>
                </a:path>
                <a:path w="131445" h="158114">
                  <a:moveTo>
                    <a:pt x="65532" y="78778"/>
                  </a:moveTo>
                  <a:lnTo>
                    <a:pt x="62948" y="109443"/>
                  </a:lnTo>
                  <a:lnTo>
                    <a:pt x="55911" y="134483"/>
                  </a:lnTo>
                  <a:lnTo>
                    <a:pt x="45493" y="151365"/>
                  </a:lnTo>
                  <a:lnTo>
                    <a:pt x="32765" y="157556"/>
                  </a:lnTo>
                  <a:lnTo>
                    <a:pt x="19984" y="151365"/>
                  </a:lnTo>
                  <a:lnTo>
                    <a:pt x="9572" y="134483"/>
                  </a:lnTo>
                  <a:lnTo>
                    <a:pt x="2565" y="109443"/>
                  </a:lnTo>
                  <a:lnTo>
                    <a:pt x="0" y="78778"/>
                  </a:lnTo>
                  <a:lnTo>
                    <a:pt x="2565" y="48113"/>
                  </a:lnTo>
                  <a:lnTo>
                    <a:pt x="9572" y="23072"/>
                  </a:lnTo>
                  <a:lnTo>
                    <a:pt x="19984" y="6190"/>
                  </a:lnTo>
                  <a:lnTo>
                    <a:pt x="32765" y="0"/>
                  </a:lnTo>
                  <a:lnTo>
                    <a:pt x="45493" y="6190"/>
                  </a:lnTo>
                  <a:lnTo>
                    <a:pt x="55911" y="23072"/>
                  </a:lnTo>
                  <a:lnTo>
                    <a:pt x="62948" y="48113"/>
                  </a:lnTo>
                  <a:lnTo>
                    <a:pt x="65532" y="78778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923283" y="6011160"/>
              <a:ext cx="196850" cy="118110"/>
            </a:xfrm>
            <a:custGeom>
              <a:avLst/>
              <a:gdLst/>
              <a:ahLst/>
              <a:cxnLst/>
              <a:rect l="l" t="t" r="r" b="b"/>
              <a:pathLst>
                <a:path w="196850" h="118110">
                  <a:moveTo>
                    <a:pt x="196570" y="0"/>
                  </a:moveTo>
                  <a:lnTo>
                    <a:pt x="0" y="0"/>
                  </a:lnTo>
                  <a:lnTo>
                    <a:pt x="0" y="117720"/>
                  </a:lnTo>
                  <a:lnTo>
                    <a:pt x="196570" y="117720"/>
                  </a:lnTo>
                  <a:lnTo>
                    <a:pt x="1965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825747" y="5818695"/>
              <a:ext cx="531495" cy="422909"/>
            </a:xfrm>
            <a:custGeom>
              <a:avLst/>
              <a:gdLst/>
              <a:ahLst/>
              <a:cxnLst/>
              <a:rect l="l" t="t" r="r" b="b"/>
              <a:pathLst>
                <a:path w="531495" h="422910">
                  <a:moveTo>
                    <a:pt x="0" y="195097"/>
                  </a:moveTo>
                  <a:lnTo>
                    <a:pt x="122300" y="195097"/>
                  </a:lnTo>
                </a:path>
                <a:path w="531495" h="422910">
                  <a:moveTo>
                    <a:pt x="280924" y="186677"/>
                  </a:moveTo>
                  <a:lnTo>
                    <a:pt x="403351" y="186677"/>
                  </a:lnTo>
                </a:path>
                <a:path w="531495" h="422910">
                  <a:moveTo>
                    <a:pt x="409066" y="223164"/>
                  </a:moveTo>
                  <a:lnTo>
                    <a:pt x="531367" y="223164"/>
                  </a:lnTo>
                </a:path>
                <a:path w="531495" h="422910">
                  <a:moveTo>
                    <a:pt x="403351" y="0"/>
                  </a:moveTo>
                  <a:lnTo>
                    <a:pt x="403351" y="422478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233417" y="6226679"/>
              <a:ext cx="121285" cy="14604"/>
            </a:xfrm>
            <a:custGeom>
              <a:avLst/>
              <a:gdLst/>
              <a:ahLst/>
              <a:cxnLst/>
              <a:rect l="l" t="t" r="r" b="b"/>
              <a:pathLst>
                <a:path w="121285" h="14604">
                  <a:moveTo>
                    <a:pt x="0" y="14287"/>
                  </a:moveTo>
                  <a:lnTo>
                    <a:pt x="120904" y="14287"/>
                  </a:lnTo>
                </a:path>
                <a:path w="121285" h="14604">
                  <a:moveTo>
                    <a:pt x="0" y="0"/>
                  </a:moveTo>
                  <a:lnTo>
                    <a:pt x="120904" y="0"/>
                  </a:lnTo>
                </a:path>
              </a:pathLst>
            </a:custGeom>
            <a:ln w="9328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463732" y="5831570"/>
              <a:ext cx="462915" cy="15240"/>
            </a:xfrm>
            <a:custGeom>
              <a:avLst/>
              <a:gdLst/>
              <a:ahLst/>
              <a:cxnLst/>
              <a:rect l="l" t="t" r="r" b="b"/>
              <a:pathLst>
                <a:path w="462914" h="15239">
                  <a:moveTo>
                    <a:pt x="0" y="14992"/>
                  </a:moveTo>
                  <a:lnTo>
                    <a:pt x="462533" y="14992"/>
                  </a:lnTo>
                </a:path>
                <a:path w="462914" h="15239">
                  <a:moveTo>
                    <a:pt x="0" y="0"/>
                  </a:moveTo>
                  <a:lnTo>
                    <a:pt x="462533" y="0"/>
                  </a:lnTo>
                </a:path>
              </a:pathLst>
            </a:custGeom>
            <a:ln w="6521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504182" y="5461417"/>
              <a:ext cx="1196975" cy="14604"/>
            </a:xfrm>
            <a:custGeom>
              <a:avLst/>
              <a:gdLst/>
              <a:ahLst/>
              <a:cxnLst/>
              <a:rect l="l" t="t" r="r" b="b"/>
              <a:pathLst>
                <a:path w="1196975" h="14604">
                  <a:moveTo>
                    <a:pt x="0" y="14287"/>
                  </a:moveTo>
                  <a:lnTo>
                    <a:pt x="1196975" y="14287"/>
                  </a:lnTo>
                </a:path>
                <a:path w="1196975" h="14604">
                  <a:moveTo>
                    <a:pt x="0" y="0"/>
                  </a:moveTo>
                  <a:lnTo>
                    <a:pt x="1196975" y="0"/>
                  </a:lnTo>
                </a:path>
              </a:pathLst>
            </a:custGeom>
            <a:ln w="9833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508627" y="6222021"/>
              <a:ext cx="122555" cy="29845"/>
            </a:xfrm>
            <a:custGeom>
              <a:avLst/>
              <a:gdLst/>
              <a:ahLst/>
              <a:cxnLst/>
              <a:rect l="l" t="t" r="r" b="b"/>
              <a:pathLst>
                <a:path w="122554" h="29845">
                  <a:moveTo>
                    <a:pt x="122301" y="0"/>
                  </a:moveTo>
                  <a:lnTo>
                    <a:pt x="0" y="0"/>
                  </a:lnTo>
                  <a:lnTo>
                    <a:pt x="0" y="14287"/>
                  </a:lnTo>
                  <a:lnTo>
                    <a:pt x="0" y="14947"/>
                  </a:lnTo>
                  <a:lnTo>
                    <a:pt x="0" y="29235"/>
                  </a:lnTo>
                  <a:lnTo>
                    <a:pt x="122301" y="29235"/>
                  </a:lnTo>
                  <a:lnTo>
                    <a:pt x="122301" y="14947"/>
                  </a:lnTo>
                  <a:lnTo>
                    <a:pt x="122301" y="14287"/>
                  </a:lnTo>
                  <a:lnTo>
                    <a:pt x="122301" y="0"/>
                  </a:lnTo>
                  <a:close/>
                </a:path>
              </a:pathLst>
            </a:custGeom>
            <a:solidFill>
              <a:srgbClr val="D50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249419" y="5168010"/>
              <a:ext cx="286867" cy="216915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4102354" y="3575811"/>
              <a:ext cx="809625" cy="2263140"/>
            </a:xfrm>
            <a:custGeom>
              <a:avLst/>
              <a:gdLst/>
              <a:ahLst/>
              <a:cxnLst/>
              <a:rect l="l" t="t" r="r" b="b"/>
              <a:pathLst>
                <a:path w="809625" h="2263140">
                  <a:moveTo>
                    <a:pt x="512572" y="1111631"/>
                  </a:moveTo>
                  <a:lnTo>
                    <a:pt x="512572" y="879982"/>
                  </a:lnTo>
                </a:path>
                <a:path w="809625" h="2263140">
                  <a:moveTo>
                    <a:pt x="669798" y="1701038"/>
                  </a:moveTo>
                  <a:lnTo>
                    <a:pt x="669798" y="398525"/>
                  </a:lnTo>
                </a:path>
                <a:path w="809625" h="2263140">
                  <a:moveTo>
                    <a:pt x="809625" y="2262530"/>
                  </a:moveTo>
                  <a:lnTo>
                    <a:pt x="809625" y="0"/>
                  </a:lnTo>
                </a:path>
                <a:path w="809625" h="2263140">
                  <a:moveTo>
                    <a:pt x="0" y="5587"/>
                  </a:moveTo>
                  <a:lnTo>
                    <a:pt x="809625" y="5587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806826" y="4877435"/>
              <a:ext cx="297815" cy="195325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2793364" y="4975180"/>
              <a:ext cx="325120" cy="118110"/>
            </a:xfrm>
            <a:custGeom>
              <a:avLst/>
              <a:gdLst/>
              <a:ahLst/>
              <a:cxnLst/>
              <a:rect l="l" t="t" r="r" b="b"/>
              <a:pathLst>
                <a:path w="325119" h="118110">
                  <a:moveTo>
                    <a:pt x="324700" y="0"/>
                  </a:moveTo>
                  <a:lnTo>
                    <a:pt x="0" y="0"/>
                  </a:lnTo>
                  <a:lnTo>
                    <a:pt x="0" y="117900"/>
                  </a:lnTo>
                  <a:lnTo>
                    <a:pt x="324700" y="117900"/>
                  </a:lnTo>
                  <a:lnTo>
                    <a:pt x="324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439796" y="4871847"/>
              <a:ext cx="297941" cy="195325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2426461" y="4969465"/>
              <a:ext cx="325120" cy="118110"/>
            </a:xfrm>
            <a:custGeom>
              <a:avLst/>
              <a:gdLst/>
              <a:ahLst/>
              <a:cxnLst/>
              <a:rect l="l" t="t" r="r" b="b"/>
              <a:pathLst>
                <a:path w="325119" h="118110">
                  <a:moveTo>
                    <a:pt x="324700" y="0"/>
                  </a:moveTo>
                  <a:lnTo>
                    <a:pt x="0" y="0"/>
                  </a:lnTo>
                  <a:lnTo>
                    <a:pt x="0" y="117900"/>
                  </a:lnTo>
                  <a:lnTo>
                    <a:pt x="324700" y="117900"/>
                  </a:lnTo>
                  <a:lnTo>
                    <a:pt x="324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032126" y="4877435"/>
              <a:ext cx="297942" cy="195325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2018664" y="4975180"/>
              <a:ext cx="325120" cy="118110"/>
            </a:xfrm>
            <a:custGeom>
              <a:avLst/>
              <a:gdLst/>
              <a:ahLst/>
              <a:cxnLst/>
              <a:rect l="l" t="t" r="r" b="b"/>
              <a:pathLst>
                <a:path w="325119" h="118110">
                  <a:moveTo>
                    <a:pt x="324700" y="0"/>
                  </a:moveTo>
                  <a:lnTo>
                    <a:pt x="0" y="0"/>
                  </a:lnTo>
                  <a:lnTo>
                    <a:pt x="0" y="117900"/>
                  </a:lnTo>
                  <a:lnTo>
                    <a:pt x="324700" y="117900"/>
                  </a:lnTo>
                  <a:lnTo>
                    <a:pt x="324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049271" y="4962525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h="188595">
                  <a:moveTo>
                    <a:pt x="0" y="0"/>
                  </a:moveTo>
                  <a:lnTo>
                    <a:pt x="0" y="188087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455544" y="4962525"/>
              <a:ext cx="4445" cy="209550"/>
            </a:xfrm>
            <a:custGeom>
              <a:avLst/>
              <a:gdLst/>
              <a:ahLst/>
              <a:cxnLst/>
              <a:rect l="l" t="t" r="r" b="b"/>
              <a:pathLst>
                <a:path w="4444" h="209550">
                  <a:moveTo>
                    <a:pt x="2158" y="-14287"/>
                  </a:moveTo>
                  <a:lnTo>
                    <a:pt x="2158" y="223456"/>
                  </a:lnTo>
                </a:path>
              </a:pathLst>
            </a:custGeom>
            <a:ln w="32893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1650364" y="4956936"/>
              <a:ext cx="1468120" cy="1651000"/>
            </a:xfrm>
            <a:custGeom>
              <a:avLst/>
              <a:gdLst/>
              <a:ahLst/>
              <a:cxnLst/>
              <a:rect l="l" t="t" r="r" b="b"/>
              <a:pathLst>
                <a:path w="1468120" h="1651000">
                  <a:moveTo>
                    <a:pt x="1170686" y="16763"/>
                  </a:moveTo>
                  <a:lnTo>
                    <a:pt x="1170686" y="230124"/>
                  </a:lnTo>
                </a:path>
                <a:path w="1468120" h="1651000">
                  <a:moveTo>
                    <a:pt x="1180846" y="228726"/>
                  </a:moveTo>
                  <a:lnTo>
                    <a:pt x="94615" y="228726"/>
                  </a:lnTo>
                </a:path>
                <a:path w="1468120" h="1651000">
                  <a:moveTo>
                    <a:pt x="98933" y="216154"/>
                  </a:moveTo>
                  <a:lnTo>
                    <a:pt x="98933" y="322834"/>
                  </a:lnTo>
                </a:path>
                <a:path w="1468120" h="1651000">
                  <a:moveTo>
                    <a:pt x="0" y="327025"/>
                  </a:moveTo>
                  <a:lnTo>
                    <a:pt x="192151" y="327025"/>
                  </a:lnTo>
                </a:path>
                <a:path w="1468120" h="1651000">
                  <a:moveTo>
                    <a:pt x="50927" y="362076"/>
                  </a:moveTo>
                  <a:lnTo>
                    <a:pt x="149987" y="362076"/>
                  </a:lnTo>
                </a:path>
                <a:path w="1468120" h="1651000">
                  <a:moveTo>
                    <a:pt x="675640" y="0"/>
                  </a:moveTo>
                  <a:lnTo>
                    <a:pt x="675640" y="303149"/>
                  </a:lnTo>
                </a:path>
                <a:path w="1468120" h="1651000">
                  <a:moveTo>
                    <a:pt x="1071626" y="0"/>
                  </a:moveTo>
                  <a:lnTo>
                    <a:pt x="1071626" y="303149"/>
                  </a:lnTo>
                </a:path>
                <a:path w="1468120" h="1651000">
                  <a:moveTo>
                    <a:pt x="1438529" y="16763"/>
                  </a:moveTo>
                  <a:lnTo>
                    <a:pt x="1438529" y="319913"/>
                  </a:lnTo>
                </a:path>
                <a:path w="1468120" h="1651000">
                  <a:moveTo>
                    <a:pt x="669798" y="522097"/>
                  </a:moveTo>
                  <a:lnTo>
                    <a:pt x="669798" y="1644954"/>
                  </a:lnTo>
                </a:path>
                <a:path w="1468120" h="1651000">
                  <a:moveTo>
                    <a:pt x="1077468" y="510921"/>
                  </a:moveTo>
                  <a:lnTo>
                    <a:pt x="1077468" y="1633727"/>
                  </a:lnTo>
                </a:path>
                <a:path w="1468120" h="1651000">
                  <a:moveTo>
                    <a:pt x="1467739" y="527685"/>
                  </a:moveTo>
                  <a:lnTo>
                    <a:pt x="1467739" y="1650568"/>
                  </a:lnTo>
                </a:path>
              </a:pathLst>
            </a:custGeom>
            <a:ln w="2857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2002662" y="5271249"/>
              <a:ext cx="1248410" cy="194310"/>
            </a:xfrm>
            <a:custGeom>
              <a:avLst/>
              <a:gdLst/>
              <a:ahLst/>
              <a:cxnLst/>
              <a:rect l="l" t="t" r="r" b="b"/>
              <a:pathLst>
                <a:path w="1248410" h="194310">
                  <a:moveTo>
                    <a:pt x="0" y="193687"/>
                  </a:moveTo>
                  <a:lnTo>
                    <a:pt x="1247851" y="193687"/>
                  </a:lnTo>
                  <a:lnTo>
                    <a:pt x="1247851" y="0"/>
                  </a:lnTo>
                  <a:lnTo>
                    <a:pt x="0" y="0"/>
                  </a:lnTo>
                  <a:lnTo>
                    <a:pt x="0" y="193687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2218181" y="5584291"/>
              <a:ext cx="227329" cy="462280"/>
            </a:xfrm>
            <a:custGeom>
              <a:avLst/>
              <a:gdLst/>
              <a:ahLst/>
              <a:cxnLst/>
              <a:rect l="l" t="t" r="r" b="b"/>
              <a:pathLst>
                <a:path w="227330" h="462279">
                  <a:moveTo>
                    <a:pt x="194691" y="303174"/>
                  </a:moveTo>
                  <a:lnTo>
                    <a:pt x="0" y="342823"/>
                  </a:lnTo>
                </a:path>
                <a:path w="227330" h="462279">
                  <a:moveTo>
                    <a:pt x="0" y="342823"/>
                  </a:moveTo>
                  <a:lnTo>
                    <a:pt x="162306" y="382473"/>
                  </a:lnTo>
                </a:path>
                <a:path w="227330" h="462279">
                  <a:moveTo>
                    <a:pt x="162306" y="382473"/>
                  </a:moveTo>
                  <a:lnTo>
                    <a:pt x="0" y="422135"/>
                  </a:lnTo>
                </a:path>
                <a:path w="227330" h="462279">
                  <a:moveTo>
                    <a:pt x="0" y="422135"/>
                  </a:moveTo>
                  <a:lnTo>
                    <a:pt x="227203" y="461784"/>
                  </a:lnTo>
                </a:path>
                <a:path w="227330" h="462279">
                  <a:moveTo>
                    <a:pt x="195072" y="303174"/>
                  </a:moveTo>
                  <a:lnTo>
                    <a:pt x="195199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278951" y="6041313"/>
              <a:ext cx="75056" cy="88125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408491" y="6041313"/>
              <a:ext cx="73659" cy="88125"/>
            </a:xfrm>
            <a:prstGeom prst="rect">
              <a:avLst/>
            </a:prstGeom>
          </p:spPr>
        </p:pic>
        <p:sp>
          <p:nvSpPr>
            <p:cNvPr id="147" name="object 147"/>
            <p:cNvSpPr/>
            <p:nvPr/>
          </p:nvSpPr>
          <p:spPr>
            <a:xfrm>
              <a:off x="2445384" y="5702198"/>
              <a:ext cx="401955" cy="796290"/>
            </a:xfrm>
            <a:custGeom>
              <a:avLst/>
              <a:gdLst/>
              <a:ahLst/>
              <a:cxnLst/>
              <a:rect l="l" t="t" r="r" b="b"/>
              <a:pathLst>
                <a:path w="401955" h="796289">
                  <a:moveTo>
                    <a:pt x="0" y="795832"/>
                  </a:moveTo>
                  <a:lnTo>
                    <a:pt x="0" y="343877"/>
                  </a:lnTo>
                </a:path>
                <a:path w="401955" h="796289">
                  <a:moveTo>
                    <a:pt x="369442" y="185267"/>
                  </a:moveTo>
                  <a:lnTo>
                    <a:pt x="174751" y="224916"/>
                  </a:lnTo>
                </a:path>
                <a:path w="401955" h="796289">
                  <a:moveTo>
                    <a:pt x="174751" y="224916"/>
                  </a:moveTo>
                  <a:lnTo>
                    <a:pt x="336931" y="264566"/>
                  </a:lnTo>
                </a:path>
                <a:path w="401955" h="796289">
                  <a:moveTo>
                    <a:pt x="336931" y="264566"/>
                  </a:moveTo>
                  <a:lnTo>
                    <a:pt x="174751" y="304228"/>
                  </a:lnTo>
                </a:path>
                <a:path w="401955" h="796289">
                  <a:moveTo>
                    <a:pt x="174751" y="304228"/>
                  </a:moveTo>
                  <a:lnTo>
                    <a:pt x="401827" y="343877"/>
                  </a:lnTo>
                </a:path>
                <a:path w="401955" h="796289">
                  <a:moveTo>
                    <a:pt x="369823" y="185267"/>
                  </a:moveTo>
                  <a:lnTo>
                    <a:pt x="369823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8" name="object 14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680779" y="6041313"/>
              <a:ext cx="75056" cy="88125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810446" y="6041313"/>
              <a:ext cx="73533" cy="88125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2847212" y="5786412"/>
              <a:ext cx="412115" cy="602615"/>
            </a:xfrm>
            <a:custGeom>
              <a:avLst/>
              <a:gdLst/>
              <a:ahLst/>
              <a:cxnLst/>
              <a:rect l="l" t="t" r="r" b="b"/>
              <a:pathLst>
                <a:path w="412114" h="602614">
                  <a:moveTo>
                    <a:pt x="0" y="602132"/>
                  </a:moveTo>
                  <a:lnTo>
                    <a:pt x="0" y="259664"/>
                  </a:lnTo>
                </a:path>
                <a:path w="412114" h="602614">
                  <a:moveTo>
                    <a:pt x="379603" y="106667"/>
                  </a:moveTo>
                  <a:lnTo>
                    <a:pt x="184912" y="146316"/>
                  </a:lnTo>
                </a:path>
                <a:path w="412114" h="602614">
                  <a:moveTo>
                    <a:pt x="184912" y="146316"/>
                  </a:moveTo>
                  <a:lnTo>
                    <a:pt x="347218" y="185978"/>
                  </a:lnTo>
                </a:path>
                <a:path w="412114" h="602614">
                  <a:moveTo>
                    <a:pt x="347218" y="185978"/>
                  </a:moveTo>
                  <a:lnTo>
                    <a:pt x="184912" y="225628"/>
                  </a:lnTo>
                </a:path>
                <a:path w="412114" h="602614">
                  <a:moveTo>
                    <a:pt x="184912" y="225628"/>
                  </a:moveTo>
                  <a:lnTo>
                    <a:pt x="412114" y="265277"/>
                  </a:lnTo>
                </a:path>
                <a:path w="412114" h="602614">
                  <a:moveTo>
                    <a:pt x="374269" y="117894"/>
                  </a:moveTo>
                  <a:lnTo>
                    <a:pt x="374269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087052" y="6058154"/>
              <a:ext cx="75057" cy="88125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216719" y="6058154"/>
              <a:ext cx="75056" cy="88125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3253486" y="6062916"/>
              <a:ext cx="0" cy="295275"/>
            </a:xfrm>
            <a:custGeom>
              <a:avLst/>
              <a:gdLst/>
              <a:ahLst/>
              <a:cxnLst/>
              <a:rect l="l" t="t" r="r" b="b"/>
              <a:pathLst>
                <a:path h="295275">
                  <a:moveTo>
                    <a:pt x="0" y="294754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4" name="object 15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112263" y="4970779"/>
              <a:ext cx="185293" cy="76072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509773" y="4976367"/>
              <a:ext cx="185293" cy="76073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880994" y="4987544"/>
              <a:ext cx="185419" cy="76200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782063" y="2719450"/>
              <a:ext cx="185419" cy="76073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309240" y="2694177"/>
              <a:ext cx="185292" cy="76200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757677" y="2685795"/>
              <a:ext cx="185293" cy="76073"/>
            </a:xfrm>
            <a:prstGeom prst="rect">
              <a:avLst/>
            </a:prstGeom>
          </p:spPr>
        </p:pic>
      </p:grpSp>
      <p:sp>
        <p:nvSpPr>
          <p:cNvPr id="160" name="object 160"/>
          <p:cNvSpPr txBox="1"/>
          <p:nvPr/>
        </p:nvSpPr>
        <p:spPr>
          <a:xfrm>
            <a:off x="2177923" y="6465519"/>
            <a:ext cx="9118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2909" algn="l"/>
                <a:tab pos="798830" algn="l"/>
              </a:tabLst>
            </a:pPr>
            <a:r>
              <a:rPr sz="1600" b="1" spc="-5" dirty="0">
                <a:latin typeface="Calibri"/>
                <a:cs typeface="Calibri"/>
              </a:rPr>
              <a:t>c	b	a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61" name="object 161"/>
          <p:cNvGrpSpPr/>
          <p:nvPr/>
        </p:nvGrpSpPr>
        <p:grpSpPr>
          <a:xfrm>
            <a:off x="2002345" y="5068887"/>
            <a:ext cx="2871470" cy="1482090"/>
            <a:chOff x="2002345" y="5068887"/>
            <a:chExt cx="2871470" cy="1482090"/>
          </a:xfrm>
        </p:grpSpPr>
        <p:sp>
          <p:nvSpPr>
            <p:cNvPr id="162" name="object 162"/>
            <p:cNvSpPr/>
            <p:nvPr/>
          </p:nvSpPr>
          <p:spPr>
            <a:xfrm>
              <a:off x="2404617" y="5083175"/>
              <a:ext cx="2454910" cy="1415415"/>
            </a:xfrm>
            <a:custGeom>
              <a:avLst/>
              <a:gdLst/>
              <a:ahLst/>
              <a:cxnLst/>
              <a:rect l="l" t="t" r="r" b="b"/>
              <a:pathLst>
                <a:path w="2454910" h="1415414">
                  <a:moveTo>
                    <a:pt x="2227707" y="1136942"/>
                  </a:moveTo>
                  <a:lnTo>
                    <a:pt x="2227707" y="1254848"/>
                  </a:lnTo>
                </a:path>
                <a:path w="2454910" h="1415414">
                  <a:moveTo>
                    <a:pt x="436752" y="1313789"/>
                  </a:moveTo>
                  <a:lnTo>
                    <a:pt x="2358771" y="1313789"/>
                  </a:lnTo>
                </a:path>
                <a:path w="2454910" h="1415414">
                  <a:moveTo>
                    <a:pt x="2341372" y="581126"/>
                  </a:moveTo>
                  <a:lnTo>
                    <a:pt x="2341372" y="1313789"/>
                  </a:lnTo>
                </a:path>
                <a:path w="2454910" h="1415414">
                  <a:moveTo>
                    <a:pt x="2450592" y="0"/>
                  </a:moveTo>
                  <a:lnTo>
                    <a:pt x="2454910" y="1414856"/>
                  </a:lnTo>
                </a:path>
                <a:path w="2454910" h="1415414">
                  <a:moveTo>
                    <a:pt x="30480" y="1414856"/>
                  </a:moveTo>
                  <a:lnTo>
                    <a:pt x="2454910" y="1414856"/>
                  </a:lnTo>
                </a:path>
                <a:path w="2454910" h="1415414">
                  <a:moveTo>
                    <a:pt x="821182" y="707440"/>
                  </a:moveTo>
                  <a:lnTo>
                    <a:pt x="1039621" y="707440"/>
                  </a:lnTo>
                </a:path>
                <a:path w="2454910" h="1415414">
                  <a:moveTo>
                    <a:pt x="1030858" y="703237"/>
                  </a:moveTo>
                  <a:lnTo>
                    <a:pt x="1030858" y="1267472"/>
                  </a:lnTo>
                </a:path>
                <a:path w="2454910" h="1415414">
                  <a:moveTo>
                    <a:pt x="0" y="488492"/>
                  </a:moveTo>
                  <a:lnTo>
                    <a:pt x="1345437" y="488492"/>
                  </a:lnTo>
                </a:path>
                <a:path w="2454910" h="1415414">
                  <a:moveTo>
                    <a:pt x="1332230" y="496912"/>
                  </a:moveTo>
                  <a:lnTo>
                    <a:pt x="1332230" y="1414856"/>
                  </a:lnTo>
                </a:path>
                <a:path w="2454910" h="1415414">
                  <a:moveTo>
                    <a:pt x="401827" y="606386"/>
                  </a:moveTo>
                  <a:lnTo>
                    <a:pt x="1166241" y="606386"/>
                  </a:lnTo>
                </a:path>
                <a:path w="2454910" h="1415414">
                  <a:moveTo>
                    <a:pt x="1166241" y="593750"/>
                  </a:moveTo>
                  <a:lnTo>
                    <a:pt x="1166241" y="1309585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" name="object 16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397186" y="6281318"/>
              <a:ext cx="75056" cy="88137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537013" y="6361328"/>
              <a:ext cx="75057" cy="88125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698684" y="6462382"/>
              <a:ext cx="75056" cy="88125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002345" y="5124767"/>
              <a:ext cx="91059" cy="88137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600959" y="5517769"/>
              <a:ext cx="85597" cy="229336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011550" y="5517769"/>
              <a:ext cx="85598" cy="229336"/>
            </a:xfrm>
            <a:prstGeom prst="rect">
              <a:avLst/>
            </a:prstGeom>
          </p:spPr>
        </p:pic>
      </p:grpSp>
      <p:sp>
        <p:nvSpPr>
          <p:cNvPr id="169" name="object 169"/>
          <p:cNvSpPr txBox="1"/>
          <p:nvPr/>
        </p:nvSpPr>
        <p:spPr>
          <a:xfrm>
            <a:off x="2055622" y="5651398"/>
            <a:ext cx="1631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latin typeface="Calibri"/>
                <a:cs typeface="Calibri"/>
              </a:rPr>
              <a:t>Ic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2483611" y="5659627"/>
            <a:ext cx="1873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latin typeface="Calibri"/>
                <a:cs typeface="Calibri"/>
              </a:rPr>
              <a:t>Ib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2920745" y="5651398"/>
            <a:ext cx="1784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latin typeface="Calibri"/>
                <a:cs typeface="Calibri"/>
              </a:rPr>
              <a:t>Ia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72" name="object 172"/>
          <p:cNvGrpSpPr/>
          <p:nvPr/>
        </p:nvGrpSpPr>
        <p:grpSpPr>
          <a:xfrm>
            <a:off x="5021453" y="1456182"/>
            <a:ext cx="1076960" cy="4627245"/>
            <a:chOff x="5021453" y="1456182"/>
            <a:chExt cx="1076960" cy="4627245"/>
          </a:xfrm>
        </p:grpSpPr>
        <p:sp>
          <p:nvSpPr>
            <p:cNvPr id="173" name="object 173"/>
            <p:cNvSpPr/>
            <p:nvPr/>
          </p:nvSpPr>
          <p:spPr>
            <a:xfrm>
              <a:off x="5407025" y="1588262"/>
              <a:ext cx="675640" cy="4480560"/>
            </a:xfrm>
            <a:custGeom>
              <a:avLst/>
              <a:gdLst/>
              <a:ahLst/>
              <a:cxnLst/>
              <a:rect l="l" t="t" r="r" b="b"/>
              <a:pathLst>
                <a:path w="675639" h="4480560">
                  <a:moveTo>
                    <a:pt x="2921" y="3318129"/>
                  </a:moveTo>
                  <a:lnTo>
                    <a:pt x="0" y="0"/>
                  </a:lnTo>
                </a:path>
                <a:path w="675639" h="4480560">
                  <a:moveTo>
                    <a:pt x="291211" y="3873880"/>
                  </a:moveTo>
                  <a:lnTo>
                    <a:pt x="291211" y="78612"/>
                  </a:lnTo>
                </a:path>
                <a:path w="675639" h="4480560">
                  <a:moveTo>
                    <a:pt x="675639" y="4480267"/>
                  </a:moveTo>
                  <a:lnTo>
                    <a:pt x="675639" y="168401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4" name="object 174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021453" y="1456182"/>
              <a:ext cx="185293" cy="76072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519420" y="1557147"/>
              <a:ext cx="185292" cy="76200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912612" y="1632966"/>
              <a:ext cx="185292" cy="76200"/>
            </a:xfrm>
            <a:prstGeom prst="rect">
              <a:avLst/>
            </a:prstGeom>
          </p:spPr>
        </p:pic>
      </p:grpSp>
      <p:sp>
        <p:nvSpPr>
          <p:cNvPr id="177" name="object 177"/>
          <p:cNvSpPr txBox="1"/>
          <p:nvPr/>
        </p:nvSpPr>
        <p:spPr>
          <a:xfrm>
            <a:off x="6101334" y="1396949"/>
            <a:ext cx="3797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latin typeface="Calibri"/>
                <a:cs typeface="Calibri"/>
              </a:rPr>
              <a:t>I</a:t>
            </a:r>
            <a:r>
              <a:rPr sz="1600" b="1" spc="-5" dirty="0">
                <a:latin typeface="Calibri"/>
                <a:cs typeface="Calibri"/>
              </a:rPr>
              <a:t>a-</a:t>
            </a:r>
            <a:r>
              <a:rPr sz="1600" b="1" spc="-15" dirty="0">
                <a:latin typeface="Calibri"/>
                <a:cs typeface="Calibri"/>
              </a:rPr>
              <a:t>Ic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5524627" y="1287906"/>
            <a:ext cx="4025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latin typeface="Calibri"/>
                <a:cs typeface="Calibri"/>
              </a:rPr>
              <a:t>I</a:t>
            </a:r>
            <a:r>
              <a:rPr sz="1600" b="1" spc="-10" dirty="0">
                <a:latin typeface="Calibri"/>
                <a:cs typeface="Calibri"/>
              </a:rPr>
              <a:t>b</a:t>
            </a:r>
            <a:r>
              <a:rPr sz="1600" b="1" spc="-5" dirty="0">
                <a:latin typeface="Calibri"/>
                <a:cs typeface="Calibri"/>
              </a:rPr>
              <a:t>-</a:t>
            </a:r>
            <a:r>
              <a:rPr sz="1600" b="1" spc="-15" dirty="0">
                <a:latin typeface="Calibri"/>
                <a:cs typeface="Calibri"/>
              </a:rPr>
              <a:t>Ia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5000371" y="1203705"/>
            <a:ext cx="3879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latin typeface="Calibri"/>
                <a:cs typeface="Calibri"/>
              </a:rPr>
              <a:t>I</a:t>
            </a:r>
            <a:r>
              <a:rPr sz="1600" b="1" spc="-5" dirty="0">
                <a:latin typeface="Calibri"/>
                <a:cs typeface="Calibri"/>
              </a:rPr>
              <a:t>c-</a:t>
            </a:r>
            <a:r>
              <a:rPr sz="1600" b="1" spc="-15" dirty="0">
                <a:latin typeface="Calibri"/>
                <a:cs typeface="Calibri"/>
              </a:rPr>
              <a:t>Ib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1832864" y="2539110"/>
            <a:ext cx="13906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b="1" spc="5" dirty="0">
                <a:latin typeface="Calibri"/>
                <a:cs typeface="Calibri"/>
              </a:rPr>
              <a:t>Ia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2361438" y="2530855"/>
            <a:ext cx="14541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b="1" spc="10" dirty="0">
                <a:latin typeface="Calibri"/>
                <a:cs typeface="Calibri"/>
              </a:rPr>
              <a:t>Ib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2833242" y="2522346"/>
            <a:ext cx="12763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b="1" spc="5" dirty="0">
                <a:latin typeface="Calibri"/>
                <a:cs typeface="Calibri"/>
              </a:rPr>
              <a:t>Ic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1810892" y="3170935"/>
            <a:ext cx="13906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b="1" spc="5" dirty="0">
                <a:latin typeface="Calibri"/>
                <a:cs typeface="Calibri"/>
              </a:rPr>
              <a:t>Ia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2322067" y="3166617"/>
            <a:ext cx="14541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b="1" spc="10" dirty="0">
                <a:latin typeface="Calibri"/>
                <a:cs typeface="Calibri"/>
              </a:rPr>
              <a:t>Ib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2815844" y="3162427"/>
            <a:ext cx="12763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b="1" spc="5" dirty="0">
                <a:latin typeface="Calibri"/>
                <a:cs typeface="Calibri"/>
              </a:rPr>
              <a:t>Ic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186" name="object 186"/>
          <p:cNvGrpSpPr/>
          <p:nvPr/>
        </p:nvGrpSpPr>
        <p:grpSpPr>
          <a:xfrm>
            <a:off x="4509515" y="4464177"/>
            <a:ext cx="521970" cy="257175"/>
            <a:chOff x="4509515" y="4464177"/>
            <a:chExt cx="521970" cy="257175"/>
          </a:xfrm>
        </p:grpSpPr>
        <p:pic>
          <p:nvPicPr>
            <p:cNvPr id="187" name="object 18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509515" y="4464177"/>
              <a:ext cx="76200" cy="198120"/>
            </a:xfrm>
            <a:prstGeom prst="rect">
              <a:avLst/>
            </a:prstGeom>
          </p:spPr>
        </p:pic>
        <p:sp>
          <p:nvSpPr>
            <p:cNvPr id="188" name="object 188"/>
            <p:cNvSpPr/>
            <p:nvPr/>
          </p:nvSpPr>
          <p:spPr>
            <a:xfrm>
              <a:off x="4780153" y="4464177"/>
              <a:ext cx="250825" cy="257175"/>
            </a:xfrm>
            <a:custGeom>
              <a:avLst/>
              <a:gdLst/>
              <a:ahLst/>
              <a:cxnLst/>
              <a:rect l="l" t="t" r="r" b="b"/>
              <a:pathLst>
                <a:path w="250825" h="257175">
                  <a:moveTo>
                    <a:pt x="76073" y="84201"/>
                  </a:moveTo>
                  <a:lnTo>
                    <a:pt x="69723" y="71882"/>
                  </a:lnTo>
                  <a:lnTo>
                    <a:pt x="37084" y="8509"/>
                  </a:lnTo>
                  <a:lnTo>
                    <a:pt x="0" y="85090"/>
                  </a:lnTo>
                  <a:lnTo>
                    <a:pt x="28460" y="84759"/>
                  </a:lnTo>
                  <a:lnTo>
                    <a:pt x="30480" y="257048"/>
                  </a:lnTo>
                  <a:lnTo>
                    <a:pt x="49530" y="256794"/>
                  </a:lnTo>
                  <a:lnTo>
                    <a:pt x="47510" y="84543"/>
                  </a:lnTo>
                  <a:lnTo>
                    <a:pt x="76073" y="84201"/>
                  </a:lnTo>
                  <a:close/>
                </a:path>
                <a:path w="250825" h="257175">
                  <a:moveTo>
                    <a:pt x="250825" y="75819"/>
                  </a:moveTo>
                  <a:lnTo>
                    <a:pt x="244487" y="63500"/>
                  </a:lnTo>
                  <a:lnTo>
                    <a:pt x="211836" y="0"/>
                  </a:lnTo>
                  <a:lnTo>
                    <a:pt x="174625" y="76708"/>
                  </a:lnTo>
                  <a:lnTo>
                    <a:pt x="203212" y="76377"/>
                  </a:lnTo>
                  <a:lnTo>
                    <a:pt x="205232" y="252857"/>
                  </a:lnTo>
                  <a:lnTo>
                    <a:pt x="224282" y="252603"/>
                  </a:lnTo>
                  <a:lnTo>
                    <a:pt x="222262" y="76161"/>
                  </a:lnTo>
                  <a:lnTo>
                    <a:pt x="250825" y="758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9" name="object 189"/>
          <p:cNvSpPr txBox="1"/>
          <p:nvPr/>
        </p:nvSpPr>
        <p:spPr>
          <a:xfrm>
            <a:off x="5013452" y="4510278"/>
            <a:ext cx="340360" cy="39179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52069">
              <a:lnSpc>
                <a:spcPct val="105700"/>
              </a:lnSpc>
              <a:spcBef>
                <a:spcPts val="60"/>
              </a:spcBef>
            </a:pPr>
            <a:r>
              <a:rPr sz="1150" b="1" spc="5" dirty="0">
                <a:latin typeface="Calibri"/>
                <a:cs typeface="Calibri"/>
              </a:rPr>
              <a:t>I</a:t>
            </a:r>
            <a:r>
              <a:rPr sz="1150" b="1" spc="15" dirty="0">
                <a:latin typeface="Calibri"/>
                <a:cs typeface="Calibri"/>
              </a:rPr>
              <a:t>a</a:t>
            </a:r>
            <a:r>
              <a:rPr sz="1150" b="1" spc="5" dirty="0">
                <a:latin typeface="Calibri"/>
                <a:cs typeface="Calibri"/>
              </a:rPr>
              <a:t>-Ic  Ib-Ia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190" name="object 190"/>
          <p:cNvGrpSpPr/>
          <p:nvPr/>
        </p:nvGrpSpPr>
        <p:grpSpPr>
          <a:xfrm>
            <a:off x="3246437" y="4594733"/>
            <a:ext cx="1764664" cy="1861185"/>
            <a:chOff x="3246437" y="4594733"/>
            <a:chExt cx="1764664" cy="1861185"/>
          </a:xfrm>
        </p:grpSpPr>
        <p:sp>
          <p:nvSpPr>
            <p:cNvPr id="191" name="object 191"/>
            <p:cNvSpPr/>
            <p:nvPr/>
          </p:nvSpPr>
          <p:spPr>
            <a:xfrm>
              <a:off x="4833366" y="4594733"/>
              <a:ext cx="177165" cy="220979"/>
            </a:xfrm>
            <a:custGeom>
              <a:avLst/>
              <a:gdLst/>
              <a:ahLst/>
              <a:cxnLst/>
              <a:rect l="l" t="t" r="r" b="b"/>
              <a:pathLst>
                <a:path w="177164" h="220979">
                  <a:moveTo>
                    <a:pt x="49955" y="57552"/>
                  </a:moveTo>
                  <a:lnTo>
                    <a:pt x="44950" y="61544"/>
                  </a:lnTo>
                  <a:lnTo>
                    <a:pt x="172212" y="220980"/>
                  </a:lnTo>
                  <a:lnTo>
                    <a:pt x="177164" y="217043"/>
                  </a:lnTo>
                  <a:lnTo>
                    <a:pt x="49955" y="57552"/>
                  </a:lnTo>
                  <a:close/>
                </a:path>
                <a:path w="177164" h="220979">
                  <a:moveTo>
                    <a:pt x="0" y="0"/>
                  </a:moveTo>
                  <a:lnTo>
                    <a:pt x="17653" y="83312"/>
                  </a:lnTo>
                  <a:lnTo>
                    <a:pt x="44950" y="61544"/>
                  </a:lnTo>
                  <a:lnTo>
                    <a:pt x="37084" y="51689"/>
                  </a:lnTo>
                  <a:lnTo>
                    <a:pt x="42037" y="47625"/>
                  </a:lnTo>
                  <a:lnTo>
                    <a:pt x="62404" y="47625"/>
                  </a:lnTo>
                  <a:lnTo>
                    <a:pt x="77216" y="35814"/>
                  </a:lnTo>
                  <a:lnTo>
                    <a:pt x="0" y="0"/>
                  </a:lnTo>
                  <a:close/>
                </a:path>
                <a:path w="177164" h="220979">
                  <a:moveTo>
                    <a:pt x="42037" y="47625"/>
                  </a:moveTo>
                  <a:lnTo>
                    <a:pt x="37084" y="51689"/>
                  </a:lnTo>
                  <a:lnTo>
                    <a:pt x="44950" y="61544"/>
                  </a:lnTo>
                  <a:lnTo>
                    <a:pt x="49955" y="57552"/>
                  </a:lnTo>
                  <a:lnTo>
                    <a:pt x="42037" y="47625"/>
                  </a:lnTo>
                  <a:close/>
                </a:path>
                <a:path w="177164" h="220979">
                  <a:moveTo>
                    <a:pt x="62404" y="47625"/>
                  </a:moveTo>
                  <a:lnTo>
                    <a:pt x="42037" y="47625"/>
                  </a:lnTo>
                  <a:lnTo>
                    <a:pt x="49955" y="57552"/>
                  </a:lnTo>
                  <a:lnTo>
                    <a:pt x="62404" y="476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379722" y="5392039"/>
              <a:ext cx="131445" cy="157480"/>
            </a:xfrm>
            <a:custGeom>
              <a:avLst/>
              <a:gdLst/>
              <a:ahLst/>
              <a:cxnLst/>
              <a:rect l="l" t="t" r="r" b="b"/>
              <a:pathLst>
                <a:path w="131445" h="157479">
                  <a:moveTo>
                    <a:pt x="131063" y="78740"/>
                  </a:moveTo>
                  <a:lnTo>
                    <a:pt x="128498" y="109420"/>
                  </a:lnTo>
                  <a:lnTo>
                    <a:pt x="121491" y="134445"/>
                  </a:lnTo>
                  <a:lnTo>
                    <a:pt x="111079" y="151302"/>
                  </a:lnTo>
                  <a:lnTo>
                    <a:pt x="98298" y="157480"/>
                  </a:lnTo>
                  <a:lnTo>
                    <a:pt x="85570" y="151302"/>
                  </a:lnTo>
                  <a:lnTo>
                    <a:pt x="75152" y="134445"/>
                  </a:lnTo>
                  <a:lnTo>
                    <a:pt x="68115" y="109420"/>
                  </a:lnTo>
                  <a:lnTo>
                    <a:pt x="65531" y="78740"/>
                  </a:lnTo>
                  <a:lnTo>
                    <a:pt x="68115" y="48059"/>
                  </a:lnTo>
                  <a:lnTo>
                    <a:pt x="75152" y="23034"/>
                  </a:lnTo>
                  <a:lnTo>
                    <a:pt x="85570" y="6177"/>
                  </a:lnTo>
                  <a:lnTo>
                    <a:pt x="98298" y="0"/>
                  </a:lnTo>
                  <a:lnTo>
                    <a:pt x="111079" y="6177"/>
                  </a:lnTo>
                  <a:lnTo>
                    <a:pt x="121491" y="23034"/>
                  </a:lnTo>
                  <a:lnTo>
                    <a:pt x="128498" y="48059"/>
                  </a:lnTo>
                  <a:lnTo>
                    <a:pt x="131063" y="78740"/>
                  </a:lnTo>
                  <a:close/>
                </a:path>
                <a:path w="131445" h="157479">
                  <a:moveTo>
                    <a:pt x="65531" y="78740"/>
                  </a:moveTo>
                  <a:lnTo>
                    <a:pt x="62966" y="109420"/>
                  </a:lnTo>
                  <a:lnTo>
                    <a:pt x="55959" y="134445"/>
                  </a:lnTo>
                  <a:lnTo>
                    <a:pt x="45547" y="151302"/>
                  </a:lnTo>
                  <a:lnTo>
                    <a:pt x="32765" y="157480"/>
                  </a:lnTo>
                  <a:lnTo>
                    <a:pt x="20038" y="151302"/>
                  </a:lnTo>
                  <a:lnTo>
                    <a:pt x="9620" y="134445"/>
                  </a:lnTo>
                  <a:lnTo>
                    <a:pt x="2583" y="109420"/>
                  </a:lnTo>
                  <a:lnTo>
                    <a:pt x="0" y="78740"/>
                  </a:lnTo>
                  <a:lnTo>
                    <a:pt x="2583" y="48059"/>
                  </a:lnTo>
                  <a:lnTo>
                    <a:pt x="9620" y="23034"/>
                  </a:lnTo>
                  <a:lnTo>
                    <a:pt x="20038" y="6177"/>
                  </a:lnTo>
                  <a:lnTo>
                    <a:pt x="32765" y="0"/>
                  </a:lnTo>
                  <a:lnTo>
                    <a:pt x="45547" y="6177"/>
                  </a:lnTo>
                  <a:lnTo>
                    <a:pt x="55959" y="23034"/>
                  </a:lnTo>
                  <a:lnTo>
                    <a:pt x="62966" y="48059"/>
                  </a:lnTo>
                  <a:lnTo>
                    <a:pt x="65531" y="78740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4346955" y="5470787"/>
              <a:ext cx="196850" cy="118110"/>
            </a:xfrm>
            <a:custGeom>
              <a:avLst/>
              <a:gdLst/>
              <a:ahLst/>
              <a:cxnLst/>
              <a:rect l="l" t="t" r="r" b="b"/>
              <a:pathLst>
                <a:path w="196850" h="118110">
                  <a:moveTo>
                    <a:pt x="196570" y="0"/>
                  </a:moveTo>
                  <a:lnTo>
                    <a:pt x="0" y="0"/>
                  </a:lnTo>
                  <a:lnTo>
                    <a:pt x="0" y="117720"/>
                  </a:lnTo>
                  <a:lnTo>
                    <a:pt x="196570" y="117720"/>
                  </a:lnTo>
                  <a:lnTo>
                    <a:pt x="1965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4379722" y="5585701"/>
              <a:ext cx="131445" cy="158750"/>
            </a:xfrm>
            <a:custGeom>
              <a:avLst/>
              <a:gdLst/>
              <a:ahLst/>
              <a:cxnLst/>
              <a:rect l="l" t="t" r="r" b="b"/>
              <a:pathLst>
                <a:path w="131445" h="158750">
                  <a:moveTo>
                    <a:pt x="131063" y="79336"/>
                  </a:moveTo>
                  <a:lnTo>
                    <a:pt x="128498" y="110225"/>
                  </a:lnTo>
                  <a:lnTo>
                    <a:pt x="121491" y="135447"/>
                  </a:lnTo>
                  <a:lnTo>
                    <a:pt x="111079" y="152451"/>
                  </a:lnTo>
                  <a:lnTo>
                    <a:pt x="98298" y="158686"/>
                  </a:lnTo>
                  <a:lnTo>
                    <a:pt x="85570" y="152451"/>
                  </a:lnTo>
                  <a:lnTo>
                    <a:pt x="75152" y="135447"/>
                  </a:lnTo>
                  <a:lnTo>
                    <a:pt x="68115" y="110225"/>
                  </a:lnTo>
                  <a:lnTo>
                    <a:pt x="65531" y="79336"/>
                  </a:lnTo>
                  <a:lnTo>
                    <a:pt x="68115" y="48456"/>
                  </a:lnTo>
                  <a:lnTo>
                    <a:pt x="75152" y="23237"/>
                  </a:lnTo>
                  <a:lnTo>
                    <a:pt x="85570" y="6234"/>
                  </a:lnTo>
                  <a:lnTo>
                    <a:pt x="98298" y="0"/>
                  </a:lnTo>
                  <a:lnTo>
                    <a:pt x="111079" y="6234"/>
                  </a:lnTo>
                  <a:lnTo>
                    <a:pt x="121491" y="23237"/>
                  </a:lnTo>
                  <a:lnTo>
                    <a:pt x="128498" y="48456"/>
                  </a:lnTo>
                  <a:lnTo>
                    <a:pt x="131063" y="79336"/>
                  </a:lnTo>
                  <a:close/>
                </a:path>
                <a:path w="131445" h="158750">
                  <a:moveTo>
                    <a:pt x="65531" y="79336"/>
                  </a:moveTo>
                  <a:lnTo>
                    <a:pt x="62966" y="110225"/>
                  </a:lnTo>
                  <a:lnTo>
                    <a:pt x="55959" y="135447"/>
                  </a:lnTo>
                  <a:lnTo>
                    <a:pt x="45547" y="152451"/>
                  </a:lnTo>
                  <a:lnTo>
                    <a:pt x="32765" y="158686"/>
                  </a:lnTo>
                  <a:lnTo>
                    <a:pt x="20038" y="152451"/>
                  </a:lnTo>
                  <a:lnTo>
                    <a:pt x="9620" y="135447"/>
                  </a:lnTo>
                  <a:lnTo>
                    <a:pt x="2583" y="110225"/>
                  </a:lnTo>
                  <a:lnTo>
                    <a:pt x="0" y="79336"/>
                  </a:lnTo>
                  <a:lnTo>
                    <a:pt x="2583" y="48456"/>
                  </a:lnTo>
                  <a:lnTo>
                    <a:pt x="9620" y="23237"/>
                  </a:lnTo>
                  <a:lnTo>
                    <a:pt x="20038" y="6234"/>
                  </a:lnTo>
                  <a:lnTo>
                    <a:pt x="32765" y="0"/>
                  </a:lnTo>
                  <a:lnTo>
                    <a:pt x="45547" y="6234"/>
                  </a:lnTo>
                  <a:lnTo>
                    <a:pt x="55959" y="23237"/>
                  </a:lnTo>
                  <a:lnTo>
                    <a:pt x="62966" y="48456"/>
                  </a:lnTo>
                  <a:lnTo>
                    <a:pt x="65531" y="79336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4346955" y="5665044"/>
              <a:ext cx="196850" cy="118745"/>
            </a:xfrm>
            <a:custGeom>
              <a:avLst/>
              <a:gdLst/>
              <a:ahLst/>
              <a:cxnLst/>
              <a:rect l="l" t="t" r="r" b="b"/>
              <a:pathLst>
                <a:path w="196850" h="118745">
                  <a:moveTo>
                    <a:pt x="196570" y="0"/>
                  </a:moveTo>
                  <a:lnTo>
                    <a:pt x="0" y="0"/>
                  </a:lnTo>
                  <a:lnTo>
                    <a:pt x="0" y="118560"/>
                  </a:lnTo>
                  <a:lnTo>
                    <a:pt x="196570" y="118560"/>
                  </a:lnTo>
                  <a:lnTo>
                    <a:pt x="1965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4347463" y="5763945"/>
              <a:ext cx="130175" cy="158750"/>
            </a:xfrm>
            <a:custGeom>
              <a:avLst/>
              <a:gdLst/>
              <a:ahLst/>
              <a:cxnLst/>
              <a:rect l="l" t="t" r="r" b="b"/>
              <a:pathLst>
                <a:path w="130175" h="158750">
                  <a:moveTo>
                    <a:pt x="130048" y="79349"/>
                  </a:moveTo>
                  <a:lnTo>
                    <a:pt x="127504" y="110237"/>
                  </a:lnTo>
                  <a:lnTo>
                    <a:pt x="120554" y="135459"/>
                  </a:lnTo>
                  <a:lnTo>
                    <a:pt x="110224" y="152464"/>
                  </a:lnTo>
                  <a:lnTo>
                    <a:pt x="97536" y="158699"/>
                  </a:lnTo>
                  <a:lnTo>
                    <a:pt x="84901" y="152464"/>
                  </a:lnTo>
                  <a:lnTo>
                    <a:pt x="74564" y="135459"/>
                  </a:lnTo>
                  <a:lnTo>
                    <a:pt x="67585" y="110237"/>
                  </a:lnTo>
                  <a:lnTo>
                    <a:pt x="65024" y="79349"/>
                  </a:lnTo>
                  <a:lnTo>
                    <a:pt x="67585" y="48466"/>
                  </a:lnTo>
                  <a:lnTo>
                    <a:pt x="74564" y="23244"/>
                  </a:lnTo>
                  <a:lnTo>
                    <a:pt x="84901" y="6236"/>
                  </a:lnTo>
                  <a:lnTo>
                    <a:pt x="97536" y="0"/>
                  </a:lnTo>
                  <a:lnTo>
                    <a:pt x="110224" y="6236"/>
                  </a:lnTo>
                  <a:lnTo>
                    <a:pt x="120554" y="23244"/>
                  </a:lnTo>
                  <a:lnTo>
                    <a:pt x="127504" y="48466"/>
                  </a:lnTo>
                  <a:lnTo>
                    <a:pt x="130048" y="79349"/>
                  </a:lnTo>
                  <a:close/>
                </a:path>
                <a:path w="130175" h="158750">
                  <a:moveTo>
                    <a:pt x="65024" y="79349"/>
                  </a:moveTo>
                  <a:lnTo>
                    <a:pt x="62480" y="110237"/>
                  </a:lnTo>
                  <a:lnTo>
                    <a:pt x="55530" y="135459"/>
                  </a:lnTo>
                  <a:lnTo>
                    <a:pt x="45200" y="152464"/>
                  </a:lnTo>
                  <a:lnTo>
                    <a:pt x="32512" y="158699"/>
                  </a:lnTo>
                  <a:lnTo>
                    <a:pt x="19877" y="152464"/>
                  </a:lnTo>
                  <a:lnTo>
                    <a:pt x="9540" y="135459"/>
                  </a:lnTo>
                  <a:lnTo>
                    <a:pt x="2561" y="110237"/>
                  </a:lnTo>
                  <a:lnTo>
                    <a:pt x="0" y="79349"/>
                  </a:lnTo>
                  <a:lnTo>
                    <a:pt x="2561" y="48466"/>
                  </a:lnTo>
                  <a:lnTo>
                    <a:pt x="9540" y="23244"/>
                  </a:lnTo>
                  <a:lnTo>
                    <a:pt x="19877" y="6236"/>
                  </a:lnTo>
                  <a:lnTo>
                    <a:pt x="32512" y="0"/>
                  </a:lnTo>
                  <a:lnTo>
                    <a:pt x="45200" y="6236"/>
                  </a:lnTo>
                  <a:lnTo>
                    <a:pt x="55530" y="23244"/>
                  </a:lnTo>
                  <a:lnTo>
                    <a:pt x="62480" y="48466"/>
                  </a:lnTo>
                  <a:lnTo>
                    <a:pt x="65024" y="79349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314952" y="5843301"/>
              <a:ext cx="195580" cy="118745"/>
            </a:xfrm>
            <a:custGeom>
              <a:avLst/>
              <a:gdLst/>
              <a:ahLst/>
              <a:cxnLst/>
              <a:rect l="l" t="t" r="r" b="b"/>
              <a:pathLst>
                <a:path w="195579" h="118745">
                  <a:moveTo>
                    <a:pt x="195110" y="0"/>
                  </a:moveTo>
                  <a:lnTo>
                    <a:pt x="0" y="0"/>
                  </a:lnTo>
                  <a:lnTo>
                    <a:pt x="0" y="118560"/>
                  </a:lnTo>
                  <a:lnTo>
                    <a:pt x="195110" y="118560"/>
                  </a:lnTo>
                  <a:lnTo>
                    <a:pt x="1951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362069" y="5980099"/>
              <a:ext cx="130175" cy="158115"/>
            </a:xfrm>
            <a:custGeom>
              <a:avLst/>
              <a:gdLst/>
              <a:ahLst/>
              <a:cxnLst/>
              <a:rect l="l" t="t" r="r" b="b"/>
              <a:pathLst>
                <a:path w="130175" h="158114">
                  <a:moveTo>
                    <a:pt x="130047" y="78790"/>
                  </a:moveTo>
                  <a:lnTo>
                    <a:pt x="127486" y="109455"/>
                  </a:lnTo>
                  <a:lnTo>
                    <a:pt x="120507" y="134496"/>
                  </a:lnTo>
                  <a:lnTo>
                    <a:pt x="110170" y="151378"/>
                  </a:lnTo>
                  <a:lnTo>
                    <a:pt x="97535" y="157568"/>
                  </a:lnTo>
                  <a:lnTo>
                    <a:pt x="84847" y="151378"/>
                  </a:lnTo>
                  <a:lnTo>
                    <a:pt x="74517" y="134496"/>
                  </a:lnTo>
                  <a:lnTo>
                    <a:pt x="67567" y="109455"/>
                  </a:lnTo>
                  <a:lnTo>
                    <a:pt x="65023" y="78790"/>
                  </a:lnTo>
                  <a:lnTo>
                    <a:pt x="67567" y="48123"/>
                  </a:lnTo>
                  <a:lnTo>
                    <a:pt x="74517" y="23079"/>
                  </a:lnTo>
                  <a:lnTo>
                    <a:pt x="84847" y="6192"/>
                  </a:lnTo>
                  <a:lnTo>
                    <a:pt x="97535" y="0"/>
                  </a:lnTo>
                  <a:lnTo>
                    <a:pt x="110170" y="6192"/>
                  </a:lnTo>
                  <a:lnTo>
                    <a:pt x="120507" y="23079"/>
                  </a:lnTo>
                  <a:lnTo>
                    <a:pt x="127486" y="48123"/>
                  </a:lnTo>
                  <a:lnTo>
                    <a:pt x="130047" y="78790"/>
                  </a:lnTo>
                  <a:close/>
                </a:path>
                <a:path w="130175" h="158114">
                  <a:moveTo>
                    <a:pt x="65023" y="78790"/>
                  </a:moveTo>
                  <a:lnTo>
                    <a:pt x="62462" y="109455"/>
                  </a:lnTo>
                  <a:lnTo>
                    <a:pt x="55483" y="134496"/>
                  </a:lnTo>
                  <a:lnTo>
                    <a:pt x="45146" y="151378"/>
                  </a:lnTo>
                  <a:lnTo>
                    <a:pt x="32511" y="157568"/>
                  </a:lnTo>
                  <a:lnTo>
                    <a:pt x="19823" y="151378"/>
                  </a:lnTo>
                  <a:lnTo>
                    <a:pt x="9493" y="134496"/>
                  </a:lnTo>
                  <a:lnTo>
                    <a:pt x="2543" y="109455"/>
                  </a:lnTo>
                  <a:lnTo>
                    <a:pt x="0" y="78790"/>
                  </a:lnTo>
                  <a:lnTo>
                    <a:pt x="2543" y="48123"/>
                  </a:lnTo>
                  <a:lnTo>
                    <a:pt x="9493" y="23079"/>
                  </a:lnTo>
                  <a:lnTo>
                    <a:pt x="19823" y="6192"/>
                  </a:lnTo>
                  <a:lnTo>
                    <a:pt x="32511" y="0"/>
                  </a:lnTo>
                  <a:lnTo>
                    <a:pt x="45146" y="6192"/>
                  </a:lnTo>
                  <a:lnTo>
                    <a:pt x="55483" y="23079"/>
                  </a:lnTo>
                  <a:lnTo>
                    <a:pt x="62462" y="48123"/>
                  </a:lnTo>
                  <a:lnTo>
                    <a:pt x="65023" y="78790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329557" y="6058886"/>
              <a:ext cx="195580" cy="118110"/>
            </a:xfrm>
            <a:custGeom>
              <a:avLst/>
              <a:gdLst/>
              <a:ahLst/>
              <a:cxnLst/>
              <a:rect l="l" t="t" r="r" b="b"/>
              <a:pathLst>
                <a:path w="195579" h="118110">
                  <a:moveTo>
                    <a:pt x="195110" y="0"/>
                  </a:moveTo>
                  <a:lnTo>
                    <a:pt x="0" y="0"/>
                  </a:lnTo>
                  <a:lnTo>
                    <a:pt x="0" y="117720"/>
                  </a:lnTo>
                  <a:lnTo>
                    <a:pt x="195110" y="117720"/>
                  </a:lnTo>
                  <a:lnTo>
                    <a:pt x="1951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217416" y="5822899"/>
              <a:ext cx="113664" cy="4445"/>
            </a:xfrm>
            <a:custGeom>
              <a:avLst/>
              <a:gdLst/>
              <a:ahLst/>
              <a:cxnLst/>
              <a:rect l="l" t="t" r="r" b="b"/>
              <a:pathLst>
                <a:path w="113664" h="4445">
                  <a:moveTo>
                    <a:pt x="-14287" y="2108"/>
                  </a:moveTo>
                  <a:lnTo>
                    <a:pt x="127825" y="2108"/>
                  </a:lnTo>
                </a:path>
              </a:pathLst>
            </a:custGeom>
            <a:ln w="32791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252341" y="5658688"/>
              <a:ext cx="122555" cy="0"/>
            </a:xfrm>
            <a:custGeom>
              <a:avLst/>
              <a:gdLst/>
              <a:ahLst/>
              <a:cxnLst/>
              <a:rect l="l" t="t" r="r" b="b"/>
              <a:pathLst>
                <a:path w="122554">
                  <a:moveTo>
                    <a:pt x="0" y="0"/>
                  </a:moveTo>
                  <a:lnTo>
                    <a:pt x="122300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526025" y="5657278"/>
              <a:ext cx="222885" cy="4445"/>
            </a:xfrm>
            <a:custGeom>
              <a:avLst/>
              <a:gdLst/>
              <a:ahLst/>
              <a:cxnLst/>
              <a:rect l="l" t="t" r="r" b="b"/>
              <a:pathLst>
                <a:path w="222885" h="4445">
                  <a:moveTo>
                    <a:pt x="-14287" y="2108"/>
                  </a:moveTo>
                  <a:lnTo>
                    <a:pt x="237172" y="2108"/>
                  </a:lnTo>
                </a:path>
              </a:pathLst>
            </a:custGeom>
            <a:ln w="32791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4253738" y="5474843"/>
              <a:ext cx="122555" cy="0"/>
            </a:xfrm>
            <a:custGeom>
              <a:avLst/>
              <a:gdLst/>
              <a:ahLst/>
              <a:cxnLst/>
              <a:rect l="l" t="t" r="r" b="b"/>
              <a:pathLst>
                <a:path w="122554">
                  <a:moveTo>
                    <a:pt x="0" y="0"/>
                  </a:moveTo>
                  <a:lnTo>
                    <a:pt x="122427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4366386" y="6156960"/>
              <a:ext cx="130175" cy="158750"/>
            </a:xfrm>
            <a:custGeom>
              <a:avLst/>
              <a:gdLst/>
              <a:ahLst/>
              <a:cxnLst/>
              <a:rect l="l" t="t" r="r" b="b"/>
              <a:pathLst>
                <a:path w="130175" h="158750">
                  <a:moveTo>
                    <a:pt x="130048" y="79336"/>
                  </a:moveTo>
                  <a:lnTo>
                    <a:pt x="127504" y="110225"/>
                  </a:lnTo>
                  <a:lnTo>
                    <a:pt x="120554" y="135447"/>
                  </a:lnTo>
                  <a:lnTo>
                    <a:pt x="110224" y="152451"/>
                  </a:lnTo>
                  <a:lnTo>
                    <a:pt x="97536" y="158686"/>
                  </a:lnTo>
                  <a:lnTo>
                    <a:pt x="84901" y="152451"/>
                  </a:lnTo>
                  <a:lnTo>
                    <a:pt x="74564" y="135447"/>
                  </a:lnTo>
                  <a:lnTo>
                    <a:pt x="67585" y="110225"/>
                  </a:lnTo>
                  <a:lnTo>
                    <a:pt x="65024" y="79336"/>
                  </a:lnTo>
                  <a:lnTo>
                    <a:pt x="67585" y="48456"/>
                  </a:lnTo>
                  <a:lnTo>
                    <a:pt x="74564" y="23237"/>
                  </a:lnTo>
                  <a:lnTo>
                    <a:pt x="84901" y="6234"/>
                  </a:lnTo>
                  <a:lnTo>
                    <a:pt x="97536" y="0"/>
                  </a:lnTo>
                  <a:lnTo>
                    <a:pt x="110224" y="6234"/>
                  </a:lnTo>
                  <a:lnTo>
                    <a:pt x="120554" y="23237"/>
                  </a:lnTo>
                  <a:lnTo>
                    <a:pt x="127504" y="48456"/>
                  </a:lnTo>
                  <a:lnTo>
                    <a:pt x="130048" y="79336"/>
                  </a:lnTo>
                  <a:close/>
                </a:path>
                <a:path w="130175" h="158750">
                  <a:moveTo>
                    <a:pt x="65024" y="79336"/>
                  </a:moveTo>
                  <a:lnTo>
                    <a:pt x="62480" y="110225"/>
                  </a:lnTo>
                  <a:lnTo>
                    <a:pt x="55530" y="135447"/>
                  </a:lnTo>
                  <a:lnTo>
                    <a:pt x="45200" y="152451"/>
                  </a:lnTo>
                  <a:lnTo>
                    <a:pt x="32512" y="158686"/>
                  </a:lnTo>
                  <a:lnTo>
                    <a:pt x="19877" y="152451"/>
                  </a:lnTo>
                  <a:lnTo>
                    <a:pt x="9540" y="135447"/>
                  </a:lnTo>
                  <a:lnTo>
                    <a:pt x="2561" y="110225"/>
                  </a:lnTo>
                  <a:lnTo>
                    <a:pt x="0" y="79336"/>
                  </a:lnTo>
                  <a:lnTo>
                    <a:pt x="2561" y="48456"/>
                  </a:lnTo>
                  <a:lnTo>
                    <a:pt x="9540" y="23237"/>
                  </a:lnTo>
                  <a:lnTo>
                    <a:pt x="19877" y="6234"/>
                  </a:lnTo>
                  <a:lnTo>
                    <a:pt x="32512" y="0"/>
                  </a:lnTo>
                  <a:lnTo>
                    <a:pt x="45200" y="6234"/>
                  </a:lnTo>
                  <a:lnTo>
                    <a:pt x="55530" y="23237"/>
                  </a:lnTo>
                  <a:lnTo>
                    <a:pt x="62480" y="48456"/>
                  </a:lnTo>
                  <a:lnTo>
                    <a:pt x="65024" y="79336"/>
                  </a:lnTo>
                  <a:close/>
                </a:path>
              </a:pathLst>
            </a:custGeom>
            <a:ln w="38100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4333875" y="6236303"/>
              <a:ext cx="195580" cy="118745"/>
            </a:xfrm>
            <a:custGeom>
              <a:avLst/>
              <a:gdLst/>
              <a:ahLst/>
              <a:cxnLst/>
              <a:rect l="l" t="t" r="r" b="b"/>
              <a:pathLst>
                <a:path w="195579" h="118745">
                  <a:moveTo>
                    <a:pt x="195110" y="0"/>
                  </a:moveTo>
                  <a:lnTo>
                    <a:pt x="0" y="0"/>
                  </a:lnTo>
                  <a:lnTo>
                    <a:pt x="0" y="118560"/>
                  </a:lnTo>
                  <a:lnTo>
                    <a:pt x="195110" y="118560"/>
                  </a:lnTo>
                  <a:lnTo>
                    <a:pt x="1951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260725" y="6346444"/>
              <a:ext cx="1389380" cy="0"/>
            </a:xfrm>
            <a:custGeom>
              <a:avLst/>
              <a:gdLst/>
              <a:ahLst/>
              <a:cxnLst/>
              <a:rect l="l" t="t" r="r" b="b"/>
              <a:pathLst>
                <a:path w="1389379">
                  <a:moveTo>
                    <a:pt x="1389126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D50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7" name="object 20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890389" y="6072632"/>
              <a:ext cx="76200" cy="252755"/>
            </a:xfrm>
            <a:prstGeom prst="rect">
              <a:avLst/>
            </a:prstGeom>
          </p:spPr>
        </p:pic>
        <p:sp>
          <p:nvSpPr>
            <p:cNvPr id="208" name="object 208"/>
            <p:cNvSpPr/>
            <p:nvPr/>
          </p:nvSpPr>
          <p:spPr>
            <a:xfrm>
              <a:off x="4640199" y="6093523"/>
              <a:ext cx="194945" cy="362585"/>
            </a:xfrm>
            <a:custGeom>
              <a:avLst/>
              <a:gdLst/>
              <a:ahLst/>
              <a:cxnLst/>
              <a:rect l="l" t="t" r="r" b="b"/>
              <a:pathLst>
                <a:path w="194945" h="362585">
                  <a:moveTo>
                    <a:pt x="76200" y="179882"/>
                  </a:moveTo>
                  <a:lnTo>
                    <a:pt x="47637" y="180695"/>
                  </a:lnTo>
                  <a:lnTo>
                    <a:pt x="42418" y="0"/>
                  </a:lnTo>
                  <a:lnTo>
                    <a:pt x="23368" y="546"/>
                  </a:lnTo>
                  <a:lnTo>
                    <a:pt x="28587" y="181241"/>
                  </a:lnTo>
                  <a:lnTo>
                    <a:pt x="0" y="182041"/>
                  </a:lnTo>
                  <a:lnTo>
                    <a:pt x="40259" y="257124"/>
                  </a:lnTo>
                  <a:lnTo>
                    <a:pt x="69659" y="193916"/>
                  </a:lnTo>
                  <a:lnTo>
                    <a:pt x="76200" y="179882"/>
                  </a:lnTo>
                  <a:close/>
                </a:path>
                <a:path w="194945" h="362585">
                  <a:moveTo>
                    <a:pt x="194437" y="285305"/>
                  </a:moveTo>
                  <a:lnTo>
                    <a:pt x="165811" y="286004"/>
                  </a:lnTo>
                  <a:lnTo>
                    <a:pt x="160401" y="58991"/>
                  </a:lnTo>
                  <a:lnTo>
                    <a:pt x="141351" y="59448"/>
                  </a:lnTo>
                  <a:lnTo>
                    <a:pt x="146761" y="286461"/>
                  </a:lnTo>
                  <a:lnTo>
                    <a:pt x="118237" y="287134"/>
                  </a:lnTo>
                  <a:lnTo>
                    <a:pt x="158115" y="362394"/>
                  </a:lnTo>
                  <a:lnTo>
                    <a:pt x="187909" y="299135"/>
                  </a:lnTo>
                  <a:lnTo>
                    <a:pt x="194437" y="2853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9" name="object 209"/>
          <p:cNvSpPr txBox="1"/>
          <p:nvPr/>
        </p:nvSpPr>
        <p:spPr>
          <a:xfrm>
            <a:off x="4187444" y="4434281"/>
            <a:ext cx="29400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b="1" spc="-15" dirty="0">
                <a:latin typeface="Calibri"/>
                <a:cs typeface="Calibri"/>
              </a:rPr>
              <a:t>I</a:t>
            </a:r>
            <a:r>
              <a:rPr sz="1200" b="1" spc="-10" dirty="0">
                <a:latin typeface="Calibri"/>
                <a:cs typeface="Calibri"/>
              </a:rPr>
              <a:t>c-</a:t>
            </a:r>
            <a:r>
              <a:rPr sz="1200" b="1" spc="-15" dirty="0">
                <a:latin typeface="Calibri"/>
                <a:cs typeface="Calibri"/>
              </a:rPr>
              <a:t>Ib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4873497" y="6190894"/>
            <a:ext cx="420370" cy="34544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indent="126364">
              <a:lnSpc>
                <a:spcPct val="79300"/>
              </a:lnSpc>
              <a:spcBef>
                <a:spcPts val="420"/>
              </a:spcBef>
            </a:pPr>
            <a:r>
              <a:rPr sz="1150" b="1" spc="5" dirty="0">
                <a:latin typeface="Calibri"/>
                <a:cs typeface="Calibri"/>
              </a:rPr>
              <a:t>Ic-Ib  Ib-Ia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4559046" y="6470091"/>
            <a:ext cx="28765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b="1" spc="5" dirty="0">
                <a:latin typeface="Calibri"/>
                <a:cs typeface="Calibri"/>
              </a:rPr>
              <a:t>I</a:t>
            </a:r>
            <a:r>
              <a:rPr sz="1150" b="1" spc="15" dirty="0">
                <a:latin typeface="Calibri"/>
                <a:cs typeface="Calibri"/>
              </a:rPr>
              <a:t>a</a:t>
            </a:r>
            <a:r>
              <a:rPr sz="1150" b="1" spc="5" dirty="0">
                <a:latin typeface="Calibri"/>
                <a:cs typeface="Calibri"/>
              </a:rPr>
              <a:t>-Ic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212" name="object 212"/>
          <p:cNvGrpSpPr/>
          <p:nvPr/>
        </p:nvGrpSpPr>
        <p:grpSpPr>
          <a:xfrm>
            <a:off x="3405378" y="4768850"/>
            <a:ext cx="1311910" cy="1751330"/>
            <a:chOff x="3405378" y="4768850"/>
            <a:chExt cx="1311910" cy="1751330"/>
          </a:xfrm>
        </p:grpSpPr>
        <p:pic>
          <p:nvPicPr>
            <p:cNvPr id="213" name="object 213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641850" y="6329591"/>
              <a:ext cx="75184" cy="190246"/>
            </a:xfrm>
            <a:prstGeom prst="rect">
              <a:avLst/>
            </a:prstGeom>
          </p:spPr>
        </p:pic>
        <p:sp>
          <p:nvSpPr>
            <p:cNvPr id="214" name="object 214"/>
            <p:cNvSpPr/>
            <p:nvPr/>
          </p:nvSpPr>
          <p:spPr>
            <a:xfrm>
              <a:off x="3405378" y="4768850"/>
              <a:ext cx="388620" cy="525145"/>
            </a:xfrm>
            <a:custGeom>
              <a:avLst/>
              <a:gdLst/>
              <a:ahLst/>
              <a:cxnLst/>
              <a:rect l="l" t="t" r="r" b="b"/>
              <a:pathLst>
                <a:path w="388620" h="525145">
                  <a:moveTo>
                    <a:pt x="339275" y="466361"/>
                  </a:moveTo>
                  <a:lnTo>
                    <a:pt x="312420" y="486156"/>
                  </a:lnTo>
                  <a:lnTo>
                    <a:pt x="388238" y="524891"/>
                  </a:lnTo>
                  <a:lnTo>
                    <a:pt x="379915" y="476631"/>
                  </a:lnTo>
                  <a:lnTo>
                    <a:pt x="346837" y="476631"/>
                  </a:lnTo>
                  <a:lnTo>
                    <a:pt x="339275" y="466361"/>
                  </a:lnTo>
                  <a:close/>
                </a:path>
                <a:path w="388620" h="525145">
                  <a:moveTo>
                    <a:pt x="346943" y="460710"/>
                  </a:moveTo>
                  <a:lnTo>
                    <a:pt x="339275" y="466361"/>
                  </a:lnTo>
                  <a:lnTo>
                    <a:pt x="346837" y="476631"/>
                  </a:lnTo>
                  <a:lnTo>
                    <a:pt x="354457" y="470916"/>
                  </a:lnTo>
                  <a:lnTo>
                    <a:pt x="346943" y="460710"/>
                  </a:lnTo>
                  <a:close/>
                </a:path>
                <a:path w="388620" h="525145">
                  <a:moveTo>
                    <a:pt x="373761" y="440944"/>
                  </a:moveTo>
                  <a:lnTo>
                    <a:pt x="346943" y="460710"/>
                  </a:lnTo>
                  <a:lnTo>
                    <a:pt x="354457" y="470916"/>
                  </a:lnTo>
                  <a:lnTo>
                    <a:pt x="346837" y="476631"/>
                  </a:lnTo>
                  <a:lnTo>
                    <a:pt x="379915" y="476631"/>
                  </a:lnTo>
                  <a:lnTo>
                    <a:pt x="373761" y="440944"/>
                  </a:lnTo>
                  <a:close/>
                </a:path>
                <a:path w="388620" h="525145">
                  <a:moveTo>
                    <a:pt x="7747" y="0"/>
                  </a:moveTo>
                  <a:lnTo>
                    <a:pt x="0" y="5587"/>
                  </a:lnTo>
                  <a:lnTo>
                    <a:pt x="339275" y="466361"/>
                  </a:lnTo>
                  <a:lnTo>
                    <a:pt x="346943" y="460710"/>
                  </a:lnTo>
                  <a:lnTo>
                    <a:pt x="77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5" name="object 215"/>
          <p:cNvSpPr txBox="1"/>
          <p:nvPr/>
        </p:nvSpPr>
        <p:spPr>
          <a:xfrm>
            <a:off x="2846323" y="5015610"/>
            <a:ext cx="12763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b="1" spc="5" dirty="0">
                <a:latin typeface="Calibri"/>
                <a:cs typeface="Calibri"/>
              </a:rPr>
              <a:t>Ic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2108073" y="4998847"/>
            <a:ext cx="52006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386715" algn="l"/>
              </a:tabLst>
            </a:pPr>
            <a:r>
              <a:rPr sz="1725" b="1" spc="7" baseline="2415" dirty="0">
                <a:latin typeface="Calibri"/>
                <a:cs typeface="Calibri"/>
              </a:rPr>
              <a:t>I</a:t>
            </a:r>
            <a:r>
              <a:rPr sz="1725" b="1" spc="22" baseline="2415" dirty="0">
                <a:latin typeface="Calibri"/>
                <a:cs typeface="Calibri"/>
              </a:rPr>
              <a:t>a</a:t>
            </a:r>
            <a:r>
              <a:rPr sz="1725" b="1" baseline="2415" dirty="0">
                <a:latin typeface="Calibri"/>
                <a:cs typeface="Calibri"/>
              </a:rPr>
              <a:t>	</a:t>
            </a:r>
            <a:r>
              <a:rPr sz="1150" b="1" spc="10" dirty="0">
                <a:latin typeface="Calibri"/>
                <a:cs typeface="Calibri"/>
              </a:rPr>
              <a:t>Ib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17" name="object 217"/>
          <p:cNvSpPr txBox="1"/>
          <p:nvPr/>
        </p:nvSpPr>
        <p:spPr>
          <a:xfrm>
            <a:off x="6467602" y="2538729"/>
            <a:ext cx="1708150" cy="57150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85"/>
              </a:spcBef>
            </a:pPr>
            <a:r>
              <a:rPr sz="1750" b="1" dirty="0">
                <a:latin typeface="Calibri"/>
                <a:cs typeface="Calibri"/>
              </a:rPr>
              <a:t>Transformador </a:t>
            </a:r>
            <a:r>
              <a:rPr sz="1750" b="1" spc="15" dirty="0">
                <a:latin typeface="Calibri"/>
                <a:cs typeface="Calibri"/>
              </a:rPr>
              <a:t>de </a:t>
            </a:r>
            <a:r>
              <a:rPr sz="1750" b="1" spc="-385" dirty="0">
                <a:latin typeface="Calibri"/>
                <a:cs typeface="Calibri"/>
              </a:rPr>
              <a:t> </a:t>
            </a:r>
            <a:r>
              <a:rPr sz="1750" b="1" spc="5" dirty="0">
                <a:latin typeface="Calibri"/>
                <a:cs typeface="Calibri"/>
              </a:rPr>
              <a:t>tres</a:t>
            </a:r>
            <a:r>
              <a:rPr sz="1750" b="1" spc="-10" dirty="0">
                <a:latin typeface="Calibri"/>
                <a:cs typeface="Calibri"/>
              </a:rPr>
              <a:t> </a:t>
            </a:r>
            <a:r>
              <a:rPr sz="1750" b="1" spc="15" dirty="0">
                <a:latin typeface="Calibri"/>
                <a:cs typeface="Calibri"/>
              </a:rPr>
              <a:t>devanados</a:t>
            </a:r>
            <a:endParaRPr sz="1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31300" cy="68199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89125" y="3296488"/>
            <a:ext cx="5949315" cy="998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310"/>
              </a:lnSpc>
              <a:spcBef>
                <a:spcPts val="100"/>
              </a:spcBef>
            </a:pPr>
            <a:r>
              <a:rPr sz="3600" b="1" spc="-15" dirty="0">
                <a:solidFill>
                  <a:srgbClr val="FFFFFF"/>
                </a:solidFill>
                <a:latin typeface="Arial"/>
                <a:cs typeface="Arial"/>
              </a:rPr>
              <a:t>Transformador</a:t>
            </a:r>
            <a:r>
              <a:rPr sz="3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3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Potencia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ts val="3350"/>
              </a:lnSpc>
            </a:pPr>
            <a:r>
              <a:rPr sz="2800" b="1" dirty="0">
                <a:solidFill>
                  <a:srgbClr val="002243"/>
                </a:solidFill>
                <a:latin typeface="Arial"/>
                <a:cs typeface="Arial"/>
              </a:rPr>
              <a:t>Protección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89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249" y="1676654"/>
            <a:ext cx="3733800" cy="34194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36422" y="1380472"/>
            <a:ext cx="3191704" cy="4078622"/>
          </a:xfrm>
          <a:prstGeom prst="rect">
            <a:avLst/>
          </a:prstGeom>
        </p:spPr>
      </p:pic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89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273" y="1276348"/>
            <a:ext cx="7419975" cy="5448300"/>
          </a:xfrm>
          <a:prstGeom prst="rect">
            <a:avLst/>
          </a:prstGeom>
        </p:spPr>
      </p:pic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89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2682" y="1466759"/>
            <a:ext cx="4618875" cy="5095162"/>
          </a:xfrm>
          <a:prstGeom prst="rect">
            <a:avLst/>
          </a:prstGeom>
        </p:spPr>
      </p:pic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89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396" y="1267841"/>
            <a:ext cx="4003166" cy="276047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68036" y="1267841"/>
            <a:ext cx="3853941" cy="276047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71572" y="4093448"/>
            <a:ext cx="4035805" cy="2708910"/>
          </a:xfrm>
          <a:prstGeom prst="rect">
            <a:avLst/>
          </a:prstGeom>
        </p:spPr>
      </p:pic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89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24052" y="1445513"/>
            <a:ext cx="7746365" cy="3074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Calibri"/>
                <a:cs typeface="Calibri"/>
              </a:rPr>
              <a:t>¿Por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qué</a:t>
            </a:r>
            <a:r>
              <a:rPr sz="2000" b="1" spc="-10" dirty="0">
                <a:latin typeface="Calibri"/>
                <a:cs typeface="Calibri"/>
              </a:rPr>
              <a:t> fallan</a:t>
            </a:r>
            <a:r>
              <a:rPr sz="2000" b="1" dirty="0">
                <a:latin typeface="Calibri"/>
                <a:cs typeface="Calibri"/>
              </a:rPr>
              <a:t> los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transformadores?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Los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eléctricos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núcleo</a:t>
            </a:r>
            <a:r>
              <a:rPr sz="2000" spc="-5" dirty="0">
                <a:latin typeface="Calibri"/>
                <a:cs typeface="Calibri"/>
              </a:rPr>
              <a:t> magnético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un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están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Calibri"/>
                <a:cs typeface="Calibri"/>
              </a:rPr>
              <a:t>sujetos</a:t>
            </a:r>
            <a:r>
              <a:rPr sz="2000" dirty="0">
                <a:latin typeface="Calibri"/>
                <a:cs typeface="Calibri"/>
              </a:rPr>
              <a:t> 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serie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fuerzas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diferentes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durante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funcionamiento: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Expansión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0" dirty="0">
                <a:latin typeface="Calibri"/>
                <a:cs typeface="Calibri"/>
              </a:rPr>
              <a:t> contracción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debido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ciclos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térmicos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Vibración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Calentamiento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local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flujo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magnético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Fuerzas de impacto </a:t>
            </a:r>
            <a:r>
              <a:rPr sz="2000" dirty="0">
                <a:latin typeface="Calibri"/>
                <a:cs typeface="Calibri"/>
              </a:rPr>
              <a:t>debidas 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paso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Calentamiento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excesivo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debido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sobrecarga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enfriamiento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inadecuado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89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7503" y="1276362"/>
            <a:ext cx="7531758" cy="5096002"/>
          </a:xfrm>
          <a:prstGeom prst="rect">
            <a:avLst/>
          </a:prstGeom>
        </p:spPr>
      </p:pic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89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284" y="1276286"/>
            <a:ext cx="7210389" cy="5119751"/>
          </a:xfrm>
          <a:prstGeom prst="rect">
            <a:avLst/>
          </a:prstGeom>
        </p:spPr>
      </p:pic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89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3447" y="1350352"/>
            <a:ext cx="7159281" cy="4905166"/>
          </a:xfrm>
          <a:prstGeom prst="rect">
            <a:avLst/>
          </a:prstGeom>
        </p:spPr>
      </p:pic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89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6978" y="1313628"/>
            <a:ext cx="6167481" cy="4900475"/>
          </a:xfrm>
          <a:prstGeom prst="rect">
            <a:avLst/>
          </a:prstGeom>
        </p:spPr>
      </p:pic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89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819" y="1406380"/>
            <a:ext cx="7455314" cy="5248308"/>
          </a:xfrm>
          <a:prstGeom prst="rect">
            <a:avLst/>
          </a:prstGeom>
        </p:spPr>
      </p:pic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89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0815" y="1437824"/>
            <a:ext cx="6991012" cy="5107021"/>
          </a:xfrm>
          <a:prstGeom prst="rect">
            <a:avLst/>
          </a:prstGeom>
        </p:spPr>
      </p:pic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89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6885" y="1601216"/>
            <a:ext cx="7943155" cy="4761841"/>
          </a:xfrm>
          <a:prstGeom prst="rect">
            <a:avLst/>
          </a:prstGeom>
        </p:spPr>
      </p:pic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89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027" y="1642910"/>
            <a:ext cx="7963941" cy="4402982"/>
          </a:xfrm>
          <a:prstGeom prst="rect">
            <a:avLst/>
          </a:prstGeom>
        </p:spPr>
      </p:pic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89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405" y="1457149"/>
            <a:ext cx="8053613" cy="4886017"/>
          </a:xfrm>
          <a:prstGeom prst="rect">
            <a:avLst/>
          </a:prstGeom>
        </p:spPr>
      </p:pic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89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0181" y="1559896"/>
            <a:ext cx="8026047" cy="4734147"/>
          </a:xfrm>
          <a:prstGeom prst="rect">
            <a:avLst/>
          </a:prstGeom>
        </p:spPr>
      </p:pic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89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244923" y="1428750"/>
            <a:ext cx="2074545" cy="5049520"/>
            <a:chOff x="244923" y="1428750"/>
            <a:chExt cx="2074545" cy="50495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5302" y="1428750"/>
              <a:ext cx="1647825" cy="280987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4923" y="4269371"/>
              <a:ext cx="2074544" cy="220839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587879" y="1551559"/>
            <a:ext cx="6171565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Primero tenemos que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determinar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los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segmentos </a:t>
            </a:r>
            <a:r>
              <a:rPr sz="1800" b="1" spc="-35" dirty="0">
                <a:solidFill>
                  <a:srgbClr val="333333"/>
                </a:solidFill>
                <a:latin typeface="Arial"/>
                <a:cs typeface="Arial"/>
                <a:hlinkClick r:id="rId4"/>
              </a:rPr>
              <a:t>AA’</a:t>
            </a:r>
            <a:r>
              <a:rPr sz="1800" spc="-3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, </a:t>
            </a:r>
            <a:r>
              <a:rPr sz="1800" b="1" spc="-5" dirty="0">
                <a:solidFill>
                  <a:srgbClr val="333333"/>
                </a:solidFill>
                <a:latin typeface="Arial"/>
                <a:cs typeface="Arial"/>
                <a:hlinkClick r:id="rId4"/>
              </a:rPr>
              <a:t>BB’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y </a:t>
            </a:r>
            <a:r>
              <a:rPr sz="1800" spc="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b="1" spc="-5" dirty="0">
                <a:solidFill>
                  <a:srgbClr val="333333"/>
                </a:solidFill>
                <a:latin typeface="Arial"/>
                <a:cs typeface="Arial"/>
                <a:hlinkClick r:id="rId4"/>
              </a:rPr>
              <a:t>CC’</a:t>
            </a:r>
            <a:r>
              <a:rPr sz="1800" b="1" dirty="0">
                <a:solidFill>
                  <a:srgbClr val="333333"/>
                </a:solidFill>
                <a:latin typeface="Arial"/>
                <a:cs typeface="Arial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que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corresponden</a:t>
            </a:r>
            <a:r>
              <a:rPr sz="1800" spc="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a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las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tensiones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en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los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bobinados </a:t>
            </a:r>
            <a:r>
              <a:rPr sz="1800" spc="-46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primarios.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Microsoft Sans Serif"/>
              <a:cs typeface="Microsoft Sans Serif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Para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ello,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dado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que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b="1" spc="-5" dirty="0">
                <a:solidFill>
                  <a:srgbClr val="333333"/>
                </a:solidFill>
                <a:latin typeface="Arial"/>
                <a:cs typeface="Arial"/>
                <a:hlinkClick r:id="rId4"/>
              </a:rPr>
              <a:t>A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está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unido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a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b="1" spc="-5" dirty="0">
                <a:solidFill>
                  <a:srgbClr val="333333"/>
                </a:solidFill>
                <a:latin typeface="Arial"/>
                <a:cs typeface="Arial"/>
                <a:hlinkClick r:id="rId4"/>
              </a:rPr>
              <a:t>L1</a:t>
            </a:r>
            <a:r>
              <a:rPr sz="1800" b="1" dirty="0">
                <a:solidFill>
                  <a:srgbClr val="333333"/>
                </a:solidFill>
                <a:latin typeface="Arial"/>
                <a:cs typeface="Arial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(figura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4),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en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1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el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triángulo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de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alimentación </a:t>
            </a:r>
            <a:r>
              <a:rPr sz="1800" b="1" spc="-5" dirty="0">
                <a:solidFill>
                  <a:srgbClr val="333333"/>
                </a:solidFill>
                <a:latin typeface="Arial"/>
                <a:cs typeface="Arial"/>
                <a:hlinkClick r:id="rId4"/>
              </a:rPr>
              <a:t>A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deberá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estar unido a </a:t>
            </a:r>
            <a:r>
              <a:rPr sz="1800" b="1" spc="-5" dirty="0">
                <a:solidFill>
                  <a:srgbClr val="333333"/>
                </a:solidFill>
                <a:latin typeface="Arial"/>
                <a:cs typeface="Arial"/>
                <a:hlinkClick r:id="rId4"/>
              </a:rPr>
              <a:t>L1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(figura </a:t>
            </a:r>
            <a:r>
              <a:rPr sz="1800" spc="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5).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Microsoft Sans Serif"/>
              <a:cs typeface="Microsoft Sans Serif"/>
            </a:endParaRPr>
          </a:p>
          <a:p>
            <a:pPr marL="12700" marR="6350" algn="just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De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igual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modo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se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observa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que </a:t>
            </a:r>
            <a:r>
              <a:rPr sz="1800" b="1" spc="-75" dirty="0">
                <a:solidFill>
                  <a:srgbClr val="333333"/>
                </a:solidFill>
                <a:latin typeface="Arial"/>
                <a:cs typeface="Arial"/>
                <a:hlinkClick r:id="rId4"/>
              </a:rPr>
              <a:t>A’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está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unido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a </a:t>
            </a:r>
            <a:r>
              <a:rPr sz="1800" b="1" dirty="0">
                <a:solidFill>
                  <a:srgbClr val="333333"/>
                </a:solidFill>
                <a:latin typeface="Arial"/>
                <a:cs typeface="Arial"/>
                <a:hlinkClick r:id="rId4"/>
              </a:rPr>
              <a:t>L2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(figura 4),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por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lo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que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sucederá</a:t>
            </a:r>
            <a:r>
              <a:rPr sz="1800" spc="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lo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mismo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en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el</a:t>
            </a:r>
            <a:r>
              <a:rPr sz="1800" spc="459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triángulo</a:t>
            </a:r>
            <a:r>
              <a:rPr sz="1800" spc="47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de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alimentación</a:t>
            </a:r>
            <a:r>
              <a:rPr sz="1800" spc="2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(figura</a:t>
            </a:r>
            <a:r>
              <a:rPr sz="1800" spc="2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5).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Siguiendo</a:t>
            </a:r>
            <a:r>
              <a:rPr sz="1800" spc="4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este</a:t>
            </a:r>
            <a:r>
              <a:rPr sz="1800" spc="6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procedimiento</a:t>
            </a:r>
            <a:r>
              <a:rPr sz="1800" spc="4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marcaremos</a:t>
            </a:r>
            <a:r>
              <a:rPr sz="1800" spc="4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los</a:t>
            </a:r>
            <a:r>
              <a:rPr sz="1800" spc="5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extremos</a:t>
            </a:r>
            <a:r>
              <a:rPr sz="1800" spc="4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b="1" dirty="0">
                <a:solidFill>
                  <a:srgbClr val="333333"/>
                </a:solidFill>
                <a:latin typeface="Arial"/>
                <a:cs typeface="Arial"/>
                <a:hlinkClick r:id="rId4"/>
              </a:rPr>
              <a:t>B</a:t>
            </a:r>
            <a:r>
              <a:rPr sz="1800" b="1" spc="45" dirty="0">
                <a:solidFill>
                  <a:srgbClr val="333333"/>
                </a:solidFill>
                <a:latin typeface="Arial"/>
                <a:cs typeface="Arial"/>
                <a:hlinkClick r:id="rId4"/>
              </a:rPr>
              <a:t>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y</a:t>
            </a:r>
            <a:endParaRPr sz="18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800" b="1" spc="-5" dirty="0">
                <a:solidFill>
                  <a:srgbClr val="333333"/>
                </a:solidFill>
                <a:latin typeface="Arial"/>
                <a:cs typeface="Arial"/>
                <a:hlinkClick r:id="rId4"/>
              </a:rPr>
              <a:t>B’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,</a:t>
            </a:r>
            <a:r>
              <a:rPr sz="1800" spc="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2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así</a:t>
            </a:r>
            <a:r>
              <a:rPr sz="1800" spc="1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como</a:t>
            </a:r>
            <a:r>
              <a:rPr sz="1800" spc="1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b="1" spc="-5" dirty="0">
                <a:solidFill>
                  <a:srgbClr val="333333"/>
                </a:solidFill>
                <a:latin typeface="Arial"/>
                <a:cs typeface="Arial"/>
                <a:hlinkClick r:id="rId4"/>
              </a:rPr>
              <a:t>C</a:t>
            </a:r>
            <a:r>
              <a:rPr sz="1800" b="1" spc="-10" dirty="0">
                <a:solidFill>
                  <a:srgbClr val="333333"/>
                </a:solidFill>
                <a:latin typeface="Arial"/>
                <a:cs typeface="Arial"/>
                <a:hlinkClick r:id="rId4"/>
              </a:rPr>
              <a:t>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y</a:t>
            </a:r>
            <a:r>
              <a:rPr sz="1800" spc="20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 </a:t>
            </a:r>
            <a:r>
              <a:rPr sz="1800" b="1" spc="-5" dirty="0">
                <a:solidFill>
                  <a:srgbClr val="333333"/>
                </a:solidFill>
                <a:latin typeface="Arial"/>
                <a:cs typeface="Arial"/>
                <a:hlinkClick r:id="rId4"/>
              </a:rPr>
              <a:t>C’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  <a:hlinkClick r:id="rId4"/>
              </a:rPr>
              <a:t>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89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64312" y="1403096"/>
            <a:ext cx="828675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A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continuación representamos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los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segmentos </a:t>
            </a:r>
            <a:r>
              <a:rPr sz="1800" b="1" spc="-5" dirty="0">
                <a:solidFill>
                  <a:srgbClr val="333333"/>
                </a:solidFill>
                <a:latin typeface="Arial"/>
                <a:cs typeface="Arial"/>
              </a:rPr>
              <a:t>aa’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, </a:t>
            </a:r>
            <a:r>
              <a:rPr sz="1800" b="1" dirty="0">
                <a:solidFill>
                  <a:srgbClr val="333333"/>
                </a:solidFill>
                <a:latin typeface="Arial"/>
                <a:cs typeface="Arial"/>
              </a:rPr>
              <a:t>bb’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y </a:t>
            </a:r>
            <a:r>
              <a:rPr sz="1800" b="1" dirty="0">
                <a:solidFill>
                  <a:srgbClr val="333333"/>
                </a:solidFill>
                <a:latin typeface="Arial"/>
                <a:cs typeface="Arial"/>
              </a:rPr>
              <a:t>cc’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(correspondientes a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las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tensiones en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los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bobinados secundarios), que tendrán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la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misma dirección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y </a:t>
            </a:r>
            <a:r>
              <a:rPr sz="1800" spc="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sentido,</a:t>
            </a:r>
            <a:r>
              <a:rPr sz="1800" spc="4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respectivamente,</a:t>
            </a:r>
            <a:r>
              <a:rPr sz="1800" spc="4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que</a:t>
            </a:r>
            <a:r>
              <a:rPr sz="1800" spc="3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los</a:t>
            </a:r>
            <a:r>
              <a:rPr sz="1800" spc="2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segmentos</a:t>
            </a:r>
            <a:r>
              <a:rPr sz="1800" spc="4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b="1" spc="-20" dirty="0">
                <a:solidFill>
                  <a:srgbClr val="333333"/>
                </a:solidFill>
                <a:latin typeface="Arial"/>
                <a:cs typeface="Arial"/>
              </a:rPr>
              <a:t>AA</a:t>
            </a:r>
            <a:r>
              <a:rPr sz="1800" spc="-20" dirty="0">
                <a:solidFill>
                  <a:srgbClr val="333333"/>
                </a:solidFill>
                <a:latin typeface="Microsoft Sans Serif"/>
                <a:cs typeface="Microsoft Sans Serif"/>
              </a:rPr>
              <a:t>’,</a:t>
            </a:r>
            <a:r>
              <a:rPr sz="1800" spc="7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b="1" spc="-5" dirty="0">
                <a:solidFill>
                  <a:srgbClr val="333333"/>
                </a:solidFill>
                <a:latin typeface="Arial"/>
                <a:cs typeface="Arial"/>
              </a:rPr>
              <a:t>BB’</a:t>
            </a:r>
            <a:r>
              <a:rPr sz="1800" b="1" spc="-9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y</a:t>
            </a:r>
            <a:r>
              <a:rPr sz="1800" spc="2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b="1" spc="-5" dirty="0">
                <a:solidFill>
                  <a:srgbClr val="333333"/>
                </a:solidFill>
                <a:latin typeface="Arial"/>
                <a:cs typeface="Arial"/>
              </a:rPr>
              <a:t>CC’</a:t>
            </a:r>
            <a:r>
              <a:rPr sz="1800" b="1" spc="-10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(figura</a:t>
            </a:r>
            <a:r>
              <a:rPr sz="1800" spc="3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5).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4312" y="4421251"/>
            <a:ext cx="828865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solidFill>
                  <a:srgbClr val="333333"/>
                </a:solidFill>
                <a:latin typeface="Microsoft Sans Serif"/>
                <a:cs typeface="Microsoft Sans Serif"/>
              </a:rPr>
              <a:t>Teniendo</a:t>
            </a:r>
            <a:r>
              <a:rPr sz="1800" spc="-2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en</a:t>
            </a:r>
            <a:r>
              <a:rPr sz="1800" spc="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cuenta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el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 esquema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de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la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 figura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4,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procederemos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a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unir</a:t>
            </a:r>
            <a:r>
              <a:rPr sz="1800" spc="45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los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segmentos </a:t>
            </a:r>
            <a:r>
              <a:rPr sz="1800" b="1" spc="-5" dirty="0">
                <a:solidFill>
                  <a:srgbClr val="333333"/>
                </a:solidFill>
                <a:latin typeface="Arial"/>
                <a:cs typeface="Arial"/>
              </a:rPr>
              <a:t>aa’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, </a:t>
            </a:r>
            <a:r>
              <a:rPr sz="1800" b="1" dirty="0">
                <a:solidFill>
                  <a:srgbClr val="333333"/>
                </a:solidFill>
                <a:latin typeface="Arial"/>
                <a:cs typeface="Arial"/>
              </a:rPr>
              <a:t>bb’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y </a:t>
            </a:r>
            <a:r>
              <a:rPr sz="1800" b="1" spc="-10" dirty="0">
                <a:solidFill>
                  <a:srgbClr val="333333"/>
                </a:solidFill>
                <a:latin typeface="Arial"/>
                <a:cs typeface="Arial"/>
              </a:rPr>
              <a:t>cc’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de acuerdo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a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las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conexiones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de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secundario,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obteniendo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la</a:t>
            </a:r>
            <a:r>
              <a:rPr sz="1800" spc="1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figura</a:t>
            </a:r>
            <a:r>
              <a:rPr sz="1800" spc="3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6.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En</a:t>
            </a:r>
            <a:r>
              <a:rPr sz="1800" spc="11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ella</a:t>
            </a:r>
            <a:r>
              <a:rPr sz="1800" spc="11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hemos</a:t>
            </a:r>
            <a:r>
              <a:rPr sz="1800" spc="12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marcado</a:t>
            </a:r>
            <a:r>
              <a:rPr sz="1800" spc="10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también</a:t>
            </a:r>
            <a:r>
              <a:rPr sz="1800" spc="114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las</a:t>
            </a:r>
            <a:r>
              <a:rPr sz="1800" spc="114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tres</a:t>
            </a:r>
            <a:r>
              <a:rPr sz="1800" spc="12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10" dirty="0">
                <a:solidFill>
                  <a:srgbClr val="333333"/>
                </a:solidFill>
                <a:latin typeface="Microsoft Sans Serif"/>
                <a:cs typeface="Microsoft Sans Serif"/>
              </a:rPr>
              <a:t>líneas</a:t>
            </a:r>
            <a:r>
              <a:rPr sz="1800" spc="11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de</a:t>
            </a:r>
            <a:r>
              <a:rPr sz="1800" spc="114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salida</a:t>
            </a:r>
            <a:r>
              <a:rPr sz="1800" spc="114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del</a:t>
            </a:r>
            <a:r>
              <a:rPr sz="1800" spc="10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secundario</a:t>
            </a:r>
            <a:r>
              <a:rPr sz="1800" spc="10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(</a:t>
            </a:r>
            <a:r>
              <a:rPr sz="1800" b="1" dirty="0">
                <a:solidFill>
                  <a:srgbClr val="333333"/>
                </a:solidFill>
                <a:latin typeface="Arial"/>
                <a:cs typeface="Arial"/>
              </a:rPr>
              <a:t>l1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,</a:t>
            </a:r>
            <a:r>
              <a:rPr sz="1800" spc="12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b="1" spc="-5" dirty="0">
                <a:solidFill>
                  <a:srgbClr val="333333"/>
                </a:solidFill>
                <a:latin typeface="Arial"/>
                <a:cs typeface="Arial"/>
              </a:rPr>
              <a:t>l2</a:t>
            </a:r>
            <a:r>
              <a:rPr sz="1800" b="1" spc="10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y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333333"/>
                </a:solidFill>
                <a:latin typeface="Arial"/>
                <a:cs typeface="Arial"/>
              </a:rPr>
              <a:t>l3</a:t>
            </a:r>
            <a:r>
              <a:rPr sz="18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).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04249" y="2372995"/>
            <a:ext cx="1757189" cy="18705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62723" y="2271014"/>
            <a:ext cx="1533525" cy="20574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28902" y="2355214"/>
            <a:ext cx="1168845" cy="1993138"/>
          </a:xfrm>
          <a:prstGeom prst="rect">
            <a:avLst/>
          </a:prstGeom>
        </p:spPr>
      </p:pic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89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959" y="3556124"/>
            <a:ext cx="2992882" cy="32575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41731" y="1370838"/>
            <a:ext cx="8018145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144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Unimos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flecha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neutro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salida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 </a:t>
            </a:r>
            <a:r>
              <a:rPr sz="1800" spc="-10" dirty="0">
                <a:latin typeface="Calibri"/>
                <a:cs typeface="Calibri"/>
              </a:rPr>
              <a:t>primera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fase </a:t>
            </a:r>
            <a:r>
              <a:rPr sz="1800" spc="-15" dirty="0">
                <a:latin typeface="Calibri"/>
                <a:cs typeface="Calibri"/>
              </a:rPr>
              <a:t>tanto</a:t>
            </a:r>
            <a:r>
              <a:rPr sz="1800" dirty="0">
                <a:latin typeface="Calibri"/>
                <a:cs typeface="Calibri"/>
              </a:rPr>
              <a:t> en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triángulo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 </a:t>
            </a:r>
            <a:r>
              <a:rPr sz="1800" spc="-10" dirty="0">
                <a:latin typeface="Calibri"/>
                <a:cs typeface="Calibri"/>
              </a:rPr>
              <a:t>figura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 </a:t>
            </a:r>
            <a:r>
              <a:rPr sz="1800" spc="-10" dirty="0">
                <a:latin typeface="Calibri"/>
                <a:cs typeface="Calibri"/>
              </a:rPr>
              <a:t>como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 </a:t>
            </a:r>
            <a:r>
              <a:rPr sz="1800" spc="-10" dirty="0">
                <a:latin typeface="Calibri"/>
                <a:cs typeface="Calibri"/>
              </a:rPr>
              <a:t>figura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Si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superponemos</a:t>
            </a:r>
            <a:r>
              <a:rPr sz="1800" dirty="0">
                <a:latin typeface="Calibri"/>
                <a:cs typeface="Calibri"/>
              </a:rPr>
              <a:t> ambos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triángulos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sus </a:t>
            </a:r>
            <a:r>
              <a:rPr sz="1800" spc="-10" dirty="0">
                <a:latin typeface="Calibri"/>
                <a:cs typeface="Calibri"/>
              </a:rPr>
              <a:t>puntos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neutros,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obtendremos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figura</a:t>
            </a:r>
            <a:r>
              <a:rPr sz="1800" dirty="0">
                <a:latin typeface="Calibri"/>
                <a:cs typeface="Calibri"/>
              </a:rPr>
              <a:t> 7,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que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ha superpuesto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también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esfera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reloj.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 marR="36195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hora</a:t>
            </a:r>
            <a:r>
              <a:rPr sz="1800" spc="-5" dirty="0">
                <a:latin typeface="Calibri"/>
                <a:cs typeface="Calibri"/>
              </a:rPr>
              <a:t> que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indican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flechas,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tomadas </a:t>
            </a:r>
            <a:r>
              <a:rPr sz="1800" spc="-10" dirty="0">
                <a:latin typeface="Calibri"/>
                <a:cs typeface="Calibri"/>
              </a:rPr>
              <a:t>como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manecillas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reloj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índice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horario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 </a:t>
            </a:r>
            <a:r>
              <a:rPr sz="1800" spc="-10" dirty="0">
                <a:latin typeface="Calibri"/>
                <a:cs typeface="Calibri"/>
              </a:rPr>
              <a:t>transformación</a:t>
            </a:r>
            <a:r>
              <a:rPr sz="1800" spc="-5" dirty="0">
                <a:latin typeface="Calibri"/>
                <a:cs typeface="Calibri"/>
              </a:rPr>
              <a:t> (en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caso de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que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marquen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las</a:t>
            </a:r>
            <a:r>
              <a:rPr sz="1800" dirty="0">
                <a:latin typeface="Calibri"/>
                <a:cs typeface="Calibri"/>
              </a:rPr>
              <a:t> 12 el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índice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será </a:t>
            </a:r>
            <a:r>
              <a:rPr sz="1800" dirty="0">
                <a:latin typeface="Calibri"/>
                <a:cs typeface="Calibri"/>
              </a:rPr>
              <a:t>0)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00">
              <a:latin typeface="Calibri"/>
              <a:cs typeface="Calibri"/>
            </a:endParaRPr>
          </a:p>
          <a:p>
            <a:pPr marL="3363595" marR="79883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En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 </a:t>
            </a:r>
            <a:r>
              <a:rPr sz="1800" spc="-5" dirty="0">
                <a:latin typeface="Calibri"/>
                <a:cs typeface="Calibri"/>
              </a:rPr>
              <a:t>caso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-10" dirty="0">
                <a:latin typeface="Calibri"/>
                <a:cs typeface="Calibri"/>
              </a:rPr>
              <a:t> transformación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estudiada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(figura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4)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índice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horario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será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11.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3363595">
              <a:lnSpc>
                <a:spcPct val="100000"/>
              </a:lnSpc>
            </a:pPr>
            <a:r>
              <a:rPr sz="1800" b="1" spc="-30" dirty="0">
                <a:latin typeface="Calibri"/>
                <a:cs typeface="Calibri"/>
              </a:rPr>
              <a:t>Tenemos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un</a:t>
            </a:r>
            <a:r>
              <a:rPr sz="1800" b="1" spc="-10" dirty="0">
                <a:latin typeface="Calibri"/>
                <a:cs typeface="Calibri"/>
              </a:rPr>
              <a:t> transformador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Dy11.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89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10" dirty="0"/>
              <a:t> </a:t>
            </a:r>
            <a:r>
              <a:rPr sz="2400" spc="-5" dirty="0"/>
              <a:t>Transformador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273" y="1377638"/>
            <a:ext cx="7846601" cy="5442258"/>
          </a:xfrm>
          <a:prstGeom prst="rect">
            <a:avLst/>
          </a:prstGeom>
        </p:spPr>
      </p:pic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964" y="1083437"/>
            <a:ext cx="4427728" cy="19621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724280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5" dirty="0"/>
              <a:t> </a:t>
            </a:r>
            <a:r>
              <a:rPr sz="2400" spc="-5" dirty="0"/>
              <a:t>Transformador.</a:t>
            </a:r>
            <a:r>
              <a:rPr sz="2400" spc="-35" dirty="0"/>
              <a:t> </a:t>
            </a:r>
            <a:r>
              <a:rPr sz="2400" spc="-5" dirty="0"/>
              <a:t>Aplicaciones</a:t>
            </a:r>
            <a:endParaRPr sz="24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25708" y="3442242"/>
            <a:ext cx="5777756" cy="3061859"/>
          </a:xfrm>
          <a:prstGeom prst="rect">
            <a:avLst/>
          </a:prstGeom>
        </p:spPr>
      </p:pic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724280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5" dirty="0"/>
              <a:t> </a:t>
            </a:r>
            <a:r>
              <a:rPr sz="2400" spc="-5" dirty="0"/>
              <a:t>Transformador.</a:t>
            </a:r>
            <a:r>
              <a:rPr sz="2400" spc="-35" dirty="0"/>
              <a:t> </a:t>
            </a:r>
            <a:r>
              <a:rPr sz="2400" spc="-5" dirty="0"/>
              <a:t>Aplicaciones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448" y="1325127"/>
            <a:ext cx="7655104" cy="4831521"/>
          </a:xfrm>
          <a:prstGeom prst="rect">
            <a:avLst/>
          </a:prstGeom>
        </p:spPr>
      </p:pic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724280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5" dirty="0"/>
              <a:t> </a:t>
            </a:r>
            <a:r>
              <a:rPr sz="2400" spc="-5" dirty="0"/>
              <a:t>Transformador.</a:t>
            </a:r>
            <a:r>
              <a:rPr sz="2400" spc="-35" dirty="0"/>
              <a:t> </a:t>
            </a:r>
            <a:r>
              <a:rPr sz="2400" spc="-5" dirty="0"/>
              <a:t>Aplicaciones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2148" y="1292086"/>
            <a:ext cx="7466999" cy="5444882"/>
          </a:xfrm>
          <a:prstGeom prst="rect">
            <a:avLst/>
          </a:prstGeom>
        </p:spPr>
      </p:pic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31300" cy="68199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89125" y="3296488"/>
            <a:ext cx="2849245" cy="998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310"/>
              </a:lnSpc>
              <a:spcBef>
                <a:spcPts val="100"/>
              </a:spcBef>
            </a:pP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Generador</a:t>
            </a:r>
            <a:r>
              <a:rPr sz="3600" b="1" spc="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ts val="3350"/>
              </a:lnSpc>
            </a:pPr>
            <a:r>
              <a:rPr sz="2800" b="1" dirty="0">
                <a:solidFill>
                  <a:srgbClr val="002243"/>
                </a:solidFill>
                <a:latin typeface="Arial"/>
                <a:cs typeface="Arial"/>
              </a:rPr>
              <a:t>Protección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5732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spc="-5" dirty="0"/>
              <a:t>de</a:t>
            </a:r>
            <a:r>
              <a:rPr sz="2400" spc="-25" dirty="0"/>
              <a:t> </a:t>
            </a:r>
            <a:r>
              <a:rPr sz="2400" spc="-5" dirty="0"/>
              <a:t>Generadores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2188" y="1558109"/>
            <a:ext cx="7388566" cy="4910626"/>
          </a:xfrm>
          <a:prstGeom prst="rect">
            <a:avLst/>
          </a:prstGeom>
        </p:spPr>
      </p:pic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5732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spc="-5" dirty="0"/>
              <a:t>de</a:t>
            </a:r>
            <a:r>
              <a:rPr sz="2400" spc="-25" dirty="0"/>
              <a:t> </a:t>
            </a:r>
            <a:r>
              <a:rPr sz="2400" spc="-5" dirty="0"/>
              <a:t>Generadores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7537" y="1352575"/>
            <a:ext cx="6728645" cy="4975261"/>
          </a:xfrm>
          <a:prstGeom prst="rect">
            <a:avLst/>
          </a:prstGeom>
        </p:spPr>
      </p:pic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5732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spc="-5" dirty="0"/>
              <a:t>de</a:t>
            </a:r>
            <a:r>
              <a:rPr sz="2400" spc="-25" dirty="0"/>
              <a:t> </a:t>
            </a:r>
            <a:r>
              <a:rPr sz="2400" spc="-5" dirty="0"/>
              <a:t>Generadores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5063" y="1385612"/>
            <a:ext cx="6487084" cy="5134451"/>
          </a:xfrm>
          <a:prstGeom prst="rect">
            <a:avLst/>
          </a:prstGeom>
        </p:spPr>
      </p:pic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5732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spc="-5" dirty="0"/>
              <a:t>de</a:t>
            </a:r>
            <a:r>
              <a:rPr sz="2400" spc="-25" dirty="0"/>
              <a:t> </a:t>
            </a:r>
            <a:r>
              <a:rPr sz="2400" spc="-5" dirty="0"/>
              <a:t>Generadores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6842" y="1352511"/>
            <a:ext cx="6238590" cy="5217287"/>
          </a:xfrm>
          <a:prstGeom prst="rect">
            <a:avLst/>
          </a:prstGeom>
        </p:spPr>
      </p:pic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5732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spc="-5" dirty="0"/>
              <a:t>de</a:t>
            </a:r>
            <a:r>
              <a:rPr sz="2400" spc="-25" dirty="0"/>
              <a:t> </a:t>
            </a:r>
            <a:r>
              <a:rPr sz="2400" spc="-5" dirty="0"/>
              <a:t>Generadores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727" y="1352550"/>
            <a:ext cx="7487666" cy="5079238"/>
          </a:xfrm>
          <a:prstGeom prst="rect">
            <a:avLst/>
          </a:prstGeom>
        </p:spPr>
      </p:pic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5541" y="818896"/>
            <a:ext cx="8528050" cy="5690870"/>
            <a:chOff x="295541" y="818896"/>
            <a:chExt cx="8528050" cy="56908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919" y="1200150"/>
              <a:ext cx="3916807" cy="287261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37000" y="4072737"/>
              <a:ext cx="5092191" cy="243687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5732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spc="-5" dirty="0"/>
              <a:t>de</a:t>
            </a:r>
            <a:r>
              <a:rPr sz="2400" spc="-25" dirty="0"/>
              <a:t> </a:t>
            </a:r>
            <a:r>
              <a:rPr sz="2400" spc="-5" dirty="0"/>
              <a:t>Generadores</a:t>
            </a:r>
            <a:endParaRPr sz="2400"/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5732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spc="-5" dirty="0"/>
              <a:t>de</a:t>
            </a:r>
            <a:r>
              <a:rPr sz="2400" spc="-25" dirty="0"/>
              <a:t> </a:t>
            </a:r>
            <a:r>
              <a:rPr sz="2400" spc="-5" dirty="0"/>
              <a:t>Generadores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3764" y="1221108"/>
            <a:ext cx="6422390" cy="5466786"/>
          </a:xfrm>
          <a:prstGeom prst="rect">
            <a:avLst/>
          </a:prstGeom>
        </p:spPr>
      </p:pic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5732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spc="-5" dirty="0"/>
              <a:t>de</a:t>
            </a:r>
            <a:r>
              <a:rPr sz="2400" spc="-25" dirty="0"/>
              <a:t> </a:t>
            </a:r>
            <a:r>
              <a:rPr sz="2400" spc="-5" dirty="0"/>
              <a:t>Generadores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7893" y="1413082"/>
            <a:ext cx="6452775" cy="4918630"/>
          </a:xfrm>
          <a:prstGeom prst="rect">
            <a:avLst/>
          </a:prstGeom>
        </p:spPr>
      </p:pic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5732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spc="-5" dirty="0"/>
              <a:t>de</a:t>
            </a:r>
            <a:r>
              <a:rPr sz="2400" spc="-25" dirty="0"/>
              <a:t> </a:t>
            </a:r>
            <a:r>
              <a:rPr sz="2400" spc="-5" dirty="0"/>
              <a:t>Generadores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6398" y="1377230"/>
            <a:ext cx="6910233" cy="5382930"/>
          </a:xfrm>
          <a:prstGeom prst="rect">
            <a:avLst/>
          </a:prstGeom>
        </p:spPr>
      </p:pic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45732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Protección</a:t>
            </a:r>
            <a:r>
              <a:rPr sz="2400" spc="-65" dirty="0"/>
              <a:t> </a:t>
            </a:r>
            <a:r>
              <a:rPr sz="2400" spc="-5" dirty="0"/>
              <a:t>de</a:t>
            </a:r>
            <a:r>
              <a:rPr sz="2400" spc="-25" dirty="0"/>
              <a:t> </a:t>
            </a:r>
            <a:r>
              <a:rPr sz="2400" spc="-5" dirty="0"/>
              <a:t>Generadores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4847" y="1451293"/>
            <a:ext cx="6089360" cy="5127198"/>
          </a:xfrm>
          <a:prstGeom prst="rect">
            <a:avLst/>
          </a:prstGeom>
        </p:spPr>
      </p:pic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31300" cy="68199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89125" y="3296488"/>
            <a:ext cx="3246755" cy="998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310"/>
              </a:lnSpc>
              <a:spcBef>
                <a:spcPts val="100"/>
              </a:spcBef>
            </a:pPr>
            <a:r>
              <a:rPr sz="3600" b="1" spc="-20" dirty="0">
                <a:solidFill>
                  <a:srgbClr val="FFFFFF"/>
                </a:solidFill>
                <a:latin typeface="Arial"/>
                <a:cs typeface="Arial"/>
              </a:rPr>
              <a:t>Teleprotección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ts val="3350"/>
              </a:lnSpc>
            </a:pPr>
            <a:r>
              <a:rPr sz="2800" b="1" spc="-5" dirty="0">
                <a:solidFill>
                  <a:srgbClr val="002243"/>
                </a:solidFill>
                <a:latin typeface="Arial"/>
                <a:cs typeface="Arial"/>
              </a:rPr>
              <a:t>Introducción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17119"/>
            <a:ext cx="25469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Teleprotección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0453" y="1303782"/>
            <a:ext cx="8042275" cy="3724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1699"/>
              </a:lnSpc>
              <a:spcBef>
                <a:spcPts val="100"/>
              </a:spcBef>
            </a:pPr>
            <a:r>
              <a:rPr sz="1750" spc="20" dirty="0">
                <a:latin typeface="Microsoft Sans Serif"/>
                <a:cs typeface="Microsoft Sans Serif"/>
              </a:rPr>
              <a:t>Los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sistemas</a:t>
            </a:r>
            <a:r>
              <a:rPr sz="1750" spc="20" dirty="0">
                <a:latin typeface="Microsoft Sans Serif"/>
                <a:cs typeface="Microsoft Sans Serif"/>
              </a:rPr>
              <a:t> de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telecomunicación</a:t>
            </a:r>
            <a:r>
              <a:rPr sz="1750" spc="20" dirty="0">
                <a:latin typeface="Microsoft Sans Serif"/>
                <a:cs typeface="Microsoft Sans Serif"/>
              </a:rPr>
              <a:t> juegan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un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papel</a:t>
            </a:r>
            <a:r>
              <a:rPr sz="1750" spc="20" dirty="0">
                <a:latin typeface="Microsoft Sans Serif"/>
                <a:cs typeface="Microsoft Sans Serif"/>
              </a:rPr>
              <a:t> </a:t>
            </a:r>
            <a:r>
              <a:rPr sz="1750" spc="25" dirty="0">
                <a:latin typeface="Microsoft Sans Serif"/>
                <a:cs typeface="Microsoft Sans Serif"/>
              </a:rPr>
              <a:t>muy</a:t>
            </a:r>
            <a:r>
              <a:rPr sz="1750" spc="3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importante</a:t>
            </a:r>
            <a:r>
              <a:rPr sz="1750" spc="20" dirty="0">
                <a:latin typeface="Microsoft Sans Serif"/>
                <a:cs typeface="Microsoft Sans Serif"/>
              </a:rPr>
              <a:t> en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30" dirty="0">
                <a:latin typeface="Microsoft Sans Serif"/>
                <a:cs typeface="Microsoft Sans Serif"/>
              </a:rPr>
              <a:t>el 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entorno</a:t>
            </a:r>
            <a:r>
              <a:rPr sz="1750" spc="2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eléctrico,</a:t>
            </a:r>
            <a:r>
              <a:rPr sz="1750" spc="20" dirty="0">
                <a:latin typeface="Microsoft Sans Serif"/>
                <a:cs typeface="Microsoft Sans Serif"/>
              </a:rPr>
              <a:t> </a:t>
            </a:r>
            <a:r>
              <a:rPr sz="1750" dirty="0">
                <a:latin typeface="Microsoft Sans Serif"/>
                <a:cs typeface="Microsoft Sans Serif"/>
              </a:rPr>
              <a:t>ya</a:t>
            </a:r>
            <a:r>
              <a:rPr sz="1750" spc="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que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a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través</a:t>
            </a:r>
            <a:r>
              <a:rPr sz="1750" spc="20" dirty="0">
                <a:latin typeface="Microsoft Sans Serif"/>
                <a:cs typeface="Microsoft Sans Serif"/>
              </a:rPr>
              <a:t> </a:t>
            </a:r>
            <a:r>
              <a:rPr sz="1750" spc="25" dirty="0">
                <a:latin typeface="Microsoft Sans Serif"/>
                <a:cs typeface="Microsoft Sans Serif"/>
              </a:rPr>
              <a:t>de</a:t>
            </a:r>
            <a:r>
              <a:rPr sz="1750" spc="3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éstos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se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transmiten</a:t>
            </a:r>
            <a:r>
              <a:rPr sz="1750" spc="20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las</a:t>
            </a:r>
            <a:r>
              <a:rPr sz="1750" spc="15" dirty="0">
                <a:latin typeface="Microsoft Sans Serif"/>
                <a:cs typeface="Microsoft Sans Serif"/>
              </a:rPr>
              <a:t> señales</a:t>
            </a:r>
            <a:r>
              <a:rPr sz="1750" spc="20" dirty="0">
                <a:latin typeface="Microsoft Sans Serif"/>
                <a:cs typeface="Microsoft Sans Serif"/>
              </a:rPr>
              <a:t> </a:t>
            </a:r>
            <a:r>
              <a:rPr sz="1750" spc="30" dirty="0">
                <a:latin typeface="Microsoft Sans Serif"/>
                <a:cs typeface="Microsoft Sans Serif"/>
              </a:rPr>
              <a:t>de 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telemando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y</a:t>
            </a:r>
            <a:r>
              <a:rPr sz="1750" spc="2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telecontrol</a:t>
            </a:r>
            <a:r>
              <a:rPr sz="1750" spc="20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del</a:t>
            </a:r>
            <a:r>
              <a:rPr sz="1750" spc="15" dirty="0">
                <a:latin typeface="Microsoft Sans Serif"/>
                <a:cs typeface="Microsoft Sans Serif"/>
              </a:rPr>
              <a:t> sistema</a:t>
            </a:r>
            <a:r>
              <a:rPr sz="1750" spc="2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eléctrico,</a:t>
            </a:r>
            <a:r>
              <a:rPr sz="1750" spc="20" dirty="0">
                <a:latin typeface="Microsoft Sans Serif"/>
                <a:cs typeface="Microsoft Sans Serif"/>
              </a:rPr>
              <a:t> a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centros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de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monitorización </a:t>
            </a:r>
            <a:r>
              <a:rPr sz="1750" spc="2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locales</a:t>
            </a:r>
            <a:r>
              <a:rPr sz="1750" spc="20" dirty="0">
                <a:latin typeface="Microsoft Sans Serif"/>
                <a:cs typeface="Microsoft Sans Serif"/>
              </a:rPr>
              <a:t> o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remotos,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comunicación</a:t>
            </a:r>
            <a:r>
              <a:rPr sz="1750" spc="25" dirty="0">
                <a:latin typeface="Microsoft Sans Serif"/>
                <a:cs typeface="Microsoft Sans Serif"/>
              </a:rPr>
              <a:t> de</a:t>
            </a:r>
            <a:r>
              <a:rPr sz="1750" spc="3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voz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y</a:t>
            </a:r>
            <a:r>
              <a:rPr sz="1750" spc="20" dirty="0">
                <a:latin typeface="Microsoft Sans Serif"/>
                <a:cs typeface="Microsoft Sans Serif"/>
              </a:rPr>
              <a:t> datos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entre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subestaciones  y  la </a:t>
            </a:r>
            <a:r>
              <a:rPr sz="1750" spc="-4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planta de </a:t>
            </a:r>
            <a:r>
              <a:rPr sz="1800" spc="-5" dirty="0">
                <a:latin typeface="Microsoft Sans Serif"/>
                <a:cs typeface="Microsoft Sans Serif"/>
              </a:rPr>
              <a:t>generación eléctrica, señales </a:t>
            </a:r>
            <a:r>
              <a:rPr sz="1800" spc="-10" dirty="0">
                <a:latin typeface="Microsoft Sans Serif"/>
                <a:cs typeface="Microsoft Sans Serif"/>
              </a:rPr>
              <a:t>de </a:t>
            </a:r>
            <a:r>
              <a:rPr sz="1800" spc="-5" dirty="0">
                <a:latin typeface="Microsoft Sans Serif"/>
                <a:cs typeface="Microsoft Sans Serif"/>
              </a:rPr>
              <a:t>supervisión, alarmas, </a:t>
            </a:r>
            <a:r>
              <a:rPr sz="1800" spc="-10" dirty="0">
                <a:latin typeface="Microsoft Sans Serif"/>
                <a:cs typeface="Microsoft Sans Serif"/>
              </a:rPr>
              <a:t>televigilancia,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etc.</a:t>
            </a:r>
            <a:endParaRPr sz="1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750" spc="15" dirty="0">
                <a:latin typeface="Microsoft Sans Serif"/>
                <a:cs typeface="Microsoft Sans Serif"/>
              </a:rPr>
              <a:t>Básicamente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se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utilizan:</a:t>
            </a:r>
            <a:endParaRPr sz="1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900">
              <a:latin typeface="Microsoft Sans Serif"/>
              <a:cs typeface="Microsoft Sans Serif"/>
            </a:endParaRPr>
          </a:p>
          <a:p>
            <a:pPr marL="295910" indent="-283845">
              <a:lnSpc>
                <a:spcPct val="100000"/>
              </a:lnSpc>
              <a:buChar char="•"/>
              <a:tabLst>
                <a:tab pos="295910" algn="l"/>
                <a:tab pos="296545" algn="l"/>
              </a:tabLst>
            </a:pPr>
            <a:r>
              <a:rPr sz="1800" spc="-20" dirty="0">
                <a:latin typeface="Microsoft Sans Serif"/>
                <a:cs typeface="Microsoft Sans Serif"/>
              </a:rPr>
              <a:t>OPGW: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Cable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guarda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con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fibra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óptica</a:t>
            </a:r>
            <a:endParaRPr sz="1800">
              <a:latin typeface="Microsoft Sans Serif"/>
              <a:cs typeface="Microsoft Sans Serif"/>
            </a:endParaRPr>
          </a:p>
          <a:p>
            <a:pPr marL="295910" marR="5715" indent="-283845" algn="just">
              <a:lnSpc>
                <a:spcPct val="102299"/>
              </a:lnSpc>
              <a:spcBef>
                <a:spcPts val="1190"/>
              </a:spcBef>
              <a:buChar char="•"/>
              <a:tabLst>
                <a:tab pos="296545" algn="l"/>
              </a:tabLst>
            </a:pPr>
            <a:r>
              <a:rPr sz="1750" spc="-35" dirty="0">
                <a:latin typeface="Microsoft Sans Serif"/>
                <a:cs typeface="Microsoft Sans Serif"/>
              </a:rPr>
              <a:t>OPLAT: </a:t>
            </a:r>
            <a:r>
              <a:rPr sz="1750" spc="25" dirty="0">
                <a:latin typeface="Microsoft Sans Serif"/>
                <a:cs typeface="Microsoft Sans Serif"/>
              </a:rPr>
              <a:t>Onda </a:t>
            </a:r>
            <a:r>
              <a:rPr sz="1750" spc="20" dirty="0">
                <a:latin typeface="Microsoft Sans Serif"/>
                <a:cs typeface="Microsoft Sans Serif"/>
              </a:rPr>
              <a:t>Portadora </a:t>
            </a:r>
            <a:r>
              <a:rPr sz="1750" spc="15" dirty="0">
                <a:latin typeface="Microsoft Sans Serif"/>
                <a:cs typeface="Microsoft Sans Serif"/>
              </a:rPr>
              <a:t>por </a:t>
            </a:r>
            <a:r>
              <a:rPr sz="1750" spc="35" dirty="0">
                <a:latin typeface="Microsoft Sans Serif"/>
                <a:cs typeface="Microsoft Sans Serif"/>
              </a:rPr>
              <a:t>Línea </a:t>
            </a:r>
            <a:r>
              <a:rPr sz="1750" spc="25" dirty="0">
                <a:latin typeface="Microsoft Sans Serif"/>
                <a:cs typeface="Microsoft Sans Serif"/>
              </a:rPr>
              <a:t>de </a:t>
            </a:r>
            <a:r>
              <a:rPr sz="1750" spc="15" dirty="0">
                <a:latin typeface="Microsoft Sans Serif"/>
                <a:cs typeface="Microsoft Sans Serif"/>
              </a:rPr>
              <a:t>Alta </a:t>
            </a:r>
            <a:r>
              <a:rPr sz="1750" spc="-10" dirty="0">
                <a:latin typeface="Microsoft Sans Serif"/>
                <a:cs typeface="Microsoft Sans Serif"/>
              </a:rPr>
              <a:t>Tensión. </a:t>
            </a:r>
            <a:r>
              <a:rPr sz="1750" spc="20" dirty="0">
                <a:latin typeface="Microsoft Sans Serif"/>
                <a:cs typeface="Microsoft Sans Serif"/>
              </a:rPr>
              <a:t>Conjunto de equipos </a:t>
            </a:r>
            <a:r>
              <a:rPr sz="1750" spc="15" dirty="0">
                <a:latin typeface="Microsoft Sans Serif"/>
                <a:cs typeface="Microsoft Sans Serif"/>
              </a:rPr>
              <a:t>y </a:t>
            </a:r>
            <a:r>
              <a:rPr sz="1750" spc="20" dirty="0">
                <a:latin typeface="Microsoft Sans Serif"/>
                <a:cs typeface="Microsoft Sans Serif"/>
              </a:rPr>
              <a:t> medidos</a:t>
            </a:r>
            <a:r>
              <a:rPr sz="1750" spc="27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necesarios</a:t>
            </a:r>
            <a:r>
              <a:rPr sz="1750" spc="27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para</a:t>
            </a:r>
            <a:r>
              <a:rPr sz="1750" spc="27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transportar</a:t>
            </a:r>
            <a:r>
              <a:rPr sz="1750" spc="27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diferentes</a:t>
            </a:r>
            <a:r>
              <a:rPr sz="1750" spc="290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tipos</a:t>
            </a:r>
            <a:r>
              <a:rPr sz="1750" spc="27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de</a:t>
            </a:r>
            <a:r>
              <a:rPr sz="1750" spc="26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servicios</a:t>
            </a:r>
            <a:r>
              <a:rPr sz="1750" spc="29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a</a:t>
            </a:r>
            <a:r>
              <a:rPr sz="1750" spc="26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través </a:t>
            </a:r>
            <a:r>
              <a:rPr sz="1750" spc="-45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de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señales</a:t>
            </a:r>
            <a:r>
              <a:rPr sz="1750" spc="7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de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radiofrecuencia</a:t>
            </a:r>
            <a:endParaRPr sz="175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4129" y="5162550"/>
            <a:ext cx="3315589" cy="1267028"/>
          </a:xfrm>
          <a:prstGeom prst="rect">
            <a:avLst/>
          </a:prstGeom>
        </p:spPr>
      </p:pic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17119"/>
            <a:ext cx="3912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Teleprotección</a:t>
            </a:r>
            <a:r>
              <a:rPr sz="2400" spc="-135" dirty="0"/>
              <a:t> </a:t>
            </a:r>
            <a:r>
              <a:rPr sz="2400" spc="-5" dirty="0"/>
              <a:t>(OPWG)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41" y="1257582"/>
            <a:ext cx="8372519" cy="5323475"/>
          </a:xfrm>
          <a:prstGeom prst="rect">
            <a:avLst/>
          </a:prstGeom>
        </p:spPr>
      </p:pic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98780"/>
            <a:ext cx="25482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Teleprotección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0453" y="1169619"/>
            <a:ext cx="3653154" cy="181483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750" spc="5" dirty="0">
                <a:latin typeface="Microsoft Sans Serif"/>
                <a:cs typeface="Microsoft Sans Serif"/>
              </a:rPr>
              <a:t>El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sistema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esta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compuesto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por:</a:t>
            </a:r>
            <a:endParaRPr sz="1750">
              <a:latin typeface="Microsoft Sans Serif"/>
              <a:cs typeface="Microsoft Sans Serif"/>
            </a:endParaRPr>
          </a:p>
          <a:p>
            <a:pPr marL="295910" indent="-283845">
              <a:lnSpc>
                <a:spcPct val="100000"/>
              </a:lnSpc>
              <a:spcBef>
                <a:spcPts val="645"/>
              </a:spcBef>
              <a:buChar char="•"/>
              <a:tabLst>
                <a:tab pos="295910" algn="l"/>
                <a:tab pos="296545" algn="l"/>
              </a:tabLst>
            </a:pPr>
            <a:r>
              <a:rPr sz="1750" spc="10" dirty="0">
                <a:latin typeface="Microsoft Sans Serif"/>
                <a:cs typeface="Microsoft Sans Serif"/>
              </a:rPr>
              <a:t>Trampas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de</a:t>
            </a:r>
            <a:r>
              <a:rPr sz="1750" spc="1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ondas</a:t>
            </a:r>
            <a:endParaRPr sz="1750">
              <a:latin typeface="Microsoft Sans Serif"/>
              <a:cs typeface="Microsoft Sans Serif"/>
            </a:endParaRPr>
          </a:p>
          <a:p>
            <a:pPr marL="295910" indent="-283845">
              <a:lnSpc>
                <a:spcPct val="100000"/>
              </a:lnSpc>
              <a:spcBef>
                <a:spcPts val="50"/>
              </a:spcBef>
              <a:buChar char="•"/>
              <a:tabLst>
                <a:tab pos="295910" algn="l"/>
                <a:tab pos="296545" algn="l"/>
              </a:tabLst>
            </a:pPr>
            <a:r>
              <a:rPr sz="1750" spc="20" dirty="0">
                <a:latin typeface="Microsoft Sans Serif"/>
                <a:cs typeface="Microsoft Sans Serif"/>
              </a:rPr>
              <a:t>Condensadores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de </a:t>
            </a:r>
            <a:r>
              <a:rPr sz="1750" spc="15" dirty="0">
                <a:latin typeface="Microsoft Sans Serif"/>
                <a:cs typeface="Microsoft Sans Serif"/>
              </a:rPr>
              <a:t>acoplamiento</a:t>
            </a:r>
            <a:endParaRPr sz="1750">
              <a:latin typeface="Microsoft Sans Serif"/>
              <a:cs typeface="Microsoft Sans Serif"/>
            </a:endParaRPr>
          </a:p>
          <a:p>
            <a:pPr marL="295910" indent="-283845">
              <a:lnSpc>
                <a:spcPct val="100000"/>
              </a:lnSpc>
              <a:buChar char="•"/>
              <a:tabLst>
                <a:tab pos="295910" algn="l"/>
                <a:tab pos="29654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Unidad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acoplamiento</a:t>
            </a:r>
            <a:endParaRPr sz="1800">
              <a:latin typeface="Microsoft Sans Serif"/>
              <a:cs typeface="Microsoft Sans Serif"/>
            </a:endParaRPr>
          </a:p>
          <a:p>
            <a:pPr marL="295910" indent="-283845">
              <a:lnSpc>
                <a:spcPct val="100000"/>
              </a:lnSpc>
              <a:spcBef>
                <a:spcPts val="40"/>
              </a:spcBef>
              <a:buChar char="•"/>
              <a:tabLst>
                <a:tab pos="295910" algn="l"/>
                <a:tab pos="296545" algn="l"/>
              </a:tabLst>
            </a:pPr>
            <a:r>
              <a:rPr sz="1750" spc="15" dirty="0">
                <a:latin typeface="Microsoft Sans Serif"/>
                <a:cs typeface="Microsoft Sans Serif"/>
              </a:rPr>
              <a:t>Cable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de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alta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frecuencia</a:t>
            </a:r>
            <a:endParaRPr sz="1750">
              <a:latin typeface="Microsoft Sans Serif"/>
              <a:cs typeface="Microsoft Sans Serif"/>
            </a:endParaRPr>
          </a:p>
          <a:p>
            <a:pPr marL="295910" indent="-283845">
              <a:lnSpc>
                <a:spcPct val="100000"/>
              </a:lnSpc>
              <a:spcBef>
                <a:spcPts val="45"/>
              </a:spcBef>
              <a:buChar char="•"/>
              <a:tabLst>
                <a:tab pos="295910" algn="l"/>
                <a:tab pos="296545" algn="l"/>
              </a:tabLst>
            </a:pPr>
            <a:r>
              <a:rPr sz="1750" spc="-10" dirty="0">
                <a:latin typeface="Microsoft Sans Serif"/>
                <a:cs typeface="Microsoft Sans Serif"/>
              </a:rPr>
              <a:t>Terminal</a:t>
            </a:r>
            <a:r>
              <a:rPr sz="1750" spc="5" dirty="0">
                <a:latin typeface="Microsoft Sans Serif"/>
                <a:cs typeface="Microsoft Sans Serif"/>
              </a:rPr>
              <a:t> </a:t>
            </a:r>
            <a:r>
              <a:rPr sz="1750" spc="-5" dirty="0">
                <a:latin typeface="Microsoft Sans Serif"/>
                <a:cs typeface="Microsoft Sans Serif"/>
              </a:rPr>
              <a:t>OPLAT</a:t>
            </a:r>
            <a:endParaRPr sz="175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10175" y="1540167"/>
            <a:ext cx="3760470" cy="501074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5627" y="3083280"/>
            <a:ext cx="2574544" cy="3736616"/>
          </a:xfrm>
          <a:prstGeom prst="rect">
            <a:avLst/>
          </a:prstGeom>
        </p:spPr>
      </p:pic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35102"/>
            <a:ext cx="25482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Teleprotección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561" y="1322197"/>
            <a:ext cx="4164711" cy="341299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06671" y="1308771"/>
            <a:ext cx="4139311" cy="5474843"/>
          </a:xfrm>
          <a:prstGeom prst="rect">
            <a:avLst/>
          </a:prstGeom>
        </p:spPr>
      </p:pic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71729"/>
            <a:ext cx="40144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Teleprotección</a:t>
            </a:r>
            <a:r>
              <a:rPr sz="2400" spc="-85" dirty="0"/>
              <a:t> </a:t>
            </a:r>
            <a:r>
              <a:rPr sz="2400" spc="-5" dirty="0"/>
              <a:t>(OPLAT)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859" y="1369567"/>
            <a:ext cx="8613775" cy="5017516"/>
          </a:xfrm>
          <a:prstGeom prst="rect">
            <a:avLst/>
          </a:prstGeom>
        </p:spPr>
      </p:pic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07975"/>
            <a:ext cx="4582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Lógica</a:t>
            </a:r>
            <a:r>
              <a:rPr sz="2400" spc="-40" dirty="0"/>
              <a:t> </a:t>
            </a:r>
            <a:r>
              <a:rPr sz="2400" dirty="0"/>
              <a:t>de</a:t>
            </a:r>
            <a:r>
              <a:rPr sz="2400" spc="-60" dirty="0"/>
              <a:t> </a:t>
            </a:r>
            <a:r>
              <a:rPr sz="2400" dirty="0"/>
              <a:t>teleprotecciones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74395" y="1333626"/>
            <a:ext cx="8410575" cy="427101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2390"/>
              </a:lnSpc>
              <a:spcBef>
                <a:spcPts val="180"/>
              </a:spcBef>
            </a:pPr>
            <a:r>
              <a:rPr sz="2000" b="1" spc="-10" dirty="0">
                <a:latin typeface="Arial"/>
                <a:cs typeface="Arial"/>
              </a:rPr>
              <a:t>Objetivo: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La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teleprotección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es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en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cierto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modo,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un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tipo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protección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diferencial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ya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que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se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compara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información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ambas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terminales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usando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un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canal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 </a:t>
            </a:r>
            <a:r>
              <a:rPr sz="2000" spc="-10" dirty="0">
                <a:latin typeface="Microsoft Sans Serif"/>
                <a:cs typeface="Microsoft Sans Serif"/>
              </a:rPr>
              <a:t>comunicación.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395"/>
              </a:lnSpc>
            </a:pPr>
            <a:r>
              <a:rPr sz="2000" b="1" spc="-10" dirty="0">
                <a:latin typeface="Arial"/>
                <a:cs typeface="Arial"/>
              </a:rPr>
              <a:t>Canales:</a:t>
            </a:r>
            <a:endParaRPr sz="2000">
              <a:latin typeface="Arial"/>
              <a:cs typeface="Arial"/>
            </a:endParaRPr>
          </a:p>
          <a:p>
            <a:pPr marL="353695" indent="-341630">
              <a:lnSpc>
                <a:spcPts val="2390"/>
              </a:lnSpc>
              <a:buChar char="•"/>
              <a:tabLst>
                <a:tab pos="353695" algn="l"/>
                <a:tab pos="35433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Hilos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pilotos</a:t>
            </a:r>
            <a:endParaRPr sz="2000">
              <a:latin typeface="Microsoft Sans Serif"/>
              <a:cs typeface="Microsoft Sans Serif"/>
            </a:endParaRPr>
          </a:p>
          <a:p>
            <a:pPr marL="353695" indent="-341630">
              <a:lnSpc>
                <a:spcPts val="2390"/>
              </a:lnSpc>
              <a:buChar char="•"/>
              <a:tabLst>
                <a:tab pos="353695" algn="l"/>
                <a:tab pos="354330" algn="l"/>
              </a:tabLst>
            </a:pPr>
            <a:r>
              <a:rPr sz="2000" spc="-55" dirty="0">
                <a:latin typeface="Microsoft Sans Serif"/>
                <a:cs typeface="Microsoft Sans Serif"/>
              </a:rPr>
              <a:t>Tonos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</a:t>
            </a:r>
            <a:r>
              <a:rPr sz="2000" spc="-1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Audiofrecuencia</a:t>
            </a:r>
            <a:endParaRPr sz="2000">
              <a:latin typeface="Microsoft Sans Serif"/>
              <a:cs typeface="Microsoft Sans Serif"/>
            </a:endParaRPr>
          </a:p>
          <a:p>
            <a:pPr marL="353695" indent="-341630">
              <a:lnSpc>
                <a:spcPts val="2390"/>
              </a:lnSpc>
              <a:buChar char="•"/>
              <a:tabLst>
                <a:tab pos="353695" algn="l"/>
                <a:tab pos="35433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Onda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portadora </a:t>
            </a:r>
            <a:r>
              <a:rPr sz="2000" spc="-5" dirty="0">
                <a:latin typeface="Microsoft Sans Serif"/>
                <a:cs typeface="Microsoft Sans Serif"/>
              </a:rPr>
              <a:t>en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10" dirty="0">
                <a:latin typeface="Microsoft Sans Serif"/>
                <a:cs typeface="Microsoft Sans Serif"/>
              </a:rPr>
              <a:t>línea</a:t>
            </a:r>
            <a:r>
              <a:rPr sz="2000" spc="-5" dirty="0">
                <a:latin typeface="Microsoft Sans Serif"/>
                <a:cs typeface="Microsoft Sans Serif"/>
              </a:rPr>
              <a:t> de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alta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tensión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(Oplat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o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Carrier)</a:t>
            </a:r>
            <a:endParaRPr sz="2000">
              <a:latin typeface="Microsoft Sans Serif"/>
              <a:cs typeface="Microsoft Sans Serif"/>
            </a:endParaRPr>
          </a:p>
          <a:p>
            <a:pPr marL="353695" indent="-341630">
              <a:lnSpc>
                <a:spcPts val="2380"/>
              </a:lnSpc>
              <a:buChar char="•"/>
              <a:tabLst>
                <a:tab pos="353695" algn="l"/>
                <a:tab pos="35433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Microondas</a:t>
            </a:r>
            <a:endParaRPr sz="2000">
              <a:latin typeface="Microsoft Sans Serif"/>
              <a:cs typeface="Microsoft Sans Serif"/>
            </a:endParaRPr>
          </a:p>
          <a:p>
            <a:pPr marL="353695" indent="-341630">
              <a:lnSpc>
                <a:spcPts val="2390"/>
              </a:lnSpc>
              <a:buChar char="•"/>
              <a:tabLst>
                <a:tab pos="353695" algn="l"/>
                <a:tab pos="35433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Fibras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Ópticas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Font typeface="Microsoft Sans Serif"/>
              <a:buChar char="•"/>
            </a:pPr>
            <a:endParaRPr sz="2100">
              <a:latin typeface="Microsoft Sans Serif"/>
              <a:cs typeface="Microsoft Sans Serif"/>
            </a:endParaRPr>
          </a:p>
          <a:p>
            <a:pPr marL="12700">
              <a:lnSpc>
                <a:spcPts val="2395"/>
              </a:lnSpc>
            </a:pPr>
            <a:r>
              <a:rPr sz="2000" b="1" spc="-15" dirty="0">
                <a:latin typeface="Arial"/>
                <a:cs typeface="Arial"/>
              </a:rPr>
              <a:t>Tipos:</a:t>
            </a:r>
            <a:endParaRPr sz="2000">
              <a:latin typeface="Arial"/>
              <a:cs typeface="Arial"/>
            </a:endParaRPr>
          </a:p>
          <a:p>
            <a:pPr marL="353695" indent="-341630">
              <a:lnSpc>
                <a:spcPts val="2390"/>
              </a:lnSpc>
              <a:buChar char="•"/>
              <a:tabLst>
                <a:tab pos="353695" algn="l"/>
                <a:tab pos="35433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No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se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requiere el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canal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para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disparar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(esquemas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bloqueo)</a:t>
            </a:r>
            <a:endParaRPr sz="2000">
              <a:latin typeface="Microsoft Sans Serif"/>
              <a:cs typeface="Microsoft Sans Serif"/>
            </a:endParaRPr>
          </a:p>
          <a:p>
            <a:pPr marL="353695" indent="-341630">
              <a:lnSpc>
                <a:spcPts val="2395"/>
              </a:lnSpc>
              <a:buChar char="•"/>
              <a:tabLst>
                <a:tab pos="353695" algn="l"/>
                <a:tab pos="35433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Canal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requerido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para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disparar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(sistemas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disparo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transferido)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07975"/>
            <a:ext cx="4582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Lógica</a:t>
            </a:r>
            <a:r>
              <a:rPr sz="2400" spc="-40" dirty="0"/>
              <a:t> </a:t>
            </a:r>
            <a:r>
              <a:rPr sz="2400" dirty="0"/>
              <a:t>de</a:t>
            </a:r>
            <a:r>
              <a:rPr sz="2400" spc="-60" dirty="0"/>
              <a:t> </a:t>
            </a:r>
            <a:r>
              <a:rPr sz="2400" dirty="0"/>
              <a:t>teleprotecciones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74395" y="1180388"/>
            <a:ext cx="6668134" cy="3216910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sz="2000" b="1" spc="-10" dirty="0">
                <a:latin typeface="Arial"/>
                <a:cs typeface="Arial"/>
              </a:rPr>
              <a:t>Esquemas:</a:t>
            </a:r>
            <a:endParaRPr sz="2000">
              <a:latin typeface="Arial"/>
              <a:cs typeface="Arial"/>
            </a:endParaRPr>
          </a:p>
          <a:p>
            <a:pPr marL="424180" indent="-411480">
              <a:lnSpc>
                <a:spcPct val="100000"/>
              </a:lnSpc>
              <a:spcBef>
                <a:spcPts val="1190"/>
              </a:spcBef>
              <a:buChar char="•"/>
              <a:tabLst>
                <a:tab pos="423545" algn="l"/>
                <a:tab pos="42418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Comparación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Direccional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(Bloqueando/Desbloqueando)</a:t>
            </a:r>
            <a:endParaRPr sz="2000">
              <a:latin typeface="Microsoft Sans Serif"/>
              <a:cs typeface="Microsoft Sans Serif"/>
            </a:endParaRPr>
          </a:p>
          <a:p>
            <a:pPr marL="424180" indent="-411480">
              <a:lnSpc>
                <a:spcPct val="100000"/>
              </a:lnSpc>
              <a:spcBef>
                <a:spcPts val="1190"/>
              </a:spcBef>
              <a:buChar char="•"/>
              <a:tabLst>
                <a:tab pos="423545" algn="l"/>
                <a:tab pos="42418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Sobrealcance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Permisivo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(POTT)</a:t>
            </a:r>
            <a:endParaRPr sz="2000">
              <a:latin typeface="Microsoft Sans Serif"/>
              <a:cs typeface="Microsoft Sans Serif"/>
            </a:endParaRPr>
          </a:p>
          <a:p>
            <a:pPr marL="424180" indent="-411480">
              <a:lnSpc>
                <a:spcPct val="100000"/>
              </a:lnSpc>
              <a:spcBef>
                <a:spcPts val="1190"/>
              </a:spcBef>
              <a:buChar char="•"/>
              <a:tabLst>
                <a:tab pos="423545" algn="l"/>
                <a:tab pos="42418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Hybrid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5" dirty="0">
                <a:latin typeface="Microsoft Sans Serif"/>
                <a:cs typeface="Microsoft Sans Serif"/>
              </a:rPr>
              <a:t>POTT,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Weak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Infeed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y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ECHO</a:t>
            </a:r>
            <a:endParaRPr sz="2000">
              <a:latin typeface="Microsoft Sans Serif"/>
              <a:cs typeface="Microsoft Sans Serif"/>
            </a:endParaRPr>
          </a:p>
          <a:p>
            <a:pPr marL="424180" indent="-411480">
              <a:lnSpc>
                <a:spcPct val="100000"/>
              </a:lnSpc>
              <a:spcBef>
                <a:spcPts val="1185"/>
              </a:spcBef>
              <a:buChar char="•"/>
              <a:tabLst>
                <a:tab pos="423545" algn="l"/>
                <a:tab pos="42418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Subalcance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Permisivo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(PUTT)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(Directo/DDT)</a:t>
            </a:r>
            <a:endParaRPr sz="2000">
              <a:latin typeface="Microsoft Sans Serif"/>
              <a:cs typeface="Microsoft Sans Serif"/>
            </a:endParaRPr>
          </a:p>
          <a:p>
            <a:pPr marL="353695" indent="-341630">
              <a:lnSpc>
                <a:spcPct val="100000"/>
              </a:lnSpc>
              <a:spcBef>
                <a:spcPts val="1190"/>
              </a:spcBef>
              <a:buChar char="•"/>
              <a:tabLst>
                <a:tab pos="353695" algn="l"/>
                <a:tab pos="35433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Disparo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Transferido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Directo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(DTD)</a:t>
            </a:r>
            <a:endParaRPr sz="2000">
              <a:latin typeface="Microsoft Sans Serif"/>
              <a:cs typeface="Microsoft Sans Serif"/>
            </a:endParaRPr>
          </a:p>
          <a:p>
            <a:pPr marL="353695" indent="-341630">
              <a:lnSpc>
                <a:spcPct val="100000"/>
              </a:lnSpc>
              <a:spcBef>
                <a:spcPts val="1190"/>
              </a:spcBef>
              <a:buChar char="•"/>
              <a:tabLst>
                <a:tab pos="353695" algn="l"/>
                <a:tab pos="35433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Disparo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Transferido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10" dirty="0">
                <a:latin typeface="Microsoft Sans Serif"/>
                <a:cs typeface="Microsoft Sans Serif"/>
              </a:rPr>
              <a:t>Línea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(DTL)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71729"/>
            <a:ext cx="58166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Lógica</a:t>
            </a:r>
            <a:r>
              <a:rPr sz="2400" spc="-25" dirty="0"/>
              <a:t> </a:t>
            </a:r>
            <a:r>
              <a:rPr sz="2400" dirty="0"/>
              <a:t>de</a:t>
            </a:r>
            <a:r>
              <a:rPr sz="2400" spc="-40" dirty="0"/>
              <a:t> </a:t>
            </a:r>
            <a:r>
              <a:rPr sz="2400" spc="-5" dirty="0"/>
              <a:t>teleprotecciones</a:t>
            </a:r>
            <a:r>
              <a:rPr sz="2400" spc="-90" dirty="0"/>
              <a:t> </a:t>
            </a:r>
            <a:r>
              <a:rPr sz="2400" spc="-5" dirty="0"/>
              <a:t>(POTT)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74395" y="1314704"/>
            <a:ext cx="8077200" cy="14763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10" dirty="0">
                <a:latin typeface="Arial"/>
                <a:cs typeface="Arial"/>
              </a:rPr>
              <a:t>POTT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(Disparo Permisivo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Transferido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con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Sobrealcance)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ct val="106600"/>
              </a:lnSpc>
            </a:pPr>
            <a:r>
              <a:rPr sz="1800" spc="-15" dirty="0">
                <a:latin typeface="Microsoft Sans Serif"/>
                <a:cs typeface="Microsoft Sans Serif"/>
              </a:rPr>
              <a:t>En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este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esquema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compara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dirección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corriente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en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los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relevadores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ambos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extremos</a:t>
            </a:r>
            <a:r>
              <a:rPr sz="1750" spc="7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de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la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25" dirty="0">
                <a:latin typeface="Microsoft Sans Serif"/>
                <a:cs typeface="Microsoft Sans Serif"/>
              </a:rPr>
              <a:t>línea.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Se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produce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disparo</a:t>
            </a:r>
            <a:r>
              <a:rPr sz="1750" spc="65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sólo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si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ambos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relevadores</a:t>
            </a:r>
            <a:r>
              <a:rPr sz="1750" spc="6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ven </a:t>
            </a:r>
            <a:r>
              <a:rPr sz="1750" spc="-45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una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falla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en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5" dirty="0">
                <a:latin typeface="Microsoft Sans Serif"/>
                <a:cs typeface="Microsoft Sans Serif"/>
              </a:rPr>
              <a:t>el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segmento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de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25" dirty="0">
                <a:latin typeface="Microsoft Sans Serif"/>
                <a:cs typeface="Microsoft Sans Serif"/>
              </a:rPr>
              <a:t>línea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protegido</a:t>
            </a:r>
            <a:endParaRPr sz="175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1727" y="3528286"/>
            <a:ext cx="7060165" cy="2718403"/>
          </a:xfrm>
          <a:prstGeom prst="rect">
            <a:avLst/>
          </a:prstGeom>
        </p:spPr>
      </p:pic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44602"/>
            <a:ext cx="5816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Lógica</a:t>
            </a:r>
            <a:r>
              <a:rPr sz="2400" spc="-35" dirty="0"/>
              <a:t> </a:t>
            </a:r>
            <a:r>
              <a:rPr sz="2400" dirty="0"/>
              <a:t>de</a:t>
            </a:r>
            <a:r>
              <a:rPr sz="2400" spc="-45" dirty="0"/>
              <a:t> </a:t>
            </a:r>
            <a:r>
              <a:rPr sz="2400" spc="-5" dirty="0"/>
              <a:t>teleprotecciones</a:t>
            </a:r>
            <a:r>
              <a:rPr sz="2400" spc="-95" dirty="0"/>
              <a:t> </a:t>
            </a:r>
            <a:r>
              <a:rPr sz="2400" spc="-5" dirty="0"/>
              <a:t>(PUTT)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74395" y="1279398"/>
            <a:ext cx="8386445" cy="17246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10" dirty="0">
                <a:latin typeface="Arial"/>
                <a:cs typeface="Arial"/>
              </a:rPr>
              <a:t>PUTT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(Disparo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Permisivo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Transferido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con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Subalcance)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50">
              <a:latin typeface="Arial"/>
              <a:cs typeface="Arial"/>
            </a:endParaRPr>
          </a:p>
          <a:p>
            <a:pPr marL="12700" marR="5080">
              <a:lnSpc>
                <a:spcPct val="101299"/>
              </a:lnSpc>
            </a:pPr>
            <a:r>
              <a:rPr sz="1750" spc="15" dirty="0">
                <a:latin typeface="Microsoft Sans Serif"/>
                <a:cs typeface="Microsoft Sans Serif"/>
              </a:rPr>
              <a:t>Este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esquema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requiere</a:t>
            </a:r>
            <a:r>
              <a:rPr sz="1750" spc="6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de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una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función</a:t>
            </a:r>
            <a:r>
              <a:rPr sz="1750" spc="6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de</a:t>
            </a:r>
            <a:r>
              <a:rPr sz="1750" spc="7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subalcance</a:t>
            </a:r>
            <a:r>
              <a:rPr sz="1750" spc="7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(zona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1: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típicamente</a:t>
            </a:r>
            <a:r>
              <a:rPr sz="1750" spc="9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una 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función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50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o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50H)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que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dispara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interruptor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local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y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es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enviada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al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extremo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remoto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y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de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una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función</a:t>
            </a:r>
            <a:r>
              <a:rPr sz="1750" spc="6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de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sobrealcance</a:t>
            </a:r>
            <a:r>
              <a:rPr sz="1750" spc="80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(zona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2: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50,</a:t>
            </a:r>
            <a:r>
              <a:rPr sz="1750" spc="5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50H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ó</a:t>
            </a:r>
            <a:r>
              <a:rPr sz="1750" spc="4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51)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que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cubre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fallas</a:t>
            </a:r>
            <a:r>
              <a:rPr sz="1750" spc="6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más </a:t>
            </a:r>
            <a:r>
              <a:rPr sz="1750" spc="25" dirty="0">
                <a:latin typeface="Microsoft Sans Serif"/>
                <a:cs typeface="Microsoft Sans Serif"/>
              </a:rPr>
              <a:t> </a:t>
            </a:r>
            <a:r>
              <a:rPr sz="1750" spc="10" dirty="0">
                <a:latin typeface="Microsoft Sans Serif"/>
                <a:cs typeface="Microsoft Sans Serif"/>
              </a:rPr>
              <a:t>lejanas</a:t>
            </a:r>
            <a:r>
              <a:rPr sz="1750" spc="55" dirty="0">
                <a:latin typeface="Microsoft Sans Serif"/>
                <a:cs typeface="Microsoft Sans Serif"/>
              </a:rPr>
              <a:t> </a:t>
            </a:r>
            <a:r>
              <a:rPr sz="1750" spc="15" dirty="0">
                <a:latin typeface="Microsoft Sans Serif"/>
                <a:cs typeface="Microsoft Sans Serif"/>
              </a:rPr>
              <a:t>(corrientes</a:t>
            </a:r>
            <a:r>
              <a:rPr sz="1750" spc="6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Microsoft Sans Serif"/>
                <a:cs typeface="Microsoft Sans Serif"/>
              </a:rPr>
              <a:t>menores)</a:t>
            </a:r>
            <a:endParaRPr sz="175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368" y="3374752"/>
            <a:ext cx="6942377" cy="2846565"/>
          </a:xfrm>
          <a:prstGeom prst="rect">
            <a:avLst/>
          </a:prstGeom>
        </p:spPr>
      </p:pic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644267" y="2235454"/>
            <a:ext cx="38569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Sincrofasores</a:t>
            </a:r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98780"/>
            <a:ext cx="23298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Sincrofasores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74395" y="1280616"/>
            <a:ext cx="850963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Los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sincrofasores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mediciones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sincronizadas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tiempo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40" dirty="0">
                <a:latin typeface="Calibri"/>
                <a:cs typeface="Calibri"/>
              </a:rPr>
              <a:t>fasor.</a:t>
            </a:r>
            <a:endParaRPr sz="1800">
              <a:latin typeface="Calibri"/>
              <a:cs typeface="Calibri"/>
            </a:endParaRPr>
          </a:p>
          <a:p>
            <a:pPr marL="299085" marR="6350" indent="-287020" algn="just">
              <a:lnSpc>
                <a:spcPct val="100000"/>
              </a:lnSpc>
              <a:buFont typeface="Microsoft Sans Serif"/>
              <a:buChar char="•"/>
              <a:tabLst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Los relojes </a:t>
            </a:r>
            <a:r>
              <a:rPr sz="1800" spc="-10" dirty="0">
                <a:latin typeface="Calibri"/>
                <a:cs typeface="Calibri"/>
              </a:rPr>
              <a:t>sincronizados </a:t>
            </a:r>
            <a:r>
              <a:rPr sz="1800" dirty="0">
                <a:latin typeface="Calibri"/>
                <a:cs typeface="Calibri"/>
              </a:rPr>
              <a:t>vía </a:t>
            </a:r>
            <a:r>
              <a:rPr sz="1800" spc="-15" dirty="0">
                <a:latin typeface="Calibri"/>
                <a:cs typeface="Calibri"/>
              </a:rPr>
              <a:t>satélite </a:t>
            </a:r>
            <a:r>
              <a:rPr sz="1800" spc="-5" dirty="0">
                <a:latin typeface="Calibri"/>
                <a:cs typeface="Calibri"/>
              </a:rPr>
              <a:t>emiten mediciones </a:t>
            </a:r>
            <a:r>
              <a:rPr sz="1800" spc="-10" dirty="0">
                <a:latin typeface="Calibri"/>
                <a:cs typeface="Calibri"/>
              </a:rPr>
              <a:t>con </a:t>
            </a:r>
            <a:r>
              <a:rPr sz="1800" spc="-5" dirty="0">
                <a:latin typeface="Calibri"/>
                <a:cs typeface="Calibri"/>
              </a:rPr>
              <a:t>estampa </a:t>
            </a:r>
            <a:r>
              <a:rPr sz="1800" dirty="0">
                <a:latin typeface="Calibri"/>
                <a:cs typeface="Calibri"/>
              </a:rPr>
              <a:t>de tiempo que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permiten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que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los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datos </a:t>
            </a:r>
            <a:r>
              <a:rPr sz="1800" dirty="0">
                <a:latin typeface="Calibri"/>
                <a:cs typeface="Calibri"/>
              </a:rPr>
              <a:t>se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alineen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referencia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base </a:t>
            </a:r>
            <a:r>
              <a:rPr sz="1800" dirty="0">
                <a:latin typeface="Calibri"/>
                <a:cs typeface="Calibri"/>
              </a:rPr>
              <a:t>del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tiempo.</a:t>
            </a:r>
            <a:endParaRPr sz="1800">
              <a:latin typeface="Calibri"/>
              <a:cs typeface="Calibri"/>
            </a:endParaRPr>
          </a:p>
          <a:p>
            <a:pPr marL="299085" marR="5080" indent="-287020" algn="just">
              <a:lnSpc>
                <a:spcPct val="100000"/>
              </a:lnSpc>
              <a:buFont typeface="Microsoft Sans Serif"/>
              <a:buChar char="•"/>
              <a:tabLst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Los </a:t>
            </a:r>
            <a:r>
              <a:rPr sz="1800" spc="-10" dirty="0">
                <a:latin typeface="Calibri"/>
                <a:cs typeface="Calibri"/>
              </a:rPr>
              <a:t>sistemas tradicionales SCADA utilizan </a:t>
            </a:r>
            <a:r>
              <a:rPr sz="1800" spc="-5" dirty="0">
                <a:latin typeface="Calibri"/>
                <a:cs typeface="Calibri"/>
              </a:rPr>
              <a:t>la estimación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estado </a:t>
            </a:r>
            <a:r>
              <a:rPr sz="1800" spc="-15" dirty="0">
                <a:latin typeface="Calibri"/>
                <a:cs typeface="Calibri"/>
              </a:rPr>
              <a:t>para </a:t>
            </a:r>
            <a:r>
              <a:rPr sz="1800" spc="-5" dirty="0">
                <a:latin typeface="Calibri"/>
                <a:cs typeface="Calibri"/>
              </a:rPr>
              <a:t>calcular </a:t>
            </a:r>
            <a:r>
              <a:rPr sz="1800" spc="5" dirty="0">
                <a:latin typeface="Calibri"/>
                <a:cs typeface="Calibri"/>
              </a:rPr>
              <a:t>el </a:t>
            </a:r>
            <a:r>
              <a:rPr sz="1800" spc="-10" dirty="0">
                <a:latin typeface="Calibri"/>
                <a:cs typeface="Calibri"/>
              </a:rPr>
              <a:t>estado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del </a:t>
            </a:r>
            <a:r>
              <a:rPr sz="1800" spc="-10" dirty="0">
                <a:latin typeface="Calibri"/>
                <a:cs typeface="Calibri"/>
              </a:rPr>
              <a:t>sistema con </a:t>
            </a:r>
            <a:r>
              <a:rPr sz="1800" spc="-5" dirty="0">
                <a:latin typeface="Calibri"/>
                <a:cs typeface="Calibri"/>
              </a:rPr>
              <a:t>base </a:t>
            </a:r>
            <a:r>
              <a:rPr sz="1800" dirty="0">
                <a:latin typeface="Calibri"/>
                <a:cs typeface="Calibri"/>
              </a:rPr>
              <a:t>en </a:t>
            </a:r>
            <a:r>
              <a:rPr sz="1800" spc="-10" dirty="0">
                <a:latin typeface="Calibri"/>
                <a:cs typeface="Calibri"/>
              </a:rPr>
              <a:t>puntos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datos </a:t>
            </a:r>
            <a:r>
              <a:rPr sz="1800" dirty="0">
                <a:latin typeface="Calibri"/>
                <a:cs typeface="Calibri"/>
              </a:rPr>
              <a:t>no </a:t>
            </a:r>
            <a:r>
              <a:rPr sz="1800" spc="-10" dirty="0">
                <a:latin typeface="Calibri"/>
                <a:cs typeface="Calibri"/>
              </a:rPr>
              <a:t>sincronizados, </a:t>
            </a:r>
            <a:r>
              <a:rPr sz="1800" dirty="0">
                <a:latin typeface="Calibri"/>
                <a:cs typeface="Calibri"/>
              </a:rPr>
              <a:t>que </a:t>
            </a:r>
            <a:r>
              <a:rPr sz="1800" spc="-5" dirty="0">
                <a:latin typeface="Calibri"/>
                <a:cs typeface="Calibri"/>
              </a:rPr>
              <a:t>son </a:t>
            </a:r>
            <a:r>
              <a:rPr sz="1800" spc="-10" dirty="0">
                <a:latin typeface="Calibri"/>
                <a:cs typeface="Calibri"/>
              </a:rPr>
              <a:t>recolectados </a:t>
            </a:r>
            <a:r>
              <a:rPr sz="1800" dirty="0">
                <a:latin typeface="Calibri"/>
                <a:cs typeface="Calibri"/>
              </a:rPr>
              <a:t>en una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locación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central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lapsos</a:t>
            </a:r>
            <a:r>
              <a:rPr sz="1800" dirty="0">
                <a:latin typeface="Calibri"/>
                <a:cs typeface="Calibri"/>
              </a:rPr>
              <a:t> de </a:t>
            </a:r>
            <a:r>
              <a:rPr sz="1800" spc="-5" dirty="0">
                <a:latin typeface="Calibri"/>
                <a:cs typeface="Calibri"/>
              </a:rPr>
              <a:t>dos</a:t>
            </a:r>
            <a:r>
              <a:rPr sz="1800" dirty="0">
                <a:latin typeface="Calibri"/>
                <a:cs typeface="Calibri"/>
              </a:rPr>
              <a:t> 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cuatro</a:t>
            </a:r>
            <a:r>
              <a:rPr sz="1800" dirty="0">
                <a:latin typeface="Calibri"/>
                <a:cs typeface="Calibri"/>
              </a:rPr>
              <a:t> segundos.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6628" y="3595626"/>
            <a:ext cx="4366569" cy="269441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5197" y="3770391"/>
            <a:ext cx="4043392" cy="1882696"/>
          </a:xfrm>
          <a:prstGeom prst="rect">
            <a:avLst/>
          </a:prstGeom>
        </p:spPr>
      </p:pic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92682" y="2235454"/>
            <a:ext cx="6361430" cy="2464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Disparo</a:t>
            </a:r>
            <a:r>
              <a:rPr spc="-70" dirty="0"/>
              <a:t> </a:t>
            </a:r>
            <a:r>
              <a:rPr spc="-5" dirty="0"/>
              <a:t>Automático</a:t>
            </a:r>
            <a:r>
              <a:rPr spc="-75" dirty="0"/>
              <a:t> </a:t>
            </a:r>
            <a:r>
              <a:rPr spc="-5" dirty="0"/>
              <a:t>de </a:t>
            </a:r>
            <a:r>
              <a:rPr spc="-1320" dirty="0"/>
              <a:t> </a:t>
            </a:r>
            <a:r>
              <a:rPr spc="-5" dirty="0"/>
              <a:t>Generación</a:t>
            </a:r>
          </a:p>
          <a:p>
            <a:pPr marL="292735" marR="287020" algn="ctr">
              <a:lnSpc>
                <a:spcPct val="100000"/>
              </a:lnSpc>
            </a:pPr>
            <a:r>
              <a:rPr spc="-10" dirty="0"/>
              <a:t>Esquemas</a:t>
            </a:r>
            <a:r>
              <a:rPr spc="-75" dirty="0"/>
              <a:t> </a:t>
            </a:r>
            <a:r>
              <a:rPr spc="-5" dirty="0"/>
              <a:t>de</a:t>
            </a:r>
            <a:r>
              <a:rPr spc="-45" dirty="0"/>
              <a:t> </a:t>
            </a:r>
            <a:r>
              <a:rPr spc="-5" dirty="0"/>
              <a:t>Acción </a:t>
            </a:r>
            <a:r>
              <a:rPr spc="-1320" dirty="0"/>
              <a:t> </a:t>
            </a:r>
            <a:r>
              <a:rPr spc="-5" dirty="0"/>
              <a:t>Remedial</a:t>
            </a:r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98780"/>
            <a:ext cx="27673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5" dirty="0"/>
              <a:t>EDAG;</a:t>
            </a:r>
            <a:r>
              <a:rPr sz="2400" spc="-25" dirty="0"/>
              <a:t> </a:t>
            </a:r>
            <a:r>
              <a:rPr sz="2400" spc="-40" dirty="0"/>
              <a:t>DAG;</a:t>
            </a:r>
            <a:r>
              <a:rPr sz="2400" spc="-35" dirty="0"/>
              <a:t> </a:t>
            </a:r>
            <a:r>
              <a:rPr sz="2400" spc="-5" dirty="0"/>
              <a:t>EAR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209136" y="1409290"/>
            <a:ext cx="8923020" cy="5222240"/>
            <a:chOff x="209136" y="1409290"/>
            <a:chExt cx="8923020" cy="52222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136" y="1409290"/>
              <a:ext cx="4337347" cy="27626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10913" y="2800413"/>
              <a:ext cx="4620894" cy="38305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6004" rIns="0" bIns="0" rtlCol="0">
            <a:spAutoFit/>
          </a:bodyPr>
          <a:lstStyle/>
          <a:p>
            <a:pPr marL="1231265" marR="5080" indent="-422909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Coordinación</a:t>
            </a:r>
            <a:r>
              <a:rPr spc="-140" dirty="0"/>
              <a:t> </a:t>
            </a:r>
            <a:r>
              <a:rPr spc="-5" dirty="0"/>
              <a:t>de </a:t>
            </a:r>
            <a:r>
              <a:rPr spc="-1320" dirty="0"/>
              <a:t> </a:t>
            </a:r>
            <a:r>
              <a:rPr spc="-10" dirty="0"/>
              <a:t>Protecciones</a:t>
            </a:r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4"/>
            <a:chOff x="889" y="469899"/>
            <a:chExt cx="9130665" cy="736474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6847" y="378078"/>
            <a:ext cx="2140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Introducción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372262" y="1144270"/>
            <a:ext cx="8431530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80" dirty="0">
                <a:latin typeface="Microsoft Sans Serif"/>
                <a:cs typeface="Microsoft Sans Serif"/>
              </a:rPr>
              <a:t>Tal </a:t>
            </a:r>
            <a:r>
              <a:rPr sz="2000" dirty="0">
                <a:latin typeface="Microsoft Sans Serif"/>
                <a:cs typeface="Microsoft Sans Serif"/>
              </a:rPr>
              <a:t>como </a:t>
            </a:r>
            <a:r>
              <a:rPr sz="2000" spc="-5" dirty="0">
                <a:latin typeface="Microsoft Sans Serif"/>
                <a:cs typeface="Microsoft Sans Serif"/>
              </a:rPr>
              <a:t>se </a:t>
            </a:r>
            <a:r>
              <a:rPr sz="2000" dirty="0">
                <a:latin typeface="Microsoft Sans Serif"/>
                <a:cs typeface="Microsoft Sans Serif"/>
              </a:rPr>
              <a:t>ha </a:t>
            </a:r>
            <a:r>
              <a:rPr sz="2000" spc="-5" dirty="0">
                <a:latin typeface="Microsoft Sans Serif"/>
                <a:cs typeface="Microsoft Sans Serif"/>
              </a:rPr>
              <a:t>mencionado, el ajuste </a:t>
            </a:r>
            <a:r>
              <a:rPr sz="2000" dirty="0">
                <a:latin typeface="Microsoft Sans Serif"/>
                <a:cs typeface="Microsoft Sans Serif"/>
              </a:rPr>
              <a:t>de </a:t>
            </a:r>
            <a:r>
              <a:rPr sz="2000" spc="-10" dirty="0">
                <a:latin typeface="Microsoft Sans Serif"/>
                <a:cs typeface="Microsoft Sans Serif"/>
              </a:rPr>
              <a:t>la </a:t>
            </a:r>
            <a:r>
              <a:rPr sz="2000" spc="-5" dirty="0">
                <a:latin typeface="Microsoft Sans Serif"/>
                <a:cs typeface="Microsoft Sans Serif"/>
              </a:rPr>
              <a:t>protección está determinado </a:t>
            </a:r>
            <a:r>
              <a:rPr sz="2000" dirty="0">
                <a:latin typeface="Microsoft Sans Serif"/>
                <a:cs typeface="Microsoft Sans Serif"/>
              </a:rPr>
              <a:t> por </a:t>
            </a:r>
            <a:r>
              <a:rPr sz="2000" spc="-10" dirty="0">
                <a:latin typeface="Microsoft Sans Serif"/>
                <a:cs typeface="Microsoft Sans Serif"/>
              </a:rPr>
              <a:t>la </a:t>
            </a:r>
            <a:r>
              <a:rPr sz="2000" dirty="0">
                <a:latin typeface="Microsoft Sans Serif"/>
                <a:cs typeface="Microsoft Sans Serif"/>
              </a:rPr>
              <a:t>capacidad y </a:t>
            </a:r>
            <a:r>
              <a:rPr sz="2000" spc="-5" dirty="0">
                <a:latin typeface="Microsoft Sans Serif"/>
                <a:cs typeface="Microsoft Sans Serif"/>
              </a:rPr>
              <a:t>el comportamiento </a:t>
            </a:r>
            <a:r>
              <a:rPr sz="2000" dirty="0">
                <a:latin typeface="Microsoft Sans Serif"/>
                <a:cs typeface="Microsoft Sans Serif"/>
              </a:rPr>
              <a:t>de </a:t>
            </a:r>
            <a:r>
              <a:rPr sz="2000" spc="-5" dirty="0">
                <a:latin typeface="Microsoft Sans Serif"/>
                <a:cs typeface="Microsoft Sans Serif"/>
              </a:rPr>
              <a:t>los equipos </a:t>
            </a:r>
            <a:r>
              <a:rPr sz="2000" dirty="0">
                <a:latin typeface="Microsoft Sans Serif"/>
                <a:cs typeface="Microsoft Sans Serif"/>
              </a:rPr>
              <a:t>e </a:t>
            </a:r>
            <a:r>
              <a:rPr sz="2000" spc="-5" dirty="0">
                <a:latin typeface="Microsoft Sans Serif"/>
                <a:cs typeface="Microsoft Sans Serif"/>
              </a:rPr>
              <a:t>instalaciones del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sistema</a:t>
            </a:r>
            <a:r>
              <a:rPr sz="2000" spc="28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eléctrico,</a:t>
            </a:r>
            <a:r>
              <a:rPr sz="2000" spc="28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para</a:t>
            </a:r>
            <a:r>
              <a:rPr sz="2000" spc="28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lo</a:t>
            </a:r>
            <a:r>
              <a:rPr sz="2000" spc="28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cual</a:t>
            </a:r>
            <a:r>
              <a:rPr sz="2000" spc="2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</a:t>
            </a:r>
            <a:r>
              <a:rPr sz="2000" spc="28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debe</a:t>
            </a:r>
            <a:r>
              <a:rPr sz="2000" spc="28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considerar</a:t>
            </a:r>
            <a:r>
              <a:rPr sz="2000" spc="28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todas</a:t>
            </a:r>
            <a:r>
              <a:rPr sz="2000" spc="3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las</a:t>
            </a:r>
            <a:r>
              <a:rPr sz="2000" spc="29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condiciones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 </a:t>
            </a:r>
            <a:r>
              <a:rPr sz="2000" spc="-5" dirty="0">
                <a:latin typeface="Microsoft Sans Serif"/>
                <a:cs typeface="Microsoft Sans Serif"/>
              </a:rPr>
              <a:t>operación, ya </a:t>
            </a:r>
            <a:r>
              <a:rPr sz="2000" dirty="0">
                <a:latin typeface="Microsoft Sans Serif"/>
                <a:cs typeface="Microsoft Sans Serif"/>
              </a:rPr>
              <a:t>sean </a:t>
            </a:r>
            <a:r>
              <a:rPr sz="2000" spc="-5" dirty="0">
                <a:latin typeface="Microsoft Sans Serif"/>
                <a:cs typeface="Microsoft Sans Serif"/>
              </a:rPr>
              <a:t>temporales como permanentes. En tal sentido </a:t>
            </a:r>
            <a:r>
              <a:rPr sz="2000" spc="-10" dirty="0">
                <a:latin typeface="Microsoft Sans Serif"/>
                <a:cs typeface="Microsoft Sans Serif"/>
              </a:rPr>
              <a:t>se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debe </a:t>
            </a:r>
            <a:r>
              <a:rPr sz="2000" spc="-5" dirty="0">
                <a:latin typeface="Microsoft Sans Serif"/>
                <a:cs typeface="Microsoft Sans Serif"/>
              </a:rPr>
              <a:t>considerar particularmente las corrientes </a:t>
            </a:r>
            <a:r>
              <a:rPr sz="2000" spc="-10" dirty="0">
                <a:latin typeface="Microsoft Sans Serif"/>
                <a:cs typeface="Microsoft Sans Serif"/>
              </a:rPr>
              <a:t>de </a:t>
            </a:r>
            <a:r>
              <a:rPr sz="2000" spc="-5" dirty="0">
                <a:latin typeface="Microsoft Sans Serif"/>
                <a:cs typeface="Microsoft Sans Serif"/>
              </a:rPr>
              <a:t>conexión </a:t>
            </a:r>
            <a:r>
              <a:rPr sz="2000" dirty="0">
                <a:latin typeface="Microsoft Sans Serif"/>
                <a:cs typeface="Microsoft Sans Serif"/>
              </a:rPr>
              <a:t>de </a:t>
            </a:r>
            <a:r>
              <a:rPr sz="2000" spc="-5" dirty="0">
                <a:latin typeface="Microsoft Sans Serif"/>
                <a:cs typeface="Microsoft Sans Serif"/>
              </a:rPr>
              <a:t>equipos </a:t>
            </a:r>
            <a:r>
              <a:rPr sz="2000" dirty="0">
                <a:latin typeface="Microsoft Sans Serif"/>
                <a:cs typeface="Microsoft Sans Serif"/>
              </a:rPr>
              <a:t>o 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instalaciones</a:t>
            </a:r>
            <a:r>
              <a:rPr sz="2000" spc="19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como</a:t>
            </a:r>
            <a:r>
              <a:rPr sz="2000" spc="204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son:</a:t>
            </a:r>
            <a:r>
              <a:rPr sz="2000" spc="19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la</a:t>
            </a:r>
            <a:r>
              <a:rPr sz="2000" spc="204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corriente</a:t>
            </a:r>
            <a:r>
              <a:rPr sz="2000" spc="18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</a:t>
            </a:r>
            <a:r>
              <a:rPr sz="2000" spc="2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inserción</a:t>
            </a:r>
            <a:r>
              <a:rPr sz="2000" spc="2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</a:t>
            </a:r>
            <a:r>
              <a:rPr sz="2000" spc="2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los</a:t>
            </a:r>
            <a:r>
              <a:rPr sz="2000" spc="204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transformadores,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la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corriente</a:t>
            </a:r>
            <a:r>
              <a:rPr sz="2000" spc="484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50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carga</a:t>
            </a:r>
            <a:r>
              <a:rPr sz="2000" spc="50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50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las</a:t>
            </a:r>
            <a:r>
              <a:rPr sz="2000" spc="515" dirty="0">
                <a:latin typeface="Microsoft Sans Serif"/>
                <a:cs typeface="Microsoft Sans Serif"/>
              </a:rPr>
              <a:t> </a:t>
            </a:r>
            <a:r>
              <a:rPr sz="2000" spc="10" dirty="0">
                <a:latin typeface="Microsoft Sans Serif"/>
                <a:cs typeface="Microsoft Sans Serif"/>
              </a:rPr>
              <a:t>líneas</a:t>
            </a:r>
            <a:r>
              <a:rPr sz="2000" spc="5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</a:t>
            </a:r>
            <a:r>
              <a:rPr sz="2000" spc="-5" dirty="0">
                <a:latin typeface="Microsoft Sans Serif"/>
                <a:cs typeface="Microsoft Sans Serif"/>
              </a:rPr>
              <a:t> transmisión</a:t>
            </a:r>
            <a:r>
              <a:rPr sz="2000" spc="5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y</a:t>
            </a:r>
            <a:r>
              <a:rPr sz="2000" spc="509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las</a:t>
            </a:r>
            <a:r>
              <a:rPr sz="2000" spc="50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corrientes  </a:t>
            </a:r>
            <a:r>
              <a:rPr sz="2000" spc="-15" dirty="0">
                <a:latin typeface="Microsoft Sans Serif"/>
                <a:cs typeface="Microsoft Sans Serif"/>
              </a:rPr>
              <a:t>de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arranque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los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grandes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motores.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spc="-5" dirty="0">
                <a:latin typeface="Microsoft Sans Serif"/>
                <a:cs typeface="Microsoft Sans Serif"/>
              </a:rPr>
              <a:t>Se</a:t>
            </a:r>
            <a:r>
              <a:rPr sz="2000" dirty="0">
                <a:latin typeface="Microsoft Sans Serif"/>
                <a:cs typeface="Microsoft Sans Serif"/>
              </a:rPr>
              <a:t> debe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considerar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las</a:t>
            </a:r>
            <a:r>
              <a:rPr sz="2000" spc="-5" dirty="0">
                <a:latin typeface="Microsoft Sans Serif"/>
                <a:cs typeface="Microsoft Sans Serif"/>
              </a:rPr>
              <a:t> posibles</a:t>
            </a:r>
            <a:r>
              <a:rPr sz="2000" dirty="0">
                <a:latin typeface="Microsoft Sans Serif"/>
                <a:cs typeface="Microsoft Sans Serif"/>
              </a:rPr>
              <a:t> sobrecargas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los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equipos</a:t>
            </a:r>
            <a:r>
              <a:rPr sz="2000" dirty="0">
                <a:latin typeface="Microsoft Sans Serif"/>
                <a:cs typeface="Microsoft Sans Serif"/>
              </a:rPr>
              <a:t> e 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instalaciones, </a:t>
            </a:r>
            <a:r>
              <a:rPr sz="2000" dirty="0">
                <a:latin typeface="Microsoft Sans Serif"/>
                <a:cs typeface="Microsoft Sans Serif"/>
              </a:rPr>
              <a:t>de </a:t>
            </a:r>
            <a:r>
              <a:rPr sz="2000" spc="-5" dirty="0">
                <a:latin typeface="Microsoft Sans Serif"/>
                <a:cs typeface="Microsoft Sans Serif"/>
              </a:rPr>
              <a:t>acuerdo </a:t>
            </a:r>
            <a:r>
              <a:rPr sz="2000" dirty="0">
                <a:latin typeface="Microsoft Sans Serif"/>
                <a:cs typeface="Microsoft Sans Serif"/>
              </a:rPr>
              <a:t>a sus </a:t>
            </a:r>
            <a:r>
              <a:rPr sz="2000" spc="-5" dirty="0">
                <a:latin typeface="Microsoft Sans Serif"/>
                <a:cs typeface="Microsoft Sans Serif"/>
              </a:rPr>
              <a:t>capacidades </a:t>
            </a:r>
            <a:r>
              <a:rPr sz="2000" dirty="0">
                <a:latin typeface="Microsoft Sans Serif"/>
                <a:cs typeface="Microsoft Sans Serif"/>
              </a:rPr>
              <a:t>de </a:t>
            </a:r>
            <a:r>
              <a:rPr sz="2000" spc="-5" dirty="0">
                <a:latin typeface="Microsoft Sans Serif"/>
                <a:cs typeface="Microsoft Sans Serif"/>
              </a:rPr>
              <a:t>diseño. En tal sentido, los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ajustes </a:t>
            </a:r>
            <a:r>
              <a:rPr sz="2000" spc="-10" dirty="0">
                <a:latin typeface="Microsoft Sans Serif"/>
                <a:cs typeface="Microsoft Sans Serif"/>
              </a:rPr>
              <a:t>de la </a:t>
            </a:r>
            <a:r>
              <a:rPr sz="2000" spc="-5" dirty="0">
                <a:latin typeface="Microsoft Sans Serif"/>
                <a:cs typeface="Microsoft Sans Serif"/>
              </a:rPr>
              <a:t>protección representan los umbrales </a:t>
            </a:r>
            <a:r>
              <a:rPr sz="2000" dirty="0">
                <a:latin typeface="Microsoft Sans Serif"/>
                <a:cs typeface="Microsoft Sans Serif"/>
              </a:rPr>
              <a:t>de </a:t>
            </a:r>
            <a:r>
              <a:rPr sz="2000" spc="-5" dirty="0">
                <a:latin typeface="Microsoft Sans Serif"/>
                <a:cs typeface="Microsoft Sans Serif"/>
              </a:rPr>
              <a:t>estas capacidades </a:t>
            </a:r>
            <a:r>
              <a:rPr sz="2000" dirty="0">
                <a:latin typeface="Microsoft Sans Serif"/>
                <a:cs typeface="Microsoft Sans Serif"/>
              </a:rPr>
              <a:t> con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cierto</a:t>
            </a:r>
            <a:r>
              <a:rPr sz="2000" dirty="0">
                <a:latin typeface="Microsoft Sans Serif"/>
                <a:cs typeface="Microsoft Sans Serif"/>
              </a:rPr>
              <a:t> margen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seguridad.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2000" spc="-5" dirty="0">
                <a:latin typeface="Microsoft Sans Serif"/>
                <a:cs typeface="Microsoft Sans Serif"/>
              </a:rPr>
              <a:t>Normalmente</a:t>
            </a:r>
            <a:r>
              <a:rPr sz="2000" spc="14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las</a:t>
            </a:r>
            <a:r>
              <a:rPr sz="2000" spc="15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capacidades</a:t>
            </a:r>
            <a:r>
              <a:rPr sz="2000" spc="15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permisibles</a:t>
            </a:r>
            <a:r>
              <a:rPr sz="2000" spc="1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dependen</a:t>
            </a:r>
            <a:r>
              <a:rPr sz="2000" spc="1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1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la</a:t>
            </a:r>
            <a:r>
              <a:rPr sz="2000" spc="15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duración</a:t>
            </a:r>
            <a:r>
              <a:rPr sz="2000" spc="16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</a:t>
            </a:r>
            <a:r>
              <a:rPr sz="2000" spc="16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la</a:t>
            </a:r>
            <a:endParaRPr sz="20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2000" spc="-5" dirty="0">
                <a:latin typeface="Microsoft Sans Serif"/>
                <a:cs typeface="Microsoft Sans Serif"/>
              </a:rPr>
              <a:t>exigencia;</a:t>
            </a:r>
            <a:r>
              <a:rPr sz="2000" dirty="0">
                <a:latin typeface="Microsoft Sans Serif"/>
                <a:cs typeface="Microsoft Sans Serif"/>
              </a:rPr>
              <a:t> por tanto,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son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mayores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si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duran corto tiempo.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4"/>
            <a:chOff x="889" y="469899"/>
            <a:chExt cx="9130665" cy="736474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6847" y="163195"/>
            <a:ext cx="2140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Introducción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372262" y="938911"/>
            <a:ext cx="8431530" cy="5819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35" dirty="0">
                <a:latin typeface="Microsoft Sans Serif"/>
                <a:cs typeface="Microsoft Sans Serif"/>
              </a:rPr>
              <a:t>También </a:t>
            </a:r>
            <a:r>
              <a:rPr sz="2000" spc="-10" dirty="0">
                <a:latin typeface="Microsoft Sans Serif"/>
                <a:cs typeface="Microsoft Sans Serif"/>
              </a:rPr>
              <a:t>es </a:t>
            </a:r>
            <a:r>
              <a:rPr sz="2000" spc="-5" dirty="0">
                <a:latin typeface="Microsoft Sans Serif"/>
                <a:cs typeface="Microsoft Sans Serif"/>
              </a:rPr>
              <a:t>posible considerar </a:t>
            </a:r>
            <a:r>
              <a:rPr sz="2000" dirty="0">
                <a:latin typeface="Microsoft Sans Serif"/>
                <a:cs typeface="Microsoft Sans Serif"/>
              </a:rPr>
              <a:t>un </a:t>
            </a:r>
            <a:r>
              <a:rPr sz="2000" spc="-5" dirty="0">
                <a:latin typeface="Microsoft Sans Serif"/>
                <a:cs typeface="Microsoft Sans Serif"/>
              </a:rPr>
              <a:t>ajuste escalonado </a:t>
            </a:r>
            <a:r>
              <a:rPr sz="2000" dirty="0">
                <a:latin typeface="Microsoft Sans Serif"/>
                <a:cs typeface="Microsoft Sans Serif"/>
              </a:rPr>
              <a:t>de </a:t>
            </a:r>
            <a:r>
              <a:rPr sz="2000" spc="-10" dirty="0">
                <a:latin typeface="Microsoft Sans Serif"/>
                <a:cs typeface="Microsoft Sans Serif"/>
              </a:rPr>
              <a:t>la </a:t>
            </a:r>
            <a:r>
              <a:rPr sz="2000" spc="-5" dirty="0">
                <a:latin typeface="Microsoft Sans Serif"/>
                <a:cs typeface="Microsoft Sans Serif"/>
              </a:rPr>
              <a:t>protección </a:t>
            </a:r>
            <a:r>
              <a:rPr sz="2000" spc="-15" dirty="0">
                <a:latin typeface="Microsoft Sans Serif"/>
                <a:cs typeface="Microsoft Sans Serif"/>
              </a:rPr>
              <a:t>en 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lugar</a:t>
            </a:r>
            <a:r>
              <a:rPr sz="2000" dirty="0">
                <a:latin typeface="Microsoft Sans Serif"/>
                <a:cs typeface="Microsoft Sans Serif"/>
              </a:rPr>
              <a:t> de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una</a:t>
            </a:r>
            <a:r>
              <a:rPr sz="2000" dirty="0">
                <a:latin typeface="Microsoft Sans Serif"/>
                <a:cs typeface="Microsoft Sans Serif"/>
              </a:rPr>
              <a:t> curva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aproximación</a:t>
            </a:r>
            <a:r>
              <a:rPr sz="2000" dirty="0">
                <a:latin typeface="Microsoft Sans Serif"/>
                <a:cs typeface="Microsoft Sans Serif"/>
              </a:rPr>
              <a:t> 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la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operación;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pero,</a:t>
            </a:r>
            <a:r>
              <a:rPr sz="2000" dirty="0">
                <a:latin typeface="Microsoft Sans Serif"/>
                <a:cs typeface="Microsoft Sans Serif"/>
              </a:rPr>
              <a:t> en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toda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circunstancia </a:t>
            </a:r>
            <a:r>
              <a:rPr sz="2000" dirty="0">
                <a:latin typeface="Microsoft Sans Serif"/>
                <a:cs typeface="Microsoft Sans Serif"/>
              </a:rPr>
              <a:t>debe </a:t>
            </a:r>
            <a:r>
              <a:rPr sz="2000" spc="-5" dirty="0">
                <a:latin typeface="Microsoft Sans Serif"/>
                <a:cs typeface="Microsoft Sans Serif"/>
              </a:rPr>
              <a:t>conservarse el margen apropiado entre el </a:t>
            </a:r>
            <a:r>
              <a:rPr sz="2000" dirty="0">
                <a:latin typeface="Microsoft Sans Serif"/>
                <a:cs typeface="Microsoft Sans Serif"/>
              </a:rPr>
              <a:t>ajuste y </a:t>
            </a:r>
            <a:r>
              <a:rPr sz="2000" spc="-10" dirty="0">
                <a:latin typeface="Microsoft Sans Serif"/>
                <a:cs typeface="Microsoft Sans Serif"/>
              </a:rPr>
              <a:t>la </a:t>
            </a:r>
            <a:r>
              <a:rPr sz="2000" spc="-5" dirty="0">
                <a:latin typeface="Microsoft Sans Serif"/>
                <a:cs typeface="Microsoft Sans Serif"/>
              </a:rPr>
              <a:t> operación</a:t>
            </a:r>
            <a:r>
              <a:rPr sz="2000" spc="38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normal.</a:t>
            </a:r>
            <a:r>
              <a:rPr sz="2000" spc="3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Para</a:t>
            </a:r>
            <a:r>
              <a:rPr sz="2000" spc="39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el</a:t>
            </a:r>
            <a:r>
              <a:rPr sz="2000" spc="3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ajuste</a:t>
            </a:r>
            <a:r>
              <a:rPr sz="2000" spc="3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</a:t>
            </a:r>
            <a:r>
              <a:rPr sz="2000" spc="38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debe</a:t>
            </a:r>
            <a:r>
              <a:rPr sz="2000" spc="38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considerar</a:t>
            </a:r>
            <a:r>
              <a:rPr sz="2000" spc="4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todos</a:t>
            </a:r>
            <a:r>
              <a:rPr sz="2000" spc="39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los</a:t>
            </a:r>
            <a:r>
              <a:rPr sz="2000" spc="38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factores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que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afectan </a:t>
            </a:r>
            <a:r>
              <a:rPr sz="2000" spc="-10" dirty="0">
                <a:latin typeface="Microsoft Sans Serif"/>
                <a:cs typeface="Microsoft Sans Serif"/>
              </a:rPr>
              <a:t>la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operación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normal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como son: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Microsoft Sans Serif"/>
              <a:cs typeface="Microsoft Sans Serif"/>
            </a:endParaRPr>
          </a:p>
          <a:p>
            <a:pPr marL="809625" marR="5715" indent="-341630" algn="just">
              <a:lnSpc>
                <a:spcPct val="100000"/>
              </a:lnSpc>
              <a:buChar char="•"/>
              <a:tabLst>
                <a:tab pos="810260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En los Reactores </a:t>
            </a:r>
            <a:r>
              <a:rPr sz="2000" dirty="0">
                <a:latin typeface="Microsoft Sans Serif"/>
                <a:cs typeface="Microsoft Sans Serif"/>
              </a:rPr>
              <a:t>y </a:t>
            </a:r>
            <a:r>
              <a:rPr sz="2000" spc="-5" dirty="0">
                <a:latin typeface="Microsoft Sans Serif"/>
                <a:cs typeface="Microsoft Sans Serif"/>
              </a:rPr>
              <a:t>Bancos </a:t>
            </a:r>
            <a:r>
              <a:rPr sz="2000" spc="-10" dirty="0">
                <a:latin typeface="Microsoft Sans Serif"/>
                <a:cs typeface="Microsoft Sans Serif"/>
              </a:rPr>
              <a:t>de </a:t>
            </a:r>
            <a:r>
              <a:rPr sz="2000" spc="-5" dirty="0">
                <a:latin typeface="Microsoft Sans Serif"/>
                <a:cs typeface="Microsoft Sans Serif"/>
              </a:rPr>
              <a:t>Capacitores, los niveles </a:t>
            </a:r>
            <a:r>
              <a:rPr sz="2000" dirty="0">
                <a:latin typeface="Microsoft Sans Serif"/>
                <a:cs typeface="Microsoft Sans Serif"/>
              </a:rPr>
              <a:t>de </a:t>
            </a:r>
            <a:r>
              <a:rPr sz="2000" spc="-5" dirty="0">
                <a:latin typeface="Microsoft Sans Serif"/>
                <a:cs typeface="Microsoft Sans Serif"/>
              </a:rPr>
              <a:t>tensión </a:t>
            </a:r>
            <a:r>
              <a:rPr sz="2000" dirty="0">
                <a:latin typeface="Microsoft Sans Serif"/>
                <a:cs typeface="Microsoft Sans Serif"/>
              </a:rPr>
              <a:t> que </a:t>
            </a:r>
            <a:r>
              <a:rPr sz="2000" spc="-5" dirty="0">
                <a:latin typeface="Microsoft Sans Serif"/>
                <a:cs typeface="Microsoft Sans Serif"/>
              </a:rPr>
              <a:t>determinan mayores corrientes; </a:t>
            </a:r>
            <a:r>
              <a:rPr sz="2000" spc="-10" dirty="0">
                <a:latin typeface="Microsoft Sans Serif"/>
                <a:cs typeface="Microsoft Sans Serif"/>
              </a:rPr>
              <a:t>es </a:t>
            </a:r>
            <a:r>
              <a:rPr sz="2000" spc="-20" dirty="0">
                <a:latin typeface="Microsoft Sans Serif"/>
                <a:cs typeface="Microsoft Sans Serif"/>
              </a:rPr>
              <a:t>decir, </a:t>
            </a:r>
            <a:r>
              <a:rPr sz="2000" spc="-10" dirty="0">
                <a:latin typeface="Microsoft Sans Serif"/>
                <a:cs typeface="Microsoft Sans Serif"/>
              </a:rPr>
              <a:t>un </a:t>
            </a:r>
            <a:r>
              <a:rPr sz="2000" spc="-5" dirty="0">
                <a:latin typeface="Microsoft Sans Serif"/>
                <a:cs typeface="Microsoft Sans Serif"/>
              </a:rPr>
              <a:t>aumento </a:t>
            </a:r>
            <a:r>
              <a:rPr sz="2000" dirty="0">
                <a:latin typeface="Microsoft Sans Serif"/>
                <a:cs typeface="Microsoft Sans Serif"/>
              </a:rPr>
              <a:t>de </a:t>
            </a:r>
            <a:r>
              <a:rPr sz="2000" spc="-10" dirty="0">
                <a:latin typeface="Microsoft Sans Serif"/>
                <a:cs typeface="Microsoft Sans Serif"/>
              </a:rPr>
              <a:t>la </a:t>
            </a:r>
            <a:r>
              <a:rPr sz="2000" spc="-5" dirty="0">
                <a:latin typeface="Microsoft Sans Serif"/>
                <a:cs typeface="Microsoft Sans Serif"/>
              </a:rPr>
              <a:t> tensión</a:t>
            </a:r>
            <a:r>
              <a:rPr sz="2000" spc="229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trae</a:t>
            </a:r>
            <a:r>
              <a:rPr sz="2000" spc="2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consigo</a:t>
            </a:r>
            <a:r>
              <a:rPr sz="2000" spc="229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un</a:t>
            </a:r>
            <a:r>
              <a:rPr sz="2000" spc="2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aumento</a:t>
            </a:r>
            <a:r>
              <a:rPr sz="2000" spc="2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proporcional</a:t>
            </a:r>
            <a:r>
              <a:rPr sz="2000" spc="2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</a:t>
            </a:r>
            <a:r>
              <a:rPr sz="2000" spc="23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la</a:t>
            </a:r>
            <a:r>
              <a:rPr sz="2000" spc="23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corriente,</a:t>
            </a:r>
            <a:r>
              <a:rPr sz="2000" spc="2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la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consiguiente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sobrecarga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Microsoft Sans Serif"/>
              <a:buChar char="•"/>
            </a:pPr>
            <a:endParaRPr sz="2100">
              <a:latin typeface="Microsoft Sans Serif"/>
              <a:cs typeface="Microsoft Sans Serif"/>
            </a:endParaRPr>
          </a:p>
          <a:p>
            <a:pPr marL="809625" marR="5080" indent="-341630" algn="just">
              <a:lnSpc>
                <a:spcPct val="100000"/>
              </a:lnSpc>
              <a:buChar char="•"/>
              <a:tabLst>
                <a:tab pos="810260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En los Bancos </a:t>
            </a:r>
            <a:r>
              <a:rPr sz="2000" dirty="0">
                <a:latin typeface="Microsoft Sans Serif"/>
                <a:cs typeface="Microsoft Sans Serif"/>
              </a:rPr>
              <a:t>de </a:t>
            </a:r>
            <a:r>
              <a:rPr sz="2000" spc="-5" dirty="0">
                <a:latin typeface="Microsoft Sans Serif"/>
                <a:cs typeface="Microsoft Sans Serif"/>
              </a:rPr>
              <a:t>Capacitores, las pequeñas tensiones armónicas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determinan corrientes mayores por </a:t>
            </a:r>
            <a:r>
              <a:rPr sz="2000" dirty="0">
                <a:latin typeface="Microsoft Sans Serif"/>
                <a:cs typeface="Microsoft Sans Serif"/>
              </a:rPr>
              <a:t>causa de </a:t>
            </a:r>
            <a:r>
              <a:rPr sz="2000" spc="-10" dirty="0">
                <a:latin typeface="Microsoft Sans Serif"/>
                <a:cs typeface="Microsoft Sans Serif"/>
              </a:rPr>
              <a:t>la </a:t>
            </a:r>
            <a:r>
              <a:rPr sz="2000" spc="-5" dirty="0">
                <a:latin typeface="Microsoft Sans Serif"/>
                <a:cs typeface="Microsoft Sans Serif"/>
              </a:rPr>
              <a:t>mayor frecuencia.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Por ejemplo, </a:t>
            </a:r>
            <a:r>
              <a:rPr sz="2000" spc="-10" dirty="0">
                <a:latin typeface="Microsoft Sans Serif"/>
                <a:cs typeface="Microsoft Sans Serif"/>
              </a:rPr>
              <a:t>la </a:t>
            </a:r>
            <a:r>
              <a:rPr sz="2000" dirty="0">
                <a:latin typeface="Microsoft Sans Serif"/>
                <a:cs typeface="Microsoft Sans Serif"/>
              </a:rPr>
              <a:t>quinta </a:t>
            </a:r>
            <a:r>
              <a:rPr sz="2000" spc="-5" dirty="0">
                <a:latin typeface="Microsoft Sans Serif"/>
                <a:cs typeface="Microsoft Sans Serif"/>
              </a:rPr>
              <a:t>armónica determinará </a:t>
            </a:r>
            <a:r>
              <a:rPr sz="2000" dirty="0">
                <a:latin typeface="Microsoft Sans Serif"/>
                <a:cs typeface="Microsoft Sans Serif"/>
              </a:rPr>
              <a:t>una </a:t>
            </a:r>
            <a:r>
              <a:rPr sz="2000" spc="-5" dirty="0">
                <a:latin typeface="Microsoft Sans Serif"/>
                <a:cs typeface="Microsoft Sans Serif"/>
              </a:rPr>
              <a:t>corriente cinco </a:t>
            </a:r>
            <a:r>
              <a:rPr sz="2000" dirty="0">
                <a:latin typeface="Microsoft Sans Serif"/>
                <a:cs typeface="Microsoft Sans Serif"/>
              </a:rPr>
              <a:t> veces mayor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que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la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tensión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la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frecuencia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fundamental.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Para </a:t>
            </a:r>
            <a:r>
              <a:rPr sz="2000" spc="-5" dirty="0">
                <a:latin typeface="Microsoft Sans Serif"/>
                <a:cs typeface="Microsoft Sans Serif"/>
              </a:rPr>
              <a:t>los ajustes se </a:t>
            </a:r>
            <a:r>
              <a:rPr sz="2000" dirty="0">
                <a:latin typeface="Microsoft Sans Serif"/>
                <a:cs typeface="Microsoft Sans Serif"/>
              </a:rPr>
              <a:t>debe </a:t>
            </a:r>
            <a:r>
              <a:rPr sz="2000" spc="-5" dirty="0">
                <a:latin typeface="Microsoft Sans Serif"/>
                <a:cs typeface="Microsoft Sans Serif"/>
              </a:rPr>
              <a:t>considerar </a:t>
            </a:r>
            <a:r>
              <a:rPr sz="2000" spc="-10" dirty="0">
                <a:latin typeface="Microsoft Sans Serif"/>
                <a:cs typeface="Microsoft Sans Serif"/>
              </a:rPr>
              <a:t>un </a:t>
            </a:r>
            <a:r>
              <a:rPr sz="2000" spc="-5" dirty="0">
                <a:latin typeface="Microsoft Sans Serif"/>
                <a:cs typeface="Microsoft Sans Serif"/>
              </a:rPr>
              <a:t>margen suficiente </a:t>
            </a:r>
            <a:r>
              <a:rPr sz="2000" dirty="0">
                <a:latin typeface="Microsoft Sans Serif"/>
                <a:cs typeface="Microsoft Sans Serif"/>
              </a:rPr>
              <a:t>que </a:t>
            </a:r>
            <a:r>
              <a:rPr sz="2000" spc="-5" dirty="0">
                <a:latin typeface="Microsoft Sans Serif"/>
                <a:cs typeface="Microsoft Sans Serif"/>
              </a:rPr>
              <a:t>tome </a:t>
            </a:r>
            <a:r>
              <a:rPr sz="2000" dirty="0">
                <a:latin typeface="Microsoft Sans Serif"/>
                <a:cs typeface="Microsoft Sans Serif"/>
              </a:rPr>
              <a:t>en 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cuenta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los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posibles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errores</a:t>
            </a:r>
            <a:r>
              <a:rPr sz="2000" dirty="0">
                <a:latin typeface="Microsoft Sans Serif"/>
                <a:cs typeface="Microsoft Sans Serif"/>
              </a:rPr>
              <a:t> que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pueden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tener</a:t>
            </a:r>
            <a:r>
              <a:rPr sz="2000" dirty="0">
                <a:latin typeface="Microsoft Sans Serif"/>
                <a:cs typeface="Microsoft Sans Serif"/>
              </a:rPr>
              <a:t> en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las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tensiones, </a:t>
            </a:r>
            <a:r>
              <a:rPr sz="2000" dirty="0">
                <a:latin typeface="Microsoft Sans Serif"/>
                <a:cs typeface="Microsoft Sans Serif"/>
              </a:rPr>
              <a:t> corrientes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impedancias.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4"/>
            <a:chOff x="889" y="469899"/>
            <a:chExt cx="9130665" cy="736474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6847" y="378078"/>
            <a:ext cx="2140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Introducción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393598" y="1072641"/>
            <a:ext cx="7769859" cy="4264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Microsoft Sans Serif"/>
                <a:cs typeface="Microsoft Sans Serif"/>
              </a:rPr>
              <a:t>En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el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caso de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los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ajuste</a:t>
            </a:r>
            <a:r>
              <a:rPr sz="2000" dirty="0">
                <a:latin typeface="Microsoft Sans Serif"/>
                <a:cs typeface="Microsoft Sans Serif"/>
              </a:rPr>
              <a:t> de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tensión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los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errores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serán </a:t>
            </a:r>
            <a:r>
              <a:rPr sz="2000" spc="-5" dirty="0">
                <a:latin typeface="Microsoft Sans Serif"/>
                <a:cs typeface="Microsoft Sans Serif"/>
              </a:rPr>
              <a:t>los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siguientes: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Microsoft Sans Serif"/>
              <a:cs typeface="Microsoft Sans Serif"/>
            </a:endParaRPr>
          </a:p>
          <a:p>
            <a:pPr marL="809625" indent="-342265">
              <a:lnSpc>
                <a:spcPct val="100000"/>
              </a:lnSpc>
              <a:buChar char="•"/>
              <a:tabLst>
                <a:tab pos="809625" algn="l"/>
                <a:tab pos="810260" algn="l"/>
              </a:tabLst>
            </a:pPr>
            <a:r>
              <a:rPr sz="2000" dirty="0">
                <a:latin typeface="Microsoft Sans Serif"/>
                <a:cs typeface="Microsoft Sans Serif"/>
              </a:rPr>
              <a:t>Error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 </a:t>
            </a:r>
            <a:r>
              <a:rPr sz="2000" spc="-5" dirty="0">
                <a:latin typeface="Microsoft Sans Serif"/>
                <a:cs typeface="Microsoft Sans Serif"/>
              </a:rPr>
              <a:t>los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transformadores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tensión: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1%</a:t>
            </a:r>
            <a:endParaRPr sz="2000">
              <a:latin typeface="Microsoft Sans Serif"/>
              <a:cs typeface="Microsoft Sans Serif"/>
            </a:endParaRPr>
          </a:p>
          <a:p>
            <a:pPr marL="809625" indent="-342265">
              <a:lnSpc>
                <a:spcPct val="100000"/>
              </a:lnSpc>
              <a:buChar char="•"/>
              <a:tabLst>
                <a:tab pos="809625" algn="l"/>
                <a:tab pos="810260" algn="l"/>
              </a:tabLst>
            </a:pPr>
            <a:r>
              <a:rPr sz="2000" dirty="0">
                <a:latin typeface="Microsoft Sans Serif"/>
                <a:cs typeface="Microsoft Sans Serif"/>
              </a:rPr>
              <a:t>Error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del relé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1%</a:t>
            </a:r>
            <a:endParaRPr sz="2000">
              <a:latin typeface="Microsoft Sans Serif"/>
              <a:cs typeface="Microsoft Sans Serif"/>
            </a:endParaRPr>
          </a:p>
          <a:p>
            <a:pPr marL="809625" indent="-342265">
              <a:lnSpc>
                <a:spcPct val="100000"/>
              </a:lnSpc>
              <a:buChar char="•"/>
              <a:tabLst>
                <a:tab pos="809625" algn="l"/>
                <a:tab pos="810260" algn="l"/>
              </a:tabLst>
            </a:pPr>
            <a:r>
              <a:rPr sz="2000" dirty="0">
                <a:latin typeface="Microsoft Sans Serif"/>
                <a:cs typeface="Microsoft Sans Serif"/>
              </a:rPr>
              <a:t>Conexiones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1%</a:t>
            </a:r>
            <a:endParaRPr sz="2000">
              <a:latin typeface="Microsoft Sans Serif"/>
              <a:cs typeface="Microsoft Sans Serif"/>
            </a:endParaRPr>
          </a:p>
          <a:p>
            <a:pPr marL="809625" indent="-342265">
              <a:lnSpc>
                <a:spcPct val="100000"/>
              </a:lnSpc>
              <a:buChar char="•"/>
              <a:tabLst>
                <a:tab pos="809625" algn="l"/>
                <a:tab pos="81026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Tolerancia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 cálculo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5%</a:t>
            </a:r>
            <a:endParaRPr sz="2000">
              <a:latin typeface="Microsoft Sans Serif"/>
              <a:cs typeface="Microsoft Sans Serif"/>
            </a:endParaRPr>
          </a:p>
          <a:p>
            <a:pPr marL="809625" indent="-342265">
              <a:lnSpc>
                <a:spcPct val="100000"/>
              </a:lnSpc>
              <a:buChar char="•"/>
              <a:tabLst>
                <a:tab pos="809625" algn="l"/>
                <a:tab pos="810260" algn="l"/>
              </a:tabLst>
            </a:pPr>
            <a:r>
              <a:rPr sz="2000" spc="-45" dirty="0">
                <a:latin typeface="Microsoft Sans Serif"/>
                <a:cs typeface="Microsoft Sans Serif"/>
              </a:rPr>
              <a:t>Total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8%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=&gt;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10%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Microsoft Sans Serif"/>
              <a:buChar char="•"/>
            </a:pPr>
            <a:endParaRPr sz="2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En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el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caso de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los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ajuste</a:t>
            </a:r>
            <a:r>
              <a:rPr sz="2000" dirty="0">
                <a:latin typeface="Microsoft Sans Serif"/>
                <a:cs typeface="Microsoft Sans Serif"/>
              </a:rPr>
              <a:t> de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corriente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los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errores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serán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los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siguientes: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Microsoft Sans Serif"/>
              <a:cs typeface="Microsoft Sans Serif"/>
            </a:endParaRPr>
          </a:p>
          <a:p>
            <a:pPr marL="809625" indent="-342265">
              <a:lnSpc>
                <a:spcPct val="100000"/>
              </a:lnSpc>
              <a:buChar char="•"/>
              <a:tabLst>
                <a:tab pos="809625" algn="l"/>
                <a:tab pos="810260" algn="l"/>
              </a:tabLst>
            </a:pPr>
            <a:r>
              <a:rPr sz="2000" dirty="0">
                <a:latin typeface="Microsoft Sans Serif"/>
                <a:cs typeface="Microsoft Sans Serif"/>
              </a:rPr>
              <a:t>Error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los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transformadores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corriente: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5%</a:t>
            </a:r>
            <a:endParaRPr sz="2000">
              <a:latin typeface="Microsoft Sans Serif"/>
              <a:cs typeface="Microsoft Sans Serif"/>
            </a:endParaRPr>
          </a:p>
          <a:p>
            <a:pPr marL="809625" indent="-342265">
              <a:lnSpc>
                <a:spcPct val="100000"/>
              </a:lnSpc>
              <a:buChar char="•"/>
              <a:tabLst>
                <a:tab pos="809625" algn="l"/>
                <a:tab pos="810260" algn="l"/>
              </a:tabLst>
            </a:pPr>
            <a:r>
              <a:rPr sz="2000" dirty="0">
                <a:latin typeface="Microsoft Sans Serif"/>
                <a:cs typeface="Microsoft Sans Serif"/>
              </a:rPr>
              <a:t>Error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del relé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1%</a:t>
            </a:r>
            <a:endParaRPr sz="2000">
              <a:latin typeface="Microsoft Sans Serif"/>
              <a:cs typeface="Microsoft Sans Serif"/>
            </a:endParaRPr>
          </a:p>
          <a:p>
            <a:pPr marL="809625" indent="-342265">
              <a:lnSpc>
                <a:spcPct val="100000"/>
              </a:lnSpc>
              <a:buChar char="•"/>
              <a:tabLst>
                <a:tab pos="809625" algn="l"/>
                <a:tab pos="81026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Tolerancia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cálculo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5%</a:t>
            </a:r>
            <a:endParaRPr sz="2000">
              <a:latin typeface="Microsoft Sans Serif"/>
              <a:cs typeface="Microsoft Sans Serif"/>
            </a:endParaRPr>
          </a:p>
          <a:p>
            <a:pPr marL="809625" indent="-342265">
              <a:lnSpc>
                <a:spcPct val="100000"/>
              </a:lnSpc>
              <a:buChar char="•"/>
              <a:tabLst>
                <a:tab pos="809625" algn="l"/>
                <a:tab pos="810260" algn="l"/>
              </a:tabLst>
            </a:pPr>
            <a:r>
              <a:rPr sz="2000" spc="-45" dirty="0">
                <a:latin typeface="Microsoft Sans Serif"/>
                <a:cs typeface="Microsoft Sans Serif"/>
              </a:rPr>
              <a:t>Total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11%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=&gt;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15%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4"/>
            <a:chOff x="889" y="469899"/>
            <a:chExt cx="9130665" cy="736474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6847" y="378078"/>
            <a:ext cx="2140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Introducción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393598" y="1072641"/>
            <a:ext cx="8432800" cy="5513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Microsoft Sans Serif"/>
                <a:cs typeface="Microsoft Sans Serif"/>
              </a:rPr>
              <a:t>Para</a:t>
            </a:r>
            <a:r>
              <a:rPr sz="2000" spc="34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los</a:t>
            </a:r>
            <a:r>
              <a:rPr sz="2000" spc="34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ajustes</a:t>
            </a:r>
            <a:r>
              <a:rPr sz="2000" spc="3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3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las</a:t>
            </a:r>
            <a:r>
              <a:rPr sz="2000" spc="34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impedancias</a:t>
            </a:r>
            <a:r>
              <a:rPr sz="2000" spc="3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</a:t>
            </a:r>
            <a:r>
              <a:rPr sz="2000" spc="3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debe</a:t>
            </a:r>
            <a:r>
              <a:rPr sz="2000" spc="34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considerar</a:t>
            </a:r>
            <a:r>
              <a:rPr sz="2000" spc="34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otros</a:t>
            </a:r>
            <a:r>
              <a:rPr sz="2000" spc="34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aspectos</a:t>
            </a:r>
            <a:endParaRPr sz="20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que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son: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Microsoft Sans Serif"/>
              <a:cs typeface="Microsoft Sans Serif"/>
            </a:endParaRPr>
          </a:p>
          <a:p>
            <a:pPr marL="809625" indent="-342265">
              <a:lnSpc>
                <a:spcPct val="100000"/>
              </a:lnSpc>
              <a:buChar char="•"/>
              <a:tabLst>
                <a:tab pos="809625" algn="l"/>
                <a:tab pos="810260" algn="l"/>
              </a:tabLst>
            </a:pPr>
            <a:r>
              <a:rPr sz="2000" dirty="0">
                <a:latin typeface="Microsoft Sans Serif"/>
                <a:cs typeface="Microsoft Sans Serif"/>
              </a:rPr>
              <a:t>Error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 </a:t>
            </a:r>
            <a:r>
              <a:rPr sz="2000" spc="-5" dirty="0">
                <a:latin typeface="Microsoft Sans Serif"/>
                <a:cs typeface="Microsoft Sans Serif"/>
              </a:rPr>
              <a:t>los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transformadores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tensión: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1%</a:t>
            </a:r>
            <a:endParaRPr sz="2000">
              <a:latin typeface="Microsoft Sans Serif"/>
              <a:cs typeface="Microsoft Sans Serif"/>
            </a:endParaRPr>
          </a:p>
          <a:p>
            <a:pPr marL="809625" indent="-342265">
              <a:lnSpc>
                <a:spcPct val="100000"/>
              </a:lnSpc>
              <a:buChar char="•"/>
              <a:tabLst>
                <a:tab pos="809625" algn="l"/>
                <a:tab pos="810260" algn="l"/>
              </a:tabLst>
            </a:pPr>
            <a:r>
              <a:rPr sz="2000" dirty="0">
                <a:latin typeface="Microsoft Sans Serif"/>
                <a:cs typeface="Microsoft Sans Serif"/>
              </a:rPr>
              <a:t>Conexiones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1%</a:t>
            </a:r>
            <a:endParaRPr sz="2000">
              <a:latin typeface="Microsoft Sans Serif"/>
              <a:cs typeface="Microsoft Sans Serif"/>
            </a:endParaRPr>
          </a:p>
          <a:p>
            <a:pPr marL="809625" indent="-342265">
              <a:lnSpc>
                <a:spcPct val="100000"/>
              </a:lnSpc>
              <a:buChar char="•"/>
              <a:tabLst>
                <a:tab pos="809625" algn="l"/>
                <a:tab pos="810260" algn="l"/>
              </a:tabLst>
            </a:pPr>
            <a:r>
              <a:rPr sz="2000" dirty="0">
                <a:latin typeface="Microsoft Sans Serif"/>
                <a:cs typeface="Microsoft Sans Serif"/>
              </a:rPr>
              <a:t>Error de </a:t>
            </a:r>
            <a:r>
              <a:rPr sz="2000" spc="-5" dirty="0">
                <a:latin typeface="Microsoft Sans Serif"/>
                <a:cs typeface="Microsoft Sans Serif"/>
              </a:rPr>
              <a:t>los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transformadores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 corriente: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5%</a:t>
            </a:r>
            <a:endParaRPr sz="2000">
              <a:latin typeface="Microsoft Sans Serif"/>
              <a:cs typeface="Microsoft Sans Serif"/>
            </a:endParaRPr>
          </a:p>
          <a:p>
            <a:pPr marL="809625" indent="-342265">
              <a:lnSpc>
                <a:spcPct val="100000"/>
              </a:lnSpc>
              <a:buChar char="•"/>
              <a:tabLst>
                <a:tab pos="809625" algn="l"/>
                <a:tab pos="810260" algn="l"/>
              </a:tabLst>
            </a:pPr>
            <a:r>
              <a:rPr sz="2000" dirty="0">
                <a:latin typeface="Microsoft Sans Serif"/>
                <a:cs typeface="Microsoft Sans Serif"/>
              </a:rPr>
              <a:t>Error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del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relé </a:t>
            </a:r>
            <a:r>
              <a:rPr sz="2000" dirty="0">
                <a:latin typeface="Microsoft Sans Serif"/>
                <a:cs typeface="Microsoft Sans Serif"/>
              </a:rPr>
              <a:t>1%</a:t>
            </a:r>
            <a:endParaRPr sz="2000">
              <a:latin typeface="Microsoft Sans Serif"/>
              <a:cs typeface="Microsoft Sans Serif"/>
            </a:endParaRPr>
          </a:p>
          <a:p>
            <a:pPr marL="809625" indent="-342265">
              <a:lnSpc>
                <a:spcPct val="100000"/>
              </a:lnSpc>
              <a:buChar char="•"/>
              <a:tabLst>
                <a:tab pos="809625" algn="l"/>
                <a:tab pos="81026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Tolerancia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cálculo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5%</a:t>
            </a:r>
            <a:endParaRPr sz="2000">
              <a:latin typeface="Microsoft Sans Serif"/>
              <a:cs typeface="Microsoft Sans Serif"/>
            </a:endParaRPr>
          </a:p>
          <a:p>
            <a:pPr marL="809625" indent="-342265">
              <a:lnSpc>
                <a:spcPct val="100000"/>
              </a:lnSpc>
              <a:buChar char="•"/>
              <a:tabLst>
                <a:tab pos="809625" algn="l"/>
                <a:tab pos="810260" algn="l"/>
              </a:tabLst>
            </a:pPr>
            <a:r>
              <a:rPr sz="2000" spc="-45" dirty="0">
                <a:latin typeface="Microsoft Sans Serif"/>
                <a:cs typeface="Microsoft Sans Serif"/>
              </a:rPr>
              <a:t>Total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13%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=&gt;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15%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Por </a:t>
            </a:r>
            <a:r>
              <a:rPr sz="2000" spc="-5" dirty="0">
                <a:latin typeface="Microsoft Sans Serif"/>
                <a:cs typeface="Microsoft Sans Serif"/>
              </a:rPr>
              <a:t>tanto, para los ajustes </a:t>
            </a:r>
            <a:r>
              <a:rPr sz="2000" dirty="0">
                <a:latin typeface="Microsoft Sans Serif"/>
                <a:cs typeface="Microsoft Sans Serif"/>
              </a:rPr>
              <a:t>de </a:t>
            </a:r>
            <a:r>
              <a:rPr sz="2000" spc="-10" dirty="0">
                <a:latin typeface="Microsoft Sans Serif"/>
                <a:cs typeface="Microsoft Sans Serif"/>
              </a:rPr>
              <a:t>las </a:t>
            </a:r>
            <a:r>
              <a:rPr sz="2000" spc="-5" dirty="0">
                <a:latin typeface="Microsoft Sans Serif"/>
                <a:cs typeface="Microsoft Sans Serif"/>
              </a:rPr>
              <a:t>tensiones </a:t>
            </a:r>
            <a:r>
              <a:rPr sz="2000" dirty="0">
                <a:latin typeface="Microsoft Sans Serif"/>
                <a:cs typeface="Microsoft Sans Serif"/>
              </a:rPr>
              <a:t>se </a:t>
            </a:r>
            <a:r>
              <a:rPr sz="2000" spc="-5" dirty="0">
                <a:latin typeface="Microsoft Sans Serif"/>
                <a:cs typeface="Microsoft Sans Serif"/>
              </a:rPr>
              <a:t>debe tomar </a:t>
            </a:r>
            <a:r>
              <a:rPr sz="2000" dirty="0">
                <a:latin typeface="Microsoft Sans Serif"/>
                <a:cs typeface="Microsoft Sans Serif"/>
              </a:rPr>
              <a:t>un </a:t>
            </a:r>
            <a:r>
              <a:rPr sz="2000" spc="-5" dirty="0">
                <a:latin typeface="Microsoft Sans Serif"/>
                <a:cs typeface="Microsoft Sans Serif"/>
              </a:rPr>
              <a:t>margen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15" dirty="0">
                <a:latin typeface="Microsoft Sans Serif"/>
                <a:cs typeface="Microsoft Sans Serif"/>
              </a:rPr>
              <a:t>mínimo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del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10%,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el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cual</a:t>
            </a:r>
            <a:r>
              <a:rPr sz="2000" dirty="0">
                <a:latin typeface="Microsoft Sans Serif"/>
                <a:cs typeface="Microsoft Sans Serif"/>
              </a:rPr>
              <a:t> debe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ser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considerado</a:t>
            </a:r>
            <a:r>
              <a:rPr sz="2000" dirty="0">
                <a:latin typeface="Microsoft Sans Serif"/>
                <a:cs typeface="Microsoft Sans Serif"/>
              </a:rPr>
              <a:t> en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el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sentido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más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desfavorable;</a:t>
            </a:r>
            <a:r>
              <a:rPr sz="2000" dirty="0">
                <a:latin typeface="Microsoft Sans Serif"/>
                <a:cs typeface="Microsoft Sans Serif"/>
              </a:rPr>
              <a:t> es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decir,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se</a:t>
            </a:r>
            <a:r>
              <a:rPr sz="2000" dirty="0">
                <a:latin typeface="Microsoft Sans Serif"/>
                <a:cs typeface="Microsoft Sans Serif"/>
              </a:rPr>
              <a:t> debe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considerar</a:t>
            </a:r>
            <a:r>
              <a:rPr sz="2000" dirty="0">
                <a:latin typeface="Microsoft Sans Serif"/>
                <a:cs typeface="Microsoft Sans Serif"/>
              </a:rPr>
              <a:t> 90%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ó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110%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del</a:t>
            </a:r>
            <a:r>
              <a:rPr sz="2000" spc="509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valor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calculado,</a:t>
            </a:r>
            <a:r>
              <a:rPr sz="2000" dirty="0">
                <a:latin typeface="Microsoft Sans Serif"/>
                <a:cs typeface="Microsoft Sans Serif"/>
              </a:rPr>
              <a:t> según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sea</a:t>
            </a:r>
            <a:r>
              <a:rPr sz="2000" spc="-5" dirty="0">
                <a:latin typeface="Microsoft Sans Serif"/>
                <a:cs typeface="Microsoft Sans Serif"/>
              </a:rPr>
              <a:t> el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caso.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De </a:t>
            </a:r>
            <a:r>
              <a:rPr sz="2000" spc="-10" dirty="0">
                <a:latin typeface="Microsoft Sans Serif"/>
                <a:cs typeface="Microsoft Sans Serif"/>
              </a:rPr>
              <a:t>la </a:t>
            </a:r>
            <a:r>
              <a:rPr sz="2000" spc="-5" dirty="0">
                <a:latin typeface="Microsoft Sans Serif"/>
                <a:cs typeface="Microsoft Sans Serif"/>
              </a:rPr>
              <a:t>misma </a:t>
            </a:r>
            <a:r>
              <a:rPr sz="2000" dirty="0">
                <a:latin typeface="Microsoft Sans Serif"/>
                <a:cs typeface="Microsoft Sans Serif"/>
              </a:rPr>
              <a:t>manera, </a:t>
            </a:r>
            <a:r>
              <a:rPr sz="2000" spc="-5" dirty="0">
                <a:latin typeface="Microsoft Sans Serif"/>
                <a:cs typeface="Microsoft Sans Serif"/>
              </a:rPr>
              <a:t>para los ajustes </a:t>
            </a:r>
            <a:r>
              <a:rPr sz="2000" spc="-10" dirty="0">
                <a:latin typeface="Microsoft Sans Serif"/>
                <a:cs typeface="Microsoft Sans Serif"/>
              </a:rPr>
              <a:t>de </a:t>
            </a:r>
            <a:r>
              <a:rPr sz="2000" spc="-5" dirty="0">
                <a:latin typeface="Microsoft Sans Serif"/>
                <a:cs typeface="Microsoft Sans Serif"/>
              </a:rPr>
              <a:t>las corrientes </a:t>
            </a:r>
            <a:r>
              <a:rPr sz="2000" dirty="0">
                <a:latin typeface="Microsoft Sans Serif"/>
                <a:cs typeface="Microsoft Sans Serif"/>
              </a:rPr>
              <a:t>e </a:t>
            </a:r>
            <a:r>
              <a:rPr sz="2000" spc="-5" dirty="0">
                <a:latin typeface="Microsoft Sans Serif"/>
                <a:cs typeface="Microsoft Sans Serif"/>
              </a:rPr>
              <a:t>impedancias </a:t>
            </a:r>
            <a:r>
              <a:rPr sz="2000" spc="5" dirty="0">
                <a:latin typeface="Microsoft Sans Serif"/>
                <a:cs typeface="Microsoft Sans Serif"/>
              </a:rPr>
              <a:t>se 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debe </a:t>
            </a:r>
            <a:r>
              <a:rPr sz="2000" spc="-5" dirty="0">
                <a:latin typeface="Microsoft Sans Serif"/>
                <a:cs typeface="Microsoft Sans Serif"/>
              </a:rPr>
              <a:t>considerar </a:t>
            </a:r>
            <a:r>
              <a:rPr sz="2000" dirty="0">
                <a:latin typeface="Microsoft Sans Serif"/>
                <a:cs typeface="Microsoft Sans Serif"/>
              </a:rPr>
              <a:t>un </a:t>
            </a:r>
            <a:r>
              <a:rPr sz="2000" spc="-5" dirty="0">
                <a:latin typeface="Microsoft Sans Serif"/>
                <a:cs typeface="Microsoft Sans Serif"/>
              </a:rPr>
              <a:t>margen </a:t>
            </a:r>
            <a:r>
              <a:rPr sz="2000" spc="10" dirty="0">
                <a:latin typeface="Microsoft Sans Serif"/>
                <a:cs typeface="Microsoft Sans Serif"/>
              </a:rPr>
              <a:t>mínimo </a:t>
            </a:r>
            <a:r>
              <a:rPr sz="2000" spc="-5" dirty="0">
                <a:latin typeface="Microsoft Sans Serif"/>
                <a:cs typeface="Microsoft Sans Serif"/>
              </a:rPr>
              <a:t>del 15%, </a:t>
            </a:r>
            <a:r>
              <a:rPr sz="2000" spc="-10" dirty="0">
                <a:latin typeface="Microsoft Sans Serif"/>
                <a:cs typeface="Microsoft Sans Serif"/>
              </a:rPr>
              <a:t>lo </a:t>
            </a:r>
            <a:r>
              <a:rPr sz="2000" spc="-5" dirty="0">
                <a:latin typeface="Microsoft Sans Serif"/>
                <a:cs typeface="Microsoft Sans Serif"/>
              </a:rPr>
              <a:t>cual lleva </a:t>
            </a:r>
            <a:r>
              <a:rPr sz="2000" dirty="0">
                <a:latin typeface="Microsoft Sans Serif"/>
                <a:cs typeface="Microsoft Sans Serif"/>
              </a:rPr>
              <a:t>a </a:t>
            </a:r>
            <a:r>
              <a:rPr sz="2000" spc="-5" dirty="0">
                <a:latin typeface="Microsoft Sans Serif"/>
                <a:cs typeface="Microsoft Sans Serif"/>
              </a:rPr>
              <a:t>ajustar al </a:t>
            </a:r>
            <a:r>
              <a:rPr sz="2000" dirty="0">
                <a:latin typeface="Microsoft Sans Serif"/>
                <a:cs typeface="Microsoft Sans Serif"/>
              </a:rPr>
              <a:t>85% 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ó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el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115%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según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sea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el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caso.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9" y="469899"/>
            <a:ext cx="9130665" cy="736474"/>
            <a:chOff x="889" y="469899"/>
            <a:chExt cx="9130665" cy="736474"/>
          </a:xfrm>
        </p:grpSpPr>
        <p:sp>
          <p:nvSpPr>
            <p:cNvPr id="3" name="object 3"/>
            <p:cNvSpPr/>
            <p:nvPr/>
          </p:nvSpPr>
          <p:spPr>
            <a:xfrm>
              <a:off x="889" y="469899"/>
              <a:ext cx="9130665" cy="368935"/>
            </a:xfrm>
            <a:custGeom>
              <a:avLst/>
              <a:gdLst/>
              <a:ahLst/>
              <a:cxnLst/>
              <a:rect l="l" t="t" r="r" b="b"/>
              <a:pathLst>
                <a:path w="9130665" h="368934">
                  <a:moveTo>
                    <a:pt x="9130411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45364"/>
                  </a:lnTo>
                  <a:lnTo>
                    <a:pt x="0" y="368808"/>
                  </a:lnTo>
                  <a:lnTo>
                    <a:pt x="9130411" y="368808"/>
                  </a:lnTo>
                  <a:lnTo>
                    <a:pt x="9130411" y="245364"/>
                  </a:lnTo>
                  <a:lnTo>
                    <a:pt x="9130411" y="123444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BF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38707"/>
              <a:ext cx="9130665" cy="243840"/>
            </a:xfrm>
            <a:custGeom>
              <a:avLst/>
              <a:gdLst/>
              <a:ahLst/>
              <a:cxnLst/>
              <a:rect l="l" t="t" r="r" b="b"/>
              <a:pathLst>
                <a:path w="9130665" h="243840">
                  <a:moveTo>
                    <a:pt x="913041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0" y="243840"/>
                  </a:lnTo>
                  <a:lnTo>
                    <a:pt x="9130411" y="243840"/>
                  </a:lnTo>
                  <a:lnTo>
                    <a:pt x="9130411" y="121920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A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9" y="1082548"/>
              <a:ext cx="9130665" cy="123825"/>
            </a:xfrm>
            <a:custGeom>
              <a:avLst/>
              <a:gdLst/>
              <a:ahLst/>
              <a:cxnLst/>
              <a:rect l="l" t="t" r="r" b="b"/>
              <a:pathLst>
                <a:path w="9130665" h="123825">
                  <a:moveTo>
                    <a:pt x="9130411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9130411" y="123443"/>
                  </a:lnTo>
                  <a:lnTo>
                    <a:pt x="9130411" y="0"/>
                  </a:lnTo>
                  <a:close/>
                </a:path>
              </a:pathLst>
            </a:custGeom>
            <a:solidFill>
              <a:srgbClr val="F9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6847" y="226821"/>
            <a:ext cx="6592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Objetivo</a:t>
            </a:r>
            <a:r>
              <a:rPr sz="2400" spc="-25" dirty="0"/>
              <a:t> </a:t>
            </a:r>
            <a:r>
              <a:rPr sz="2400" dirty="0"/>
              <a:t>de</a:t>
            </a:r>
            <a:r>
              <a:rPr sz="2400" spc="-25" dirty="0"/>
              <a:t> </a:t>
            </a:r>
            <a:r>
              <a:rPr sz="2400" dirty="0"/>
              <a:t>un</a:t>
            </a:r>
            <a:r>
              <a:rPr sz="2400" spc="-5" dirty="0"/>
              <a:t> Estudio</a:t>
            </a:r>
            <a:r>
              <a:rPr sz="2400" spc="-15" dirty="0"/>
              <a:t> </a:t>
            </a:r>
            <a:r>
              <a:rPr sz="2400" dirty="0"/>
              <a:t>de</a:t>
            </a:r>
            <a:r>
              <a:rPr sz="2400" spc="-5" dirty="0"/>
              <a:t> Coordinación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372262" y="592582"/>
            <a:ext cx="8431530" cy="5534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7A"/>
                </a:solidFill>
                <a:latin typeface="Arial Black"/>
                <a:cs typeface="Arial Black"/>
              </a:rPr>
              <a:t>de</a:t>
            </a:r>
            <a:r>
              <a:rPr sz="2400" spc="-60" dirty="0">
                <a:solidFill>
                  <a:srgbClr val="00007A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7A"/>
                </a:solidFill>
                <a:latin typeface="Arial Black"/>
                <a:cs typeface="Arial Black"/>
              </a:rPr>
              <a:t>Protecciones</a:t>
            </a:r>
            <a:endParaRPr sz="24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00">
              <a:latin typeface="Arial Black"/>
              <a:cs typeface="Arial Black"/>
            </a:endParaRPr>
          </a:p>
          <a:p>
            <a:pPr marL="12700" marR="5080" algn="just">
              <a:lnSpc>
                <a:spcPct val="150100"/>
              </a:lnSpc>
              <a:spcBef>
                <a:spcPts val="5"/>
              </a:spcBef>
            </a:pPr>
            <a:r>
              <a:rPr sz="2000" dirty="0">
                <a:latin typeface="Microsoft Sans Serif"/>
                <a:cs typeface="Microsoft Sans Serif"/>
              </a:rPr>
              <a:t>Un </a:t>
            </a:r>
            <a:r>
              <a:rPr sz="2000" b="1" dirty="0">
                <a:latin typeface="Arial"/>
                <a:cs typeface="Arial"/>
              </a:rPr>
              <a:t>estudio </a:t>
            </a:r>
            <a:r>
              <a:rPr sz="2000" b="1" spc="-5" dirty="0">
                <a:latin typeface="Arial"/>
                <a:cs typeface="Arial"/>
              </a:rPr>
              <a:t>de coordinación de protecciones </a:t>
            </a:r>
            <a:r>
              <a:rPr sz="2000" spc="-10" dirty="0">
                <a:latin typeface="Microsoft Sans Serif"/>
                <a:cs typeface="Microsoft Sans Serif"/>
              </a:rPr>
              <a:t>es </a:t>
            </a:r>
            <a:r>
              <a:rPr sz="2000" dirty="0">
                <a:latin typeface="Microsoft Sans Serif"/>
                <a:cs typeface="Microsoft Sans Serif"/>
              </a:rPr>
              <a:t>un </a:t>
            </a:r>
            <a:r>
              <a:rPr sz="2000" spc="-5" dirty="0">
                <a:latin typeface="Microsoft Sans Serif"/>
                <a:cs typeface="Microsoft Sans Serif"/>
              </a:rPr>
              <a:t>análisis obligatorio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antes</a:t>
            </a:r>
            <a:r>
              <a:rPr sz="2000" dirty="0">
                <a:latin typeface="Microsoft Sans Serif"/>
                <a:cs typeface="Microsoft Sans Serif"/>
              </a:rPr>
              <a:t> de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poner</a:t>
            </a:r>
            <a:r>
              <a:rPr sz="2000" dirty="0">
                <a:latin typeface="Microsoft Sans Serif"/>
                <a:cs typeface="Microsoft Sans Serif"/>
              </a:rPr>
              <a:t> en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servicio</a:t>
            </a:r>
            <a:r>
              <a:rPr sz="2000" dirty="0">
                <a:latin typeface="Microsoft Sans Serif"/>
                <a:cs typeface="Microsoft Sans Serif"/>
              </a:rPr>
              <a:t> de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manera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segura</a:t>
            </a:r>
            <a:r>
              <a:rPr sz="2000" dirty="0">
                <a:latin typeface="Microsoft Sans Serif"/>
                <a:cs typeface="Microsoft Sans Serif"/>
              </a:rPr>
              <a:t> y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efectiva</a:t>
            </a:r>
            <a:r>
              <a:rPr sz="2000" dirty="0">
                <a:latin typeface="Microsoft Sans Serif"/>
                <a:cs typeface="Microsoft Sans Serif"/>
              </a:rPr>
              <a:t> un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sistema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eléctrico.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El</a:t>
            </a:r>
            <a:r>
              <a:rPr sz="2000" spc="-5" dirty="0">
                <a:latin typeface="Microsoft Sans Serif"/>
                <a:cs typeface="Microsoft Sans Serif"/>
              </a:rPr>
              <a:t> análisis</a:t>
            </a:r>
            <a:r>
              <a:rPr sz="2000" dirty="0">
                <a:latin typeface="Microsoft Sans Serif"/>
                <a:cs typeface="Microsoft Sans Serif"/>
              </a:rPr>
              <a:t> y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coordinación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</a:t>
            </a:r>
            <a:r>
              <a:rPr sz="2000" spc="-5" dirty="0">
                <a:latin typeface="Microsoft Sans Serif"/>
                <a:cs typeface="Microsoft Sans Serif"/>
              </a:rPr>
              <a:t> los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dispositivos</a:t>
            </a:r>
            <a:r>
              <a:rPr sz="2000" dirty="0">
                <a:latin typeface="Microsoft Sans Serif"/>
                <a:cs typeface="Microsoft Sans Serif"/>
              </a:rPr>
              <a:t> de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protección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determina </a:t>
            </a:r>
            <a:r>
              <a:rPr sz="2000" spc="-10" dirty="0">
                <a:latin typeface="Microsoft Sans Serif"/>
                <a:cs typeface="Microsoft Sans Serif"/>
              </a:rPr>
              <a:t>los </a:t>
            </a:r>
            <a:r>
              <a:rPr sz="2000" spc="-5" dirty="0">
                <a:latin typeface="Microsoft Sans Serif"/>
                <a:cs typeface="Microsoft Sans Serif"/>
              </a:rPr>
              <a:t>valores </a:t>
            </a:r>
            <a:r>
              <a:rPr sz="2000" spc="-10" dirty="0">
                <a:latin typeface="Microsoft Sans Serif"/>
                <a:cs typeface="Microsoft Sans Serif"/>
              </a:rPr>
              <a:t>de </a:t>
            </a:r>
            <a:r>
              <a:rPr sz="2000" dirty="0">
                <a:latin typeface="Microsoft Sans Serif"/>
                <a:cs typeface="Microsoft Sans Serif"/>
              </a:rPr>
              <a:t>ajuste </a:t>
            </a:r>
            <a:r>
              <a:rPr sz="2000" spc="-10" dirty="0">
                <a:latin typeface="Microsoft Sans Serif"/>
                <a:cs typeface="Microsoft Sans Serif"/>
              </a:rPr>
              <a:t>de </a:t>
            </a:r>
            <a:r>
              <a:rPr sz="2000" spc="-5" dirty="0">
                <a:latin typeface="Microsoft Sans Serif"/>
                <a:cs typeface="Microsoft Sans Serif"/>
              </a:rPr>
              <a:t>tiempo </a:t>
            </a:r>
            <a:r>
              <a:rPr sz="2000" dirty="0">
                <a:latin typeface="Microsoft Sans Serif"/>
                <a:cs typeface="Microsoft Sans Serif"/>
              </a:rPr>
              <a:t>y </a:t>
            </a:r>
            <a:r>
              <a:rPr sz="2000" spc="-5" dirty="0">
                <a:latin typeface="Microsoft Sans Serif"/>
                <a:cs typeface="Microsoft Sans Serif"/>
              </a:rPr>
              <a:t>corriente </a:t>
            </a:r>
            <a:r>
              <a:rPr sz="2000" dirty="0">
                <a:latin typeface="Microsoft Sans Serif"/>
                <a:cs typeface="Microsoft Sans Serif"/>
              </a:rPr>
              <a:t>a </a:t>
            </a:r>
            <a:r>
              <a:rPr sz="2000" spc="-10" dirty="0">
                <a:latin typeface="Microsoft Sans Serif"/>
                <a:cs typeface="Microsoft Sans Serif"/>
              </a:rPr>
              <a:t>los </a:t>
            </a:r>
            <a:r>
              <a:rPr sz="2000" spc="-5" dirty="0">
                <a:latin typeface="Microsoft Sans Serif"/>
                <a:cs typeface="Microsoft Sans Serif"/>
              </a:rPr>
              <a:t>cuales los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dispositivos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protección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operarán.</a:t>
            </a:r>
            <a:endParaRPr sz="20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50100"/>
              </a:lnSpc>
              <a:spcBef>
                <a:spcPts val="1195"/>
              </a:spcBef>
            </a:pPr>
            <a:r>
              <a:rPr sz="2000" spc="-10" dirty="0">
                <a:latin typeface="Microsoft Sans Serif"/>
                <a:cs typeface="Microsoft Sans Serif"/>
              </a:rPr>
              <a:t>El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b="1" dirty="0">
                <a:latin typeface="Arial"/>
                <a:cs typeface="Arial"/>
              </a:rPr>
              <a:t>sistema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protección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debe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detectar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cualquier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falla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operación </a:t>
            </a:r>
            <a:r>
              <a:rPr sz="2000" dirty="0">
                <a:latin typeface="Microsoft Sans Serif"/>
                <a:cs typeface="Microsoft Sans Serif"/>
              </a:rPr>
              <a:t> anormal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una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forma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rápida,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selectiva,</a:t>
            </a:r>
            <a:r>
              <a:rPr sz="2000" dirty="0">
                <a:latin typeface="Microsoft Sans Serif"/>
                <a:cs typeface="Microsoft Sans Serif"/>
              </a:rPr>
              <a:t> y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dependiendo</a:t>
            </a:r>
            <a:r>
              <a:rPr sz="2000" dirty="0">
                <a:latin typeface="Microsoft Sans Serif"/>
                <a:cs typeface="Microsoft Sans Serif"/>
              </a:rPr>
              <a:t> de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los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requerimientos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del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sistema,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accionar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la</a:t>
            </a:r>
            <a:r>
              <a:rPr sz="2000" spc="-5" dirty="0">
                <a:latin typeface="Microsoft Sans Serif"/>
                <a:cs typeface="Microsoft Sans Serif"/>
              </a:rPr>
              <a:t> apertura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del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15" dirty="0">
                <a:latin typeface="Microsoft Sans Serif"/>
                <a:cs typeface="Microsoft Sans Serif"/>
              </a:rPr>
              <a:t>mínimo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 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interruptores posibles, para aislar </a:t>
            </a:r>
            <a:r>
              <a:rPr sz="2000" dirty="0">
                <a:latin typeface="Microsoft Sans Serif"/>
                <a:cs typeface="Microsoft Sans Serif"/>
              </a:rPr>
              <a:t>y </a:t>
            </a:r>
            <a:r>
              <a:rPr sz="2000" spc="-5" dirty="0">
                <a:latin typeface="Microsoft Sans Serif"/>
                <a:cs typeface="Microsoft Sans Serif"/>
              </a:rPr>
              <a:t>eliminar el elemento defectuoso del </a:t>
            </a:r>
            <a:r>
              <a:rPr sz="2000" dirty="0">
                <a:latin typeface="Microsoft Sans Serif"/>
                <a:cs typeface="Microsoft Sans Serif"/>
              </a:rPr>
              <a:t> resto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del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sistema.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98780"/>
            <a:ext cx="50158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45" dirty="0"/>
              <a:t> </a:t>
            </a:r>
            <a:r>
              <a:rPr sz="2400" dirty="0"/>
              <a:t>de </a:t>
            </a:r>
            <a:r>
              <a:rPr sz="2400" spc="-5" dirty="0"/>
              <a:t>protecciones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74395" y="1282141"/>
            <a:ext cx="8511540" cy="3181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Objetivo: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Determinar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las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características,</a:t>
            </a:r>
            <a:r>
              <a:rPr sz="2000" spc="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valores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nominales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y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ajustes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los</a:t>
            </a:r>
            <a:endParaRPr sz="20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4200"/>
              </a:lnSpc>
              <a:spcBef>
                <a:spcPts val="5"/>
              </a:spcBef>
            </a:pPr>
            <a:r>
              <a:rPr sz="2000" spc="-10" dirty="0">
                <a:latin typeface="Microsoft Sans Serif"/>
                <a:cs typeface="Microsoft Sans Serif"/>
              </a:rPr>
              <a:t>dispositivos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protección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que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aseguren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la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correcta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operación</a:t>
            </a:r>
            <a:r>
              <a:rPr sz="2000" spc="5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</a:t>
            </a:r>
            <a:r>
              <a:rPr sz="2000" spc="509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estos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ante la ocurrencia </a:t>
            </a:r>
            <a:r>
              <a:rPr sz="2000" spc="-15" dirty="0">
                <a:latin typeface="Microsoft Sans Serif"/>
                <a:cs typeface="Microsoft Sans Serif"/>
              </a:rPr>
              <a:t>de una falta, </a:t>
            </a:r>
            <a:r>
              <a:rPr sz="2000" spc="-10" dirty="0">
                <a:latin typeface="Microsoft Sans Serif"/>
                <a:cs typeface="Microsoft Sans Serif"/>
              </a:rPr>
              <a:t>de manera tal </a:t>
            </a:r>
            <a:r>
              <a:rPr sz="2000" spc="-15" dirty="0">
                <a:latin typeface="Microsoft Sans Serif"/>
                <a:cs typeface="Microsoft Sans Serif"/>
              </a:rPr>
              <a:t>que </a:t>
            </a:r>
            <a:r>
              <a:rPr sz="2000" spc="-5" dirty="0">
                <a:latin typeface="Microsoft Sans Serif"/>
                <a:cs typeface="Microsoft Sans Serif"/>
              </a:rPr>
              <a:t>se </a:t>
            </a:r>
            <a:r>
              <a:rPr sz="2000" spc="-15" dirty="0">
                <a:latin typeface="Microsoft Sans Serif"/>
                <a:cs typeface="Microsoft Sans Serif"/>
              </a:rPr>
              <a:t>logre aislar </a:t>
            </a:r>
            <a:r>
              <a:rPr sz="2000" spc="-5" dirty="0">
                <a:latin typeface="Microsoft Sans Serif"/>
                <a:cs typeface="Microsoft Sans Serif"/>
              </a:rPr>
              <a:t>esta </a:t>
            </a:r>
            <a:r>
              <a:rPr sz="2000" spc="-10" dirty="0">
                <a:latin typeface="Microsoft Sans Serif"/>
                <a:cs typeface="Microsoft Sans Serif"/>
              </a:rPr>
              <a:t>zona,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manteniendo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continuidad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del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servicio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en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el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resto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del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circuito.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1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4500"/>
              </a:lnSpc>
              <a:spcBef>
                <a:spcPts val="5"/>
              </a:spcBef>
            </a:pPr>
            <a:r>
              <a:rPr sz="2000" b="1" spc="-10" dirty="0">
                <a:latin typeface="Arial"/>
                <a:cs typeface="Arial"/>
              </a:rPr>
              <a:t>Algoritmo: </a:t>
            </a:r>
            <a:r>
              <a:rPr sz="2000" spc="-10" dirty="0">
                <a:latin typeface="Microsoft Sans Serif"/>
                <a:cs typeface="Microsoft Sans Serif"/>
              </a:rPr>
              <a:t>Criterios recomendados en </a:t>
            </a:r>
            <a:r>
              <a:rPr sz="2000" spc="-20" dirty="0">
                <a:latin typeface="Microsoft Sans Serif"/>
                <a:cs typeface="Microsoft Sans Serif"/>
              </a:rPr>
              <a:t>la </a:t>
            </a:r>
            <a:r>
              <a:rPr sz="2000" spc="-10" dirty="0">
                <a:latin typeface="Microsoft Sans Serif"/>
                <a:cs typeface="Microsoft Sans Serif"/>
              </a:rPr>
              <a:t>norma IEEE </a:t>
            </a:r>
            <a:r>
              <a:rPr sz="2000" spc="-5" dirty="0">
                <a:latin typeface="Microsoft Sans Serif"/>
                <a:cs typeface="Microsoft Sans Serif"/>
              </a:rPr>
              <a:t>Std </a:t>
            </a:r>
            <a:r>
              <a:rPr sz="2000" spc="-15" dirty="0">
                <a:latin typeface="Microsoft Sans Serif"/>
                <a:cs typeface="Microsoft Sans Serif"/>
              </a:rPr>
              <a:t>1547 “National </a:t>
            </a:r>
            <a:r>
              <a:rPr sz="2000" spc="-10" dirty="0">
                <a:latin typeface="Microsoft Sans Serif"/>
                <a:cs typeface="Microsoft Sans Serif"/>
              </a:rPr>
              <a:t> Standard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for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Interconnecting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Distributed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Generation”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y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IEEE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Std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519 </a:t>
            </a:r>
            <a:r>
              <a:rPr sz="2000" spc="-10" dirty="0">
                <a:latin typeface="Microsoft Sans Serif"/>
                <a:cs typeface="Microsoft Sans Serif"/>
              </a:rPr>
              <a:t> “Recommended Practice </a:t>
            </a:r>
            <a:r>
              <a:rPr sz="2000" spc="-15" dirty="0">
                <a:latin typeface="Microsoft Sans Serif"/>
                <a:cs typeface="Microsoft Sans Serif"/>
              </a:rPr>
              <a:t>and Requirements </a:t>
            </a:r>
            <a:r>
              <a:rPr sz="2000" spc="-10" dirty="0">
                <a:latin typeface="Microsoft Sans Serif"/>
                <a:cs typeface="Microsoft Sans Serif"/>
              </a:rPr>
              <a:t>for Harmonic </a:t>
            </a:r>
            <a:r>
              <a:rPr sz="2000" spc="-15" dirty="0">
                <a:latin typeface="Microsoft Sans Serif"/>
                <a:cs typeface="Microsoft Sans Serif"/>
              </a:rPr>
              <a:t>Control </a:t>
            </a:r>
            <a:r>
              <a:rPr sz="2000" spc="-20" dirty="0">
                <a:latin typeface="Microsoft Sans Serif"/>
                <a:cs typeface="Microsoft Sans Serif"/>
              </a:rPr>
              <a:t>in </a:t>
            </a:r>
            <a:r>
              <a:rPr sz="2000" spc="-10" dirty="0">
                <a:latin typeface="Microsoft Sans Serif"/>
                <a:cs typeface="Microsoft Sans Serif"/>
              </a:rPr>
              <a:t>Electric </a:t>
            </a:r>
            <a:r>
              <a:rPr sz="2000" spc="-5" dirty="0">
                <a:latin typeface="Microsoft Sans Serif"/>
                <a:cs typeface="Microsoft Sans Serif"/>
              </a:rPr>
              <a:t> Power </a:t>
            </a:r>
            <a:r>
              <a:rPr sz="2000" spc="-10" dirty="0">
                <a:latin typeface="Microsoft Sans Serif"/>
                <a:cs typeface="Microsoft Sans Serif"/>
              </a:rPr>
              <a:t>Systems”.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53746"/>
            <a:ext cx="2847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Criterios</a:t>
            </a:r>
            <a:r>
              <a:rPr sz="2400" spc="-105" dirty="0"/>
              <a:t> </a:t>
            </a:r>
            <a:r>
              <a:rPr sz="2400" dirty="0"/>
              <a:t>básicos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74395" y="1209801"/>
            <a:ext cx="8510270" cy="50012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90"/>
              </a:spcBef>
              <a:buFont typeface="Microsoft Sans Serif"/>
              <a:buChar char="•"/>
              <a:tabLst>
                <a:tab pos="353695" algn="l"/>
                <a:tab pos="354330" algn="l"/>
              </a:tabLst>
            </a:pPr>
            <a:r>
              <a:rPr sz="2000" b="1" spc="-10" dirty="0">
                <a:latin typeface="Arial"/>
                <a:cs typeface="Arial"/>
              </a:rPr>
              <a:t>Sobreintensidad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sistemas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puestos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tierra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sólidamente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baja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impedancia:</a:t>
            </a:r>
            <a:endParaRPr sz="1800">
              <a:latin typeface="Arial"/>
              <a:cs typeface="Arial"/>
            </a:endParaRPr>
          </a:p>
          <a:p>
            <a:pPr marL="812800" lvl="1" indent="-342900" algn="just">
              <a:lnSpc>
                <a:spcPct val="100000"/>
              </a:lnSpc>
              <a:spcBef>
                <a:spcPts val="605"/>
              </a:spcBef>
              <a:buChar char="•"/>
              <a:tabLst>
                <a:tab pos="812800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10%-20%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carga</a:t>
            </a:r>
            <a:endParaRPr sz="1800">
              <a:latin typeface="Microsoft Sans Serif"/>
              <a:cs typeface="Microsoft Sans Serif"/>
            </a:endParaRPr>
          </a:p>
          <a:p>
            <a:pPr marL="812800" marR="5080" lvl="1" indent="-342900" algn="just">
              <a:lnSpc>
                <a:spcPct val="100000"/>
              </a:lnSpc>
              <a:spcBef>
                <a:spcPts val="1200"/>
              </a:spcBef>
              <a:buChar char="•"/>
              <a:tabLst>
                <a:tab pos="81280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Para motores </a:t>
            </a:r>
            <a:r>
              <a:rPr sz="1800" dirty="0">
                <a:latin typeface="Microsoft Sans Serif"/>
                <a:cs typeface="Microsoft Sans Serif"/>
              </a:rPr>
              <a:t>y </a:t>
            </a:r>
            <a:r>
              <a:rPr sz="1800" spc="-5" dirty="0">
                <a:latin typeface="Microsoft Sans Serif"/>
                <a:cs typeface="Microsoft Sans Serif"/>
              </a:rPr>
              <a:t>generadores se suele </a:t>
            </a:r>
            <a:r>
              <a:rPr sz="1800" spc="-10" dirty="0">
                <a:latin typeface="Microsoft Sans Serif"/>
                <a:cs typeface="Microsoft Sans Serif"/>
              </a:rPr>
              <a:t>limitar la </a:t>
            </a:r>
            <a:r>
              <a:rPr sz="1800" spc="-5" dirty="0">
                <a:latin typeface="Microsoft Sans Serif"/>
                <a:cs typeface="Microsoft Sans Serif"/>
              </a:rPr>
              <a:t>corriente </a:t>
            </a:r>
            <a:r>
              <a:rPr sz="1800" dirty="0">
                <a:latin typeface="Microsoft Sans Serif"/>
                <a:cs typeface="Microsoft Sans Serif"/>
              </a:rPr>
              <a:t>de </a:t>
            </a:r>
            <a:r>
              <a:rPr sz="1800" spc="-5" dirty="0">
                <a:latin typeface="Microsoft Sans Serif"/>
                <a:cs typeface="Microsoft Sans Serif"/>
              </a:rPr>
              <a:t>falta a tierra a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10A</a:t>
            </a:r>
            <a:r>
              <a:rPr sz="1800" spc="-7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por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que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usa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toroidal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ajuste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torno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6A</a:t>
            </a:r>
            <a:r>
              <a:rPr sz="1800" spc="-8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primarios.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800" b="1" spc="-5" dirty="0">
                <a:latin typeface="Arial"/>
                <a:cs typeface="Arial"/>
              </a:rPr>
              <a:t>Faltas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tierra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para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sistemas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con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puesta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tierra</a:t>
            </a:r>
            <a:r>
              <a:rPr sz="1800" b="1" dirty="0">
                <a:latin typeface="Arial"/>
                <a:cs typeface="Arial"/>
              </a:rPr>
              <a:t> con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resistencia: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Calcular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falta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secundario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trafo: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Microsoft Sans Serif"/>
              <a:cs typeface="Microsoft Sans Serif"/>
            </a:endParaRPr>
          </a:p>
          <a:p>
            <a:pPr marL="728980" lvl="2" indent="-182880" algn="just">
              <a:lnSpc>
                <a:spcPct val="100000"/>
              </a:lnSpc>
              <a:buChar char="•"/>
              <a:tabLst>
                <a:tab pos="72898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70%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corriente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falta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tierra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pequeño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retraso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100ms.</a:t>
            </a:r>
            <a:endParaRPr sz="1800">
              <a:latin typeface="Microsoft Sans Serif"/>
              <a:cs typeface="Microsoft Sans Serif"/>
            </a:endParaRPr>
          </a:p>
          <a:p>
            <a:pPr marL="728345" marR="6985" lvl="2" indent="-182880" algn="just">
              <a:lnSpc>
                <a:spcPct val="100000"/>
              </a:lnSpc>
              <a:buChar char="•"/>
              <a:tabLst>
                <a:tab pos="728980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40%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corriente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falta</a:t>
            </a:r>
            <a:r>
              <a:rPr sz="1800" dirty="0">
                <a:latin typeface="Microsoft Sans Serif"/>
                <a:cs typeface="Microsoft Sans Serif"/>
              </a:rPr>
              <a:t> 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tierra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pequeño</a:t>
            </a:r>
            <a:r>
              <a:rPr sz="1800" spc="-5" dirty="0">
                <a:latin typeface="Microsoft Sans Serif"/>
                <a:cs typeface="Microsoft Sans Serif"/>
              </a:rPr>
              <a:t> retraso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400ms.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Detectaría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faltas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resistencia.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retraso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protege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disturbios</a:t>
            </a:r>
            <a:r>
              <a:rPr sz="1800" spc="47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 </a:t>
            </a:r>
            <a:r>
              <a:rPr sz="1800" spc="-5" dirty="0">
                <a:latin typeface="Microsoft Sans Serif"/>
                <a:cs typeface="Microsoft Sans Serif"/>
              </a:rPr>
              <a:t> sistema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como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apertura/cierre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líneas.</a:t>
            </a:r>
            <a:endParaRPr sz="1800">
              <a:latin typeface="Microsoft Sans Serif"/>
              <a:cs typeface="Microsoft Sans Serif"/>
            </a:endParaRPr>
          </a:p>
          <a:p>
            <a:pPr marL="728345" marR="5715" lvl="2" indent="-182880" algn="just">
              <a:lnSpc>
                <a:spcPct val="100000"/>
              </a:lnSpc>
              <a:buChar char="•"/>
              <a:tabLst>
                <a:tab pos="72898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10% </a:t>
            </a:r>
            <a:r>
              <a:rPr sz="1800" dirty="0">
                <a:latin typeface="Microsoft Sans Serif"/>
                <a:cs typeface="Microsoft Sans Serif"/>
              </a:rPr>
              <a:t>de </a:t>
            </a:r>
            <a:r>
              <a:rPr sz="1800" spc="-10" dirty="0">
                <a:latin typeface="Microsoft Sans Serif"/>
                <a:cs typeface="Microsoft Sans Serif"/>
              </a:rPr>
              <a:t>la </a:t>
            </a:r>
            <a:r>
              <a:rPr sz="1800" spc="-5" dirty="0">
                <a:latin typeface="Microsoft Sans Serif"/>
                <a:cs typeface="Microsoft Sans Serif"/>
              </a:rPr>
              <a:t>corriente </a:t>
            </a:r>
            <a:r>
              <a:rPr sz="1800" dirty="0">
                <a:latin typeface="Microsoft Sans Serif"/>
                <a:cs typeface="Microsoft Sans Serif"/>
              </a:rPr>
              <a:t>de </a:t>
            </a:r>
            <a:r>
              <a:rPr sz="1800" spc="-5" dirty="0">
                <a:latin typeface="Microsoft Sans Serif"/>
                <a:cs typeface="Microsoft Sans Serif"/>
              </a:rPr>
              <a:t>falta </a:t>
            </a:r>
            <a:r>
              <a:rPr sz="1800" dirty="0">
                <a:latin typeface="Microsoft Sans Serif"/>
                <a:cs typeface="Microsoft Sans Serif"/>
              </a:rPr>
              <a:t>con retraso de </a:t>
            </a:r>
            <a:r>
              <a:rPr sz="1800" spc="-5" dirty="0">
                <a:latin typeface="Microsoft Sans Serif"/>
                <a:cs typeface="Microsoft Sans Serif"/>
              </a:rPr>
              <a:t>0,8s. </a:t>
            </a:r>
            <a:r>
              <a:rPr sz="1800" spc="5" dirty="0">
                <a:latin typeface="Microsoft Sans Serif"/>
                <a:cs typeface="Microsoft Sans Serif"/>
              </a:rPr>
              <a:t>Detectaría </a:t>
            </a:r>
            <a:r>
              <a:rPr sz="1800" spc="-5" dirty="0">
                <a:latin typeface="Microsoft Sans Serif"/>
                <a:cs typeface="Microsoft Sans Serif"/>
              </a:rPr>
              <a:t>faltas con </a:t>
            </a:r>
            <a:r>
              <a:rPr sz="1800" dirty="0">
                <a:latin typeface="Microsoft Sans Serif"/>
                <a:cs typeface="Microsoft Sans Serif"/>
              </a:rPr>
              <a:t>gran 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resistencia.</a:t>
            </a:r>
            <a:r>
              <a:rPr sz="1800" dirty="0">
                <a:latin typeface="Microsoft Sans Serif"/>
                <a:cs typeface="Microsoft Sans Serif"/>
              </a:rPr>
              <a:t> No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debe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haber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secuencia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homopolar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condiciones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funcionamiento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sin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falta.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retraso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protege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ante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ruido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circuito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70" dirty="0">
                <a:latin typeface="Microsoft Sans Serif"/>
                <a:cs typeface="Microsoft Sans Serif"/>
              </a:rPr>
              <a:t>CT.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53746"/>
            <a:ext cx="2847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Criterios</a:t>
            </a:r>
            <a:r>
              <a:rPr sz="2400" spc="-105" dirty="0"/>
              <a:t> </a:t>
            </a:r>
            <a:r>
              <a:rPr sz="2400" dirty="0"/>
              <a:t>básicos</a:t>
            </a:r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90"/>
              </a:spcBef>
              <a:buFont typeface="Microsoft Sans Serif"/>
              <a:buChar char="•"/>
              <a:tabLst>
                <a:tab pos="353695" algn="l"/>
                <a:tab pos="354330" algn="l"/>
              </a:tabLst>
            </a:pPr>
            <a:r>
              <a:rPr spc="-10" dirty="0"/>
              <a:t>Sobreintensidad</a:t>
            </a:r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sz="1800" spc="-10" dirty="0"/>
              <a:t>Alimentadores:</a:t>
            </a:r>
            <a:endParaRPr sz="1800"/>
          </a:p>
          <a:p>
            <a:pPr marL="355600" indent="-342900">
              <a:lnSpc>
                <a:spcPct val="100000"/>
              </a:lnSpc>
              <a:spcBef>
                <a:spcPts val="605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b="0" spc="-5" dirty="0">
                <a:latin typeface="Microsoft Sans Serif"/>
                <a:cs typeface="Microsoft Sans Serif"/>
              </a:rPr>
              <a:t>Se</a:t>
            </a:r>
            <a:r>
              <a:rPr sz="1800" b="0" spc="20" dirty="0">
                <a:latin typeface="Microsoft Sans Serif"/>
                <a:cs typeface="Microsoft Sans Serif"/>
              </a:rPr>
              <a:t> </a:t>
            </a:r>
            <a:r>
              <a:rPr sz="1800" b="0" spc="-10" dirty="0">
                <a:latin typeface="Microsoft Sans Serif"/>
                <a:cs typeface="Microsoft Sans Serif"/>
              </a:rPr>
              <a:t>modelará</a:t>
            </a:r>
            <a:r>
              <a:rPr sz="1800" b="0" spc="45" dirty="0">
                <a:latin typeface="Microsoft Sans Serif"/>
                <a:cs typeface="Microsoft Sans Serif"/>
              </a:rPr>
              <a:t> </a:t>
            </a:r>
            <a:r>
              <a:rPr sz="1800" b="0" spc="-10" dirty="0">
                <a:latin typeface="Microsoft Sans Serif"/>
                <a:cs typeface="Microsoft Sans Serif"/>
              </a:rPr>
              <a:t>la</a:t>
            </a:r>
            <a:r>
              <a:rPr sz="1800" b="0" spc="20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curva</a:t>
            </a:r>
            <a:r>
              <a:rPr sz="1800" b="0" spc="25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de</a:t>
            </a:r>
            <a:r>
              <a:rPr sz="1800" b="0" spc="35" dirty="0">
                <a:latin typeface="Microsoft Sans Serif"/>
                <a:cs typeface="Microsoft Sans Serif"/>
              </a:rPr>
              <a:t> </a:t>
            </a:r>
            <a:r>
              <a:rPr sz="1800" b="0" spc="-10" dirty="0">
                <a:latin typeface="Microsoft Sans Serif"/>
                <a:cs typeface="Microsoft Sans Serif"/>
              </a:rPr>
              <a:t>capacidad</a:t>
            </a:r>
            <a:r>
              <a:rPr sz="1800" b="0" spc="45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térmica</a:t>
            </a:r>
            <a:r>
              <a:rPr sz="1800" b="0" spc="25" dirty="0">
                <a:latin typeface="Microsoft Sans Serif"/>
                <a:cs typeface="Microsoft Sans Serif"/>
              </a:rPr>
              <a:t> </a:t>
            </a:r>
            <a:r>
              <a:rPr sz="1800" b="0" spc="-10" dirty="0">
                <a:latin typeface="Microsoft Sans Serif"/>
                <a:cs typeface="Microsoft Sans Serif"/>
              </a:rPr>
              <a:t>del</a:t>
            </a:r>
            <a:r>
              <a:rPr sz="1800" b="0" spc="35" dirty="0">
                <a:latin typeface="Microsoft Sans Serif"/>
                <a:cs typeface="Microsoft Sans Serif"/>
              </a:rPr>
              <a:t> </a:t>
            </a:r>
            <a:r>
              <a:rPr sz="1800" b="0" spc="-10" dirty="0">
                <a:latin typeface="Microsoft Sans Serif"/>
                <a:cs typeface="Microsoft Sans Serif"/>
              </a:rPr>
              <a:t>cable</a:t>
            </a:r>
            <a:r>
              <a:rPr sz="1800" b="0" spc="30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ante</a:t>
            </a:r>
            <a:r>
              <a:rPr sz="1800" b="0" spc="30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cortocircuitos</a:t>
            </a:r>
            <a:r>
              <a:rPr sz="1800" b="0" spc="40" dirty="0">
                <a:latin typeface="Microsoft Sans Serif"/>
                <a:cs typeface="Microsoft Sans Serif"/>
              </a:rPr>
              <a:t> </a:t>
            </a:r>
            <a:r>
              <a:rPr sz="1800" b="0" dirty="0">
                <a:latin typeface="Microsoft Sans Serif"/>
                <a:cs typeface="Microsoft Sans Serif"/>
              </a:rPr>
              <a:t>(I²t).</a:t>
            </a:r>
            <a:endParaRPr sz="1800">
              <a:latin typeface="Microsoft Sans Serif"/>
              <a:cs typeface="Microsoft Sans Serif"/>
            </a:endParaRPr>
          </a:p>
          <a:p>
            <a:pPr marL="354965" marR="5080" indent="-342900">
              <a:lnSpc>
                <a:spcPct val="100000"/>
              </a:lnSpc>
              <a:spcBef>
                <a:spcPts val="120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b="0" spc="-5" dirty="0">
                <a:latin typeface="Microsoft Sans Serif"/>
                <a:cs typeface="Microsoft Sans Serif"/>
              </a:rPr>
              <a:t>Se</a:t>
            </a:r>
            <a:r>
              <a:rPr sz="1800" b="0" spc="55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elegirá</a:t>
            </a:r>
            <a:r>
              <a:rPr sz="1800" b="0" spc="55" dirty="0">
                <a:latin typeface="Microsoft Sans Serif"/>
                <a:cs typeface="Microsoft Sans Serif"/>
              </a:rPr>
              <a:t> </a:t>
            </a:r>
            <a:r>
              <a:rPr sz="1800" b="0" spc="-10" dirty="0">
                <a:latin typeface="Microsoft Sans Serif"/>
                <a:cs typeface="Microsoft Sans Serif"/>
              </a:rPr>
              <a:t>el</a:t>
            </a:r>
            <a:r>
              <a:rPr sz="1800" b="0" spc="60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arranque</a:t>
            </a:r>
            <a:r>
              <a:rPr sz="1800" b="0" spc="65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de</a:t>
            </a:r>
            <a:r>
              <a:rPr sz="1800" b="0" spc="55" dirty="0">
                <a:latin typeface="Microsoft Sans Serif"/>
                <a:cs typeface="Microsoft Sans Serif"/>
              </a:rPr>
              <a:t> </a:t>
            </a:r>
            <a:r>
              <a:rPr sz="1800" b="0" spc="-10" dirty="0">
                <a:latin typeface="Microsoft Sans Serif"/>
                <a:cs typeface="Microsoft Sans Serif"/>
              </a:rPr>
              <a:t>la</a:t>
            </a:r>
            <a:r>
              <a:rPr sz="1800" b="0" spc="55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protección</a:t>
            </a:r>
            <a:r>
              <a:rPr sz="1800" b="0" spc="65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lo</a:t>
            </a:r>
            <a:r>
              <a:rPr sz="1800" b="0" spc="55" dirty="0">
                <a:latin typeface="Microsoft Sans Serif"/>
                <a:cs typeface="Microsoft Sans Serif"/>
              </a:rPr>
              <a:t> </a:t>
            </a:r>
            <a:r>
              <a:rPr sz="1800" b="0" dirty="0">
                <a:latin typeface="Microsoft Sans Serif"/>
                <a:cs typeface="Microsoft Sans Serif"/>
              </a:rPr>
              <a:t>más</a:t>
            </a:r>
            <a:r>
              <a:rPr sz="1800" b="0" spc="55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aproximado</a:t>
            </a:r>
            <a:r>
              <a:rPr sz="1800" b="0" spc="65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posible</a:t>
            </a:r>
            <a:r>
              <a:rPr sz="1800" b="0" spc="55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a</a:t>
            </a:r>
            <a:r>
              <a:rPr sz="1800" b="0" spc="55" dirty="0">
                <a:latin typeface="Microsoft Sans Serif"/>
                <a:cs typeface="Microsoft Sans Serif"/>
              </a:rPr>
              <a:t> </a:t>
            </a:r>
            <a:r>
              <a:rPr sz="1800" b="0" spc="-10" dirty="0">
                <a:latin typeface="Microsoft Sans Serif"/>
                <a:cs typeface="Microsoft Sans Serif"/>
              </a:rPr>
              <a:t>la</a:t>
            </a:r>
            <a:r>
              <a:rPr sz="1800" b="0" spc="65" dirty="0">
                <a:latin typeface="Microsoft Sans Serif"/>
                <a:cs typeface="Microsoft Sans Serif"/>
              </a:rPr>
              <a:t> </a:t>
            </a:r>
            <a:r>
              <a:rPr sz="1800" b="0" dirty="0">
                <a:latin typeface="Microsoft Sans Serif"/>
                <a:cs typeface="Microsoft Sans Serif"/>
              </a:rPr>
              <a:t>curva</a:t>
            </a:r>
            <a:r>
              <a:rPr sz="1800" b="0" spc="55" dirty="0">
                <a:latin typeface="Microsoft Sans Serif"/>
                <a:cs typeface="Microsoft Sans Serif"/>
              </a:rPr>
              <a:t> </a:t>
            </a:r>
            <a:r>
              <a:rPr sz="1800" b="0" dirty="0">
                <a:latin typeface="Microsoft Sans Serif"/>
                <a:cs typeface="Microsoft Sans Serif"/>
              </a:rPr>
              <a:t>de </a:t>
            </a:r>
            <a:r>
              <a:rPr sz="1800" b="0" spc="-465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sobrecarga</a:t>
            </a:r>
            <a:r>
              <a:rPr sz="1800" b="0" spc="365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del</a:t>
            </a:r>
            <a:r>
              <a:rPr sz="1800" b="0" spc="390" dirty="0">
                <a:latin typeface="Microsoft Sans Serif"/>
                <a:cs typeface="Microsoft Sans Serif"/>
              </a:rPr>
              <a:t> </a:t>
            </a:r>
            <a:r>
              <a:rPr sz="1800" b="0" spc="-10" dirty="0">
                <a:latin typeface="Microsoft Sans Serif"/>
                <a:cs typeface="Microsoft Sans Serif"/>
              </a:rPr>
              <a:t>cable,</a:t>
            </a:r>
            <a:r>
              <a:rPr sz="1800" b="0" spc="380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con</a:t>
            </a:r>
            <a:r>
              <a:rPr sz="1800" b="0" spc="370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el</a:t>
            </a:r>
            <a:r>
              <a:rPr sz="1800" b="0" spc="380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fin</a:t>
            </a:r>
            <a:r>
              <a:rPr sz="1800" b="0" spc="375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de</a:t>
            </a:r>
            <a:r>
              <a:rPr sz="1800" b="0" spc="375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evitar</a:t>
            </a:r>
            <a:r>
              <a:rPr sz="1800" b="0" spc="390" dirty="0">
                <a:latin typeface="Microsoft Sans Serif"/>
                <a:cs typeface="Microsoft Sans Serif"/>
              </a:rPr>
              <a:t> </a:t>
            </a:r>
            <a:r>
              <a:rPr sz="1800" b="0" spc="-10" dirty="0">
                <a:latin typeface="Microsoft Sans Serif"/>
                <a:cs typeface="Microsoft Sans Serif"/>
              </a:rPr>
              <a:t>el</a:t>
            </a:r>
            <a:r>
              <a:rPr sz="1800" b="0" spc="375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amontonamiento</a:t>
            </a:r>
            <a:r>
              <a:rPr sz="1800" b="0" spc="375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de</a:t>
            </a:r>
            <a:r>
              <a:rPr sz="1800" b="0" spc="375" dirty="0">
                <a:latin typeface="Microsoft Sans Serif"/>
                <a:cs typeface="Microsoft Sans Serif"/>
              </a:rPr>
              <a:t> </a:t>
            </a:r>
            <a:r>
              <a:rPr sz="1800" b="0" dirty="0">
                <a:latin typeface="Microsoft Sans Serif"/>
                <a:cs typeface="Microsoft Sans Serif"/>
              </a:rPr>
              <a:t>curvas</a:t>
            </a:r>
            <a:r>
              <a:rPr sz="1800" b="0" spc="385" dirty="0">
                <a:latin typeface="Microsoft Sans Serif"/>
                <a:cs typeface="Microsoft Sans Serif"/>
              </a:rPr>
              <a:t> </a:t>
            </a:r>
            <a:r>
              <a:rPr sz="1800" b="0" spc="-10" dirty="0">
                <a:latin typeface="Microsoft Sans Serif"/>
                <a:cs typeface="Microsoft Sans Serif"/>
              </a:rPr>
              <a:t>que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7295" y="3014598"/>
            <a:ext cx="81667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1415" algn="l"/>
                <a:tab pos="1742439" algn="l"/>
                <a:tab pos="2903855" algn="l"/>
                <a:tab pos="4180840" algn="l"/>
                <a:tab pos="4635500" algn="l"/>
                <a:tab pos="5124450" algn="l"/>
                <a:tab pos="6122670" algn="l"/>
                <a:tab pos="6574155" algn="l"/>
                <a:tab pos="6948805" algn="l"/>
                <a:tab pos="7897495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or</a:t>
            </a:r>
            <a:r>
              <a:rPr sz="1800" spc="-15" dirty="0">
                <a:latin typeface="Microsoft Sans Serif"/>
                <a:cs typeface="Microsoft Sans Serif"/>
              </a:rPr>
              <a:t>i</a:t>
            </a:r>
            <a:r>
              <a:rPr sz="1800" spc="-5" dirty="0">
                <a:latin typeface="Microsoft Sans Serif"/>
                <a:cs typeface="Microsoft Sans Serif"/>
              </a:rPr>
              <a:t>gin</a:t>
            </a:r>
            <a:r>
              <a:rPr sz="1800" spc="-15" dirty="0">
                <a:latin typeface="Microsoft Sans Serif"/>
                <a:cs typeface="Microsoft Sans Serif"/>
              </a:rPr>
              <a:t>a</a:t>
            </a:r>
            <a:r>
              <a:rPr sz="1800" spc="25" dirty="0">
                <a:latin typeface="Microsoft Sans Serif"/>
                <a:cs typeface="Microsoft Sans Serif"/>
              </a:rPr>
              <a:t>ría</a:t>
            </a:r>
            <a:r>
              <a:rPr sz="1800" dirty="0">
                <a:latin typeface="Microsoft Sans Serif"/>
                <a:cs typeface="Microsoft Sans Serif"/>
              </a:rPr>
              <a:t>	u</a:t>
            </a:r>
            <a:r>
              <a:rPr sz="1800" spc="-5" dirty="0">
                <a:latin typeface="Microsoft Sans Serif"/>
                <a:cs typeface="Microsoft Sans Serif"/>
              </a:rPr>
              <a:t>na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e</a:t>
            </a:r>
            <a:r>
              <a:rPr sz="1800" spc="-15" dirty="0">
                <a:latin typeface="Microsoft Sans Serif"/>
                <a:cs typeface="Microsoft Sans Serif"/>
              </a:rPr>
              <a:t>l</a:t>
            </a:r>
            <a:r>
              <a:rPr sz="1800" spc="-5" dirty="0">
                <a:latin typeface="Microsoft Sans Serif"/>
                <a:cs typeface="Microsoft Sans Serif"/>
              </a:rPr>
              <a:t>ev</a:t>
            </a:r>
            <a:r>
              <a:rPr sz="1800" spc="-15" dirty="0">
                <a:latin typeface="Microsoft Sans Serif"/>
                <a:cs typeface="Microsoft Sans Serif"/>
              </a:rPr>
              <a:t>a</a:t>
            </a:r>
            <a:r>
              <a:rPr sz="1800" spc="10" dirty="0">
                <a:latin typeface="Microsoft Sans Serif"/>
                <a:cs typeface="Microsoft Sans Serif"/>
              </a:rPr>
              <a:t>c</a:t>
            </a:r>
            <a:r>
              <a:rPr sz="1800" spc="-5" dirty="0">
                <a:latin typeface="Microsoft Sans Serif"/>
                <a:cs typeface="Microsoft Sans Serif"/>
              </a:rPr>
              <a:t>i</a:t>
            </a:r>
            <a:r>
              <a:rPr sz="1800" spc="-20" dirty="0">
                <a:latin typeface="Microsoft Sans Serif"/>
                <a:cs typeface="Microsoft Sans Serif"/>
              </a:rPr>
              <a:t>ó</a:t>
            </a:r>
            <a:r>
              <a:rPr sz="1800" spc="-5" dirty="0">
                <a:latin typeface="Microsoft Sans Serif"/>
                <a:cs typeface="Microsoft Sans Serif"/>
              </a:rPr>
              <a:t>n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i</a:t>
            </a:r>
            <a:r>
              <a:rPr sz="1800" spc="-5" dirty="0">
                <a:latin typeface="Microsoft Sans Serif"/>
                <a:cs typeface="Microsoft Sans Serif"/>
              </a:rPr>
              <a:t>mp</a:t>
            </a:r>
            <a:r>
              <a:rPr sz="1800" spc="-15" dirty="0">
                <a:latin typeface="Microsoft Sans Serif"/>
                <a:cs typeface="Microsoft Sans Serif"/>
              </a:rPr>
              <a:t>o</a:t>
            </a:r>
            <a:r>
              <a:rPr sz="1800" spc="-5" dirty="0">
                <a:latin typeface="Microsoft Sans Serif"/>
                <a:cs typeface="Microsoft Sans Serif"/>
              </a:rPr>
              <a:t>rta</a:t>
            </a:r>
            <a:r>
              <a:rPr sz="1800" spc="-15" dirty="0">
                <a:latin typeface="Microsoft Sans Serif"/>
                <a:cs typeface="Microsoft Sans Serif"/>
              </a:rPr>
              <a:t>n</a:t>
            </a:r>
            <a:r>
              <a:rPr sz="1800" dirty="0">
                <a:latin typeface="Microsoft Sans Serif"/>
                <a:cs typeface="Microsoft Sans Serif"/>
              </a:rPr>
              <a:t>te	d</a:t>
            </a:r>
            <a:r>
              <a:rPr sz="1800" spc="-5" dirty="0">
                <a:latin typeface="Microsoft Sans Serif"/>
                <a:cs typeface="Microsoft Sans Serif"/>
              </a:rPr>
              <a:t>e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5" dirty="0">
                <a:latin typeface="Microsoft Sans Serif"/>
                <a:cs typeface="Microsoft Sans Serif"/>
              </a:rPr>
              <a:t>l</a:t>
            </a:r>
            <a:r>
              <a:rPr sz="1800" spc="-20" dirty="0">
                <a:latin typeface="Microsoft Sans Serif"/>
                <a:cs typeface="Microsoft Sans Serif"/>
              </a:rPr>
              <a:t>o</a:t>
            </a:r>
            <a:r>
              <a:rPr sz="1800" dirty="0">
                <a:latin typeface="Microsoft Sans Serif"/>
                <a:cs typeface="Microsoft Sans Serif"/>
              </a:rPr>
              <a:t>s	</a:t>
            </a:r>
            <a:r>
              <a:rPr sz="1800" spc="-5" dirty="0">
                <a:latin typeface="Microsoft Sans Serif"/>
                <a:cs typeface="Microsoft Sans Serif"/>
              </a:rPr>
              <a:t>tiem</a:t>
            </a:r>
            <a:r>
              <a:rPr sz="1800" spc="-15" dirty="0">
                <a:latin typeface="Microsoft Sans Serif"/>
                <a:cs typeface="Microsoft Sans Serif"/>
              </a:rPr>
              <a:t>p</a:t>
            </a:r>
            <a:r>
              <a:rPr sz="1800" spc="-5" dirty="0">
                <a:latin typeface="Microsoft Sans Serif"/>
                <a:cs typeface="Microsoft Sans Serif"/>
              </a:rPr>
              <a:t>os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e</a:t>
            </a:r>
            <a:r>
              <a:rPr sz="1800" spc="-5" dirty="0">
                <a:latin typeface="Microsoft Sans Serif"/>
                <a:cs typeface="Microsoft Sans Serif"/>
              </a:rPr>
              <a:t>n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5" dirty="0">
                <a:latin typeface="Microsoft Sans Serif"/>
                <a:cs typeface="Microsoft Sans Serif"/>
              </a:rPr>
              <a:t>c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-5" dirty="0">
                <a:latin typeface="Microsoft Sans Serif"/>
                <a:cs typeface="Microsoft Sans Serif"/>
              </a:rPr>
              <a:t>dena</a:t>
            </a:r>
            <a:r>
              <a:rPr sz="1800" dirty="0">
                <a:latin typeface="Microsoft Sans Serif"/>
                <a:cs typeface="Microsoft Sans Serif"/>
              </a:rPr>
              <a:t>	de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4395" y="3136325"/>
            <a:ext cx="8509000" cy="142811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13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coordinación.</a:t>
            </a:r>
            <a:endParaRPr sz="1800">
              <a:latin typeface="Microsoft Sans Serif"/>
              <a:cs typeface="Microsoft Sans Serif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1200"/>
              </a:spcBef>
              <a:buChar char="•"/>
              <a:tabLst>
                <a:tab pos="35560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En </a:t>
            </a:r>
            <a:r>
              <a:rPr sz="1800" spc="-10" dirty="0">
                <a:latin typeface="Microsoft Sans Serif"/>
                <a:cs typeface="Microsoft Sans Serif"/>
              </a:rPr>
              <a:t>el </a:t>
            </a:r>
            <a:r>
              <a:rPr sz="1800" spc="-5" dirty="0">
                <a:latin typeface="Microsoft Sans Serif"/>
                <a:cs typeface="Microsoft Sans Serif"/>
              </a:rPr>
              <a:t>caso de dos o </a:t>
            </a:r>
            <a:r>
              <a:rPr sz="1800" dirty="0">
                <a:latin typeface="Microsoft Sans Serif"/>
                <a:cs typeface="Microsoft Sans Serif"/>
              </a:rPr>
              <a:t>más </a:t>
            </a:r>
            <a:r>
              <a:rPr sz="1800" spc="-10" dirty="0">
                <a:latin typeface="Microsoft Sans Serif"/>
                <a:cs typeface="Microsoft Sans Serif"/>
              </a:rPr>
              <a:t>cables </a:t>
            </a:r>
            <a:r>
              <a:rPr sz="1800" spc="-5" dirty="0">
                <a:latin typeface="Microsoft Sans Serif"/>
                <a:cs typeface="Microsoft Sans Serif"/>
              </a:rPr>
              <a:t>en paralelo en una misma celda se utilizará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como curva </a:t>
            </a:r>
            <a:r>
              <a:rPr sz="1800" spc="10" dirty="0">
                <a:latin typeface="Microsoft Sans Serif"/>
                <a:cs typeface="Microsoft Sans Serif"/>
              </a:rPr>
              <a:t>límite </a:t>
            </a:r>
            <a:r>
              <a:rPr sz="1800" spc="-10" dirty="0">
                <a:latin typeface="Microsoft Sans Serif"/>
                <a:cs typeface="Microsoft Sans Serif"/>
              </a:rPr>
              <a:t>del </a:t>
            </a:r>
            <a:r>
              <a:rPr sz="1800" spc="-5" dirty="0">
                <a:latin typeface="Microsoft Sans Serif"/>
                <a:cs typeface="Microsoft Sans Serif"/>
              </a:rPr>
              <a:t>cable </a:t>
            </a:r>
            <a:r>
              <a:rPr sz="1800" spc="-10" dirty="0">
                <a:latin typeface="Microsoft Sans Serif"/>
                <a:cs typeface="Microsoft Sans Serif"/>
              </a:rPr>
              <a:t>la </a:t>
            </a:r>
            <a:r>
              <a:rPr sz="1800" spc="-5" dirty="0">
                <a:latin typeface="Microsoft Sans Serif"/>
                <a:cs typeface="Microsoft Sans Serif"/>
              </a:rPr>
              <a:t>de un grupo (3 </a:t>
            </a:r>
            <a:r>
              <a:rPr sz="1800" dirty="0">
                <a:latin typeface="Microsoft Sans Serif"/>
                <a:cs typeface="Microsoft Sans Serif"/>
              </a:rPr>
              <a:t>x </a:t>
            </a:r>
            <a:r>
              <a:rPr sz="1800" spc="-5" dirty="0">
                <a:latin typeface="Microsoft Sans Serif"/>
                <a:cs typeface="Microsoft Sans Serif"/>
              </a:rPr>
              <a:t>(1 </a:t>
            </a:r>
            <a:r>
              <a:rPr sz="1800" dirty="0">
                <a:latin typeface="Microsoft Sans Serif"/>
                <a:cs typeface="Microsoft Sans Serif"/>
              </a:rPr>
              <a:t>x </a:t>
            </a:r>
            <a:r>
              <a:rPr sz="1800" spc="-5" dirty="0">
                <a:latin typeface="Microsoft Sans Serif"/>
                <a:cs typeface="Microsoft Sans Serif"/>
              </a:rPr>
              <a:t>Sección) o (3 </a:t>
            </a:r>
            <a:r>
              <a:rPr sz="1800" dirty="0">
                <a:latin typeface="Microsoft Sans Serif"/>
                <a:cs typeface="Microsoft Sans Serif"/>
              </a:rPr>
              <a:t>x </a:t>
            </a:r>
            <a:r>
              <a:rPr sz="1800" spc="-5" dirty="0">
                <a:latin typeface="Microsoft Sans Serif"/>
                <a:cs typeface="Microsoft Sans Serif"/>
              </a:rPr>
              <a:t>Sección)),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dado</a:t>
            </a:r>
            <a:r>
              <a:rPr sz="1800" spc="8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que</a:t>
            </a:r>
            <a:r>
              <a:rPr sz="1800" spc="8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8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caso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8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</a:t>
            </a:r>
            <a:r>
              <a:rPr sz="1800" spc="8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defecto</a:t>
            </a:r>
            <a:r>
              <a:rPr sz="1800" spc="9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8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uno</a:t>
            </a:r>
            <a:r>
              <a:rPr sz="1800" spc="8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8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los</a:t>
            </a:r>
            <a:r>
              <a:rPr sz="1800" spc="9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cables</a:t>
            </a:r>
            <a:r>
              <a:rPr sz="1800" spc="9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paralelos,</a:t>
            </a:r>
            <a:r>
              <a:rPr sz="1800" spc="9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este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conductor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4395" y="4538929"/>
            <a:ext cx="8509000" cy="1275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Microsoft Sans Serif"/>
                <a:cs typeface="Microsoft Sans Serif"/>
              </a:rPr>
              <a:t>estará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sometido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prácticamente</a:t>
            </a:r>
            <a:r>
              <a:rPr sz="1800" dirty="0">
                <a:latin typeface="Microsoft Sans Serif"/>
                <a:cs typeface="Microsoft Sans Serif"/>
              </a:rPr>
              <a:t> 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toda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-5" dirty="0">
                <a:latin typeface="Microsoft Sans Serif"/>
                <a:cs typeface="Microsoft Sans Serif"/>
              </a:rPr>
              <a:t> corriente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-5" dirty="0">
                <a:latin typeface="Microsoft Sans Serif"/>
                <a:cs typeface="Microsoft Sans Serif"/>
              </a:rPr>
              <a:t> cortocircuito.</a:t>
            </a:r>
            <a:r>
              <a:rPr sz="1800" dirty="0">
                <a:latin typeface="Microsoft Sans Serif"/>
                <a:cs typeface="Microsoft Sans Serif"/>
              </a:rPr>
              <a:t> Esta 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condición pretende evitar problemas en </a:t>
            </a:r>
            <a:r>
              <a:rPr sz="1800" spc="-10" dirty="0">
                <a:latin typeface="Microsoft Sans Serif"/>
                <a:cs typeface="Microsoft Sans Serif"/>
              </a:rPr>
              <a:t>los </a:t>
            </a:r>
            <a:r>
              <a:rPr sz="1800" spc="-5" dirty="0">
                <a:latin typeface="Microsoft Sans Serif"/>
                <a:cs typeface="Microsoft Sans Serif"/>
              </a:rPr>
              <a:t>cables, </a:t>
            </a:r>
            <a:r>
              <a:rPr sz="1800" spc="25" dirty="0">
                <a:latin typeface="Microsoft Sans Serif"/>
                <a:cs typeface="Microsoft Sans Serif"/>
              </a:rPr>
              <a:t>así </a:t>
            </a:r>
            <a:r>
              <a:rPr sz="1800" dirty="0">
                <a:latin typeface="Microsoft Sans Serif"/>
                <a:cs typeface="Microsoft Sans Serif"/>
              </a:rPr>
              <a:t>como </a:t>
            </a:r>
            <a:r>
              <a:rPr sz="1800" spc="-5" dirty="0">
                <a:latin typeface="Microsoft Sans Serif"/>
                <a:cs typeface="Microsoft Sans Serif"/>
              </a:rPr>
              <a:t>alargar la vida útil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los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mismos.</a:t>
            </a:r>
            <a:endParaRPr sz="18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Se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determinan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área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los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conductores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mm2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determina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tiempo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que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7295" y="5788863"/>
            <a:ext cx="37858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alimentador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puede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soportar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falla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44690" y="6317550"/>
            <a:ext cx="1256665" cy="0"/>
          </a:xfrm>
          <a:custGeom>
            <a:avLst/>
            <a:gdLst/>
            <a:ahLst/>
            <a:cxnLst/>
            <a:rect l="l" t="t" r="r" b="b"/>
            <a:pathLst>
              <a:path w="1256665">
                <a:moveTo>
                  <a:pt x="0" y="0"/>
                </a:moveTo>
                <a:lnTo>
                  <a:pt x="1256656" y="0"/>
                </a:lnTo>
              </a:path>
            </a:pathLst>
          </a:custGeom>
          <a:ln w="108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392090" y="5926857"/>
            <a:ext cx="79375" cy="1822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000" spc="-80" dirty="0">
                <a:latin typeface="Times New Roman"/>
                <a:cs typeface="Times New Roman"/>
              </a:rPr>
              <a:t>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86913" y="6311562"/>
            <a:ext cx="753745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spc="-155" dirty="0">
                <a:latin typeface="Times New Roman"/>
                <a:cs typeface="Times New Roman"/>
              </a:rPr>
              <a:t>100</a:t>
            </a:r>
            <a:r>
              <a:rPr sz="1750" spc="-20" dirty="0">
                <a:latin typeface="Times New Roman"/>
                <a:cs typeface="Times New Roman"/>
              </a:rPr>
              <a:t>0</a:t>
            </a:r>
            <a:r>
              <a:rPr sz="1750" spc="-145" dirty="0">
                <a:latin typeface="Times New Roman"/>
                <a:cs typeface="Times New Roman"/>
              </a:rPr>
              <a:t>*</a:t>
            </a:r>
            <a:r>
              <a:rPr sz="1750" spc="-240" dirty="0">
                <a:latin typeface="Times New Roman"/>
                <a:cs typeface="Times New Roman"/>
              </a:rPr>
              <a:t> </a:t>
            </a:r>
            <a:r>
              <a:rPr sz="1750" i="1" spc="-130" dirty="0">
                <a:latin typeface="Times New Roman"/>
                <a:cs typeface="Times New Roman"/>
              </a:rPr>
              <a:t>Icc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07685" y="5994345"/>
            <a:ext cx="1530350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2625" spc="52" baseline="3174" dirty="0">
                <a:latin typeface="Symbol"/>
                <a:cs typeface="Symbol"/>
              </a:rPr>
              <a:t></a:t>
            </a:r>
            <a:r>
              <a:rPr sz="1750" spc="-155" dirty="0">
                <a:latin typeface="Times New Roman"/>
                <a:cs typeface="Times New Roman"/>
              </a:rPr>
              <a:t>1973</a:t>
            </a:r>
            <a:r>
              <a:rPr sz="1750" spc="-75" dirty="0">
                <a:latin typeface="Times New Roman"/>
                <a:cs typeface="Times New Roman"/>
              </a:rPr>
              <a:t>.</a:t>
            </a:r>
            <a:r>
              <a:rPr sz="1750" spc="-155" dirty="0">
                <a:latin typeface="Times New Roman"/>
                <a:cs typeface="Times New Roman"/>
              </a:rPr>
              <a:t>684</a:t>
            </a:r>
            <a:r>
              <a:rPr sz="1750" spc="-20" dirty="0">
                <a:latin typeface="Times New Roman"/>
                <a:cs typeface="Times New Roman"/>
              </a:rPr>
              <a:t>2</a:t>
            </a:r>
            <a:r>
              <a:rPr sz="1750" spc="-145" dirty="0">
                <a:latin typeface="Times New Roman"/>
                <a:cs typeface="Times New Roman"/>
              </a:rPr>
              <a:t>*</a:t>
            </a:r>
            <a:r>
              <a:rPr sz="1750" spc="-285" dirty="0">
                <a:latin typeface="Times New Roman"/>
                <a:cs typeface="Times New Roman"/>
              </a:rPr>
              <a:t> </a:t>
            </a:r>
            <a:r>
              <a:rPr sz="1750" i="1" spc="-225" dirty="0">
                <a:latin typeface="Times New Roman"/>
                <a:cs typeface="Times New Roman"/>
              </a:rPr>
              <a:t>m</a:t>
            </a:r>
            <a:r>
              <a:rPr sz="1750" i="1" spc="-165" dirty="0">
                <a:latin typeface="Times New Roman"/>
                <a:cs typeface="Times New Roman"/>
              </a:rPr>
              <a:t>m</a:t>
            </a:r>
            <a:r>
              <a:rPr sz="1500" spc="-120" baseline="44444" dirty="0">
                <a:latin typeface="Times New Roman"/>
                <a:cs typeface="Times New Roman"/>
              </a:rPr>
              <a:t>2</a:t>
            </a:r>
            <a:r>
              <a:rPr sz="1500" baseline="44444" dirty="0">
                <a:latin typeface="Times New Roman"/>
                <a:cs typeface="Times New Roman"/>
              </a:rPr>
              <a:t> </a:t>
            </a:r>
            <a:r>
              <a:rPr sz="1500" spc="-127" baseline="44444" dirty="0">
                <a:latin typeface="Times New Roman"/>
                <a:cs typeface="Times New Roman"/>
              </a:rPr>
              <a:t> </a:t>
            </a:r>
            <a:r>
              <a:rPr sz="2625" spc="-165" baseline="3174" dirty="0">
                <a:latin typeface="Symbol"/>
                <a:cs typeface="Symbol"/>
              </a:rPr>
              <a:t></a:t>
            </a:r>
            <a:endParaRPr sz="2625" baseline="3174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76076" y="6136037"/>
            <a:ext cx="1179195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1750" i="1" spc="-160" dirty="0">
                <a:latin typeface="Times New Roman"/>
                <a:cs typeface="Times New Roman"/>
              </a:rPr>
              <a:t>T</a:t>
            </a:r>
            <a:r>
              <a:rPr sz="1750" i="1" spc="65" dirty="0">
                <a:latin typeface="Times New Roman"/>
                <a:cs typeface="Times New Roman"/>
              </a:rPr>
              <a:t> </a:t>
            </a:r>
            <a:r>
              <a:rPr sz="1750" spc="-160" dirty="0">
                <a:latin typeface="Symbol"/>
                <a:cs typeface="Symbol"/>
              </a:rPr>
              <a:t></a:t>
            </a:r>
            <a:r>
              <a:rPr sz="1750" spc="-110" dirty="0">
                <a:latin typeface="Times New Roman"/>
                <a:cs typeface="Times New Roman"/>
              </a:rPr>
              <a:t> </a:t>
            </a:r>
            <a:r>
              <a:rPr sz="1750" spc="-155" dirty="0">
                <a:latin typeface="Times New Roman"/>
                <a:cs typeface="Times New Roman"/>
              </a:rPr>
              <a:t>2</a:t>
            </a:r>
            <a:r>
              <a:rPr sz="1750" spc="-75" dirty="0">
                <a:latin typeface="Times New Roman"/>
                <a:cs typeface="Times New Roman"/>
              </a:rPr>
              <a:t>.</a:t>
            </a:r>
            <a:r>
              <a:rPr sz="1750" spc="-155" dirty="0">
                <a:latin typeface="Times New Roman"/>
                <a:cs typeface="Times New Roman"/>
              </a:rPr>
              <a:t>8597</a:t>
            </a:r>
            <a:r>
              <a:rPr sz="1750" spc="-40" dirty="0">
                <a:latin typeface="Times New Roman"/>
                <a:cs typeface="Times New Roman"/>
              </a:rPr>
              <a:t>8*</a:t>
            </a:r>
            <a:r>
              <a:rPr sz="2625" spc="-165" baseline="-14285" dirty="0">
                <a:latin typeface="Symbol"/>
                <a:cs typeface="Symbol"/>
              </a:rPr>
              <a:t></a:t>
            </a:r>
            <a:endParaRPr sz="2625" baseline="-14285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15906" y="6190185"/>
            <a:ext cx="97155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spc="-110" dirty="0">
                <a:latin typeface="Symbol"/>
                <a:cs typeface="Symbol"/>
              </a:rPr>
              <a:t>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33086" y="6364809"/>
            <a:ext cx="97155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spc="-110" dirty="0">
                <a:latin typeface="Symbol"/>
                <a:cs typeface="Symbol"/>
              </a:rPr>
              <a:t>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15906" y="6364809"/>
            <a:ext cx="97155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spc="-110" dirty="0">
                <a:latin typeface="Symbol"/>
                <a:cs typeface="Symbol"/>
              </a:rPr>
              <a:t></a:t>
            </a:r>
            <a:endParaRPr sz="17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53746"/>
            <a:ext cx="2847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Criterios</a:t>
            </a:r>
            <a:r>
              <a:rPr sz="2400" spc="-105" dirty="0"/>
              <a:t> </a:t>
            </a:r>
            <a:r>
              <a:rPr sz="2400" dirty="0"/>
              <a:t>básicos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74395" y="1209801"/>
            <a:ext cx="8509635" cy="49555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90"/>
              </a:spcBef>
              <a:buFont typeface="Microsoft Sans Serif"/>
              <a:buChar char="•"/>
              <a:tabLst>
                <a:tab pos="353695" algn="l"/>
                <a:tab pos="354330" algn="l"/>
              </a:tabLst>
            </a:pPr>
            <a:r>
              <a:rPr sz="2000" b="1" spc="-10" dirty="0">
                <a:latin typeface="Arial"/>
                <a:cs typeface="Arial"/>
              </a:rPr>
              <a:t>Sobreintensidad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sz="1800" b="1" spc="-10" dirty="0">
                <a:latin typeface="Arial"/>
                <a:cs typeface="Arial"/>
              </a:rPr>
              <a:t>Transformadores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30" dirty="0">
                <a:latin typeface="Arial"/>
                <a:cs typeface="Arial"/>
              </a:rPr>
              <a:t>AT:</a:t>
            </a:r>
            <a:endParaRPr sz="1800">
              <a:latin typeface="Arial"/>
              <a:cs typeface="Arial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1205"/>
              </a:spcBef>
              <a:buChar char="•"/>
              <a:tabLst>
                <a:tab pos="35560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Se ajustará </a:t>
            </a:r>
            <a:r>
              <a:rPr sz="1800" dirty="0">
                <a:latin typeface="Microsoft Sans Serif"/>
                <a:cs typeface="Microsoft Sans Serif"/>
              </a:rPr>
              <a:t>un </a:t>
            </a:r>
            <a:r>
              <a:rPr sz="1800" spc="-5" dirty="0">
                <a:latin typeface="Microsoft Sans Serif"/>
                <a:cs typeface="Microsoft Sans Serif"/>
              </a:rPr>
              <a:t>arranque de </a:t>
            </a:r>
            <a:r>
              <a:rPr sz="1800" spc="-10" dirty="0">
                <a:latin typeface="Microsoft Sans Serif"/>
                <a:cs typeface="Microsoft Sans Serif"/>
              </a:rPr>
              <a:t>la </a:t>
            </a:r>
            <a:r>
              <a:rPr sz="1800" spc="-5" dirty="0">
                <a:latin typeface="Microsoft Sans Serif"/>
                <a:cs typeface="Microsoft Sans Serif"/>
              </a:rPr>
              <a:t>unidad temporizada de sobreintensidad </a:t>
            </a:r>
            <a:r>
              <a:rPr sz="1800" dirty="0">
                <a:latin typeface="Microsoft Sans Serif"/>
                <a:cs typeface="Microsoft Sans Serif"/>
              </a:rPr>
              <a:t>como 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máximo a 1,2 veces </a:t>
            </a:r>
            <a:r>
              <a:rPr sz="1800" spc="-10" dirty="0">
                <a:latin typeface="Microsoft Sans Serif"/>
                <a:cs typeface="Microsoft Sans Serif"/>
              </a:rPr>
              <a:t>la </a:t>
            </a:r>
            <a:r>
              <a:rPr sz="1800" spc="-5" dirty="0">
                <a:latin typeface="Microsoft Sans Serif"/>
                <a:cs typeface="Microsoft Sans Serif"/>
              </a:rPr>
              <a:t>intensidad </a:t>
            </a:r>
            <a:r>
              <a:rPr sz="1800" spc="-10" dirty="0">
                <a:latin typeface="Microsoft Sans Serif"/>
                <a:cs typeface="Microsoft Sans Serif"/>
              </a:rPr>
              <a:t>nominal </a:t>
            </a:r>
            <a:r>
              <a:rPr sz="1800" dirty="0">
                <a:latin typeface="Microsoft Sans Serif"/>
                <a:cs typeface="Microsoft Sans Serif"/>
              </a:rPr>
              <a:t>de </a:t>
            </a:r>
            <a:r>
              <a:rPr sz="1800" spc="-10" dirty="0">
                <a:latin typeface="Microsoft Sans Serif"/>
                <a:cs typeface="Microsoft Sans Serif"/>
              </a:rPr>
              <a:t>los </a:t>
            </a:r>
            <a:r>
              <a:rPr sz="1800" spc="-5" dirty="0">
                <a:latin typeface="Microsoft Sans Serif"/>
                <a:cs typeface="Microsoft Sans Serif"/>
              </a:rPr>
              <a:t>transformadores de intensidad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asociados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al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lado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-75" dirty="0">
                <a:latin typeface="Microsoft Sans Serif"/>
                <a:cs typeface="Microsoft Sans Serif"/>
              </a:rPr>
              <a:t> </a:t>
            </a:r>
            <a:r>
              <a:rPr sz="1800" spc="-70" dirty="0">
                <a:latin typeface="Microsoft Sans Serif"/>
                <a:cs typeface="Microsoft Sans Serif"/>
              </a:rPr>
              <a:t>AT</a:t>
            </a:r>
            <a:r>
              <a:rPr sz="1800" spc="-10" dirty="0">
                <a:latin typeface="Microsoft Sans Serif"/>
                <a:cs typeface="Microsoft Sans Serif"/>
              </a:rPr>
              <a:t> del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transformador.</a:t>
            </a:r>
            <a:endParaRPr sz="1800">
              <a:latin typeface="Microsoft Sans Serif"/>
              <a:cs typeface="Microsoft Sans Serif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1200"/>
              </a:spcBef>
              <a:buChar char="•"/>
              <a:tabLst>
                <a:tab pos="355600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Si</a:t>
            </a:r>
            <a:r>
              <a:rPr sz="1800" spc="-5" dirty="0">
                <a:latin typeface="Microsoft Sans Serif"/>
                <a:cs typeface="Microsoft Sans Serif"/>
              </a:rPr>
              <a:t> es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posible,</a:t>
            </a:r>
            <a:r>
              <a:rPr sz="1800" spc="-5" dirty="0">
                <a:latin typeface="Microsoft Sans Serif"/>
                <a:cs typeface="Microsoft Sans Serif"/>
              </a:rPr>
              <a:t> se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ajustará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-5" dirty="0">
                <a:latin typeface="Microsoft Sans Serif"/>
                <a:cs typeface="Microsoft Sans Serif"/>
              </a:rPr>
              <a:t> arranque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-5" dirty="0">
                <a:latin typeface="Microsoft Sans Serif"/>
                <a:cs typeface="Microsoft Sans Serif"/>
              </a:rPr>
              <a:t> unidad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temporizada</a:t>
            </a:r>
            <a:r>
              <a:rPr sz="1800" dirty="0">
                <a:latin typeface="Microsoft Sans Serif"/>
                <a:cs typeface="Microsoft Sans Serif"/>
              </a:rPr>
              <a:t> de 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sobreintensidad como máximo </a:t>
            </a:r>
            <a:r>
              <a:rPr sz="1800" dirty="0">
                <a:latin typeface="Microsoft Sans Serif"/>
                <a:cs typeface="Microsoft Sans Serif"/>
              </a:rPr>
              <a:t>a </a:t>
            </a:r>
            <a:r>
              <a:rPr sz="1800" spc="-5" dirty="0">
                <a:latin typeface="Microsoft Sans Serif"/>
                <a:cs typeface="Microsoft Sans Serif"/>
              </a:rPr>
              <a:t>1,25 </a:t>
            </a:r>
            <a:r>
              <a:rPr sz="1800" dirty="0">
                <a:latin typeface="Microsoft Sans Serif"/>
                <a:cs typeface="Microsoft Sans Serif"/>
              </a:rPr>
              <a:t>veces </a:t>
            </a:r>
            <a:r>
              <a:rPr sz="1800" spc="-10" dirty="0">
                <a:latin typeface="Microsoft Sans Serif"/>
                <a:cs typeface="Microsoft Sans Serif"/>
              </a:rPr>
              <a:t>la </a:t>
            </a:r>
            <a:r>
              <a:rPr sz="1800" spc="-5" dirty="0">
                <a:latin typeface="Microsoft Sans Serif"/>
                <a:cs typeface="Microsoft Sans Serif"/>
              </a:rPr>
              <a:t>intensidad </a:t>
            </a:r>
            <a:r>
              <a:rPr sz="1800" dirty="0">
                <a:latin typeface="Microsoft Sans Serif"/>
                <a:cs typeface="Microsoft Sans Serif"/>
              </a:rPr>
              <a:t>a </a:t>
            </a:r>
            <a:r>
              <a:rPr sz="1800" spc="-5" dirty="0">
                <a:latin typeface="Microsoft Sans Serif"/>
                <a:cs typeface="Microsoft Sans Serif"/>
              </a:rPr>
              <a:t>plena </a:t>
            </a:r>
            <a:r>
              <a:rPr sz="1800" dirty="0">
                <a:latin typeface="Microsoft Sans Serif"/>
                <a:cs typeface="Microsoft Sans Serif"/>
              </a:rPr>
              <a:t>carga </a:t>
            </a:r>
            <a:r>
              <a:rPr sz="1800" spc="-15" dirty="0">
                <a:latin typeface="Microsoft Sans Serif"/>
                <a:cs typeface="Microsoft Sans Serif"/>
              </a:rPr>
              <a:t>del 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transformador en </a:t>
            </a:r>
            <a:r>
              <a:rPr sz="1800" spc="-10" dirty="0">
                <a:latin typeface="Microsoft Sans Serif"/>
                <a:cs typeface="Microsoft Sans Serif"/>
              </a:rPr>
              <a:t>el </a:t>
            </a:r>
            <a:r>
              <a:rPr sz="1800" spc="-5" dirty="0">
                <a:latin typeface="Microsoft Sans Serif"/>
                <a:cs typeface="Microsoft Sans Serif"/>
              </a:rPr>
              <a:t>lado de alta tensión </a:t>
            </a:r>
            <a:r>
              <a:rPr sz="1800" dirty="0">
                <a:latin typeface="Microsoft Sans Serif"/>
                <a:cs typeface="Microsoft Sans Serif"/>
              </a:rPr>
              <a:t>y 1.1 </a:t>
            </a:r>
            <a:r>
              <a:rPr sz="1800" spc="-5" dirty="0">
                <a:latin typeface="Microsoft Sans Serif"/>
                <a:cs typeface="Microsoft Sans Serif"/>
              </a:rPr>
              <a:t>en el lado de media tensión</a:t>
            </a:r>
            <a:r>
              <a:rPr sz="1800" spc="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 fin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realizar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protección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apoyo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frente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las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sobrecargas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transformador.</a:t>
            </a:r>
            <a:endParaRPr sz="18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medida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posible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margen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coordinación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entre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media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tensión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alta</a:t>
            </a:r>
            <a:endParaRPr sz="1800">
              <a:latin typeface="Microsoft Sans Serif"/>
              <a:cs typeface="Microsoft Sans Serif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Microsoft Sans Serif"/>
                <a:cs typeface="Microsoft Sans Serif"/>
              </a:rPr>
              <a:t>tensión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será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500ms.</a:t>
            </a:r>
            <a:endParaRPr sz="1800">
              <a:latin typeface="Microsoft Sans Serif"/>
              <a:cs typeface="Microsoft Sans Serif"/>
            </a:endParaRPr>
          </a:p>
          <a:p>
            <a:pPr marL="354965" marR="5715" indent="-342900" algn="just">
              <a:lnSpc>
                <a:spcPct val="100000"/>
              </a:lnSpc>
              <a:spcBef>
                <a:spcPts val="1200"/>
              </a:spcBef>
              <a:buChar char="•"/>
              <a:tabLst>
                <a:tab pos="35560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Se ajustará la curva de disparo de </a:t>
            </a:r>
            <a:r>
              <a:rPr sz="1800" spc="-10" dirty="0">
                <a:latin typeface="Microsoft Sans Serif"/>
                <a:cs typeface="Microsoft Sans Serif"/>
              </a:rPr>
              <a:t>la </a:t>
            </a:r>
            <a:r>
              <a:rPr sz="1800" spc="-5" dirty="0">
                <a:latin typeface="Microsoft Sans Serif"/>
                <a:cs typeface="Microsoft Sans Serif"/>
              </a:rPr>
              <a:t>unidad temporizada </a:t>
            </a:r>
            <a:r>
              <a:rPr sz="1800" dirty="0">
                <a:latin typeface="Microsoft Sans Serif"/>
                <a:cs typeface="Microsoft Sans Serif"/>
              </a:rPr>
              <a:t>de forma </a:t>
            </a:r>
            <a:r>
              <a:rPr sz="1800" spc="-5" dirty="0">
                <a:latin typeface="Microsoft Sans Serif"/>
                <a:cs typeface="Microsoft Sans Serif"/>
              </a:rPr>
              <a:t>que no </a:t>
            </a:r>
            <a:r>
              <a:rPr sz="1800" spc="-10" dirty="0">
                <a:latin typeface="Microsoft Sans Serif"/>
                <a:cs typeface="Microsoft Sans Serif"/>
              </a:rPr>
              <a:t>haya </a:t>
            </a:r>
            <a:r>
              <a:rPr sz="1800" spc="-5" dirty="0">
                <a:latin typeface="Microsoft Sans Serif"/>
                <a:cs typeface="Microsoft Sans Serif"/>
              </a:rPr>
              <a:t> disparo en la maniobra de energización del </a:t>
            </a:r>
            <a:r>
              <a:rPr sz="1800" spc="-10" dirty="0">
                <a:latin typeface="Microsoft Sans Serif"/>
                <a:cs typeface="Microsoft Sans Serif"/>
              </a:rPr>
              <a:t>transformador, </a:t>
            </a:r>
            <a:r>
              <a:rPr sz="1800" spc="-5" dirty="0">
                <a:latin typeface="Microsoft Sans Serif"/>
                <a:cs typeface="Microsoft Sans Serif"/>
              </a:rPr>
              <a:t>es </a:t>
            </a:r>
            <a:r>
              <a:rPr sz="1800" spc="-25" dirty="0">
                <a:latin typeface="Microsoft Sans Serif"/>
                <a:cs typeface="Microsoft Sans Serif"/>
              </a:rPr>
              <a:t>decir,</a:t>
            </a:r>
            <a:r>
              <a:rPr sz="1800" spc="4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que para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una</a:t>
            </a:r>
            <a:r>
              <a:rPr sz="1800" spc="114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intensidad</a:t>
            </a:r>
            <a:r>
              <a:rPr sz="1800" spc="1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14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10-34.5</a:t>
            </a:r>
            <a:r>
              <a:rPr sz="1800" spc="1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veces</a:t>
            </a:r>
            <a:r>
              <a:rPr sz="1800" spc="1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114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intensidad</a:t>
            </a:r>
            <a:r>
              <a:rPr sz="1800" spc="114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1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plena</a:t>
            </a:r>
            <a:r>
              <a:rPr sz="1800" spc="114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carga</a:t>
            </a:r>
            <a:r>
              <a:rPr sz="1800" spc="114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del</a:t>
            </a:r>
            <a:r>
              <a:rPr sz="1800" spc="1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transformador,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tiempo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disparo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superior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0,1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segundos.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53746"/>
            <a:ext cx="2847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Criterios</a:t>
            </a:r>
            <a:r>
              <a:rPr sz="2400" spc="-105" dirty="0"/>
              <a:t> </a:t>
            </a:r>
            <a:r>
              <a:rPr sz="2400" dirty="0"/>
              <a:t>básicos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74395" y="1209801"/>
            <a:ext cx="8509000" cy="33547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90"/>
              </a:spcBef>
              <a:buFont typeface="Microsoft Sans Serif"/>
              <a:buChar char="•"/>
              <a:tabLst>
                <a:tab pos="353695" algn="l"/>
                <a:tab pos="354330" algn="l"/>
              </a:tabLst>
            </a:pPr>
            <a:r>
              <a:rPr sz="2000" b="1" spc="-10" dirty="0">
                <a:latin typeface="Arial"/>
                <a:cs typeface="Arial"/>
              </a:rPr>
              <a:t>Sobreintensidad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sz="1800" b="1" spc="-10" dirty="0">
                <a:latin typeface="Arial"/>
                <a:cs typeface="Arial"/>
              </a:rPr>
              <a:t>Transformadores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30" dirty="0">
                <a:latin typeface="Arial"/>
                <a:cs typeface="Arial"/>
              </a:rPr>
              <a:t>AT:</a:t>
            </a:r>
            <a:endParaRPr sz="1800">
              <a:latin typeface="Arial"/>
              <a:cs typeface="Arial"/>
            </a:endParaRPr>
          </a:p>
          <a:p>
            <a:pPr marL="546100" marR="5715" lvl="1" indent="-262255" algn="just">
              <a:lnSpc>
                <a:spcPct val="100000"/>
              </a:lnSpc>
              <a:spcBef>
                <a:spcPts val="1205"/>
              </a:spcBef>
              <a:buChar char="•"/>
              <a:tabLst>
                <a:tab pos="546100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Con</a:t>
            </a:r>
            <a:r>
              <a:rPr sz="1800" spc="-5" dirty="0">
                <a:latin typeface="Microsoft Sans Serif"/>
                <a:cs typeface="Microsoft Sans Serif"/>
              </a:rPr>
              <a:t> el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fin</a:t>
            </a:r>
            <a:r>
              <a:rPr sz="1800" dirty="0">
                <a:latin typeface="Microsoft Sans Serif"/>
                <a:cs typeface="Microsoft Sans Serif"/>
              </a:rPr>
              <a:t> 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garantizar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-5" dirty="0">
                <a:latin typeface="Microsoft Sans Serif"/>
                <a:cs typeface="Microsoft Sans Serif"/>
              </a:rPr>
              <a:t> disparo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-5" dirty="0">
                <a:latin typeface="Microsoft Sans Serif"/>
                <a:cs typeface="Microsoft Sans Serif"/>
              </a:rPr>
              <a:t> unidad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instantánea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para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un </a:t>
            </a:r>
            <a:r>
              <a:rPr sz="1800" spc="-5" dirty="0">
                <a:latin typeface="Microsoft Sans Serif"/>
                <a:cs typeface="Microsoft Sans Serif"/>
              </a:rPr>
              <a:t> determinado valor </a:t>
            </a:r>
            <a:r>
              <a:rPr sz="1800" dirty="0">
                <a:latin typeface="Microsoft Sans Serif"/>
                <a:cs typeface="Microsoft Sans Serif"/>
              </a:rPr>
              <a:t>de </a:t>
            </a:r>
            <a:r>
              <a:rPr sz="1800" spc="-5" dirty="0">
                <a:latin typeface="Microsoft Sans Serif"/>
                <a:cs typeface="Microsoft Sans Serif"/>
              </a:rPr>
              <a:t>corriente de cortocircuito, se ajustará </a:t>
            </a:r>
            <a:r>
              <a:rPr sz="1800" dirty="0">
                <a:latin typeface="Microsoft Sans Serif"/>
                <a:cs typeface="Microsoft Sans Serif"/>
              </a:rPr>
              <a:t>esta </a:t>
            </a:r>
            <a:r>
              <a:rPr sz="1800" spc="-5" dirty="0">
                <a:latin typeface="Microsoft Sans Serif"/>
                <a:cs typeface="Microsoft Sans Serif"/>
              </a:rPr>
              <a:t>unidad </a:t>
            </a:r>
            <a:r>
              <a:rPr sz="1800" dirty="0">
                <a:latin typeface="Microsoft Sans Serif"/>
                <a:cs typeface="Microsoft Sans Serif"/>
              </a:rPr>
              <a:t>como 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máximo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al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70%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dicha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corriente.</a:t>
            </a:r>
            <a:endParaRPr sz="1800">
              <a:latin typeface="Microsoft Sans Serif"/>
              <a:cs typeface="Microsoft Sans Serif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Microsoft Sans Serif"/>
              <a:buChar char="•"/>
            </a:pPr>
            <a:endParaRPr sz="1550">
              <a:latin typeface="Microsoft Sans Serif"/>
              <a:cs typeface="Microsoft Sans Serif"/>
            </a:endParaRPr>
          </a:p>
          <a:p>
            <a:pPr marL="546100" marR="5080" lvl="1" indent="-262255" algn="just">
              <a:lnSpc>
                <a:spcPct val="100000"/>
              </a:lnSpc>
              <a:buChar char="•"/>
              <a:tabLst>
                <a:tab pos="54610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Deberá comprobarse que </a:t>
            </a:r>
            <a:r>
              <a:rPr sz="1800" dirty="0">
                <a:latin typeface="Microsoft Sans Serif"/>
                <a:cs typeface="Microsoft Sans Serif"/>
              </a:rPr>
              <a:t>con este </a:t>
            </a:r>
            <a:r>
              <a:rPr sz="1800" spc="-5" dirty="0">
                <a:latin typeface="Microsoft Sans Serif"/>
                <a:cs typeface="Microsoft Sans Serif"/>
              </a:rPr>
              <a:t>ajuste, </a:t>
            </a:r>
            <a:r>
              <a:rPr sz="1800" spc="-10" dirty="0">
                <a:latin typeface="Microsoft Sans Serif"/>
                <a:cs typeface="Microsoft Sans Serif"/>
              </a:rPr>
              <a:t>la </a:t>
            </a:r>
            <a:r>
              <a:rPr sz="1800" spc="-5" dirty="0">
                <a:latin typeface="Microsoft Sans Serif"/>
                <a:cs typeface="Microsoft Sans Serif"/>
              </a:rPr>
              <a:t>unidad no dispare en aquellas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situaciones donde no se desee. Para garantizar esto, es recomendable </a:t>
            </a:r>
            <a:r>
              <a:rPr sz="1800" spc="-10" dirty="0">
                <a:latin typeface="Microsoft Sans Serif"/>
                <a:cs typeface="Microsoft Sans Serif"/>
              </a:rPr>
              <a:t>que </a:t>
            </a:r>
            <a:r>
              <a:rPr sz="1800" spc="-15" dirty="0">
                <a:latin typeface="Microsoft Sans Serif"/>
                <a:cs typeface="Microsoft Sans Serif"/>
              </a:rPr>
              <a:t>el 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ajuste</a:t>
            </a:r>
            <a:r>
              <a:rPr sz="1800" spc="1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sea</a:t>
            </a:r>
            <a:r>
              <a:rPr sz="1800" spc="1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superior</a:t>
            </a:r>
            <a:r>
              <a:rPr sz="1800" spc="17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17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1.5</a:t>
            </a:r>
            <a:r>
              <a:rPr sz="1800" spc="1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-</a:t>
            </a:r>
            <a:r>
              <a:rPr sz="1800" spc="18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2</a:t>
            </a:r>
            <a:r>
              <a:rPr sz="1800" spc="18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veces</a:t>
            </a:r>
            <a:r>
              <a:rPr sz="1800" spc="17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17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valor</a:t>
            </a:r>
            <a:r>
              <a:rPr sz="1800" spc="18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máximo</a:t>
            </a:r>
            <a:r>
              <a:rPr sz="1800" spc="17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7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corriente</a:t>
            </a:r>
            <a:r>
              <a:rPr sz="1800" spc="17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para</a:t>
            </a:r>
            <a:r>
              <a:rPr sz="1800" spc="17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18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cual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no se desea que actúe </a:t>
            </a:r>
            <a:r>
              <a:rPr sz="1800" spc="-10" dirty="0">
                <a:latin typeface="Microsoft Sans Serif"/>
                <a:cs typeface="Microsoft Sans Serif"/>
              </a:rPr>
              <a:t>la </a:t>
            </a:r>
            <a:r>
              <a:rPr sz="1800" spc="-5" dirty="0">
                <a:latin typeface="Microsoft Sans Serif"/>
                <a:cs typeface="Microsoft Sans Serif"/>
              </a:rPr>
              <a:t>unidad. </a:t>
            </a:r>
            <a:r>
              <a:rPr sz="1800" spc="-10" dirty="0">
                <a:latin typeface="Microsoft Sans Serif"/>
                <a:cs typeface="Microsoft Sans Serif"/>
              </a:rPr>
              <a:t>Si </a:t>
            </a:r>
            <a:r>
              <a:rPr sz="1800" spc="-5" dirty="0">
                <a:latin typeface="Microsoft Sans Serif"/>
                <a:cs typeface="Microsoft Sans Serif"/>
              </a:rPr>
              <a:t>no es posible realizar </a:t>
            </a:r>
            <a:r>
              <a:rPr sz="1800" spc="-10" dirty="0">
                <a:latin typeface="Microsoft Sans Serif"/>
                <a:cs typeface="Microsoft Sans Serif"/>
              </a:rPr>
              <a:t>el </a:t>
            </a:r>
            <a:r>
              <a:rPr sz="1800" spc="-5" dirty="0">
                <a:latin typeface="Microsoft Sans Serif"/>
                <a:cs typeface="Microsoft Sans Serif"/>
              </a:rPr>
              <a:t>ajuste dentro </a:t>
            </a:r>
            <a:r>
              <a:rPr sz="1800" spc="-10" dirty="0">
                <a:latin typeface="Microsoft Sans Serif"/>
                <a:cs typeface="Microsoft Sans Serif"/>
              </a:rPr>
              <a:t>de </a:t>
            </a:r>
            <a:r>
              <a:rPr sz="1800" spc="-5" dirty="0">
                <a:latin typeface="Microsoft Sans Serif"/>
                <a:cs typeface="Microsoft Sans Serif"/>
              </a:rPr>
              <a:t> este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margen,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recomienda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no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ajustar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unidad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instantánea.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53746"/>
            <a:ext cx="2847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Criterios</a:t>
            </a:r>
            <a:r>
              <a:rPr sz="2400" spc="-105" dirty="0"/>
              <a:t> </a:t>
            </a:r>
            <a:r>
              <a:rPr sz="2400" dirty="0"/>
              <a:t>básicos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74395" y="1209801"/>
            <a:ext cx="8509635" cy="37515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3695" indent="-341630" algn="just">
              <a:lnSpc>
                <a:spcPct val="100000"/>
              </a:lnSpc>
              <a:spcBef>
                <a:spcPts val="90"/>
              </a:spcBef>
              <a:buFont typeface="Microsoft Sans Serif"/>
              <a:buChar char="•"/>
              <a:tabLst>
                <a:tab pos="354330" algn="l"/>
              </a:tabLst>
            </a:pPr>
            <a:r>
              <a:rPr sz="2000" b="1" spc="-10" dirty="0">
                <a:latin typeface="Arial"/>
                <a:cs typeface="Arial"/>
              </a:rPr>
              <a:t>Sobreintensidad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sz="1800" b="1" spc="-10" dirty="0">
                <a:latin typeface="Arial"/>
                <a:cs typeface="Arial"/>
              </a:rPr>
              <a:t>Transformadores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30" dirty="0">
                <a:latin typeface="Arial"/>
                <a:cs typeface="Arial"/>
              </a:rPr>
              <a:t>AT:</a:t>
            </a:r>
            <a:endParaRPr sz="180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1205"/>
              </a:spcBef>
              <a:buChar char="•"/>
              <a:tabLst>
                <a:tab pos="35560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Ajuste</a:t>
            </a:r>
            <a:r>
              <a:rPr sz="1800" spc="114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114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arranque</a:t>
            </a:r>
            <a:r>
              <a:rPr sz="1800" spc="114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14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114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unidad</a:t>
            </a:r>
            <a:r>
              <a:rPr sz="1800" spc="114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temporizada</a:t>
            </a:r>
            <a:r>
              <a:rPr sz="1800" spc="1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14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neutro</a:t>
            </a:r>
            <a:r>
              <a:rPr sz="1800" spc="114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14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las</a:t>
            </a:r>
            <a:r>
              <a:rPr sz="1800" spc="1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protecciones.</a:t>
            </a:r>
            <a:r>
              <a:rPr sz="1800" spc="1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endParaRPr sz="1800">
              <a:latin typeface="Microsoft Sans Serif"/>
              <a:cs typeface="Microsoft Sans Serif"/>
            </a:endParaRPr>
          </a:p>
          <a:p>
            <a:pPr marL="354965" algn="just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nivel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sensibilidad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protección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vendrá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definido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por:</a:t>
            </a:r>
            <a:endParaRPr sz="1800">
              <a:latin typeface="Microsoft Sans Serif"/>
              <a:cs typeface="Microsoft Sans Serif"/>
            </a:endParaRPr>
          </a:p>
          <a:p>
            <a:pPr marL="1269365" marR="5080" lvl="1" indent="-342900" algn="just">
              <a:lnSpc>
                <a:spcPct val="100000"/>
              </a:lnSpc>
              <a:spcBef>
                <a:spcPts val="600"/>
              </a:spcBef>
              <a:buChar char="•"/>
              <a:tabLst>
                <a:tab pos="1270000" algn="l"/>
              </a:tabLst>
            </a:pPr>
            <a:r>
              <a:rPr sz="1800" spc="-25" dirty="0">
                <a:latin typeface="Microsoft Sans Serif"/>
                <a:cs typeface="Microsoft Sans Serif"/>
              </a:rPr>
              <a:t>Valores </a:t>
            </a:r>
            <a:r>
              <a:rPr sz="1800" spc="-5" dirty="0">
                <a:latin typeface="Microsoft Sans Serif"/>
                <a:cs typeface="Microsoft Sans Serif"/>
              </a:rPr>
              <a:t>de cortocircuito monofásicos, directamente relacionado </a:t>
            </a:r>
            <a:r>
              <a:rPr sz="1800" dirty="0">
                <a:latin typeface="Microsoft Sans Serif"/>
                <a:cs typeface="Microsoft Sans Serif"/>
              </a:rPr>
              <a:t>con </a:t>
            </a:r>
            <a:r>
              <a:rPr sz="1800" spc="-5" dirty="0">
                <a:latin typeface="Microsoft Sans Serif"/>
                <a:cs typeface="Microsoft Sans Serif"/>
              </a:rPr>
              <a:t>la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limitación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corriente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neutro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que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pueda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existir.</a:t>
            </a:r>
            <a:endParaRPr sz="1800">
              <a:latin typeface="Microsoft Sans Serif"/>
              <a:cs typeface="Microsoft Sans Serif"/>
            </a:endParaRPr>
          </a:p>
          <a:p>
            <a:pPr marL="1269365" marR="5080" lvl="1" indent="-342900" algn="just">
              <a:lnSpc>
                <a:spcPct val="100000"/>
              </a:lnSpc>
              <a:buChar char="•"/>
              <a:tabLst>
                <a:tab pos="127000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Máxima componente residual </a:t>
            </a:r>
            <a:r>
              <a:rPr sz="1800" spc="-10" dirty="0">
                <a:latin typeface="Microsoft Sans Serif"/>
                <a:cs typeface="Microsoft Sans Serif"/>
              </a:rPr>
              <a:t>que </a:t>
            </a:r>
            <a:r>
              <a:rPr sz="1800" spc="-5" dirty="0">
                <a:latin typeface="Microsoft Sans Serif"/>
                <a:cs typeface="Microsoft Sans Serif"/>
              </a:rPr>
              <a:t>pueda aparecer </a:t>
            </a:r>
            <a:r>
              <a:rPr sz="1800" spc="-10" dirty="0">
                <a:latin typeface="Microsoft Sans Serif"/>
                <a:cs typeface="Microsoft Sans Serif"/>
              </a:rPr>
              <a:t>debido </a:t>
            </a:r>
            <a:r>
              <a:rPr sz="1800" dirty="0">
                <a:latin typeface="Microsoft Sans Serif"/>
                <a:cs typeface="Microsoft Sans Serif"/>
              </a:rPr>
              <a:t>a </a:t>
            </a:r>
            <a:r>
              <a:rPr sz="1800" spc="-5" dirty="0">
                <a:latin typeface="Microsoft Sans Serif"/>
                <a:cs typeface="Microsoft Sans Serif"/>
              </a:rPr>
              <a:t>problemas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transposición,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desequilibrios,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saturación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transformadores</a:t>
            </a:r>
            <a:r>
              <a:rPr sz="1800" dirty="0">
                <a:latin typeface="Microsoft Sans Serif"/>
                <a:cs typeface="Microsoft Sans Serif"/>
              </a:rPr>
              <a:t> de 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intensidad,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etc.</a:t>
            </a:r>
            <a:endParaRPr sz="1800">
              <a:latin typeface="Microsoft Sans Serif"/>
              <a:cs typeface="Microsoft Sans Serif"/>
            </a:endParaRPr>
          </a:p>
          <a:p>
            <a:pPr marL="1269365" marR="6350" lvl="1" indent="-342900" algn="just">
              <a:lnSpc>
                <a:spcPct val="100000"/>
              </a:lnSpc>
              <a:buChar char="•"/>
              <a:tabLst>
                <a:tab pos="127000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Umbral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10" dirty="0">
                <a:latin typeface="Microsoft Sans Serif"/>
                <a:cs typeface="Microsoft Sans Serif"/>
              </a:rPr>
              <a:t>mínimo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sensibilidad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del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relé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incluyendo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los</a:t>
            </a:r>
            <a:r>
              <a:rPr sz="1800" spc="47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efectos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derivados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relación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transformación.</a:t>
            </a:r>
            <a:endParaRPr sz="1800">
              <a:latin typeface="Microsoft Sans Serif"/>
              <a:cs typeface="Microsoft Sans Serif"/>
            </a:endParaRPr>
          </a:p>
          <a:p>
            <a:pPr marL="1270000" lvl="1" indent="-342900" algn="just">
              <a:lnSpc>
                <a:spcPct val="100000"/>
              </a:lnSpc>
              <a:spcBef>
                <a:spcPts val="5"/>
              </a:spcBef>
              <a:buChar char="•"/>
              <a:tabLst>
                <a:tab pos="1270000" algn="l"/>
              </a:tabLst>
            </a:pPr>
            <a:r>
              <a:rPr sz="1800" spc="-25" dirty="0">
                <a:latin typeface="Microsoft Sans Serif"/>
                <a:cs typeface="Microsoft Sans Serif"/>
              </a:rPr>
              <a:t>Valores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típicos: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(0.2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- </a:t>
            </a:r>
            <a:r>
              <a:rPr sz="1800" spc="-5" dirty="0">
                <a:latin typeface="Microsoft Sans Serif"/>
                <a:cs typeface="Microsoft Sans Serif"/>
              </a:rPr>
              <a:t>0.5)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53746"/>
            <a:ext cx="2847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Criterios</a:t>
            </a:r>
            <a:r>
              <a:rPr sz="2400" spc="-105" dirty="0"/>
              <a:t> </a:t>
            </a:r>
            <a:r>
              <a:rPr sz="2400" dirty="0"/>
              <a:t>básicos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74395" y="1209801"/>
            <a:ext cx="8509635" cy="45288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90"/>
              </a:spcBef>
              <a:buFont typeface="Microsoft Sans Serif"/>
              <a:buChar char="•"/>
              <a:tabLst>
                <a:tab pos="353695" algn="l"/>
                <a:tab pos="354330" algn="l"/>
              </a:tabLst>
            </a:pPr>
            <a:r>
              <a:rPr sz="2000" b="1" spc="-10" dirty="0">
                <a:latin typeface="Arial"/>
                <a:cs typeface="Arial"/>
              </a:rPr>
              <a:t>Sobreintensidad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sz="1800" b="1" spc="-10" dirty="0">
                <a:latin typeface="Arial"/>
                <a:cs typeface="Arial"/>
              </a:rPr>
              <a:t>Transformadores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70" dirty="0">
                <a:latin typeface="Arial"/>
                <a:cs typeface="Arial"/>
              </a:rPr>
              <a:t>MT:</a:t>
            </a:r>
            <a:endParaRPr sz="1800">
              <a:latin typeface="Arial"/>
              <a:cs typeface="Arial"/>
            </a:endParaRPr>
          </a:p>
          <a:p>
            <a:pPr marL="354965" marR="5715" indent="-342900" algn="just">
              <a:lnSpc>
                <a:spcPct val="100000"/>
              </a:lnSpc>
              <a:spcBef>
                <a:spcPts val="1205"/>
              </a:spcBef>
              <a:buChar char="•"/>
              <a:tabLst>
                <a:tab pos="35560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En </a:t>
            </a:r>
            <a:r>
              <a:rPr sz="1800" spc="-10" dirty="0">
                <a:latin typeface="Microsoft Sans Serif"/>
                <a:cs typeface="Microsoft Sans Serif"/>
              </a:rPr>
              <a:t>los </a:t>
            </a:r>
            <a:r>
              <a:rPr sz="1800" spc="-5" dirty="0">
                <a:latin typeface="Microsoft Sans Serif"/>
                <a:cs typeface="Microsoft Sans Serif"/>
              </a:rPr>
              <a:t>relés situados en </a:t>
            </a:r>
            <a:r>
              <a:rPr sz="1800" spc="-10" dirty="0">
                <a:latin typeface="Microsoft Sans Serif"/>
                <a:cs typeface="Microsoft Sans Serif"/>
              </a:rPr>
              <a:t>el </a:t>
            </a:r>
            <a:r>
              <a:rPr sz="1800" spc="-5" dirty="0">
                <a:latin typeface="Microsoft Sans Serif"/>
                <a:cs typeface="Microsoft Sans Serif"/>
              </a:rPr>
              <a:t>secundario </a:t>
            </a:r>
            <a:r>
              <a:rPr sz="1800" dirty="0">
                <a:latin typeface="Microsoft Sans Serif"/>
                <a:cs typeface="Microsoft Sans Serif"/>
              </a:rPr>
              <a:t>de </a:t>
            </a:r>
            <a:r>
              <a:rPr sz="1800" spc="-5" dirty="0">
                <a:latin typeface="Microsoft Sans Serif"/>
                <a:cs typeface="Microsoft Sans Serif"/>
              </a:rPr>
              <a:t>un transformador </a:t>
            </a:r>
            <a:r>
              <a:rPr sz="1800" spc="-10" dirty="0">
                <a:latin typeface="Microsoft Sans Serif"/>
                <a:cs typeface="Microsoft Sans Serif"/>
              </a:rPr>
              <a:t>que </a:t>
            </a:r>
            <a:r>
              <a:rPr sz="1800" spc="-5" dirty="0">
                <a:latin typeface="Microsoft Sans Serif"/>
                <a:cs typeface="Microsoft Sans Serif"/>
              </a:rPr>
              <a:t>alimenta </a:t>
            </a:r>
            <a:r>
              <a:rPr sz="1800" dirty="0">
                <a:latin typeface="Microsoft Sans Serif"/>
                <a:cs typeface="Microsoft Sans Serif"/>
              </a:rPr>
              <a:t>a </a:t>
            </a:r>
            <a:r>
              <a:rPr sz="1800" spc="-10" dirty="0">
                <a:latin typeface="Microsoft Sans Serif"/>
                <a:cs typeface="Microsoft Sans Serif"/>
              </a:rPr>
              <a:t>una </a:t>
            </a:r>
            <a:r>
              <a:rPr sz="1800" spc="-5" dirty="0">
                <a:latin typeface="Microsoft Sans Serif"/>
                <a:cs typeface="Microsoft Sans Serif"/>
              </a:rPr>
              <a:t> barra con varias </a:t>
            </a:r>
            <a:r>
              <a:rPr sz="1800" spc="-10" dirty="0">
                <a:latin typeface="Microsoft Sans Serif"/>
                <a:cs typeface="Microsoft Sans Serif"/>
              </a:rPr>
              <a:t>salidas </a:t>
            </a:r>
            <a:r>
              <a:rPr sz="1800" spc="-5" dirty="0">
                <a:latin typeface="Microsoft Sans Serif"/>
                <a:cs typeface="Microsoft Sans Serif"/>
              </a:rPr>
              <a:t>deberá evitarse </a:t>
            </a:r>
            <a:r>
              <a:rPr sz="1800" spc="-10" dirty="0">
                <a:latin typeface="Microsoft Sans Serif"/>
                <a:cs typeface="Microsoft Sans Serif"/>
              </a:rPr>
              <a:t>la utilización </a:t>
            </a:r>
            <a:r>
              <a:rPr sz="1800" spc="-5" dirty="0">
                <a:latin typeface="Microsoft Sans Serif"/>
                <a:cs typeface="Microsoft Sans Serif"/>
              </a:rPr>
              <a:t>del elemento instantáneo,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-5" dirty="0">
                <a:latin typeface="Microsoft Sans Serif"/>
                <a:cs typeface="Microsoft Sans Serif"/>
              </a:rPr>
              <a:t> fin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garantizar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selectividad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las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salidas</a:t>
            </a:r>
            <a:r>
              <a:rPr sz="1800" spc="45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correspondientes,</a:t>
            </a:r>
            <a:r>
              <a:rPr sz="1800" spc="47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aguas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abajo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mismo.</a:t>
            </a:r>
            <a:endParaRPr sz="1800">
              <a:latin typeface="Microsoft Sans Serif"/>
              <a:cs typeface="Microsoft Sans Serif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1200"/>
              </a:spcBef>
              <a:buChar char="•"/>
              <a:tabLst>
                <a:tab pos="35560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alguna</a:t>
            </a:r>
            <a:r>
              <a:rPr sz="1800" spc="-5" dirty="0">
                <a:latin typeface="Microsoft Sans Serif"/>
                <a:cs typeface="Microsoft Sans Serif"/>
              </a:rPr>
              <a:t> circunstancia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puede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ocurrir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que</a:t>
            </a:r>
            <a:r>
              <a:rPr sz="1800" spc="-5" dirty="0">
                <a:latin typeface="Microsoft Sans Serif"/>
                <a:cs typeface="Microsoft Sans Serif"/>
              </a:rPr>
              <a:t> se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pierda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selectividad</a:t>
            </a:r>
            <a:r>
              <a:rPr sz="1800" spc="-5" dirty="0">
                <a:latin typeface="Microsoft Sans Serif"/>
                <a:cs typeface="Microsoft Sans Serif"/>
              </a:rPr>
              <a:t> con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bajos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niveles de corriente de defecto. </a:t>
            </a:r>
            <a:r>
              <a:rPr sz="1800" spc="-10" dirty="0">
                <a:latin typeface="Microsoft Sans Serif"/>
                <a:cs typeface="Microsoft Sans Serif"/>
              </a:rPr>
              <a:t>Ello </a:t>
            </a:r>
            <a:r>
              <a:rPr sz="1800" spc="-5" dirty="0">
                <a:latin typeface="Microsoft Sans Serif"/>
                <a:cs typeface="Microsoft Sans Serif"/>
              </a:rPr>
              <a:t>será debido fundamentalmente </a:t>
            </a:r>
            <a:r>
              <a:rPr sz="1800" spc="-10" dirty="0">
                <a:latin typeface="Microsoft Sans Serif"/>
                <a:cs typeface="Microsoft Sans Serif"/>
              </a:rPr>
              <a:t>al </a:t>
            </a:r>
            <a:r>
              <a:rPr sz="1800" dirty="0">
                <a:latin typeface="Microsoft Sans Serif"/>
                <a:cs typeface="Microsoft Sans Serif"/>
              </a:rPr>
              <a:t>uso </a:t>
            </a:r>
            <a:r>
              <a:rPr sz="1800" spc="-10" dirty="0">
                <a:latin typeface="Microsoft Sans Serif"/>
                <a:cs typeface="Microsoft Sans Serif"/>
              </a:rPr>
              <a:t>de </a:t>
            </a:r>
            <a:r>
              <a:rPr sz="1800" spc="-5" dirty="0">
                <a:latin typeface="Microsoft Sans Serif"/>
                <a:cs typeface="Microsoft Sans Serif"/>
              </a:rPr>
              <a:t> dispositivos </a:t>
            </a:r>
            <a:r>
              <a:rPr sz="1800" dirty="0">
                <a:latin typeface="Microsoft Sans Serif"/>
                <a:cs typeface="Microsoft Sans Serif"/>
              </a:rPr>
              <a:t>de </a:t>
            </a:r>
            <a:r>
              <a:rPr sz="1800" spc="-5" dirty="0">
                <a:latin typeface="Microsoft Sans Serif"/>
                <a:cs typeface="Microsoft Sans Serif"/>
              </a:rPr>
              <a:t>diferente tipo de curva. </a:t>
            </a:r>
            <a:r>
              <a:rPr sz="1800" dirty="0">
                <a:latin typeface="Microsoft Sans Serif"/>
                <a:cs typeface="Microsoft Sans Serif"/>
              </a:rPr>
              <a:t>Esta </a:t>
            </a:r>
            <a:r>
              <a:rPr sz="1800" spc="-5" dirty="0">
                <a:latin typeface="Microsoft Sans Serif"/>
                <a:cs typeface="Microsoft Sans Serif"/>
              </a:rPr>
              <a:t>circunstancia podrá </a:t>
            </a:r>
            <a:r>
              <a:rPr sz="1800" dirty="0">
                <a:latin typeface="Microsoft Sans Serif"/>
                <a:cs typeface="Microsoft Sans Serif"/>
              </a:rPr>
              <a:t>ser </a:t>
            </a:r>
            <a:r>
              <a:rPr sz="1800" spc="-5" dirty="0">
                <a:latin typeface="Microsoft Sans Serif"/>
                <a:cs typeface="Microsoft Sans Serif"/>
              </a:rPr>
              <a:t>permisible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siempre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cuando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no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evitable.</a:t>
            </a:r>
            <a:endParaRPr sz="1800">
              <a:latin typeface="Microsoft Sans Serif"/>
              <a:cs typeface="Microsoft Sans Serif"/>
            </a:endParaRPr>
          </a:p>
          <a:p>
            <a:pPr marL="354965" marR="5715" indent="-342900" algn="just">
              <a:lnSpc>
                <a:spcPct val="100000"/>
              </a:lnSpc>
              <a:spcBef>
                <a:spcPts val="1205"/>
              </a:spcBef>
              <a:buChar char="•"/>
              <a:tabLst>
                <a:tab pos="35560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La existencia </a:t>
            </a:r>
            <a:r>
              <a:rPr sz="1800" spc="-10" dirty="0">
                <a:latin typeface="Microsoft Sans Serif"/>
                <a:cs typeface="Microsoft Sans Serif"/>
              </a:rPr>
              <a:t>del </a:t>
            </a:r>
            <a:r>
              <a:rPr sz="1800" spc="-5" dirty="0">
                <a:latin typeface="Microsoft Sans Serif"/>
                <a:cs typeface="Microsoft Sans Serif"/>
              </a:rPr>
              <a:t>transformador </a:t>
            </a:r>
            <a:r>
              <a:rPr sz="1800" spc="-10" dirty="0">
                <a:latin typeface="Microsoft Sans Serif"/>
                <a:cs typeface="Microsoft Sans Serif"/>
              </a:rPr>
              <a:t>Δ/Υ </a:t>
            </a:r>
            <a:r>
              <a:rPr sz="1800" spc="-5" dirty="0">
                <a:latin typeface="Microsoft Sans Serif"/>
                <a:cs typeface="Microsoft Sans Serif"/>
              </a:rPr>
              <a:t>en </a:t>
            </a:r>
            <a:r>
              <a:rPr sz="1800" spc="-10" dirty="0">
                <a:latin typeface="Microsoft Sans Serif"/>
                <a:cs typeface="Microsoft Sans Serif"/>
              </a:rPr>
              <a:t>la </a:t>
            </a:r>
            <a:r>
              <a:rPr sz="1800" spc="-5" dirty="0">
                <a:latin typeface="Microsoft Sans Serif"/>
                <a:cs typeface="Microsoft Sans Serif"/>
              </a:rPr>
              <a:t>planta permite independizar </a:t>
            </a:r>
            <a:r>
              <a:rPr sz="1800" spc="-10" dirty="0">
                <a:latin typeface="Microsoft Sans Serif"/>
                <a:cs typeface="Microsoft Sans Serif"/>
              </a:rPr>
              <a:t>las </a:t>
            </a:r>
            <a:r>
              <a:rPr sz="1800" spc="-5" dirty="0">
                <a:latin typeface="Microsoft Sans Serif"/>
                <a:cs typeface="Microsoft Sans Serif"/>
              </a:rPr>
              <a:t>zonas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coordinación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las</a:t>
            </a:r>
            <a:r>
              <a:rPr sz="1800" spc="-5" dirty="0">
                <a:latin typeface="Microsoft Sans Serif"/>
                <a:cs typeface="Microsoft Sans Serif"/>
              </a:rPr>
              <a:t> protecciones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neutro,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dado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que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secuencia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homopolar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las</a:t>
            </a:r>
            <a:r>
              <a:rPr sz="1800" spc="-5" dirty="0">
                <a:latin typeface="Microsoft Sans Serif"/>
                <a:cs typeface="Microsoft Sans Serif"/>
              </a:rPr>
              <a:t> distintas</a:t>
            </a:r>
            <a:r>
              <a:rPr sz="1800" dirty="0">
                <a:latin typeface="Microsoft Sans Serif"/>
                <a:cs typeface="Microsoft Sans Serif"/>
              </a:rPr>
              <a:t> zonas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están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desacopladas</a:t>
            </a:r>
            <a:r>
              <a:rPr sz="1800" dirty="0">
                <a:latin typeface="Microsoft Sans Serif"/>
                <a:cs typeface="Microsoft Sans Serif"/>
              </a:rPr>
              <a:t> en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cuanto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dirty="0">
                <a:latin typeface="Microsoft Sans Serif"/>
                <a:cs typeface="Microsoft Sans Serif"/>
              </a:rPr>
              <a:t> fuentes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 </a:t>
            </a:r>
            <a:r>
              <a:rPr sz="1800" spc="-5" dirty="0">
                <a:latin typeface="Microsoft Sans Serif"/>
                <a:cs typeface="Microsoft Sans Serif"/>
              </a:rPr>
              <a:t> corriente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homopolar.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253746"/>
            <a:ext cx="2847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Criterios</a:t>
            </a:r>
            <a:r>
              <a:rPr sz="2400" spc="-105" dirty="0"/>
              <a:t> </a:t>
            </a:r>
            <a:r>
              <a:rPr sz="2400" dirty="0"/>
              <a:t>básicos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74395" y="1042466"/>
            <a:ext cx="7990840" cy="3411854"/>
          </a:xfrm>
          <a:prstGeom prst="rect">
            <a:avLst/>
          </a:prstGeom>
        </p:spPr>
        <p:txBody>
          <a:bodyPr vert="horz" wrap="square" lIns="0" tIns="179070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1410"/>
              </a:spcBef>
              <a:buFont typeface="Microsoft Sans Serif"/>
              <a:buChar char="•"/>
              <a:tabLst>
                <a:tab pos="353695" algn="l"/>
                <a:tab pos="354330" algn="l"/>
              </a:tabLst>
            </a:pPr>
            <a:r>
              <a:rPr sz="2000" b="1" spc="-5" dirty="0">
                <a:latin typeface="Arial"/>
                <a:cs typeface="Arial"/>
              </a:rPr>
              <a:t>Baja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tensión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(27): </a:t>
            </a:r>
            <a:r>
              <a:rPr sz="2000" spc="-10" dirty="0">
                <a:latin typeface="Microsoft Sans Serif"/>
                <a:cs typeface="Microsoft Sans Serif"/>
              </a:rPr>
              <a:t>80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%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del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valor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nominal</a:t>
            </a:r>
            <a:endParaRPr sz="2000">
              <a:latin typeface="Microsoft Sans Serif"/>
              <a:cs typeface="Microsoft Sans Serif"/>
            </a:endParaRPr>
          </a:p>
          <a:p>
            <a:pPr marL="353695" indent="-341630">
              <a:lnSpc>
                <a:spcPct val="100000"/>
              </a:lnSpc>
              <a:spcBef>
                <a:spcPts val="1305"/>
              </a:spcBef>
              <a:buFont typeface="Microsoft Sans Serif"/>
              <a:buChar char="•"/>
              <a:tabLst>
                <a:tab pos="353695" algn="l"/>
                <a:tab pos="354330" algn="l"/>
              </a:tabLst>
            </a:pPr>
            <a:r>
              <a:rPr sz="2000" b="1" spc="-10" dirty="0">
                <a:latin typeface="Arial"/>
                <a:cs typeface="Arial"/>
              </a:rPr>
              <a:t>Sobretensión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(59):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20%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por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encima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del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valor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nominal</a:t>
            </a:r>
            <a:endParaRPr sz="2000">
              <a:latin typeface="Microsoft Sans Serif"/>
              <a:cs typeface="Microsoft Sans Serif"/>
            </a:endParaRPr>
          </a:p>
          <a:p>
            <a:pPr marL="353695" indent="-341630">
              <a:lnSpc>
                <a:spcPct val="100000"/>
              </a:lnSpc>
              <a:spcBef>
                <a:spcPts val="1300"/>
              </a:spcBef>
              <a:buFont typeface="Microsoft Sans Serif"/>
              <a:buChar char="•"/>
              <a:tabLst>
                <a:tab pos="353695" algn="l"/>
                <a:tab pos="354330" algn="l"/>
              </a:tabLst>
            </a:pPr>
            <a:r>
              <a:rPr sz="2000" b="1" spc="-10" dirty="0">
                <a:latin typeface="Arial"/>
                <a:cs typeface="Arial"/>
              </a:rPr>
              <a:t>Baja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frecuencia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(81u):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Valor: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Calibri"/>
                <a:cs typeface="Calibri"/>
              </a:rPr>
              <a:t>49.83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Hz,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una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temporización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 0,16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seg.</a:t>
            </a:r>
            <a:endParaRPr sz="1800">
              <a:latin typeface="Calibri"/>
              <a:cs typeface="Calibri"/>
            </a:endParaRPr>
          </a:p>
          <a:p>
            <a:pPr marL="353695" indent="-341630">
              <a:lnSpc>
                <a:spcPct val="100000"/>
              </a:lnSpc>
              <a:spcBef>
                <a:spcPts val="1310"/>
              </a:spcBef>
              <a:buFont typeface="Microsoft Sans Serif"/>
              <a:buChar char="•"/>
              <a:tabLst>
                <a:tab pos="353695" algn="l"/>
                <a:tab pos="354330" algn="l"/>
              </a:tabLst>
            </a:pPr>
            <a:r>
              <a:rPr sz="2000" b="1" spc="-10" dirty="0">
                <a:latin typeface="Arial"/>
                <a:cs typeface="Arial"/>
              </a:rPr>
              <a:t>Sobre frecuencia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(81o):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Valor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1750" spc="20" dirty="0">
                <a:latin typeface="Calibri"/>
                <a:cs typeface="Calibri"/>
              </a:rPr>
              <a:t>50.41</a:t>
            </a:r>
            <a:r>
              <a:rPr sz="1750" spc="10" dirty="0">
                <a:latin typeface="Calibri"/>
                <a:cs typeface="Calibri"/>
              </a:rPr>
              <a:t> </a:t>
            </a:r>
            <a:r>
              <a:rPr sz="1750" spc="15" dirty="0">
                <a:latin typeface="Calibri"/>
                <a:cs typeface="Calibri"/>
              </a:rPr>
              <a:t>Hz,</a:t>
            </a:r>
            <a:r>
              <a:rPr sz="1750" spc="10" dirty="0">
                <a:latin typeface="Calibri"/>
                <a:cs typeface="Calibri"/>
              </a:rPr>
              <a:t> con</a:t>
            </a:r>
            <a:r>
              <a:rPr sz="1750" spc="15" dirty="0">
                <a:latin typeface="Calibri"/>
                <a:cs typeface="Calibri"/>
              </a:rPr>
              <a:t> una</a:t>
            </a:r>
            <a:r>
              <a:rPr sz="1750" spc="20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temporización</a:t>
            </a:r>
            <a:r>
              <a:rPr sz="1750" spc="40" dirty="0">
                <a:latin typeface="Calibri"/>
                <a:cs typeface="Calibri"/>
              </a:rPr>
              <a:t> </a:t>
            </a:r>
            <a:r>
              <a:rPr sz="1750" spc="15" dirty="0">
                <a:latin typeface="Calibri"/>
                <a:cs typeface="Calibri"/>
              </a:rPr>
              <a:t>de</a:t>
            </a:r>
            <a:r>
              <a:rPr sz="1750" dirty="0">
                <a:latin typeface="Calibri"/>
                <a:cs typeface="Calibri"/>
              </a:rPr>
              <a:t> </a:t>
            </a:r>
            <a:r>
              <a:rPr sz="1750" spc="15" dirty="0">
                <a:latin typeface="Calibri"/>
                <a:cs typeface="Calibri"/>
              </a:rPr>
              <a:t>0,16</a:t>
            </a:r>
            <a:r>
              <a:rPr sz="1750" spc="25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seg</a:t>
            </a:r>
            <a:endParaRPr sz="1750">
              <a:latin typeface="Calibri"/>
              <a:cs typeface="Calibri"/>
            </a:endParaRPr>
          </a:p>
          <a:p>
            <a:pPr marL="353695" indent="-341630">
              <a:lnSpc>
                <a:spcPct val="100000"/>
              </a:lnSpc>
              <a:spcBef>
                <a:spcPts val="1305"/>
              </a:spcBef>
              <a:buFont typeface="Microsoft Sans Serif"/>
              <a:buChar char="•"/>
              <a:tabLst>
                <a:tab pos="353695" algn="l"/>
                <a:tab pos="354330" algn="l"/>
              </a:tabLst>
            </a:pPr>
            <a:r>
              <a:rPr sz="2000" b="1" spc="-10" dirty="0">
                <a:latin typeface="Arial"/>
                <a:cs typeface="Arial"/>
              </a:rPr>
              <a:t>Sobre corriente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(50/51):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10%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por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encima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del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valor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nominal</a:t>
            </a:r>
            <a:endParaRPr sz="2000">
              <a:latin typeface="Microsoft Sans Serif"/>
              <a:cs typeface="Microsoft Sans Serif"/>
            </a:endParaRPr>
          </a:p>
          <a:p>
            <a:pPr marL="353695" indent="-341630">
              <a:lnSpc>
                <a:spcPct val="100000"/>
              </a:lnSpc>
              <a:spcBef>
                <a:spcPts val="1310"/>
              </a:spcBef>
              <a:buFont typeface="Microsoft Sans Serif"/>
              <a:buChar char="•"/>
              <a:tabLst>
                <a:tab pos="353695" algn="l"/>
                <a:tab pos="354330" algn="l"/>
              </a:tabLst>
            </a:pPr>
            <a:r>
              <a:rPr sz="2000" b="1" spc="-10" dirty="0">
                <a:latin typeface="Arial"/>
                <a:cs typeface="Arial"/>
              </a:rPr>
              <a:t>Distancia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(21):</a:t>
            </a:r>
            <a:endParaRPr sz="2000">
              <a:latin typeface="Arial"/>
              <a:cs typeface="Arial"/>
            </a:endParaRPr>
          </a:p>
          <a:p>
            <a:pPr marL="609600" marR="733425" lvl="1" indent="-152400">
              <a:lnSpc>
                <a:spcPct val="102899"/>
              </a:lnSpc>
              <a:spcBef>
                <a:spcPts val="95"/>
              </a:spcBef>
              <a:buClr>
                <a:srgbClr val="000000"/>
              </a:buClr>
              <a:buFont typeface="Microsoft Sans Serif"/>
              <a:buChar char="•"/>
              <a:tabLst>
                <a:tab pos="596900" algn="l"/>
              </a:tabLst>
            </a:pPr>
            <a:r>
              <a:rPr sz="1750" spc="10" dirty="0">
                <a:solidFill>
                  <a:srgbClr val="006FC0"/>
                </a:solidFill>
                <a:latin typeface="Calibri"/>
                <a:cs typeface="Calibri"/>
              </a:rPr>
              <a:t>Primera </a:t>
            </a:r>
            <a:r>
              <a:rPr sz="1750" spc="5" dirty="0">
                <a:solidFill>
                  <a:srgbClr val="006FC0"/>
                </a:solidFill>
                <a:latin typeface="Calibri"/>
                <a:cs typeface="Calibri"/>
              </a:rPr>
              <a:t>zona:</a:t>
            </a:r>
            <a:r>
              <a:rPr sz="1750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750" spc="15" dirty="0">
                <a:latin typeface="Calibri"/>
                <a:cs typeface="Calibri"/>
              </a:rPr>
              <a:t>Su</a:t>
            </a:r>
            <a:r>
              <a:rPr sz="1750" spc="-5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operación</a:t>
            </a:r>
            <a:r>
              <a:rPr sz="1750" spc="30" dirty="0">
                <a:latin typeface="Calibri"/>
                <a:cs typeface="Calibri"/>
              </a:rPr>
              <a:t> </a:t>
            </a:r>
            <a:r>
              <a:rPr sz="1750" spc="15" dirty="0">
                <a:latin typeface="Calibri"/>
                <a:cs typeface="Calibri"/>
              </a:rPr>
              <a:t>es</a:t>
            </a:r>
            <a:r>
              <a:rPr sz="1750" spc="-5" dirty="0">
                <a:latin typeface="Calibri"/>
                <a:cs typeface="Calibri"/>
              </a:rPr>
              <a:t> </a:t>
            </a:r>
            <a:r>
              <a:rPr sz="1750" spc="5" dirty="0">
                <a:latin typeface="Calibri"/>
                <a:cs typeface="Calibri"/>
              </a:rPr>
              <a:t>instantánea,</a:t>
            </a:r>
            <a:r>
              <a:rPr sz="1750" spc="45" dirty="0">
                <a:latin typeface="Calibri"/>
                <a:cs typeface="Calibri"/>
              </a:rPr>
              <a:t> </a:t>
            </a:r>
            <a:r>
              <a:rPr sz="1750" spc="15" dirty="0">
                <a:latin typeface="Calibri"/>
                <a:cs typeface="Calibri"/>
              </a:rPr>
              <a:t>tiempo</a:t>
            </a:r>
            <a:r>
              <a:rPr sz="1750" spc="5" dirty="0">
                <a:latin typeface="Calibri"/>
                <a:cs typeface="Calibri"/>
              </a:rPr>
              <a:t> </a:t>
            </a:r>
            <a:r>
              <a:rPr sz="1750" spc="15" dirty="0">
                <a:latin typeface="Calibri"/>
                <a:cs typeface="Calibri"/>
              </a:rPr>
              <a:t>de</a:t>
            </a:r>
            <a:r>
              <a:rPr sz="1750" spc="-5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operación</a:t>
            </a:r>
            <a:r>
              <a:rPr sz="1750" spc="30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0.025s. </a:t>
            </a:r>
            <a:r>
              <a:rPr sz="1750" spc="-385" dirty="0">
                <a:latin typeface="Calibri"/>
                <a:cs typeface="Calibri"/>
              </a:rPr>
              <a:t> </a:t>
            </a:r>
            <a:r>
              <a:rPr sz="1750" spc="15" dirty="0">
                <a:latin typeface="Calibri"/>
                <a:cs typeface="Calibri"/>
              </a:rPr>
              <a:t>Z</a:t>
            </a:r>
            <a:r>
              <a:rPr sz="1750" spc="5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de </a:t>
            </a:r>
            <a:r>
              <a:rPr sz="1750" spc="5" dirty="0">
                <a:latin typeface="Calibri"/>
                <a:cs typeface="Calibri"/>
              </a:rPr>
              <a:t>arranque</a:t>
            </a:r>
            <a:r>
              <a:rPr sz="1750" spc="20" dirty="0">
                <a:latin typeface="Calibri"/>
                <a:cs typeface="Calibri"/>
              </a:rPr>
              <a:t> </a:t>
            </a:r>
            <a:r>
              <a:rPr sz="1750" spc="20" dirty="0">
                <a:latin typeface="Symbol"/>
                <a:cs typeface="Symbol"/>
              </a:rPr>
              <a:t></a:t>
            </a:r>
            <a:r>
              <a:rPr sz="1750" spc="370" dirty="0">
                <a:latin typeface="Times New Roman"/>
                <a:cs typeface="Times New Roman"/>
              </a:rPr>
              <a:t> </a:t>
            </a:r>
            <a:r>
              <a:rPr sz="1750" spc="15" dirty="0">
                <a:latin typeface="Calibri"/>
                <a:cs typeface="Calibri"/>
              </a:rPr>
              <a:t>0,85</a:t>
            </a:r>
            <a:r>
              <a:rPr sz="1750" spc="10" dirty="0">
                <a:latin typeface="Calibri"/>
                <a:cs typeface="Calibri"/>
              </a:rPr>
              <a:t> </a:t>
            </a:r>
            <a:r>
              <a:rPr sz="1750" spc="15" dirty="0">
                <a:latin typeface="Calibri"/>
                <a:cs typeface="Calibri"/>
              </a:rPr>
              <a:t>Z</a:t>
            </a:r>
            <a:r>
              <a:rPr sz="1750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línea </a:t>
            </a:r>
            <a:r>
              <a:rPr sz="1750" spc="5" dirty="0">
                <a:latin typeface="Calibri"/>
                <a:cs typeface="Calibri"/>
              </a:rPr>
              <a:t>protegida</a:t>
            </a:r>
            <a:r>
              <a:rPr sz="1750" spc="15" dirty="0">
                <a:latin typeface="Calibri"/>
                <a:cs typeface="Calibri"/>
              </a:rPr>
              <a:t> =4.5*0.85=</a:t>
            </a:r>
            <a:r>
              <a:rPr sz="1750" spc="-15" dirty="0">
                <a:latin typeface="Calibri"/>
                <a:cs typeface="Calibri"/>
              </a:rPr>
              <a:t> </a:t>
            </a:r>
            <a:r>
              <a:rPr sz="1750" spc="15" dirty="0">
                <a:latin typeface="Calibri"/>
                <a:cs typeface="Calibri"/>
              </a:rPr>
              <a:t>3.8</a:t>
            </a:r>
            <a:r>
              <a:rPr sz="1750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/</a:t>
            </a:r>
            <a:r>
              <a:rPr sz="1750" dirty="0">
                <a:latin typeface="Calibri"/>
                <a:cs typeface="Calibri"/>
              </a:rPr>
              <a:t> </a:t>
            </a:r>
            <a:r>
              <a:rPr sz="1750" spc="15" dirty="0">
                <a:latin typeface="Calibri"/>
                <a:cs typeface="Calibri"/>
              </a:rPr>
              <a:t>70º</a:t>
            </a:r>
            <a:r>
              <a:rPr sz="1750" spc="40" dirty="0">
                <a:latin typeface="Calibri"/>
                <a:cs typeface="Calibri"/>
              </a:rPr>
              <a:t> </a:t>
            </a:r>
            <a:r>
              <a:rPr sz="1750" spc="25" dirty="0">
                <a:latin typeface="Symbol"/>
                <a:cs typeface="Symbol"/>
              </a:rPr>
              <a:t>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9403" y="5246370"/>
            <a:ext cx="7865109" cy="12706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87960" indent="-175260">
              <a:lnSpc>
                <a:spcPct val="100000"/>
              </a:lnSpc>
              <a:spcBef>
                <a:spcPts val="135"/>
              </a:spcBef>
              <a:buFont typeface="Microsoft Sans Serif"/>
              <a:buChar char="•"/>
              <a:tabLst>
                <a:tab pos="187960" algn="l"/>
              </a:tabLst>
            </a:pPr>
            <a:r>
              <a:rPr sz="1750" spc="10" dirty="0">
                <a:solidFill>
                  <a:srgbClr val="006FC0"/>
                </a:solidFill>
                <a:latin typeface="Calibri"/>
                <a:cs typeface="Calibri"/>
              </a:rPr>
              <a:t>Segunda</a:t>
            </a:r>
            <a:r>
              <a:rPr sz="17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750" spc="5" dirty="0">
                <a:solidFill>
                  <a:srgbClr val="006FC0"/>
                </a:solidFill>
                <a:latin typeface="Calibri"/>
                <a:cs typeface="Calibri"/>
              </a:rPr>
              <a:t>zona: </a:t>
            </a:r>
            <a:r>
              <a:rPr sz="1750" spc="15" dirty="0">
                <a:latin typeface="Calibri"/>
                <a:cs typeface="Calibri"/>
              </a:rPr>
              <a:t>Tiempo</a:t>
            </a:r>
            <a:r>
              <a:rPr sz="1750" spc="5" dirty="0">
                <a:latin typeface="Calibri"/>
                <a:cs typeface="Calibri"/>
              </a:rPr>
              <a:t> </a:t>
            </a:r>
            <a:r>
              <a:rPr sz="1750" spc="15" dirty="0">
                <a:latin typeface="Calibri"/>
                <a:cs typeface="Calibri"/>
              </a:rPr>
              <a:t>de</a:t>
            </a:r>
            <a:r>
              <a:rPr sz="1750" spc="-20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operación</a:t>
            </a:r>
            <a:r>
              <a:rPr sz="1750" spc="25" dirty="0">
                <a:latin typeface="Calibri"/>
                <a:cs typeface="Calibri"/>
              </a:rPr>
              <a:t> </a:t>
            </a:r>
            <a:r>
              <a:rPr sz="1750" spc="15" dirty="0">
                <a:latin typeface="Calibri"/>
                <a:cs typeface="Calibri"/>
              </a:rPr>
              <a:t>0.3s</a:t>
            </a:r>
            <a:endParaRPr sz="1750">
              <a:latin typeface="Calibri"/>
              <a:cs typeface="Calibri"/>
            </a:endParaRPr>
          </a:p>
          <a:p>
            <a:pPr marL="74930">
              <a:lnSpc>
                <a:spcPct val="100000"/>
              </a:lnSpc>
              <a:spcBef>
                <a:spcPts val="60"/>
              </a:spcBef>
            </a:pPr>
            <a:r>
              <a:rPr sz="1750" spc="15" dirty="0">
                <a:latin typeface="Calibri"/>
                <a:cs typeface="Calibri"/>
              </a:rPr>
              <a:t>Z</a:t>
            </a:r>
            <a:r>
              <a:rPr sz="1750" spc="5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de</a:t>
            </a:r>
            <a:r>
              <a:rPr sz="1750" spc="15" dirty="0">
                <a:latin typeface="Calibri"/>
                <a:cs typeface="Calibri"/>
              </a:rPr>
              <a:t> </a:t>
            </a:r>
            <a:r>
              <a:rPr sz="1750" spc="5" dirty="0">
                <a:latin typeface="Calibri"/>
                <a:cs typeface="Calibri"/>
              </a:rPr>
              <a:t>arranque</a:t>
            </a:r>
            <a:r>
              <a:rPr sz="1750" spc="20" dirty="0">
                <a:latin typeface="Calibri"/>
                <a:cs typeface="Calibri"/>
              </a:rPr>
              <a:t> </a:t>
            </a:r>
            <a:r>
              <a:rPr sz="1750" spc="15" dirty="0">
                <a:latin typeface="Calibri"/>
                <a:cs typeface="Calibri"/>
              </a:rPr>
              <a:t>= ZIIap</a:t>
            </a:r>
            <a:r>
              <a:rPr sz="1750" dirty="0">
                <a:latin typeface="Calibri"/>
                <a:cs typeface="Calibri"/>
              </a:rPr>
              <a:t> </a:t>
            </a:r>
            <a:r>
              <a:rPr sz="1750" spc="20" dirty="0">
                <a:latin typeface="Calibri"/>
                <a:cs typeface="Calibri"/>
              </a:rPr>
              <a:t>A</a:t>
            </a:r>
            <a:r>
              <a:rPr sz="1750" spc="5" dirty="0">
                <a:latin typeface="Calibri"/>
                <a:cs typeface="Calibri"/>
              </a:rPr>
              <a:t> </a:t>
            </a:r>
            <a:r>
              <a:rPr sz="1750" spc="20" dirty="0">
                <a:latin typeface="Symbol"/>
                <a:cs typeface="Symbol"/>
              </a:rPr>
              <a:t></a:t>
            </a:r>
            <a:r>
              <a:rPr sz="1750" spc="-35" dirty="0">
                <a:latin typeface="Times New Roman"/>
                <a:cs typeface="Times New Roman"/>
              </a:rPr>
              <a:t> </a:t>
            </a:r>
            <a:r>
              <a:rPr sz="1750" spc="10" dirty="0">
                <a:latin typeface="Calibri"/>
                <a:cs typeface="Calibri"/>
              </a:rPr>
              <a:t>kII</a:t>
            </a:r>
            <a:r>
              <a:rPr sz="1750" spc="-5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(ZAB </a:t>
            </a:r>
            <a:r>
              <a:rPr sz="1750" spc="15" dirty="0">
                <a:latin typeface="Calibri"/>
                <a:cs typeface="Calibri"/>
              </a:rPr>
              <a:t>+</a:t>
            </a:r>
            <a:r>
              <a:rPr sz="1750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(k</a:t>
            </a:r>
            <a:r>
              <a:rPr sz="1750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/ </a:t>
            </a:r>
            <a:r>
              <a:rPr sz="1750" spc="5" dirty="0">
                <a:latin typeface="Calibri"/>
                <a:cs typeface="Calibri"/>
              </a:rPr>
              <a:t>kcBC)</a:t>
            </a:r>
            <a:r>
              <a:rPr sz="1750" spc="-5" dirty="0">
                <a:latin typeface="Calibri"/>
                <a:cs typeface="Calibri"/>
              </a:rPr>
              <a:t> </a:t>
            </a:r>
            <a:r>
              <a:rPr sz="1750" spc="15" dirty="0">
                <a:latin typeface="Calibri"/>
                <a:cs typeface="Calibri"/>
              </a:rPr>
              <a:t>ZIap</a:t>
            </a:r>
            <a:r>
              <a:rPr sz="1750" spc="10" dirty="0">
                <a:latin typeface="Calibri"/>
                <a:cs typeface="Calibri"/>
              </a:rPr>
              <a:t> B);</a:t>
            </a:r>
            <a:r>
              <a:rPr sz="1750" dirty="0">
                <a:latin typeface="Calibri"/>
                <a:cs typeface="Calibri"/>
              </a:rPr>
              <a:t> </a:t>
            </a:r>
            <a:r>
              <a:rPr sz="1750" spc="15" dirty="0">
                <a:latin typeface="Calibri"/>
                <a:cs typeface="Calibri"/>
              </a:rPr>
              <a:t>ZIIap</a:t>
            </a:r>
            <a:r>
              <a:rPr sz="1750" spc="-5" dirty="0">
                <a:latin typeface="Calibri"/>
                <a:cs typeface="Calibri"/>
              </a:rPr>
              <a:t> </a:t>
            </a:r>
            <a:r>
              <a:rPr sz="1750" spc="20" dirty="0">
                <a:latin typeface="Calibri"/>
                <a:cs typeface="Calibri"/>
              </a:rPr>
              <a:t>A</a:t>
            </a:r>
            <a:r>
              <a:rPr sz="1750" spc="10" dirty="0">
                <a:latin typeface="Calibri"/>
                <a:cs typeface="Calibri"/>
              </a:rPr>
              <a:t> </a:t>
            </a:r>
            <a:r>
              <a:rPr sz="1750" spc="20" dirty="0">
                <a:latin typeface="Symbol"/>
                <a:cs typeface="Symbol"/>
              </a:rPr>
              <a:t></a:t>
            </a:r>
            <a:r>
              <a:rPr sz="1750" spc="-40" dirty="0">
                <a:latin typeface="Times New Roman"/>
                <a:cs typeface="Times New Roman"/>
              </a:rPr>
              <a:t> </a:t>
            </a:r>
            <a:r>
              <a:rPr sz="1750" spc="10" dirty="0">
                <a:latin typeface="Calibri"/>
                <a:cs typeface="Calibri"/>
              </a:rPr>
              <a:t>kII</a:t>
            </a:r>
            <a:r>
              <a:rPr sz="1750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(ZAB </a:t>
            </a:r>
            <a:r>
              <a:rPr sz="1750" spc="15" dirty="0">
                <a:latin typeface="Calibri"/>
                <a:cs typeface="Calibri"/>
              </a:rPr>
              <a:t>+</a:t>
            </a:r>
            <a:r>
              <a:rPr sz="1750" spc="-5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(k</a:t>
            </a:r>
            <a:r>
              <a:rPr sz="1750" spc="5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/</a:t>
            </a:r>
            <a:r>
              <a:rPr sz="1750" spc="5" dirty="0">
                <a:latin typeface="Calibri"/>
                <a:cs typeface="Calibri"/>
              </a:rPr>
              <a:t> kcT)</a:t>
            </a:r>
            <a:r>
              <a:rPr sz="1750" dirty="0">
                <a:latin typeface="Calibri"/>
                <a:cs typeface="Calibri"/>
              </a:rPr>
              <a:t> </a:t>
            </a:r>
            <a:r>
              <a:rPr sz="1750" spc="15" dirty="0">
                <a:latin typeface="Calibri"/>
                <a:cs typeface="Calibri"/>
              </a:rPr>
              <a:t>ZT)</a:t>
            </a:r>
            <a:endParaRPr sz="175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190"/>
              </a:spcBef>
              <a:buFont typeface="Microsoft Sans Serif"/>
              <a:buChar char="•"/>
              <a:tabLst>
                <a:tab pos="187960" algn="l"/>
              </a:tabLst>
            </a:pPr>
            <a:r>
              <a:rPr sz="1800" spc="-40" dirty="0">
                <a:solidFill>
                  <a:srgbClr val="006FC0"/>
                </a:solidFill>
                <a:latin typeface="Calibri"/>
                <a:cs typeface="Calibri"/>
              </a:rPr>
              <a:t>Tercera</a:t>
            </a:r>
            <a:r>
              <a:rPr sz="1800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6FC0"/>
                </a:solidFill>
                <a:latin typeface="Calibri"/>
                <a:cs typeface="Calibri"/>
              </a:rPr>
              <a:t>zona: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Tiempo de</a:t>
            </a:r>
            <a:r>
              <a:rPr sz="1800" spc="-15" dirty="0">
                <a:latin typeface="Calibri"/>
                <a:cs typeface="Calibri"/>
              </a:rPr>
              <a:t> operación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1s</a:t>
            </a:r>
            <a:endParaRPr sz="180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  <a:spcBef>
                <a:spcPts val="50"/>
              </a:spcBef>
            </a:pPr>
            <a:r>
              <a:rPr sz="1750" spc="15" dirty="0">
                <a:latin typeface="Calibri"/>
                <a:cs typeface="Calibri"/>
              </a:rPr>
              <a:t>Z</a:t>
            </a:r>
            <a:r>
              <a:rPr sz="1750" spc="5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de </a:t>
            </a:r>
            <a:r>
              <a:rPr sz="1750" spc="5" dirty="0">
                <a:latin typeface="Calibri"/>
                <a:cs typeface="Calibri"/>
              </a:rPr>
              <a:t>arranque</a:t>
            </a:r>
            <a:r>
              <a:rPr sz="1750" spc="20" dirty="0">
                <a:latin typeface="Calibri"/>
                <a:cs typeface="Calibri"/>
              </a:rPr>
              <a:t> </a:t>
            </a:r>
            <a:r>
              <a:rPr sz="1750" spc="15" dirty="0">
                <a:latin typeface="Calibri"/>
                <a:cs typeface="Calibri"/>
              </a:rPr>
              <a:t>=</a:t>
            </a:r>
            <a:r>
              <a:rPr sz="1750" spc="5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ZIIIap</a:t>
            </a:r>
            <a:r>
              <a:rPr sz="1750" spc="-5" dirty="0">
                <a:latin typeface="Calibri"/>
                <a:cs typeface="Calibri"/>
              </a:rPr>
              <a:t> </a:t>
            </a:r>
            <a:r>
              <a:rPr sz="1750" spc="20" dirty="0">
                <a:latin typeface="Calibri"/>
                <a:cs typeface="Calibri"/>
              </a:rPr>
              <a:t>A</a:t>
            </a:r>
            <a:r>
              <a:rPr sz="1750" spc="5" dirty="0">
                <a:latin typeface="Calibri"/>
                <a:cs typeface="Calibri"/>
              </a:rPr>
              <a:t> </a:t>
            </a:r>
            <a:r>
              <a:rPr sz="1750" spc="20" dirty="0">
                <a:latin typeface="Symbol"/>
                <a:cs typeface="Symbol"/>
              </a:rPr>
              <a:t></a:t>
            </a:r>
            <a:r>
              <a:rPr sz="1750" spc="-40" dirty="0">
                <a:latin typeface="Times New Roman"/>
                <a:cs typeface="Times New Roman"/>
              </a:rPr>
              <a:t> </a:t>
            </a:r>
            <a:r>
              <a:rPr sz="1750" spc="10" dirty="0">
                <a:latin typeface="Calibri"/>
                <a:cs typeface="Calibri"/>
              </a:rPr>
              <a:t>kIII</a:t>
            </a:r>
            <a:r>
              <a:rPr sz="1750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(ZAB</a:t>
            </a:r>
            <a:r>
              <a:rPr sz="1750" spc="5" dirty="0">
                <a:latin typeface="Calibri"/>
                <a:cs typeface="Calibri"/>
              </a:rPr>
              <a:t> </a:t>
            </a:r>
            <a:r>
              <a:rPr sz="1750" spc="15" dirty="0">
                <a:latin typeface="Calibri"/>
                <a:cs typeface="Calibri"/>
              </a:rPr>
              <a:t>+</a:t>
            </a:r>
            <a:r>
              <a:rPr sz="1750" spc="-5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(k</a:t>
            </a:r>
            <a:r>
              <a:rPr sz="1750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/ kcBC)ZAB)</a:t>
            </a:r>
            <a:endParaRPr sz="1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495" y="4142359"/>
            <a:ext cx="1543938" cy="1363980"/>
          </a:xfrm>
          <a:prstGeom prst="rect">
            <a:avLst/>
          </a:prstGeom>
        </p:spPr>
      </p:pic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" y="0"/>
            <a:ext cx="152400" cy="87630"/>
            <a:chOff x="901" y="0"/>
            <a:chExt cx="152400" cy="87630"/>
          </a:xfrm>
        </p:grpSpPr>
        <p:sp>
          <p:nvSpPr>
            <p:cNvPr id="3" name="object 3"/>
            <p:cNvSpPr/>
            <p:nvPr/>
          </p:nvSpPr>
          <p:spPr>
            <a:xfrm>
              <a:off x="901" y="4063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8126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9" y="8127"/>
              <a:ext cx="152400" cy="79375"/>
            </a:xfrm>
            <a:custGeom>
              <a:avLst/>
              <a:gdLst/>
              <a:ahLst/>
              <a:cxnLst/>
              <a:rect l="l" t="t" r="r" b="b"/>
              <a:pathLst>
                <a:path w="152400" h="79375">
                  <a:moveTo>
                    <a:pt x="152400" y="53352"/>
                  </a:moveTo>
                  <a:lnTo>
                    <a:pt x="0" y="5335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152400" y="79248"/>
                  </a:lnTo>
                  <a:lnTo>
                    <a:pt x="152400" y="67056"/>
                  </a:lnTo>
                  <a:lnTo>
                    <a:pt x="152400" y="53352"/>
                  </a:lnTo>
                  <a:close/>
                </a:path>
                <a:path w="152400" h="79375">
                  <a:moveTo>
                    <a:pt x="152400" y="39636"/>
                  </a:moveTo>
                  <a:lnTo>
                    <a:pt x="0" y="39636"/>
                  </a:lnTo>
                  <a:lnTo>
                    <a:pt x="0" y="53340"/>
                  </a:lnTo>
                  <a:lnTo>
                    <a:pt x="152400" y="53340"/>
                  </a:lnTo>
                  <a:lnTo>
                    <a:pt x="152400" y="39636"/>
                  </a:lnTo>
                  <a:close/>
                </a:path>
                <a:path w="152400" h="79375">
                  <a:moveTo>
                    <a:pt x="152400" y="25920"/>
                  </a:moveTo>
                  <a:lnTo>
                    <a:pt x="0" y="25920"/>
                  </a:lnTo>
                  <a:lnTo>
                    <a:pt x="0" y="39624"/>
                  </a:lnTo>
                  <a:lnTo>
                    <a:pt x="152400" y="39624"/>
                  </a:lnTo>
                  <a:lnTo>
                    <a:pt x="152400" y="25920"/>
                  </a:lnTo>
                  <a:close/>
                </a:path>
                <a:path w="152400" h="79375">
                  <a:moveTo>
                    <a:pt x="152400" y="12204"/>
                  </a:moveTo>
                  <a:lnTo>
                    <a:pt x="0" y="12204"/>
                  </a:lnTo>
                  <a:lnTo>
                    <a:pt x="0" y="25908"/>
                  </a:lnTo>
                  <a:lnTo>
                    <a:pt x="152400" y="25908"/>
                  </a:lnTo>
                  <a:lnTo>
                    <a:pt x="152400" y="12204"/>
                  </a:lnTo>
                  <a:close/>
                </a:path>
                <a:path w="152400" h="79375">
                  <a:moveTo>
                    <a:pt x="1524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2400" y="121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6004" rIns="0" bIns="0" rtlCol="0">
            <a:spAutoFit/>
          </a:bodyPr>
          <a:lstStyle/>
          <a:p>
            <a:pPr marL="19050" marR="5080" algn="ctr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EJEMPLO </a:t>
            </a:r>
            <a:r>
              <a:rPr spc="-10" dirty="0"/>
              <a:t> </a:t>
            </a:r>
            <a:r>
              <a:rPr spc="-5" dirty="0"/>
              <a:t>COORDINACION</a:t>
            </a:r>
            <a:r>
              <a:rPr spc="-70" dirty="0"/>
              <a:t> </a:t>
            </a:r>
            <a:r>
              <a:rPr spc="-5" dirty="0"/>
              <a:t>DE </a:t>
            </a:r>
            <a:r>
              <a:rPr spc="-1320" dirty="0"/>
              <a:t> </a:t>
            </a:r>
            <a:r>
              <a:rPr spc="-10" dirty="0"/>
              <a:t>PROTECCIONES</a:t>
            </a:r>
          </a:p>
        </p:txBody>
      </p:sp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42087"/>
            <a:ext cx="50158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45" dirty="0"/>
              <a:t> </a:t>
            </a:r>
            <a:r>
              <a:rPr sz="2400" dirty="0"/>
              <a:t>de </a:t>
            </a:r>
            <a:r>
              <a:rPr sz="2400" spc="-5" dirty="0"/>
              <a:t>protecciones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162" y="1308100"/>
            <a:ext cx="7715250" cy="52006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406134" y="1141524"/>
            <a:ext cx="2113280" cy="967740"/>
          </a:xfrm>
          <a:prstGeom prst="rect">
            <a:avLst/>
          </a:prstGeom>
        </p:spPr>
        <p:txBody>
          <a:bodyPr vert="horz" wrap="square" lIns="0" tIns="1784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sz="2000" b="1" spc="-10" dirty="0">
                <a:latin typeface="Arial"/>
                <a:cs typeface="Arial"/>
              </a:rPr>
              <a:t>Diagrama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Unifilar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sz="2000" b="1" spc="-5" dirty="0">
                <a:latin typeface="Arial"/>
                <a:cs typeface="Arial"/>
              </a:rPr>
              <a:t>PFV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Mula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42087"/>
            <a:ext cx="50158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45" dirty="0"/>
              <a:t> </a:t>
            </a:r>
            <a:r>
              <a:rPr sz="2400" dirty="0"/>
              <a:t>de </a:t>
            </a:r>
            <a:r>
              <a:rPr sz="2400" spc="-5" dirty="0"/>
              <a:t>protecciones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3505" y="1762974"/>
            <a:ext cx="8177211" cy="3789376"/>
          </a:xfrm>
          <a:prstGeom prst="rect">
            <a:avLst/>
          </a:prstGeom>
        </p:spPr>
      </p:pic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95541" y="818896"/>
            <a:ext cx="8528050" cy="340995"/>
            <a:chOff x="295541" y="818896"/>
            <a:chExt cx="8528050" cy="340995"/>
          </a:xfrm>
        </p:grpSpPr>
        <p:sp>
          <p:nvSpPr>
            <p:cNvPr id="4" name="object 4"/>
            <p:cNvSpPr/>
            <p:nvPr/>
          </p:nvSpPr>
          <p:spPr>
            <a:xfrm>
              <a:off x="29554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1F1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0593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28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28" y="15240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1F1F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222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02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879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222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384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32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042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727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54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828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052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92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710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A2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5215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B2B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8873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C2C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2378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C2C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036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1" y="152400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2D2D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95413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2E2E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31989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2F2F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6704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030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02093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333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38669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434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7372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53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1029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737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4534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838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81925" y="1007236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4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393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5202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3A3A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88605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3B3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26023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3C3C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295273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040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318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141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3669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242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03476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44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38529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54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73581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464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54520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74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58178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848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168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848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53412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A4A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68846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D4D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2351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4E4E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600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4F4F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9514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151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831721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5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5252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033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353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938400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454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974976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555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0100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757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0450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A57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0816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A5A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11670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C5C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15328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5D5D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1883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5E5E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224913" y="1007236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5F5F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2950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060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3315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262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366644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36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03220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6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4382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868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4748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96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509900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B6B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546477" y="1007236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6C6C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6165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D6D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6531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D6D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68820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6E6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72478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6F6F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7598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070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79641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474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83146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676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8665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777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9030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979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938144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979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974720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979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0097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A7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0463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7B7B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081400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7C7C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117976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282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1530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38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1880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30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484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2246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585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259709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585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29628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585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3313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787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36791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88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402965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D8D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4380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8E8E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4745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8F8F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509644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090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546220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19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5812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292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6178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29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6529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292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6894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393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7245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595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759581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9999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831208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A9A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86778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C9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9028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9D9D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93941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9E9E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974465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9F9F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0460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0A0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08114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1A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11772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3A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1527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6A6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1893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7A7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2244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8A8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2609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AAA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2960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BAB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3310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CAC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3676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CA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402708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DA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43928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AEA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4743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AFAF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51091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0B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54596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3B3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5810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5B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6175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6B6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65264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7B7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68922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8B8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724273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B8B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7959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9B9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8324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BBB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8675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BCBC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9025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BDBD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9391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0C0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974208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1C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01078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2C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04583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3C3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08241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4C4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11746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5C5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1525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5C5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1890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5C5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22414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6C6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26072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7C7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2957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8C8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33234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9C9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3674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CC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4039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DC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4390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CEC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4740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CFCF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5106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0D0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545708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1D1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58228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2D2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617337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2D2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688964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2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7240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3D3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7605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4D4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79564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5D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83222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6D6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8672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9D9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903849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AD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9754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BDB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0105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CD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0455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DDD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0821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DDDD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117208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DEDE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153785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DFDF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225413" y="1007236"/>
              <a:ext cx="70485" cy="152400"/>
            </a:xfrm>
            <a:custGeom>
              <a:avLst/>
              <a:gdLst/>
              <a:ahLst/>
              <a:cxnLst/>
              <a:rect l="l" t="t" r="r" b="b"/>
              <a:pathLst>
                <a:path w="70485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0485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</a:pathLst>
            </a:custGeom>
            <a:solidFill>
              <a:srgbClr val="DFDF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295516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E0E0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332093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2E1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6367145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4" y="152400"/>
                  </a:lnTo>
                  <a:lnTo>
                    <a:pt x="36574" y="0"/>
                  </a:lnTo>
                  <a:close/>
                </a:path>
              </a:pathLst>
            </a:custGeom>
            <a:solidFill>
              <a:srgbClr val="E2E1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403721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60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3E2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438773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6E3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510401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7E7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582028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8E8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61708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E9E9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65365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9E9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688709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AEA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760337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BEB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831965" y="1007236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EBE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938645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CEC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7010273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EDED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70819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EEEE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7118477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E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7153529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71754" h="152400">
                  <a:moveTo>
                    <a:pt x="71628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EFEF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7225156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EFEF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7260209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0F0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7331837" y="1007236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106679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3F3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7438517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4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7475092" y="1007237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F4F4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7510145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5F5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7581772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5F5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7618348" y="1007236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6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7725029" y="1007236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7F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7831709" y="1007236"/>
              <a:ext cx="215265" cy="152400"/>
            </a:xfrm>
            <a:custGeom>
              <a:avLst/>
              <a:gdLst/>
              <a:ahLst/>
              <a:cxnLst/>
              <a:rect l="l" t="t" r="r" b="b"/>
              <a:pathLst>
                <a:path w="215265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215265" h="152400">
                  <a:moveTo>
                    <a:pt x="108191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8191" y="152400"/>
                  </a:lnTo>
                  <a:lnTo>
                    <a:pt x="108191" y="0"/>
                  </a:lnTo>
                  <a:close/>
                </a:path>
                <a:path w="215265" h="152400">
                  <a:moveTo>
                    <a:pt x="143243" y="0"/>
                  </a:moveTo>
                  <a:lnTo>
                    <a:pt x="108204" y="0"/>
                  </a:lnTo>
                  <a:lnTo>
                    <a:pt x="108204" y="152400"/>
                  </a:lnTo>
                  <a:lnTo>
                    <a:pt x="143243" y="152400"/>
                  </a:lnTo>
                  <a:lnTo>
                    <a:pt x="143243" y="0"/>
                  </a:lnTo>
                  <a:close/>
                </a:path>
                <a:path w="215265" h="152400">
                  <a:moveTo>
                    <a:pt x="178295" y="0"/>
                  </a:moveTo>
                  <a:lnTo>
                    <a:pt x="143256" y="0"/>
                  </a:lnTo>
                  <a:lnTo>
                    <a:pt x="143256" y="152400"/>
                  </a:lnTo>
                  <a:lnTo>
                    <a:pt x="178295" y="152400"/>
                  </a:lnTo>
                  <a:lnTo>
                    <a:pt x="178295" y="0"/>
                  </a:lnTo>
                  <a:close/>
                </a:path>
                <a:path w="215265" h="152400">
                  <a:moveTo>
                    <a:pt x="214884" y="0"/>
                  </a:moveTo>
                  <a:lnTo>
                    <a:pt x="178308" y="0"/>
                  </a:lnTo>
                  <a:lnTo>
                    <a:pt x="178308" y="152400"/>
                  </a:lnTo>
                  <a:lnTo>
                    <a:pt x="214884" y="15240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8046593" y="1007236"/>
              <a:ext cx="178435" cy="152400"/>
            </a:xfrm>
            <a:custGeom>
              <a:avLst/>
              <a:gdLst/>
              <a:ahLst/>
              <a:cxnLst/>
              <a:rect l="l" t="t" r="r" b="b"/>
              <a:pathLst>
                <a:path w="178434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78434" h="152400">
                  <a:moveTo>
                    <a:pt x="106667" y="0"/>
                  </a:moveTo>
                  <a:lnTo>
                    <a:pt x="71628" y="0"/>
                  </a:lnTo>
                  <a:lnTo>
                    <a:pt x="35052" y="0"/>
                  </a:lnTo>
                  <a:lnTo>
                    <a:pt x="35052" y="15240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  <a:path w="178434" h="152400">
                  <a:moveTo>
                    <a:pt x="178295" y="0"/>
                  </a:moveTo>
                  <a:lnTo>
                    <a:pt x="143256" y="0"/>
                  </a:lnTo>
                  <a:lnTo>
                    <a:pt x="106680" y="0"/>
                  </a:lnTo>
                  <a:lnTo>
                    <a:pt x="106680" y="152400"/>
                  </a:lnTo>
                  <a:lnTo>
                    <a:pt x="143256" y="152400"/>
                  </a:lnTo>
                  <a:lnTo>
                    <a:pt x="178295" y="152400"/>
                  </a:lnTo>
                  <a:lnTo>
                    <a:pt x="178295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8224901" y="1007237"/>
              <a:ext cx="36830" cy="152400"/>
            </a:xfrm>
            <a:custGeom>
              <a:avLst/>
              <a:gdLst/>
              <a:ahLst/>
              <a:cxnLst/>
              <a:rect l="l" t="t" r="r" b="b"/>
              <a:pathLst>
                <a:path w="36829" h="152400">
                  <a:moveTo>
                    <a:pt x="365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75" y="152400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8261477" y="1007236"/>
              <a:ext cx="142240" cy="152400"/>
            </a:xfrm>
            <a:custGeom>
              <a:avLst/>
              <a:gdLst/>
              <a:ahLst/>
              <a:cxnLst/>
              <a:rect l="l" t="t" r="r" b="b"/>
              <a:pathLst>
                <a:path w="142240" h="152400">
                  <a:moveTo>
                    <a:pt x="3503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39" y="152400"/>
                  </a:lnTo>
                  <a:lnTo>
                    <a:pt x="35039" y="0"/>
                  </a:lnTo>
                  <a:close/>
                </a:path>
                <a:path w="142240" h="152400">
                  <a:moveTo>
                    <a:pt x="70091" y="0"/>
                  </a:moveTo>
                  <a:lnTo>
                    <a:pt x="35052" y="0"/>
                  </a:lnTo>
                  <a:lnTo>
                    <a:pt x="35052" y="152400"/>
                  </a:lnTo>
                  <a:lnTo>
                    <a:pt x="70091" y="152400"/>
                  </a:lnTo>
                  <a:lnTo>
                    <a:pt x="70091" y="0"/>
                  </a:lnTo>
                  <a:close/>
                </a:path>
                <a:path w="142240" h="152400">
                  <a:moveTo>
                    <a:pt x="141719" y="0"/>
                  </a:moveTo>
                  <a:lnTo>
                    <a:pt x="106680" y="0"/>
                  </a:lnTo>
                  <a:lnTo>
                    <a:pt x="70104" y="0"/>
                  </a:lnTo>
                  <a:lnTo>
                    <a:pt x="70104" y="152400"/>
                  </a:lnTo>
                  <a:lnTo>
                    <a:pt x="106680" y="152400"/>
                  </a:lnTo>
                  <a:lnTo>
                    <a:pt x="141719" y="152400"/>
                  </a:lnTo>
                  <a:lnTo>
                    <a:pt x="141719" y="0"/>
                  </a:lnTo>
                  <a:close/>
                </a:path>
              </a:pathLst>
            </a:custGeom>
            <a:solidFill>
              <a:srgbClr val="F9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8403209" y="1007236"/>
              <a:ext cx="71755" cy="152400"/>
            </a:xfrm>
            <a:custGeom>
              <a:avLst/>
              <a:gdLst/>
              <a:ahLst/>
              <a:cxnLst/>
              <a:rect l="l" t="t" r="r" b="b"/>
              <a:pathLst>
                <a:path w="71754" h="152400">
                  <a:moveTo>
                    <a:pt x="71615" y="0"/>
                  </a:moveTo>
                  <a:lnTo>
                    <a:pt x="36576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8474837" y="1007236"/>
              <a:ext cx="106680" cy="152400"/>
            </a:xfrm>
            <a:custGeom>
              <a:avLst/>
              <a:gdLst/>
              <a:ahLst/>
              <a:cxnLst/>
              <a:rect l="l" t="t" r="r" b="b"/>
              <a:pathLst>
                <a:path w="106679" h="152400">
                  <a:moveTo>
                    <a:pt x="3656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563" y="152400"/>
                  </a:lnTo>
                  <a:lnTo>
                    <a:pt x="36563" y="0"/>
                  </a:lnTo>
                  <a:close/>
                </a:path>
                <a:path w="106679" h="152400">
                  <a:moveTo>
                    <a:pt x="71615" y="0"/>
                  </a:moveTo>
                  <a:lnTo>
                    <a:pt x="36576" y="0"/>
                  </a:lnTo>
                  <a:lnTo>
                    <a:pt x="36576" y="152400"/>
                  </a:lnTo>
                  <a:lnTo>
                    <a:pt x="71615" y="152400"/>
                  </a:lnTo>
                  <a:lnTo>
                    <a:pt x="71615" y="0"/>
                  </a:lnTo>
                  <a:close/>
                </a:path>
                <a:path w="106679" h="152400">
                  <a:moveTo>
                    <a:pt x="106667" y="0"/>
                  </a:moveTo>
                  <a:lnTo>
                    <a:pt x="71628" y="0"/>
                  </a:lnTo>
                  <a:lnTo>
                    <a:pt x="71628" y="152400"/>
                  </a:lnTo>
                  <a:lnTo>
                    <a:pt x="106667" y="15240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FAFA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8581517" y="818895"/>
              <a:ext cx="207010" cy="340995"/>
            </a:xfrm>
            <a:custGeom>
              <a:avLst/>
              <a:gdLst/>
              <a:ahLst/>
              <a:cxnLst/>
              <a:rect l="l" t="t" r="r" b="b"/>
              <a:pathLst>
                <a:path w="207009" h="340994">
                  <a:moveTo>
                    <a:pt x="36576" y="188341"/>
                  </a:moveTo>
                  <a:lnTo>
                    <a:pt x="0" y="188341"/>
                  </a:lnTo>
                  <a:lnTo>
                    <a:pt x="0" y="340741"/>
                  </a:lnTo>
                  <a:lnTo>
                    <a:pt x="36576" y="340741"/>
                  </a:lnTo>
                  <a:lnTo>
                    <a:pt x="36576" y="188341"/>
                  </a:lnTo>
                  <a:close/>
                </a:path>
                <a:path w="207009" h="340994">
                  <a:moveTo>
                    <a:pt x="98539" y="0"/>
                  </a:moveTo>
                  <a:lnTo>
                    <a:pt x="63500" y="0"/>
                  </a:lnTo>
                  <a:lnTo>
                    <a:pt x="63500" y="152400"/>
                  </a:lnTo>
                  <a:lnTo>
                    <a:pt x="98539" y="152400"/>
                  </a:lnTo>
                  <a:lnTo>
                    <a:pt x="98539" y="0"/>
                  </a:lnTo>
                  <a:close/>
                </a:path>
                <a:path w="207009" h="340994">
                  <a:moveTo>
                    <a:pt x="170167" y="0"/>
                  </a:moveTo>
                  <a:lnTo>
                    <a:pt x="135128" y="0"/>
                  </a:lnTo>
                  <a:lnTo>
                    <a:pt x="98552" y="0"/>
                  </a:lnTo>
                  <a:lnTo>
                    <a:pt x="98552" y="152400"/>
                  </a:lnTo>
                  <a:lnTo>
                    <a:pt x="135128" y="152400"/>
                  </a:lnTo>
                  <a:lnTo>
                    <a:pt x="170167" y="152400"/>
                  </a:lnTo>
                  <a:lnTo>
                    <a:pt x="170167" y="0"/>
                  </a:lnTo>
                  <a:close/>
                </a:path>
                <a:path w="207009" h="340994">
                  <a:moveTo>
                    <a:pt x="206756" y="0"/>
                  </a:moveTo>
                  <a:lnTo>
                    <a:pt x="170180" y="0"/>
                  </a:lnTo>
                  <a:lnTo>
                    <a:pt x="170180" y="152400"/>
                  </a:lnTo>
                  <a:lnTo>
                    <a:pt x="206756" y="152400"/>
                  </a:lnTo>
                  <a:lnTo>
                    <a:pt x="206756" y="0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8788272" y="818896"/>
              <a:ext cx="35560" cy="152400"/>
            </a:xfrm>
            <a:custGeom>
              <a:avLst/>
              <a:gdLst/>
              <a:ahLst/>
              <a:cxnLst/>
              <a:rect l="l" t="t" r="r" b="b"/>
              <a:pathLst>
                <a:path w="35559" h="152400">
                  <a:moveTo>
                    <a:pt x="3505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5050" y="152400"/>
                  </a:lnTo>
                  <a:lnTo>
                    <a:pt x="35050" y="0"/>
                  </a:lnTo>
                  <a:close/>
                </a:path>
              </a:pathLst>
            </a:custGeom>
            <a:solidFill>
              <a:srgbClr val="FBFB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2" name="object 192"/>
          <p:cNvSpPr txBox="1"/>
          <p:nvPr/>
        </p:nvSpPr>
        <p:spPr>
          <a:xfrm>
            <a:off x="383844" y="342087"/>
            <a:ext cx="50158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7A"/>
                </a:solidFill>
                <a:latin typeface="Arial Black"/>
                <a:cs typeface="Arial Black"/>
              </a:rPr>
              <a:t>Coordinación</a:t>
            </a:r>
            <a:r>
              <a:rPr sz="2400" spc="-45" dirty="0">
                <a:solidFill>
                  <a:srgbClr val="00007A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7A"/>
                </a:solidFill>
                <a:latin typeface="Arial Black"/>
                <a:cs typeface="Arial Black"/>
              </a:rPr>
              <a:t>de </a:t>
            </a:r>
            <a:r>
              <a:rPr sz="2400" spc="-5" dirty="0">
                <a:solidFill>
                  <a:srgbClr val="00007A"/>
                </a:solidFill>
                <a:latin typeface="Arial Black"/>
                <a:cs typeface="Arial Black"/>
              </a:rPr>
              <a:t>protecciones</a:t>
            </a:r>
            <a:endParaRPr sz="2400">
              <a:latin typeface="Arial Black"/>
              <a:cs typeface="Arial Black"/>
            </a:endParaRPr>
          </a:p>
        </p:txBody>
      </p:sp>
      <p:pic>
        <p:nvPicPr>
          <p:cNvPr id="193" name="object 19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834" y="1733499"/>
            <a:ext cx="8699246" cy="4833620"/>
          </a:xfrm>
          <a:prstGeom prst="rect">
            <a:avLst/>
          </a:prstGeom>
        </p:spPr>
      </p:pic>
      <p:sp>
        <p:nvSpPr>
          <p:cNvPr id="194" name="object 194"/>
          <p:cNvSpPr txBox="1"/>
          <p:nvPr/>
        </p:nvSpPr>
        <p:spPr>
          <a:xfrm>
            <a:off x="2721991" y="1199133"/>
            <a:ext cx="263588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latin typeface="Microsoft Sans Serif"/>
                <a:cs typeface="Microsoft Sans Serif"/>
              </a:rPr>
              <a:t>Proyecto saTECH CNF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42087"/>
            <a:ext cx="50158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45" dirty="0"/>
              <a:t> </a:t>
            </a:r>
            <a:r>
              <a:rPr sz="2400" dirty="0"/>
              <a:t>de </a:t>
            </a:r>
            <a:r>
              <a:rPr sz="2400" spc="-5" dirty="0"/>
              <a:t>protecciones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82269" y="1508836"/>
            <a:ext cx="6874509" cy="3501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En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base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los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datos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partida,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desarrollan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los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siguientes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pasos: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Modelado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los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diferentes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elementos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del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sistema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Microsoft Sans Serif"/>
              <a:buChar char="•"/>
            </a:pPr>
            <a:endParaRPr sz="25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Cálculo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corrientes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cortocircuito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Microsoft Sans Serif"/>
              <a:buChar char="•"/>
            </a:pPr>
            <a:endParaRPr sz="25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Análisis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datos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Microsoft Sans Serif"/>
              <a:buChar char="•"/>
            </a:pPr>
            <a:endParaRPr sz="25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Comprobaciones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selectividad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Microsoft Sans Serif"/>
              <a:buChar char="•"/>
            </a:pPr>
            <a:endParaRPr sz="25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Elaboración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ajustes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protecciones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42087"/>
            <a:ext cx="50158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45" dirty="0"/>
              <a:t> </a:t>
            </a:r>
            <a:r>
              <a:rPr sz="2400" dirty="0"/>
              <a:t>de </a:t>
            </a:r>
            <a:r>
              <a:rPr sz="2400" spc="-5" dirty="0"/>
              <a:t>protecciones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82269" y="1269425"/>
            <a:ext cx="8144509" cy="441642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300"/>
              </a:spcBef>
            </a:pPr>
            <a:r>
              <a:rPr sz="1800" b="1" spc="-5" dirty="0">
                <a:latin typeface="Arial"/>
                <a:cs typeface="Arial"/>
              </a:rPr>
              <a:t>Sistema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Eléctrico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Externo</a:t>
            </a:r>
            <a:endParaRPr sz="18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800" spc="-5" dirty="0">
                <a:latin typeface="Microsoft Sans Serif"/>
                <a:cs typeface="Microsoft Sans Serif"/>
              </a:rPr>
              <a:t>La red de </a:t>
            </a:r>
            <a:r>
              <a:rPr sz="1800" dirty="0">
                <a:latin typeface="Microsoft Sans Serif"/>
                <a:cs typeface="Microsoft Sans Serif"/>
              </a:rPr>
              <a:t>400 kV </a:t>
            </a:r>
            <a:r>
              <a:rPr sz="1800" spc="-5" dirty="0">
                <a:latin typeface="Microsoft Sans Serif"/>
                <a:cs typeface="Microsoft Sans Serif"/>
              </a:rPr>
              <a:t>se ha modelado mediante </a:t>
            </a:r>
            <a:r>
              <a:rPr sz="1800" spc="-10" dirty="0">
                <a:latin typeface="Microsoft Sans Serif"/>
                <a:cs typeface="Microsoft Sans Serif"/>
              </a:rPr>
              <a:t>el </a:t>
            </a:r>
            <a:r>
              <a:rPr sz="1800" spc="-5" dirty="0">
                <a:latin typeface="Microsoft Sans Serif"/>
                <a:cs typeface="Microsoft Sans Serif"/>
              </a:rPr>
              <a:t>equivalente de generador </a:t>
            </a:r>
            <a:r>
              <a:rPr sz="1800" spc="-10" dirty="0">
                <a:latin typeface="Microsoft Sans Serif"/>
                <a:cs typeface="Microsoft Sans Serif"/>
              </a:rPr>
              <a:t>de </a:t>
            </a:r>
            <a:r>
              <a:rPr sz="1800" spc="-5" dirty="0">
                <a:latin typeface="Microsoft Sans Serif"/>
                <a:cs typeface="Microsoft Sans Serif"/>
              </a:rPr>
              <a:t> potencia </a:t>
            </a:r>
            <a:r>
              <a:rPr sz="1800" spc="-10" dirty="0">
                <a:latin typeface="Microsoft Sans Serif"/>
                <a:cs typeface="Microsoft Sans Serif"/>
              </a:rPr>
              <a:t>infinita</a:t>
            </a:r>
            <a:r>
              <a:rPr sz="1800" spc="-5" dirty="0">
                <a:latin typeface="Microsoft Sans Serif"/>
                <a:cs typeface="Microsoft Sans Serif"/>
              </a:rPr>
              <a:t> en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serie con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reactancia, cuyo valor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ha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sido calculado</a:t>
            </a:r>
            <a:r>
              <a:rPr sz="1800" spc="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partir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los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valores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cortocircuito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facilitados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subestación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Mula.</a:t>
            </a:r>
            <a:endParaRPr sz="18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  <a:spcBef>
                <a:spcPts val="1205"/>
              </a:spcBef>
            </a:pPr>
            <a:r>
              <a:rPr sz="1800" spc="-5" dirty="0">
                <a:latin typeface="Microsoft Sans Serif"/>
                <a:cs typeface="Microsoft Sans Serif"/>
              </a:rPr>
              <a:t>Punto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conexión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red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400</a:t>
            </a:r>
            <a:r>
              <a:rPr sz="1800" dirty="0">
                <a:latin typeface="Microsoft Sans Serif"/>
                <a:cs typeface="Microsoft Sans Serif"/>
              </a:rPr>
              <a:t> kV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 algn="just">
              <a:lnSpc>
                <a:spcPct val="100000"/>
              </a:lnSpc>
              <a:spcBef>
                <a:spcPts val="1200"/>
              </a:spcBef>
              <a:buChar char="•"/>
              <a:tabLst>
                <a:tab pos="299720" algn="l"/>
              </a:tabLst>
            </a:pPr>
            <a:r>
              <a:rPr sz="1800" dirty="0">
                <a:latin typeface="Microsoft Sans Serif"/>
                <a:cs typeface="Microsoft Sans Serif"/>
              </a:rPr>
              <a:t>Scc,3F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max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......................................................................</a:t>
            </a:r>
            <a:r>
              <a:rPr sz="1800" spc="-5" dirty="0">
                <a:latin typeface="Microsoft Sans Serif"/>
                <a:cs typeface="Microsoft Sans Serif"/>
              </a:rPr>
              <a:t> 16.703,90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45" dirty="0">
                <a:latin typeface="Microsoft Sans Serif"/>
                <a:cs typeface="Microsoft Sans Serif"/>
              </a:rPr>
              <a:t>MVA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 algn="just">
              <a:lnSpc>
                <a:spcPct val="100000"/>
              </a:lnSpc>
              <a:spcBef>
                <a:spcPts val="1200"/>
              </a:spcBef>
              <a:buChar char="•"/>
              <a:tabLst>
                <a:tab pos="299720" algn="l"/>
              </a:tabLst>
            </a:pPr>
            <a:r>
              <a:rPr sz="1800" dirty="0">
                <a:latin typeface="Microsoft Sans Serif"/>
                <a:cs typeface="Microsoft Sans Serif"/>
              </a:rPr>
              <a:t>Icc</a:t>
            </a:r>
            <a:r>
              <a:rPr sz="1800" spc="5" dirty="0">
                <a:latin typeface="Microsoft Sans Serif"/>
                <a:cs typeface="Microsoft Sans Serif"/>
              </a:rPr>
              <a:t>,</a:t>
            </a:r>
            <a:r>
              <a:rPr sz="1800" dirty="0">
                <a:latin typeface="Microsoft Sans Serif"/>
                <a:cs typeface="Microsoft Sans Serif"/>
              </a:rPr>
              <a:t>3F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max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..........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</a:t>
            </a:r>
            <a:r>
              <a:rPr sz="1800" dirty="0">
                <a:latin typeface="Microsoft Sans Serif"/>
                <a:cs typeface="Microsoft Sans Serif"/>
              </a:rPr>
              <a:t>.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24</a:t>
            </a:r>
            <a:r>
              <a:rPr sz="1800" spc="5" dirty="0">
                <a:latin typeface="Microsoft Sans Serif"/>
                <a:cs typeface="Microsoft Sans Serif"/>
              </a:rPr>
              <a:t>,</a:t>
            </a:r>
            <a:r>
              <a:rPr sz="1800" spc="-140" dirty="0">
                <a:latin typeface="Microsoft Sans Serif"/>
                <a:cs typeface="Microsoft Sans Serif"/>
              </a:rPr>
              <a:t>1</a:t>
            </a:r>
            <a:r>
              <a:rPr sz="1800" spc="-5" dirty="0">
                <a:latin typeface="Microsoft Sans Serif"/>
                <a:cs typeface="Microsoft Sans Serif"/>
              </a:rPr>
              <a:t>1</a:t>
            </a:r>
            <a:r>
              <a:rPr sz="1800" spc="-1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kA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 algn="just">
              <a:lnSpc>
                <a:spcPct val="100000"/>
              </a:lnSpc>
              <a:spcBef>
                <a:spcPts val="1200"/>
              </a:spcBef>
              <a:buChar char="•"/>
              <a:tabLst>
                <a:tab pos="299720" algn="l"/>
              </a:tabLst>
            </a:pPr>
            <a:r>
              <a:rPr sz="1800" dirty="0">
                <a:latin typeface="Microsoft Sans Serif"/>
                <a:cs typeface="Microsoft Sans Serif"/>
              </a:rPr>
              <a:t>Scc,3F</a:t>
            </a:r>
            <a:r>
              <a:rPr sz="1800" spc="1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min</a:t>
            </a:r>
            <a:r>
              <a:rPr sz="1800" spc="1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.........................................................................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7.447,82</a:t>
            </a:r>
            <a:r>
              <a:rPr sz="1800" spc="114" dirty="0">
                <a:latin typeface="Microsoft Sans Serif"/>
                <a:cs typeface="Microsoft Sans Serif"/>
              </a:rPr>
              <a:t> </a:t>
            </a:r>
            <a:r>
              <a:rPr sz="1800" spc="-45" dirty="0">
                <a:latin typeface="Microsoft Sans Serif"/>
                <a:cs typeface="Microsoft Sans Serif"/>
              </a:rPr>
              <a:t>MVA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 algn="just">
              <a:lnSpc>
                <a:spcPct val="100000"/>
              </a:lnSpc>
              <a:spcBef>
                <a:spcPts val="1200"/>
              </a:spcBef>
              <a:buChar char="•"/>
              <a:tabLst>
                <a:tab pos="299720" algn="l"/>
              </a:tabLst>
            </a:pPr>
            <a:r>
              <a:rPr sz="1800" dirty="0">
                <a:latin typeface="Microsoft Sans Serif"/>
                <a:cs typeface="Microsoft Sans Serif"/>
              </a:rPr>
              <a:t>Icc,3F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min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..................................................................................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10,75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kA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 algn="just">
              <a:lnSpc>
                <a:spcPct val="100000"/>
              </a:lnSpc>
              <a:spcBef>
                <a:spcPts val="1200"/>
              </a:spcBef>
              <a:buChar char="•"/>
              <a:tabLst>
                <a:tab pos="299720" algn="l"/>
              </a:tabLst>
            </a:pPr>
            <a:r>
              <a:rPr sz="1800" dirty="0">
                <a:latin typeface="Microsoft Sans Serif"/>
                <a:cs typeface="Microsoft Sans Serif"/>
              </a:rPr>
              <a:t>Icc</a:t>
            </a:r>
            <a:r>
              <a:rPr sz="1800" spc="5" dirty="0">
                <a:latin typeface="Microsoft Sans Serif"/>
                <a:cs typeface="Microsoft Sans Serif"/>
              </a:rPr>
              <a:t>,</a:t>
            </a:r>
            <a:r>
              <a:rPr sz="1800" dirty="0">
                <a:latin typeface="Microsoft Sans Serif"/>
                <a:cs typeface="Microsoft Sans Serif"/>
              </a:rPr>
              <a:t>1F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max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..........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..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r>
              <a:rPr sz="1800" spc="5" dirty="0">
                <a:latin typeface="Microsoft Sans Serif"/>
                <a:cs typeface="Microsoft Sans Serif"/>
              </a:rPr>
              <a:t>.</a:t>
            </a:r>
            <a:r>
              <a:rPr sz="1800" dirty="0">
                <a:latin typeface="Microsoft Sans Serif"/>
                <a:cs typeface="Microsoft Sans Serif"/>
              </a:rPr>
              <a:t>.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22</a:t>
            </a:r>
            <a:r>
              <a:rPr sz="1800" spc="5" dirty="0">
                <a:latin typeface="Microsoft Sans Serif"/>
                <a:cs typeface="Microsoft Sans Serif"/>
              </a:rPr>
              <a:t>,</a:t>
            </a:r>
            <a:r>
              <a:rPr sz="1800" spc="-5" dirty="0">
                <a:latin typeface="Microsoft Sans Serif"/>
                <a:cs typeface="Microsoft Sans Serif"/>
              </a:rPr>
              <a:t>05</a:t>
            </a:r>
            <a:r>
              <a:rPr sz="1800" spc="-1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kA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 algn="just">
              <a:lnSpc>
                <a:spcPct val="100000"/>
              </a:lnSpc>
              <a:spcBef>
                <a:spcPts val="1205"/>
              </a:spcBef>
              <a:buChar char="•"/>
              <a:tabLst>
                <a:tab pos="299720" algn="l"/>
              </a:tabLst>
            </a:pPr>
            <a:r>
              <a:rPr sz="1800" dirty="0">
                <a:latin typeface="Microsoft Sans Serif"/>
                <a:cs typeface="Microsoft Sans Serif"/>
              </a:rPr>
              <a:t>Icc,1F</a:t>
            </a:r>
            <a:r>
              <a:rPr sz="1800" spc="9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min</a:t>
            </a:r>
            <a:r>
              <a:rPr sz="1800" spc="9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......................................................................................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9,93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42087"/>
            <a:ext cx="50158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45" dirty="0"/>
              <a:t> </a:t>
            </a:r>
            <a:r>
              <a:rPr sz="2400" dirty="0"/>
              <a:t>de </a:t>
            </a:r>
            <a:r>
              <a:rPr sz="2400" spc="-5" dirty="0"/>
              <a:t>protecciones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82269" y="1269425"/>
            <a:ext cx="7374890" cy="216027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800" b="1" dirty="0">
                <a:latin typeface="Arial"/>
                <a:cs typeface="Arial"/>
              </a:rPr>
              <a:t>Línea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 </a:t>
            </a:r>
            <a:r>
              <a:rPr sz="1800" b="1" spc="-5" dirty="0">
                <a:latin typeface="Arial"/>
                <a:cs typeface="Arial"/>
              </a:rPr>
              <a:t>evacuación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400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kV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hasta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SET MULA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35" dirty="0">
                <a:latin typeface="Microsoft Sans Serif"/>
                <a:cs typeface="Microsoft Sans Serif"/>
              </a:rPr>
              <a:t>Tensión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nominal: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.....................................................................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400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kV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Longitud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tramo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aéreo: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.........................................................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20,986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km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55600"/>
              </a:lnSpc>
              <a:spcBef>
                <a:spcPts val="5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Longitud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tramo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subterráneo: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.............................................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0,29423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km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Resumen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datos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Impedancias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448" y="3735165"/>
            <a:ext cx="8139868" cy="2020881"/>
          </a:xfrm>
          <a:prstGeom prst="rect">
            <a:avLst/>
          </a:prstGeom>
        </p:spPr>
      </p:pic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42087"/>
            <a:ext cx="50158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45" dirty="0"/>
              <a:t> </a:t>
            </a:r>
            <a:r>
              <a:rPr sz="2400" dirty="0"/>
              <a:t>de </a:t>
            </a:r>
            <a:r>
              <a:rPr sz="2400" spc="-5" dirty="0"/>
              <a:t>protecciones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01192" y="1151381"/>
            <a:ext cx="8329295" cy="539115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800" b="1" spc="-10" dirty="0">
                <a:latin typeface="Arial"/>
                <a:cs typeface="Arial"/>
              </a:rPr>
              <a:t>Transformadores</a:t>
            </a:r>
            <a:endParaRPr sz="18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800" spc="-5" dirty="0">
                <a:latin typeface="Microsoft Sans Serif"/>
                <a:cs typeface="Microsoft Sans Serif"/>
              </a:rPr>
              <a:t>Los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datos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exactos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para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cada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transformador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obtienen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-5" dirty="0">
                <a:latin typeface="Microsoft Sans Serif"/>
                <a:cs typeface="Microsoft Sans Serif"/>
              </a:rPr>
              <a:t> información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proporcionada por </a:t>
            </a:r>
            <a:r>
              <a:rPr sz="1800" spc="-10" dirty="0">
                <a:latin typeface="Microsoft Sans Serif"/>
                <a:cs typeface="Microsoft Sans Serif"/>
              </a:rPr>
              <a:t>los </a:t>
            </a:r>
            <a:r>
              <a:rPr sz="1800" spc="-5" dirty="0">
                <a:latin typeface="Microsoft Sans Serif"/>
                <a:cs typeface="Microsoft Sans Serif"/>
              </a:rPr>
              <a:t>fabricantes tanto para </a:t>
            </a:r>
            <a:r>
              <a:rPr sz="1800" spc="-10" dirty="0">
                <a:latin typeface="Microsoft Sans Serif"/>
                <a:cs typeface="Microsoft Sans Serif"/>
              </a:rPr>
              <a:t>el </a:t>
            </a:r>
            <a:r>
              <a:rPr sz="1800" spc="-5" dirty="0">
                <a:latin typeface="Microsoft Sans Serif"/>
                <a:cs typeface="Microsoft Sans Serif"/>
              </a:rPr>
              <a:t>autotransformador 400/132/30 </a:t>
            </a:r>
            <a:r>
              <a:rPr sz="1800" spc="-60" dirty="0">
                <a:latin typeface="Microsoft Sans Serif"/>
                <a:cs typeface="Microsoft Sans Serif"/>
              </a:rPr>
              <a:t>kV, 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como para </a:t>
            </a:r>
            <a:r>
              <a:rPr sz="1800" spc="-10" dirty="0">
                <a:latin typeface="Microsoft Sans Serif"/>
                <a:cs typeface="Microsoft Sans Serif"/>
              </a:rPr>
              <a:t>el </a:t>
            </a:r>
            <a:r>
              <a:rPr sz="1800" spc="-5" dirty="0">
                <a:latin typeface="Microsoft Sans Serif"/>
                <a:cs typeface="Microsoft Sans Serif"/>
              </a:rPr>
              <a:t>transformador de potencia </a:t>
            </a:r>
            <a:r>
              <a:rPr sz="1800" spc="-10" dirty="0">
                <a:latin typeface="Microsoft Sans Serif"/>
                <a:cs typeface="Microsoft Sans Serif"/>
              </a:rPr>
              <a:t>132/30 </a:t>
            </a:r>
            <a:r>
              <a:rPr sz="1800" spc="-5" dirty="0">
                <a:latin typeface="Microsoft Sans Serif"/>
                <a:cs typeface="Microsoft Sans Serif"/>
              </a:rPr>
              <a:t>kV </a:t>
            </a:r>
            <a:r>
              <a:rPr sz="1800" dirty="0">
                <a:latin typeface="Microsoft Sans Serif"/>
                <a:cs typeface="Microsoft Sans Serif"/>
              </a:rPr>
              <a:t>y </a:t>
            </a:r>
            <a:r>
              <a:rPr sz="1800" spc="-5" dirty="0">
                <a:latin typeface="Microsoft Sans Serif"/>
                <a:cs typeface="Microsoft Sans Serif"/>
              </a:rPr>
              <a:t>para </a:t>
            </a:r>
            <a:r>
              <a:rPr sz="1800" spc="-10" dirty="0">
                <a:latin typeface="Microsoft Sans Serif"/>
                <a:cs typeface="Microsoft Sans Serif"/>
              </a:rPr>
              <a:t>los </a:t>
            </a:r>
            <a:r>
              <a:rPr sz="1800" spc="-5" dirty="0">
                <a:latin typeface="Microsoft Sans Serif"/>
                <a:cs typeface="Microsoft Sans Serif"/>
              </a:rPr>
              <a:t>transformadores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30/0.65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kV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asociados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los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inversores.</a:t>
            </a:r>
            <a:endParaRPr sz="1800">
              <a:latin typeface="Microsoft Sans Serif"/>
              <a:cs typeface="Microsoft Sans Serif"/>
            </a:endParaRPr>
          </a:p>
          <a:p>
            <a:pPr marL="12700" marR="5715" algn="just">
              <a:lnSpc>
                <a:spcPct val="100000"/>
              </a:lnSpc>
              <a:spcBef>
                <a:spcPts val="1200"/>
              </a:spcBef>
            </a:pPr>
            <a:r>
              <a:rPr sz="1800" spc="-5" dirty="0">
                <a:latin typeface="Microsoft Sans Serif"/>
                <a:cs typeface="Microsoft Sans Serif"/>
              </a:rPr>
              <a:t>Para una </a:t>
            </a:r>
            <a:r>
              <a:rPr sz="1800" dirty="0">
                <a:latin typeface="Microsoft Sans Serif"/>
                <a:cs typeface="Microsoft Sans Serif"/>
              </a:rPr>
              <a:t>mayor </a:t>
            </a:r>
            <a:r>
              <a:rPr sz="1800" spc="-5" dirty="0">
                <a:latin typeface="Microsoft Sans Serif"/>
                <a:cs typeface="Microsoft Sans Serif"/>
              </a:rPr>
              <a:t>simplificación </a:t>
            </a:r>
            <a:r>
              <a:rPr sz="1800" spc="-10" dirty="0">
                <a:latin typeface="Microsoft Sans Serif"/>
                <a:cs typeface="Microsoft Sans Serif"/>
              </a:rPr>
              <a:t>del </a:t>
            </a:r>
            <a:r>
              <a:rPr sz="1800" spc="-5" dirty="0">
                <a:latin typeface="Microsoft Sans Serif"/>
                <a:cs typeface="Microsoft Sans Serif"/>
              </a:rPr>
              <a:t>modelado </a:t>
            </a:r>
            <a:r>
              <a:rPr sz="1800" spc="-10" dirty="0">
                <a:latin typeface="Microsoft Sans Serif"/>
                <a:cs typeface="Microsoft Sans Serif"/>
              </a:rPr>
              <a:t>del </a:t>
            </a:r>
            <a:r>
              <a:rPr sz="1800" spc="-5" dirty="0">
                <a:latin typeface="Microsoft Sans Serif"/>
                <a:cs typeface="Microsoft Sans Serif"/>
              </a:rPr>
              <a:t>sistema, se ha implantado </a:t>
            </a:r>
            <a:r>
              <a:rPr sz="1800" spc="-10" dirty="0">
                <a:latin typeface="Microsoft Sans Serif"/>
                <a:cs typeface="Microsoft Sans Serif"/>
              </a:rPr>
              <a:t>un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modelo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equivalente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del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transformador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los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inversores.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800" b="1" spc="-5" dirty="0">
                <a:latin typeface="Arial"/>
                <a:cs typeface="Arial"/>
              </a:rPr>
              <a:t>Autotransformador</a:t>
            </a:r>
            <a:endParaRPr sz="18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205"/>
              </a:spcBef>
            </a:pPr>
            <a:r>
              <a:rPr sz="1800" spc="-5" dirty="0">
                <a:latin typeface="Microsoft Sans Serif"/>
                <a:cs typeface="Microsoft Sans Serif"/>
              </a:rPr>
              <a:t>Potencia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ONAN/ONAF/OFAF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..................................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240/320/400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45" dirty="0">
                <a:latin typeface="Microsoft Sans Serif"/>
                <a:cs typeface="Microsoft Sans Serif"/>
              </a:rPr>
              <a:t>MVA</a:t>
            </a:r>
            <a:endParaRPr sz="1800">
              <a:latin typeface="Microsoft Sans Serif"/>
              <a:cs typeface="Microsoft Sans Serif"/>
            </a:endParaRPr>
          </a:p>
          <a:p>
            <a:pPr marL="12700" marR="1055370" algn="just">
              <a:lnSpc>
                <a:spcPct val="155600"/>
              </a:lnSpc>
            </a:pPr>
            <a:r>
              <a:rPr sz="1800" spc="-10" dirty="0">
                <a:latin typeface="Microsoft Sans Serif"/>
                <a:cs typeface="Microsoft Sans Serif"/>
              </a:rPr>
              <a:t>Relación </a:t>
            </a:r>
            <a:r>
              <a:rPr sz="1800" spc="-5" dirty="0">
                <a:latin typeface="Microsoft Sans Serif"/>
                <a:cs typeface="Microsoft Sans Serif"/>
              </a:rPr>
              <a:t>de transformación ...................... 400 </a:t>
            </a:r>
            <a:r>
              <a:rPr sz="1800" dirty="0">
                <a:latin typeface="Microsoft Sans Serif"/>
                <a:cs typeface="Microsoft Sans Serif"/>
              </a:rPr>
              <a:t>± </a:t>
            </a:r>
            <a:r>
              <a:rPr sz="1800" spc="-10" dirty="0">
                <a:latin typeface="Microsoft Sans Serif"/>
                <a:cs typeface="Microsoft Sans Serif"/>
              </a:rPr>
              <a:t>10x1,5% </a:t>
            </a:r>
            <a:r>
              <a:rPr sz="1800" dirty="0">
                <a:latin typeface="Microsoft Sans Serif"/>
                <a:cs typeface="Microsoft Sans Serif"/>
              </a:rPr>
              <a:t>/ </a:t>
            </a:r>
            <a:r>
              <a:rPr sz="1800" spc="-5" dirty="0">
                <a:latin typeface="Microsoft Sans Serif"/>
                <a:cs typeface="Microsoft Sans Serif"/>
              </a:rPr>
              <a:t>132 </a:t>
            </a:r>
            <a:r>
              <a:rPr sz="1800" dirty="0">
                <a:latin typeface="Microsoft Sans Serif"/>
                <a:cs typeface="Microsoft Sans Serif"/>
              </a:rPr>
              <a:t>/ </a:t>
            </a:r>
            <a:r>
              <a:rPr sz="1800" spc="-10" dirty="0">
                <a:latin typeface="Microsoft Sans Serif"/>
                <a:cs typeface="Microsoft Sans Serif"/>
              </a:rPr>
              <a:t>30 </a:t>
            </a:r>
            <a:r>
              <a:rPr sz="1800" dirty="0">
                <a:latin typeface="Microsoft Sans Serif"/>
                <a:cs typeface="Microsoft Sans Serif"/>
              </a:rPr>
              <a:t>kV 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Tensión </a:t>
            </a:r>
            <a:r>
              <a:rPr sz="1800" dirty="0">
                <a:latin typeface="Microsoft Sans Serif"/>
                <a:cs typeface="Microsoft Sans Serif"/>
              </a:rPr>
              <a:t>de </a:t>
            </a:r>
            <a:r>
              <a:rPr sz="1800" spc="-5" dirty="0">
                <a:latin typeface="Microsoft Sans Serif"/>
                <a:cs typeface="Microsoft Sans Serif"/>
              </a:rPr>
              <a:t>cortocircuito </a:t>
            </a:r>
            <a:r>
              <a:rPr sz="1800" dirty="0">
                <a:latin typeface="Microsoft Sans Serif"/>
                <a:cs typeface="Microsoft Sans Serif"/>
              </a:rPr>
              <a:t>(toma </a:t>
            </a:r>
            <a:r>
              <a:rPr sz="1800" spc="-5" dirty="0">
                <a:latin typeface="Microsoft Sans Serif"/>
                <a:cs typeface="Microsoft Sans Serif"/>
              </a:rPr>
              <a:t>central Sbase=400 </a:t>
            </a:r>
            <a:r>
              <a:rPr sz="1800" spc="-35" dirty="0">
                <a:latin typeface="Microsoft Sans Serif"/>
                <a:cs typeface="Microsoft Sans Serif"/>
              </a:rPr>
              <a:t>MVA) </a:t>
            </a:r>
            <a:r>
              <a:rPr sz="1800" spc="-5" dirty="0">
                <a:latin typeface="Microsoft Sans Serif"/>
                <a:cs typeface="Microsoft Sans Serif"/>
              </a:rPr>
              <a:t>................ </a:t>
            </a:r>
            <a:r>
              <a:rPr sz="1800" spc="-10" dirty="0">
                <a:latin typeface="Microsoft Sans Serif"/>
                <a:cs typeface="Microsoft Sans Serif"/>
              </a:rPr>
              <a:t>13%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Pérdidas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cobre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...................................................................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800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kW</a:t>
            </a:r>
            <a:endParaRPr sz="18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  <a:spcBef>
                <a:spcPts val="1195"/>
              </a:spcBef>
            </a:pPr>
            <a:r>
              <a:rPr sz="1800" spc="-35" dirty="0">
                <a:latin typeface="Microsoft Sans Serif"/>
                <a:cs typeface="Microsoft Sans Serif"/>
              </a:rPr>
              <a:t>Tensión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cc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homopolar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(toma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central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Sbase=400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MVA)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..............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12%</a:t>
            </a:r>
            <a:endParaRPr sz="18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  <a:spcBef>
                <a:spcPts val="1205"/>
              </a:spcBef>
            </a:pPr>
            <a:r>
              <a:rPr sz="1800" spc="-5" dirty="0">
                <a:latin typeface="Microsoft Sans Serif"/>
                <a:cs typeface="Microsoft Sans Serif"/>
              </a:rPr>
              <a:t>Grupo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conexión</a:t>
            </a:r>
            <a:r>
              <a:rPr sz="1800" spc="7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.................................................................... </a:t>
            </a:r>
            <a:r>
              <a:rPr sz="1800" spc="-25" dirty="0">
                <a:latin typeface="Microsoft Sans Serif"/>
                <a:cs typeface="Microsoft Sans Serif"/>
              </a:rPr>
              <a:t>YNa0d11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42087"/>
            <a:ext cx="50158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45" dirty="0"/>
              <a:t> </a:t>
            </a:r>
            <a:r>
              <a:rPr sz="2400" dirty="0"/>
              <a:t>de </a:t>
            </a:r>
            <a:r>
              <a:rPr sz="2400" spc="-5" dirty="0"/>
              <a:t>protecciones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82269" y="1269425"/>
            <a:ext cx="7284084" cy="301371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800" b="1" spc="-10" dirty="0">
                <a:latin typeface="Arial"/>
                <a:cs typeface="Arial"/>
              </a:rPr>
              <a:t>Transformador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800" spc="-5" dirty="0">
                <a:latin typeface="Microsoft Sans Serif"/>
                <a:cs typeface="Microsoft Sans Serif"/>
              </a:rPr>
              <a:t>Potencia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ONAN/ONAF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...........................................................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200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45" dirty="0">
                <a:latin typeface="Microsoft Sans Serif"/>
                <a:cs typeface="Microsoft Sans Serif"/>
              </a:rPr>
              <a:t>MVA</a:t>
            </a:r>
            <a:endParaRPr sz="1800">
              <a:latin typeface="Microsoft Sans Serif"/>
              <a:cs typeface="Microsoft Sans Serif"/>
            </a:endParaRPr>
          </a:p>
          <a:p>
            <a:pPr marL="12700" marR="17780">
              <a:lnSpc>
                <a:spcPct val="155600"/>
              </a:lnSpc>
            </a:pPr>
            <a:r>
              <a:rPr sz="1800" spc="-10" dirty="0">
                <a:latin typeface="Microsoft Sans Serif"/>
                <a:cs typeface="Microsoft Sans Serif"/>
              </a:rPr>
              <a:t>Relación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transformación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..............................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132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±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10x1,5%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/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30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kV 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Tensión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cortocircuito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(toma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central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Sbase=200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MVA)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................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13%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Pérdidas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cobre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................................................................ 615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kW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55600"/>
              </a:lnSpc>
            </a:pPr>
            <a:r>
              <a:rPr sz="1800" spc="-35" dirty="0">
                <a:latin typeface="Microsoft Sans Serif"/>
                <a:cs typeface="Microsoft Sans Serif"/>
              </a:rPr>
              <a:t>Tensión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cc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homopolar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(toma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central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Sbase=200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MVA)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..............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12%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Grupo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conexión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...................................................................</a:t>
            </a:r>
            <a:r>
              <a:rPr sz="1800" spc="-30" dirty="0">
                <a:latin typeface="Microsoft Sans Serif"/>
                <a:cs typeface="Microsoft Sans Serif"/>
              </a:rPr>
              <a:t> YNd11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42087"/>
            <a:ext cx="50158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45" dirty="0"/>
              <a:t> </a:t>
            </a:r>
            <a:r>
              <a:rPr sz="2400" dirty="0"/>
              <a:t>de </a:t>
            </a:r>
            <a:r>
              <a:rPr sz="2400" spc="-5" dirty="0"/>
              <a:t>protecciones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82269" y="1508836"/>
            <a:ext cx="7622540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Calculo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Cortocircuito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Arial"/>
              <a:cs typeface="Arial"/>
            </a:endParaRPr>
          </a:p>
          <a:p>
            <a:pPr marL="12700" marR="10160">
              <a:lnSpc>
                <a:spcPct val="150000"/>
              </a:lnSpc>
            </a:pPr>
            <a:r>
              <a:rPr sz="1800" spc="-5" dirty="0">
                <a:latin typeface="Microsoft Sans Serif"/>
                <a:cs typeface="Microsoft Sans Serif"/>
              </a:rPr>
              <a:t>Se</a:t>
            </a:r>
            <a:r>
              <a:rPr sz="1800" spc="45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han</a:t>
            </a:r>
            <a:r>
              <a:rPr sz="1800" spc="45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calculado</a:t>
            </a:r>
            <a:r>
              <a:rPr sz="1800" spc="4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las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corrientes</a:t>
            </a:r>
            <a:r>
              <a:rPr sz="1800" spc="45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45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cortocircuito</a:t>
            </a:r>
            <a:r>
              <a:rPr sz="1800" spc="4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para</a:t>
            </a:r>
            <a:r>
              <a:rPr sz="1800" spc="45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diferentes</a:t>
            </a:r>
            <a:r>
              <a:rPr sz="1800" spc="4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casos,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considerando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en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cada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uno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ellos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dos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hipótesis: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299085" marR="5080" indent="-287020" algn="just">
              <a:lnSpc>
                <a:spcPct val="150000"/>
              </a:lnSpc>
              <a:buChar char="•"/>
              <a:tabLst>
                <a:tab pos="29972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Cortocircuito máximo: Se considera </a:t>
            </a:r>
            <a:r>
              <a:rPr sz="1800" spc="-10" dirty="0">
                <a:latin typeface="Microsoft Sans Serif"/>
                <a:cs typeface="Microsoft Sans Serif"/>
              </a:rPr>
              <a:t>la </a:t>
            </a:r>
            <a:r>
              <a:rPr sz="1800" dirty="0">
                <a:latin typeface="Microsoft Sans Serif"/>
                <a:cs typeface="Microsoft Sans Serif"/>
              </a:rPr>
              <a:t>red </a:t>
            </a:r>
            <a:r>
              <a:rPr sz="1800" spc="-5" dirty="0">
                <a:latin typeface="Microsoft Sans Serif"/>
                <a:cs typeface="Microsoft Sans Serif"/>
              </a:rPr>
              <a:t>exterior con su potencia </a:t>
            </a:r>
            <a:r>
              <a:rPr sz="1800" spc="-10" dirty="0">
                <a:latin typeface="Microsoft Sans Serif"/>
                <a:cs typeface="Microsoft Sans Serif"/>
              </a:rPr>
              <a:t>de </a:t>
            </a:r>
            <a:r>
              <a:rPr sz="1800" spc="-5" dirty="0">
                <a:latin typeface="Microsoft Sans Serif"/>
                <a:cs typeface="Microsoft Sans Serif"/>
              </a:rPr>
              <a:t> cortocircuito máxima </a:t>
            </a:r>
            <a:r>
              <a:rPr sz="1800" dirty="0">
                <a:latin typeface="Microsoft Sans Serif"/>
                <a:cs typeface="Microsoft Sans Serif"/>
              </a:rPr>
              <a:t>y </a:t>
            </a:r>
            <a:r>
              <a:rPr sz="1800" spc="-5" dirty="0">
                <a:latin typeface="Microsoft Sans Serif"/>
                <a:cs typeface="Microsoft Sans Serif"/>
              </a:rPr>
              <a:t>se considera también aportación </a:t>
            </a:r>
            <a:r>
              <a:rPr sz="1800" spc="-10" dirty="0">
                <a:latin typeface="Microsoft Sans Serif"/>
                <a:cs typeface="Microsoft Sans Serif"/>
              </a:rPr>
              <a:t>al </a:t>
            </a:r>
            <a:r>
              <a:rPr sz="1800" spc="-5" dirty="0">
                <a:latin typeface="Microsoft Sans Serif"/>
                <a:cs typeface="Microsoft Sans Serif"/>
              </a:rPr>
              <a:t>cortocircuito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todos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los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inversores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Microsoft Sans Serif"/>
              <a:buChar char="•"/>
            </a:pPr>
            <a:endParaRPr sz="1550">
              <a:latin typeface="Microsoft Sans Serif"/>
              <a:cs typeface="Microsoft Sans Serif"/>
            </a:endParaRPr>
          </a:p>
          <a:p>
            <a:pPr marL="299085" marR="8890" indent="-287020" algn="just">
              <a:lnSpc>
                <a:spcPct val="150000"/>
              </a:lnSpc>
              <a:spcBef>
                <a:spcPts val="5"/>
              </a:spcBef>
              <a:buChar char="•"/>
              <a:tabLst>
                <a:tab pos="29972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Cortocircuito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mínima: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considera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exclusivamente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aportación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 </a:t>
            </a:r>
            <a:r>
              <a:rPr sz="1800" spc="-5" dirty="0">
                <a:latin typeface="Microsoft Sans Serif"/>
                <a:cs typeface="Microsoft Sans Serif"/>
              </a:rPr>
              <a:t> intensidad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la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red,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modelada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por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su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potencia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de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cortocircuito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mínima.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42087"/>
            <a:ext cx="50158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45" dirty="0"/>
              <a:t> </a:t>
            </a:r>
            <a:r>
              <a:rPr sz="2400" dirty="0"/>
              <a:t>de </a:t>
            </a:r>
            <a:r>
              <a:rPr sz="2400" spc="-5" dirty="0"/>
              <a:t>protecciones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1684" y="1389443"/>
            <a:ext cx="6511163" cy="5144643"/>
          </a:xfrm>
          <a:prstGeom prst="rect">
            <a:avLst/>
          </a:prstGeom>
        </p:spPr>
      </p:pic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42087"/>
            <a:ext cx="51098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45" dirty="0"/>
              <a:t> </a:t>
            </a:r>
            <a:r>
              <a:rPr sz="2400" spc="-5" dirty="0"/>
              <a:t>protecciones.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433006" y="1338199"/>
            <a:ext cx="8247380" cy="4349115"/>
            <a:chOff x="433006" y="1338199"/>
            <a:chExt cx="8247380" cy="43491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1325" y="1338199"/>
              <a:ext cx="8191436" cy="39131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3006" y="1543799"/>
              <a:ext cx="8246999" cy="41433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42087"/>
            <a:ext cx="64604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45" dirty="0"/>
              <a:t> </a:t>
            </a:r>
            <a:r>
              <a:rPr sz="2400" spc="-5" dirty="0"/>
              <a:t>protecciones.</a:t>
            </a:r>
            <a:r>
              <a:rPr sz="2400" spc="-35" dirty="0"/>
              <a:t> </a:t>
            </a:r>
            <a:r>
              <a:rPr sz="2400" dirty="0"/>
              <a:t>Ajustes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089019" y="1177290"/>
            <a:ext cx="4424045" cy="5330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alibri"/>
                <a:cs typeface="Calibri"/>
              </a:rPr>
              <a:t>Sobreintensidad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fases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(50/51):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Sobreintensidad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definido: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deshabilitado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Sobreintensidad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inverso:</a:t>
            </a:r>
            <a:r>
              <a:rPr sz="1200" dirty="0">
                <a:latin typeface="Calibri"/>
                <a:cs typeface="Calibri"/>
              </a:rPr>
              <a:t> 4,0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/ 0,20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/</a:t>
            </a:r>
            <a:r>
              <a:rPr sz="1200" spc="-5" dirty="0">
                <a:latin typeface="Calibri"/>
                <a:cs typeface="Calibri"/>
              </a:rPr>
              <a:t> curva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IEC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normal </a:t>
            </a:r>
            <a:r>
              <a:rPr sz="1200" spc="-10" dirty="0">
                <a:latin typeface="Calibri"/>
                <a:cs typeface="Calibri"/>
              </a:rPr>
              <a:t>inversa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Sobreintensidad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neutro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(50N/51N):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Sobreintensidad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definido: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1,5 A /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0,5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sg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Sobreintensidad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inverso:</a:t>
            </a:r>
            <a:r>
              <a:rPr sz="1200" dirty="0">
                <a:latin typeface="Calibri"/>
                <a:cs typeface="Calibri"/>
              </a:rPr>
              <a:t> 0,5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/ 0,18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/</a:t>
            </a:r>
            <a:r>
              <a:rPr sz="1200" spc="-5" dirty="0">
                <a:latin typeface="Calibri"/>
                <a:cs typeface="Calibri"/>
              </a:rPr>
              <a:t> curva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IEC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normal </a:t>
            </a:r>
            <a:r>
              <a:rPr sz="1200" spc="-10" dirty="0">
                <a:latin typeface="Calibri"/>
                <a:cs typeface="Calibri"/>
              </a:rPr>
              <a:t>inversa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Calibri"/>
              <a:cs typeface="Calibri"/>
            </a:endParaRPr>
          </a:p>
          <a:p>
            <a:pPr marL="12700" marR="1878330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Protección </a:t>
            </a:r>
            <a:r>
              <a:rPr sz="1200" b="1" dirty="0">
                <a:latin typeface="Calibri"/>
                <a:cs typeface="Calibri"/>
              </a:rPr>
              <a:t>de </a:t>
            </a:r>
            <a:r>
              <a:rPr sz="1200" b="1" spc="-5" dirty="0">
                <a:latin typeface="Calibri"/>
                <a:cs typeface="Calibri"/>
              </a:rPr>
              <a:t>mínima frecuencia </a:t>
            </a:r>
            <a:r>
              <a:rPr sz="1200" b="1" dirty="0">
                <a:latin typeface="Calibri"/>
                <a:cs typeface="Calibri"/>
              </a:rPr>
              <a:t>(81m): </a:t>
            </a:r>
            <a:r>
              <a:rPr sz="1200" b="1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Ajuste </a:t>
            </a:r>
            <a:r>
              <a:rPr sz="1200" dirty="0">
                <a:latin typeface="Calibri"/>
                <a:cs typeface="Calibri"/>
              </a:rPr>
              <a:t>mínima </a:t>
            </a:r>
            <a:r>
              <a:rPr sz="1200" spc="-5" dirty="0">
                <a:latin typeface="Calibri"/>
                <a:cs typeface="Calibri"/>
              </a:rPr>
              <a:t>frecuencia: </a:t>
            </a:r>
            <a:r>
              <a:rPr sz="1200" dirty="0">
                <a:latin typeface="Calibri"/>
                <a:cs typeface="Calibri"/>
              </a:rPr>
              <a:t>47,5 </a:t>
            </a:r>
            <a:r>
              <a:rPr sz="1200" spc="-5" dirty="0">
                <a:latin typeface="Calibri"/>
                <a:cs typeface="Calibri"/>
              </a:rPr>
              <a:t>Hz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Tiempo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disparo: </a:t>
            </a:r>
            <a:r>
              <a:rPr sz="1200" dirty="0">
                <a:latin typeface="Calibri"/>
                <a:cs typeface="Calibri"/>
              </a:rPr>
              <a:t>3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20" dirty="0">
                <a:latin typeface="Calibri"/>
                <a:cs typeface="Calibri"/>
              </a:rPr>
              <a:t>Tensión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mínima</a:t>
            </a:r>
            <a:r>
              <a:rPr sz="1200" spc="-10" dirty="0">
                <a:latin typeface="Calibri"/>
                <a:cs typeface="Calibri"/>
              </a:rPr>
              <a:t> para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arranque: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66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(F-F)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Calibri"/>
              <a:cs typeface="Calibri"/>
            </a:endParaRPr>
          </a:p>
          <a:p>
            <a:pPr marL="12700" marR="1847850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Protección </a:t>
            </a:r>
            <a:r>
              <a:rPr sz="1200" b="1" dirty="0">
                <a:latin typeface="Calibri"/>
                <a:cs typeface="Calibri"/>
              </a:rPr>
              <a:t>de </a:t>
            </a:r>
            <a:r>
              <a:rPr sz="1200" b="1" spc="-10" dirty="0">
                <a:latin typeface="Calibri"/>
                <a:cs typeface="Calibri"/>
              </a:rPr>
              <a:t>máxima </a:t>
            </a:r>
            <a:r>
              <a:rPr sz="1200" b="1" spc="-5" dirty="0">
                <a:latin typeface="Calibri"/>
                <a:cs typeface="Calibri"/>
              </a:rPr>
              <a:t>frecuencia (81M): </a:t>
            </a:r>
            <a:r>
              <a:rPr sz="1200" b="1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Ajuste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máxima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frecuencia: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50,9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Hz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Tiempo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disparo: 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sg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spc="-20" dirty="0">
                <a:latin typeface="Calibri"/>
                <a:cs typeface="Calibri"/>
              </a:rPr>
              <a:t>Tensión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mínima</a:t>
            </a:r>
            <a:r>
              <a:rPr sz="1200" spc="-10" dirty="0">
                <a:latin typeface="Calibri"/>
                <a:cs typeface="Calibri"/>
              </a:rPr>
              <a:t> para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arranque: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66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(F-F)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Protección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subtensión (27)</a:t>
            </a:r>
            <a:r>
              <a:rPr sz="1200" spc="-5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Arranque: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88,0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(80%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Unominal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F-F)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Temporización: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1,2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Protección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sobretensión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(59):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Arranque: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126,5 V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(115%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Unominal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F-F)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Temporización: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0,2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Protección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sobretensión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homopolar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(59N):</a:t>
            </a:r>
            <a:endParaRPr sz="1200">
              <a:latin typeface="Calibri"/>
              <a:cs typeface="Calibri"/>
            </a:endParaRPr>
          </a:p>
          <a:p>
            <a:pPr marL="12700" marR="2789555">
              <a:lnSpc>
                <a:spcPct val="100000"/>
              </a:lnSpc>
            </a:pPr>
            <a:r>
              <a:rPr sz="1200" spc="-20" dirty="0">
                <a:latin typeface="Calibri"/>
                <a:cs typeface="Calibri"/>
              </a:rPr>
              <a:t>Tensión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arranque: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35 V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Tiempo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disparo: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1,2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500" y="1277324"/>
            <a:ext cx="3911473" cy="5313644"/>
          </a:xfrm>
          <a:prstGeom prst="rect">
            <a:avLst/>
          </a:prstGeom>
        </p:spPr>
      </p:pic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42087"/>
            <a:ext cx="66147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45" dirty="0"/>
              <a:t> </a:t>
            </a:r>
            <a:r>
              <a:rPr sz="2400" dirty="0"/>
              <a:t>de</a:t>
            </a:r>
            <a:r>
              <a:rPr sz="2400" spc="-40" dirty="0"/>
              <a:t> </a:t>
            </a:r>
            <a:r>
              <a:rPr sz="2400" spc="-5" dirty="0"/>
              <a:t>protecciones.</a:t>
            </a:r>
            <a:r>
              <a:rPr sz="2400" spc="-35" dirty="0"/>
              <a:t> </a:t>
            </a:r>
            <a:r>
              <a:rPr sz="2400" dirty="0"/>
              <a:t>Gráficas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792" y="1265811"/>
            <a:ext cx="7248044" cy="5326657"/>
          </a:xfrm>
          <a:prstGeom prst="rect">
            <a:avLst/>
          </a:prstGeom>
        </p:spPr>
      </p:pic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844" y="342087"/>
            <a:ext cx="66147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Coordinación</a:t>
            </a:r>
            <a:r>
              <a:rPr sz="2400" spc="-45" dirty="0"/>
              <a:t> </a:t>
            </a:r>
            <a:r>
              <a:rPr sz="2400" dirty="0"/>
              <a:t>de</a:t>
            </a:r>
            <a:r>
              <a:rPr sz="2400" spc="-40" dirty="0"/>
              <a:t> </a:t>
            </a:r>
            <a:r>
              <a:rPr sz="2400" spc="-5" dirty="0"/>
              <a:t>protecciones.</a:t>
            </a:r>
            <a:r>
              <a:rPr sz="2400" spc="-35" dirty="0"/>
              <a:t> </a:t>
            </a:r>
            <a:r>
              <a:rPr sz="2400" dirty="0"/>
              <a:t>Gráficas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9708" y="1242335"/>
            <a:ext cx="6958190" cy="510925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3333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16345</Words>
  <Application>Microsoft Office PowerPoint</Application>
  <PresentationFormat>Personalizado</PresentationFormat>
  <Paragraphs>2604</Paragraphs>
  <Slides>284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284</vt:i4>
      </vt:variant>
    </vt:vector>
  </HeadingPairs>
  <TitlesOfParts>
    <vt:vector size="285" baseType="lpstr">
      <vt:lpstr>Office Theme</vt:lpstr>
      <vt:lpstr>Diapositiva 1</vt:lpstr>
      <vt:lpstr>FUNCIONES DE  PROTECCIÓN</vt:lpstr>
      <vt:lpstr>Códigos ANSI Funciones de Protección</vt:lpstr>
      <vt:lpstr>PROTECCIÓN DE  SOBREINTENSIDAD DE  FASE Y NEUTRO (50/51 ; 50N/51N)</vt:lpstr>
      <vt:lpstr>Sobreintensidad I</vt:lpstr>
      <vt:lpstr>Sobreintensidad II</vt:lpstr>
      <vt:lpstr>Sobreintensidad III</vt:lpstr>
      <vt:lpstr>Sobreintensidad IV</vt:lpstr>
      <vt:lpstr>Curvas temporizadas I. IEC</vt:lpstr>
      <vt:lpstr>Curvas temporizadas II. ANSI</vt:lpstr>
      <vt:lpstr>Curvas temporizadas III. US</vt:lpstr>
      <vt:lpstr>Curvas temporizadas IV. Recloser</vt:lpstr>
      <vt:lpstr>Curvas temporizadas. Curvas ANSI</vt:lpstr>
      <vt:lpstr>Curvas temporizadas. Curvas ANSI</vt:lpstr>
      <vt:lpstr>Curvas temporizadas. Modificadores</vt:lpstr>
      <vt:lpstr>Sobreintensidad V</vt:lpstr>
      <vt:lpstr>Sobreintensidad. Sensibilidad</vt:lpstr>
      <vt:lpstr>Sobreintensidad</vt:lpstr>
      <vt:lpstr>Sobreintensidad VI</vt:lpstr>
      <vt:lpstr>Sobreintensidad VII</vt:lpstr>
      <vt:lpstr>Curvas de ajuste frente a nivel de daño</vt:lpstr>
      <vt:lpstr>Sobreintensidad VIII</vt:lpstr>
      <vt:lpstr>Sobreintensidad IX</vt:lpstr>
      <vt:lpstr>Sobreintensidad X</vt:lpstr>
      <vt:lpstr>Sobreintensidad XI</vt:lpstr>
      <vt:lpstr>Sobreintensidad XII</vt:lpstr>
      <vt:lpstr>Sobreintensidad XIII</vt:lpstr>
      <vt:lpstr>Coordinación de relés de sobreintensidad I</vt:lpstr>
      <vt:lpstr>Coordinación de relés de sobreintensidad II</vt:lpstr>
      <vt:lpstr>Coordinación de relés de sobreintensidad III</vt:lpstr>
      <vt:lpstr>Coordinación de relés de sobreintensidad IV</vt:lpstr>
      <vt:lpstr>Coordinación de relés de sobreintensidad V</vt:lpstr>
      <vt:lpstr>Coordinación de relés de sobreintensidad VI</vt:lpstr>
      <vt:lpstr>Coordinación de relés de sobreintensidad VII</vt:lpstr>
      <vt:lpstr>Coordinación de relés de sobreintensidad VIII</vt:lpstr>
      <vt:lpstr>Sobreintensidad</vt:lpstr>
      <vt:lpstr>Sobreintensidad</vt:lpstr>
      <vt:lpstr>Sobreintensidad</vt:lpstr>
      <vt:lpstr>Sobreintensidad temporizada de fases</vt:lpstr>
      <vt:lpstr>Sobreintensidad temporizada de fases</vt:lpstr>
      <vt:lpstr>Sobreintensidad. Ejemplos  Tiempo Constante</vt:lpstr>
      <vt:lpstr>Sobreintensidad. Ejemplos  Tiempo Constante</vt:lpstr>
      <vt:lpstr>Sobreintensidad. Ejemplos  Tiempo Constante</vt:lpstr>
      <vt:lpstr>Sobreintensidad. Ejemplos Tiempo Constante</vt:lpstr>
      <vt:lpstr>Sobreintensidad. Ejemplo  Tiempo Inverso</vt:lpstr>
      <vt:lpstr>Sobreintensidad. Ejemplo  Tiempo Inverso</vt:lpstr>
      <vt:lpstr>Sobreintensidad. Ejemplo  Tiempo Inverso</vt:lpstr>
      <vt:lpstr>PUESTA A TIERRA</vt:lpstr>
      <vt:lpstr>Generalidades</vt:lpstr>
      <vt:lpstr>Principales razones de uso</vt:lpstr>
      <vt:lpstr>Típos de puesta a tierra</vt:lpstr>
      <vt:lpstr>Sistema de neutro aislado</vt:lpstr>
      <vt:lpstr>Sistema de neutro rigido</vt:lpstr>
      <vt:lpstr>Sistema de neutro puesto a tierra por  resistencia</vt:lpstr>
      <vt:lpstr>Sistema de neutro puesto a tierra por  resistencia (II)</vt:lpstr>
      <vt:lpstr>Sistema de neutro puesto a tierra por reactancia</vt:lpstr>
      <vt:lpstr>Sistema de neutro puesto a tierra resonante</vt:lpstr>
      <vt:lpstr>PROTECCIÓN  DIRECCIONAL (67 / 67N)</vt:lpstr>
      <vt:lpstr>Introducción</vt:lpstr>
      <vt:lpstr>Ejemplo de aplicación de funciones</vt:lpstr>
      <vt:lpstr>Ejemplo de aplicación de funciones</vt:lpstr>
      <vt:lpstr>Introducción I</vt:lpstr>
      <vt:lpstr>Introducción II</vt:lpstr>
      <vt:lpstr>Introducción III</vt:lpstr>
      <vt:lpstr>Introducción IV</vt:lpstr>
      <vt:lpstr>Sobreintensidad direccional de fase</vt:lpstr>
      <vt:lpstr>Sobreintensidad direccional de fase I</vt:lpstr>
      <vt:lpstr>Sobreintensidad direccional de fase II</vt:lpstr>
      <vt:lpstr>Sobreintensidad direccional de fase III</vt:lpstr>
      <vt:lpstr>Sobreintensidad direccional de fase IV</vt:lpstr>
      <vt:lpstr>Sobreintensidad direccional de fase V</vt:lpstr>
      <vt:lpstr>Sobreintensidad direccional de fase VI</vt:lpstr>
      <vt:lpstr>Sobreintensidad direccional de fase VII</vt:lpstr>
      <vt:lpstr>Sobreintensidad direccional de neutro I</vt:lpstr>
      <vt:lpstr>Sobreintensidad direcc. de neutro II</vt:lpstr>
      <vt:lpstr>Sobreintensidad direcc. de neutro III</vt:lpstr>
      <vt:lpstr>Sobreintensidad direcc. de neutro IV</vt:lpstr>
      <vt:lpstr>Sobreintensidad direcc. de neutro V</vt:lpstr>
      <vt:lpstr>Sobreintensidad direcc. de neutro VI</vt:lpstr>
      <vt:lpstr>Sobreintensidad direcc. de neutro VII</vt:lpstr>
      <vt:lpstr>NEUTRO AISLADO  (67NA)</vt:lpstr>
      <vt:lpstr>Neutro aislado I</vt:lpstr>
      <vt:lpstr>Neutro aislado II</vt:lpstr>
      <vt:lpstr>Neutro aislado III</vt:lpstr>
      <vt:lpstr>Diapositiva 85</vt:lpstr>
      <vt:lpstr>Neutro aislado V</vt:lpstr>
      <vt:lpstr>Neutro aislado VI</vt:lpstr>
      <vt:lpstr>Neutro aislado VII</vt:lpstr>
      <vt:lpstr>NEUTRO SENSIBLE y DIRECCIONAL</vt:lpstr>
      <vt:lpstr>Sobreintensidad de neutro sensible I</vt:lpstr>
      <vt:lpstr>Sobreintensidad de neutro sensible II</vt:lpstr>
      <vt:lpstr>Sobreintensidad de neutro sensible III</vt:lpstr>
      <vt:lpstr>Sobreintensidad de neutro sensible IV</vt:lpstr>
      <vt:lpstr>Sobreintensidad de neutro sensible V</vt:lpstr>
      <vt:lpstr>Sobreintensidad de neutro sensible VI</vt:lpstr>
      <vt:lpstr>Sobreintensidad de neutro sensible VII</vt:lpstr>
      <vt:lpstr>Sobreintensidad de neutro sensible VIII</vt:lpstr>
      <vt:lpstr>Sobreintensidad de neutro sensible IX</vt:lpstr>
      <vt:lpstr>Sobreintensidad de neutro sensible X</vt:lpstr>
      <vt:lpstr>Sobreintensidad de neutro sensible XI</vt:lpstr>
      <vt:lpstr>Sobreintensidad de neutro sensible XII</vt:lpstr>
      <vt:lpstr>Sobreintensidad de neutro sensible XIII</vt:lpstr>
      <vt:lpstr>Sobreintensidad de neutro sensible XIV</vt:lpstr>
      <vt:lpstr>Sobreintensidad de neutro sensible XV</vt:lpstr>
      <vt:lpstr>SOBREINTENSIDAD  CONTROLADA POR TENSIÓN  (51V)</vt:lpstr>
      <vt:lpstr>Sobreintensidad controlada por tensión I</vt:lpstr>
      <vt:lpstr>Sobreintensidad controlada por tensión II</vt:lpstr>
      <vt:lpstr>Sobreintensidad controlada por tensión III</vt:lpstr>
      <vt:lpstr>Sobreintensidad controlada por tensión IV</vt:lpstr>
      <vt:lpstr>Sobreintensidad controlada por tensión V</vt:lpstr>
      <vt:lpstr>DESEQUILIBRIO DE  INTENSIDADES (46)</vt:lpstr>
      <vt:lpstr>Desequilibrio de intensidades I</vt:lpstr>
      <vt:lpstr>Desequilibrio de intensidades II</vt:lpstr>
      <vt:lpstr>Desequilibrio de intensidades III</vt:lpstr>
      <vt:lpstr>Desequilibrio de intensidades IV</vt:lpstr>
      <vt:lpstr>Desequilibrio de intensidades V</vt:lpstr>
      <vt:lpstr>Desequilibrio de intensidades VI</vt:lpstr>
      <vt:lpstr>Diapositiva 118</vt:lpstr>
      <vt:lpstr>Fase Abierta I</vt:lpstr>
      <vt:lpstr>Fase Abierta II</vt:lpstr>
      <vt:lpstr>Fase Abierta III</vt:lpstr>
      <vt:lpstr>Fase Abierta IV</vt:lpstr>
      <vt:lpstr>Fase Abierta V</vt:lpstr>
      <vt:lpstr>IMAGEN TÉRMICA  (49)</vt:lpstr>
      <vt:lpstr>Imagen térmica I</vt:lpstr>
      <vt:lpstr>Imagen térmica II</vt:lpstr>
      <vt:lpstr>Imagen térmica III</vt:lpstr>
      <vt:lpstr>Imagen térmica IV</vt:lpstr>
      <vt:lpstr>Imagen térmica V</vt:lpstr>
      <vt:lpstr>Imagen térmica VI</vt:lpstr>
      <vt:lpstr>Imagen térmica VII</vt:lpstr>
      <vt:lpstr>PROTECCIONES DE  TENSIÓN (59 ; 27 ; 59N Ó 64 ; 47)</vt:lpstr>
      <vt:lpstr>Sobretensión (59) y Subtensión (27) I</vt:lpstr>
      <vt:lpstr>Sobretensión (59) y Subtensión (27) II</vt:lpstr>
      <vt:lpstr>Sobretensión homopolar (59N ó 64)</vt:lpstr>
      <vt:lpstr>Desequilibrio de tensiones (47) I</vt:lpstr>
      <vt:lpstr>Desequilibrio de tensiones (47) II</vt:lpstr>
      <vt:lpstr>PROTECCIONES DE  FRECUENCIA (81M ; 81m : 81R)</vt:lpstr>
      <vt:lpstr>Protección de frecuencia (81M/81m) I</vt:lpstr>
      <vt:lpstr>Protección de frecuencia (81M/81m) II</vt:lpstr>
      <vt:lpstr>Protección de frecuencia (81M/81m) III</vt:lpstr>
      <vt:lpstr>Derivada de frecuencia (81R) I</vt:lpstr>
      <vt:lpstr>Deslastre de cargas</vt:lpstr>
      <vt:lpstr>PROTECCIÓN DE FALLO  DE INTERRUPTOR  (50BF)</vt:lpstr>
      <vt:lpstr>Fallo de interruptor I</vt:lpstr>
      <vt:lpstr>Fallo de interruptor II</vt:lpstr>
      <vt:lpstr>Fallo de interruptor III</vt:lpstr>
      <vt:lpstr>COLD LOAD PICKUP</vt:lpstr>
      <vt:lpstr>Cold Load Pickup I</vt:lpstr>
      <vt:lpstr>Cold Load Pickup II</vt:lpstr>
      <vt:lpstr>Cold Load Pickup III</vt:lpstr>
      <vt:lpstr>OTRAS FUNCIONES  EN ALIMENTADORES</vt:lpstr>
      <vt:lpstr>High Current Lockout</vt:lpstr>
      <vt:lpstr>Bloqueo del regulador (50CSC)</vt:lpstr>
      <vt:lpstr>Fallo de fusible (68FF)</vt:lpstr>
      <vt:lpstr>Función de comprobación de sincronismo (25)</vt:lpstr>
      <vt:lpstr>Función de comprobación de sincronismo (25)</vt:lpstr>
      <vt:lpstr>Diapositiva 158</vt:lpstr>
      <vt:lpstr>Dispositivos utilizados en Redes de  Distribución)</vt:lpstr>
      <vt:lpstr>Dispositivos utilizados en Redes de  Distribución)</vt:lpstr>
      <vt:lpstr>MONTAJE DE UN FUSIBLE ABIERTO</vt:lpstr>
      <vt:lpstr>Dispositivos utilizados en Redes de  Distribución</vt:lpstr>
      <vt:lpstr>Recloser. Generalidades</vt:lpstr>
      <vt:lpstr>Recloser. Equipo Primario. Aislamiento</vt:lpstr>
      <vt:lpstr>Recloser. Equipo Primario. Corte</vt:lpstr>
      <vt:lpstr>Recloser en el Mercado</vt:lpstr>
      <vt:lpstr>Recloser Arteche smART RC</vt:lpstr>
      <vt:lpstr>smART RC Construcción</vt:lpstr>
      <vt:lpstr>smART RC Trifásico</vt:lpstr>
      <vt:lpstr>smART RC Triple/Mono</vt:lpstr>
      <vt:lpstr>smART RC Monofásico</vt:lpstr>
      <vt:lpstr>Función de reenganche (79)</vt:lpstr>
      <vt:lpstr>Función de reenganche (79)</vt:lpstr>
      <vt:lpstr>Función de reenganche (79)</vt:lpstr>
      <vt:lpstr>Coordinación Redes de Distribución</vt:lpstr>
      <vt:lpstr>TIPO Y UBICACIÓN DE LOS DISPOSITIVOS DE  PROTECCIÓN DE LOS CIRCUITOS DE DISTRIBUCIÓN</vt:lpstr>
      <vt:lpstr>Fusible - Fusible</vt:lpstr>
      <vt:lpstr>Fusible - Fusible</vt:lpstr>
      <vt:lpstr>Fusible - Restaurador</vt:lpstr>
      <vt:lpstr>Fusible - Restaurador</vt:lpstr>
      <vt:lpstr>Fusible - Relé</vt:lpstr>
      <vt:lpstr>Fusible - Relé</vt:lpstr>
      <vt:lpstr>Restaurador - Fusible</vt:lpstr>
      <vt:lpstr>Restaurador - Fusible</vt:lpstr>
      <vt:lpstr>Restaurador - Restaurador</vt:lpstr>
      <vt:lpstr>Restaurador - Restaurador</vt:lpstr>
      <vt:lpstr>Relé - Fusible</vt:lpstr>
      <vt:lpstr>Relé - Fusible</vt:lpstr>
      <vt:lpstr>Relé - Restaurador</vt:lpstr>
      <vt:lpstr>Relé - Restaurador</vt:lpstr>
      <vt:lpstr>Relé - Relé</vt:lpstr>
      <vt:lpstr>Relé - Relé</vt:lpstr>
      <vt:lpstr>Líneas de Transmisión Protección</vt:lpstr>
      <vt:lpstr>Protección de distancia (21)</vt:lpstr>
      <vt:lpstr>Protección de distancia (21)</vt:lpstr>
      <vt:lpstr>Protección de distancia (21)</vt:lpstr>
      <vt:lpstr>Protección de distancia (21)</vt:lpstr>
      <vt:lpstr>Protección de distancia (21)</vt:lpstr>
      <vt:lpstr>Protección de distancia (21)</vt:lpstr>
      <vt:lpstr>Protección de distancia (21)</vt:lpstr>
      <vt:lpstr>Protección de distancia (21)</vt:lpstr>
      <vt:lpstr>Protección de distancia (21)</vt:lpstr>
      <vt:lpstr>Diapositiva 203</vt:lpstr>
      <vt:lpstr>Aplicaciones diferencial (Barra/Línea)</vt:lpstr>
      <vt:lpstr>Aplicaciones diferencial (Barra/Línea)</vt:lpstr>
      <vt:lpstr>Protección diferencial de transformador (87T)</vt:lpstr>
      <vt:lpstr>Protección diferencial de transformador (87T)</vt:lpstr>
      <vt:lpstr>Transformador de Potencia Protección</vt:lpstr>
      <vt:lpstr>Protección de Transformador</vt:lpstr>
      <vt:lpstr>Protección de Transformador</vt:lpstr>
      <vt:lpstr>Protección de Transformador</vt:lpstr>
      <vt:lpstr>Protección de Transformador</vt:lpstr>
      <vt:lpstr>Protección de Transformador</vt:lpstr>
      <vt:lpstr>Protección de Transformador</vt:lpstr>
      <vt:lpstr>Protección de Transformador</vt:lpstr>
      <vt:lpstr>Protección de Transformador</vt:lpstr>
      <vt:lpstr>Protección de Transformador</vt:lpstr>
      <vt:lpstr>Protección de Transformador</vt:lpstr>
      <vt:lpstr>Protección de Transformador</vt:lpstr>
      <vt:lpstr>Protección de Transformador</vt:lpstr>
      <vt:lpstr>Protección de Transformador</vt:lpstr>
      <vt:lpstr>Protección de Transformador</vt:lpstr>
      <vt:lpstr>Protección de Transformador</vt:lpstr>
      <vt:lpstr>Protección de Transformador</vt:lpstr>
      <vt:lpstr>Protección de Transformador</vt:lpstr>
      <vt:lpstr>Protección de Transformador</vt:lpstr>
      <vt:lpstr>Protección de Transformador</vt:lpstr>
      <vt:lpstr>Protección de Transformador. Aplicaciones</vt:lpstr>
      <vt:lpstr>Protección de Transformador. Aplicaciones</vt:lpstr>
      <vt:lpstr>Protección de Transformador. Aplicaciones</vt:lpstr>
      <vt:lpstr>Generadores Protección</vt:lpstr>
      <vt:lpstr>Protección de Generadores</vt:lpstr>
      <vt:lpstr>Protección de Generadores</vt:lpstr>
      <vt:lpstr>Protección de Generadores</vt:lpstr>
      <vt:lpstr>Protección de Generadores</vt:lpstr>
      <vt:lpstr>Protección de Generadores</vt:lpstr>
      <vt:lpstr>Protección de Generadores</vt:lpstr>
      <vt:lpstr>Protección de Generadores</vt:lpstr>
      <vt:lpstr>Protección de Generadores</vt:lpstr>
      <vt:lpstr>Protección de Generadores</vt:lpstr>
      <vt:lpstr>Protección de Generadores</vt:lpstr>
      <vt:lpstr>Teleprotección Introducción</vt:lpstr>
      <vt:lpstr>Teleprotección</vt:lpstr>
      <vt:lpstr>Teleprotección (OPWG)</vt:lpstr>
      <vt:lpstr>Teleprotección</vt:lpstr>
      <vt:lpstr>Teleprotección</vt:lpstr>
      <vt:lpstr>Teleprotección (OPLAT)</vt:lpstr>
      <vt:lpstr>Lógica de teleprotecciones</vt:lpstr>
      <vt:lpstr>Lógica de teleprotecciones</vt:lpstr>
      <vt:lpstr>Lógica de teleprotecciones (POTT)</vt:lpstr>
      <vt:lpstr>Lógica de teleprotecciones (PUTT)</vt:lpstr>
      <vt:lpstr>Sincrofasores</vt:lpstr>
      <vt:lpstr>Sincrofasores</vt:lpstr>
      <vt:lpstr>Disparo Automático de  Generación Esquemas de Acción  Remedial</vt:lpstr>
      <vt:lpstr>EDAG; DAG; EAR</vt:lpstr>
      <vt:lpstr>Coordinación de  Protecciones</vt:lpstr>
      <vt:lpstr>Introducción</vt:lpstr>
      <vt:lpstr>Introducción</vt:lpstr>
      <vt:lpstr>Introducción</vt:lpstr>
      <vt:lpstr>Introducción</vt:lpstr>
      <vt:lpstr>Objetivo de un Estudio de Coordinación</vt:lpstr>
      <vt:lpstr>Coordinación de protecciones</vt:lpstr>
      <vt:lpstr>Criterios básicos</vt:lpstr>
      <vt:lpstr>Criterios básicos</vt:lpstr>
      <vt:lpstr>Criterios básicos</vt:lpstr>
      <vt:lpstr>Criterios básicos</vt:lpstr>
      <vt:lpstr>Criterios básicos</vt:lpstr>
      <vt:lpstr>Criterios básicos</vt:lpstr>
      <vt:lpstr>Criterios básicos</vt:lpstr>
      <vt:lpstr>EJEMPLO  COORDINACION DE  PROTECCIONES</vt:lpstr>
      <vt:lpstr>Coordinación de protecciones</vt:lpstr>
      <vt:lpstr>Coordinación de protecciones</vt:lpstr>
      <vt:lpstr>Diapositiva 273</vt:lpstr>
      <vt:lpstr>Coordinación de protecciones</vt:lpstr>
      <vt:lpstr>Coordinación de protecciones</vt:lpstr>
      <vt:lpstr>Coordinación de protecciones</vt:lpstr>
      <vt:lpstr>Coordinación de protecciones</vt:lpstr>
      <vt:lpstr>Coordinación de protecciones</vt:lpstr>
      <vt:lpstr>Coordinación de protecciones</vt:lpstr>
      <vt:lpstr>Coordinación de protecciones</vt:lpstr>
      <vt:lpstr>Coordinación de protecciones.</vt:lpstr>
      <vt:lpstr>Coordinación de protecciones. Ajustes</vt:lpstr>
      <vt:lpstr>Coordinación de protecciones. Gráficas</vt:lpstr>
      <vt:lpstr>Coordinación de protecciones. Gráficas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FUNCIONES DE  PROTECCIÓN</dc:title>
  <dc:creator>Dr. Alexis Martínez del Sol</dc:creator>
  <cp:lastModifiedBy>Admin</cp:lastModifiedBy>
  <cp:revision>5</cp:revision>
  <dcterms:created xsi:type="dcterms:W3CDTF">2024-10-01T19:35:37Z</dcterms:created>
  <dcterms:modified xsi:type="dcterms:W3CDTF">2024-10-01T20:20:12Z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2020-07-01T00:00:00Z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2024-10-01T00:00:00Z</vt:filetime>
  </property>
</Properties>
</file>